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5" r:id="rId6"/>
    <p:sldMasterId id="2147483678" r:id="rId7"/>
    <p:sldMasterId id="2147483696" r:id="rId8"/>
    <p:sldMasterId id="2147483713" r:id="rId9"/>
    <p:sldMasterId id="2147483730" r:id="rId10"/>
    <p:sldMasterId id="2147483747" r:id="rId11"/>
    <p:sldMasterId id="2147483764" r:id="rId12"/>
  </p:sldMasterIdLst>
  <p:notesMasterIdLst>
    <p:notesMasterId r:id="rId33"/>
  </p:notesMasterIdLst>
  <p:sldIdLst>
    <p:sldId id="375" r:id="rId13"/>
    <p:sldId id="363" r:id="rId14"/>
    <p:sldId id="352" r:id="rId15"/>
    <p:sldId id="354" r:id="rId16"/>
    <p:sldId id="357" r:id="rId17"/>
    <p:sldId id="355" r:id="rId18"/>
    <p:sldId id="358" r:id="rId19"/>
    <p:sldId id="359" r:id="rId20"/>
    <p:sldId id="376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6F0"/>
    <a:srgbClr val="256995"/>
    <a:srgbClr val="A4BFD8"/>
    <a:srgbClr val="B6C8D4"/>
    <a:srgbClr val="BAD4E4"/>
    <a:srgbClr val="595959"/>
    <a:srgbClr val="5A5A59"/>
    <a:srgbClr val="333333"/>
    <a:srgbClr val="E3F3F8"/>
    <a:srgbClr val="0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5" autoAdjust="0"/>
    <p:restoredTop sz="82542" autoAdjust="0"/>
  </p:normalViewPr>
  <p:slideViewPr>
    <p:cSldViewPr snapToGrid="0" snapToObjects="1">
      <p:cViewPr varScale="1">
        <p:scale>
          <a:sx n="96" d="100"/>
          <a:sy n="96" d="100"/>
        </p:scale>
        <p:origin x="23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DCD7F-244D-4E68-B69A-F322921611F0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6B15D0CB-2485-4E92-AF29-C431A30730CF}">
      <dgm:prSet phldrT="[Text]"/>
      <dgm:spPr/>
      <dgm:t>
        <a:bodyPr/>
        <a:lstStyle/>
        <a:p>
          <a:r>
            <a:rPr lang="en-AU" dirty="0" smtClean="0"/>
            <a:t>Bulbar </a:t>
          </a:r>
        </a:p>
        <a:p>
          <a:r>
            <a:rPr lang="en-AU" dirty="0" smtClean="0"/>
            <a:t>Dysfunction</a:t>
          </a:r>
          <a:endParaRPr lang="en-AU" dirty="0"/>
        </a:p>
      </dgm:t>
    </dgm:pt>
    <dgm:pt modelId="{87F5BAC7-3969-4838-B0A6-7CA5D220A295}" type="parTrans" cxnId="{E78FE909-5DCD-4C84-835B-C226F9886D07}">
      <dgm:prSet/>
      <dgm:spPr/>
      <dgm:t>
        <a:bodyPr/>
        <a:lstStyle/>
        <a:p>
          <a:endParaRPr lang="en-AU"/>
        </a:p>
      </dgm:t>
    </dgm:pt>
    <dgm:pt modelId="{9A267213-211E-4E43-B139-DAD61A25FD63}" type="sibTrans" cxnId="{E78FE909-5DCD-4C84-835B-C226F9886D07}">
      <dgm:prSet/>
      <dgm:spPr/>
      <dgm:t>
        <a:bodyPr/>
        <a:lstStyle/>
        <a:p>
          <a:endParaRPr lang="en-AU"/>
        </a:p>
      </dgm:t>
    </dgm:pt>
    <dgm:pt modelId="{2415B85E-9EA0-4055-AEE9-29563A0057F5}">
      <dgm:prSet phldrT="[Text]"/>
      <dgm:spPr/>
      <dgm:t>
        <a:bodyPr/>
        <a:lstStyle/>
        <a:p>
          <a:r>
            <a:rPr lang="en-AU" dirty="0" err="1" smtClean="0"/>
            <a:t>Dysphagia</a:t>
          </a:r>
          <a:endParaRPr lang="en-AU" dirty="0"/>
        </a:p>
      </dgm:t>
    </dgm:pt>
    <dgm:pt modelId="{7B297C0E-E84F-460A-84A6-1E7DAE7D9D06}" type="parTrans" cxnId="{1B3CA66A-050D-4436-BB23-0272AC0A50D6}">
      <dgm:prSet/>
      <dgm:spPr/>
      <dgm:t>
        <a:bodyPr/>
        <a:lstStyle/>
        <a:p>
          <a:endParaRPr lang="en-AU"/>
        </a:p>
      </dgm:t>
    </dgm:pt>
    <dgm:pt modelId="{3781BDEA-C108-40B0-8F8D-6DAA5FA7C21B}" type="sibTrans" cxnId="{1B3CA66A-050D-4436-BB23-0272AC0A50D6}">
      <dgm:prSet/>
      <dgm:spPr/>
      <dgm:t>
        <a:bodyPr/>
        <a:lstStyle/>
        <a:p>
          <a:endParaRPr lang="en-AU"/>
        </a:p>
      </dgm:t>
    </dgm:pt>
    <dgm:pt modelId="{42F73EFF-14F9-4767-BBC0-FB63DC6467F0}">
      <dgm:prSet phldrT="[Text]"/>
      <dgm:spPr/>
      <dgm:t>
        <a:bodyPr/>
        <a:lstStyle/>
        <a:p>
          <a:r>
            <a:rPr lang="en-AU" b="1" dirty="0" smtClean="0"/>
            <a:t>Secretion </a:t>
          </a:r>
        </a:p>
        <a:p>
          <a:r>
            <a:rPr lang="en-AU" b="1" dirty="0" smtClean="0"/>
            <a:t>Issues</a:t>
          </a:r>
          <a:endParaRPr lang="en-AU" b="1" dirty="0"/>
        </a:p>
      </dgm:t>
    </dgm:pt>
    <dgm:pt modelId="{F62FE132-D12C-4E12-A829-A3968D61B862}" type="parTrans" cxnId="{3A33A323-FED8-4125-9933-25F47FB25731}">
      <dgm:prSet/>
      <dgm:spPr/>
      <dgm:t>
        <a:bodyPr/>
        <a:lstStyle/>
        <a:p>
          <a:endParaRPr lang="en-AU"/>
        </a:p>
      </dgm:t>
    </dgm:pt>
    <dgm:pt modelId="{7DEE5DC6-CB56-4EB0-B50A-4E9253F8DDD2}" type="sibTrans" cxnId="{3A33A323-FED8-4125-9933-25F47FB25731}">
      <dgm:prSet/>
      <dgm:spPr/>
      <dgm:t>
        <a:bodyPr/>
        <a:lstStyle/>
        <a:p>
          <a:endParaRPr lang="en-AU"/>
        </a:p>
      </dgm:t>
    </dgm:pt>
    <dgm:pt modelId="{74DE19A2-F200-4E95-843D-E8212BE0D752}" type="pres">
      <dgm:prSet presAssocID="{1ABDCD7F-244D-4E68-B69A-F322921611F0}" presName="linearFlow" presStyleCnt="0">
        <dgm:presLayoutVars>
          <dgm:resizeHandles val="exact"/>
        </dgm:presLayoutVars>
      </dgm:prSet>
      <dgm:spPr/>
    </dgm:pt>
    <dgm:pt modelId="{2CD03441-9A68-4F13-B5E6-96963A5FC6C6}" type="pres">
      <dgm:prSet presAssocID="{6B15D0CB-2485-4E92-AF29-C431A30730C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A555D41-0A7E-42C6-97AF-7DFBA9965F88}" type="pres">
      <dgm:prSet presAssocID="{9A267213-211E-4E43-B139-DAD61A25FD63}" presName="sibTrans" presStyleLbl="sibTrans2D1" presStyleIdx="0" presStyleCnt="2"/>
      <dgm:spPr/>
      <dgm:t>
        <a:bodyPr/>
        <a:lstStyle/>
        <a:p>
          <a:endParaRPr lang="en-AU"/>
        </a:p>
      </dgm:t>
    </dgm:pt>
    <dgm:pt modelId="{6970E0BF-3BF0-41FE-B639-4D0C6FEFC03D}" type="pres">
      <dgm:prSet presAssocID="{9A267213-211E-4E43-B139-DAD61A25FD63}" presName="connectorText" presStyleLbl="sibTrans2D1" presStyleIdx="0" presStyleCnt="2"/>
      <dgm:spPr/>
      <dgm:t>
        <a:bodyPr/>
        <a:lstStyle/>
        <a:p>
          <a:endParaRPr lang="en-AU"/>
        </a:p>
      </dgm:t>
    </dgm:pt>
    <dgm:pt modelId="{BD461DF9-E24D-4CD4-A8B0-4F34F09A5041}" type="pres">
      <dgm:prSet presAssocID="{2415B85E-9EA0-4055-AEE9-29563A0057F5}" presName="node" presStyleLbl="node1" presStyleIdx="1" presStyleCnt="3" custLinFactNeighborX="894" custLinFactNeighborY="-1462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E2A1799-5020-4289-A777-26FCF52E27E5}" type="pres">
      <dgm:prSet presAssocID="{3781BDEA-C108-40B0-8F8D-6DAA5FA7C21B}" presName="sibTrans" presStyleLbl="sibTrans2D1" presStyleIdx="1" presStyleCnt="2"/>
      <dgm:spPr/>
      <dgm:t>
        <a:bodyPr/>
        <a:lstStyle/>
        <a:p>
          <a:endParaRPr lang="en-AU"/>
        </a:p>
      </dgm:t>
    </dgm:pt>
    <dgm:pt modelId="{6C584395-C0EE-49ED-AA2F-39ECD83CA635}" type="pres">
      <dgm:prSet presAssocID="{3781BDEA-C108-40B0-8F8D-6DAA5FA7C21B}" presName="connectorText" presStyleLbl="sibTrans2D1" presStyleIdx="1" presStyleCnt="2"/>
      <dgm:spPr/>
      <dgm:t>
        <a:bodyPr/>
        <a:lstStyle/>
        <a:p>
          <a:endParaRPr lang="en-AU"/>
        </a:p>
      </dgm:t>
    </dgm:pt>
    <dgm:pt modelId="{5D889561-F95A-44B3-AC62-BFAFF791EBEA}" type="pres">
      <dgm:prSet presAssocID="{42F73EFF-14F9-4767-BBC0-FB63DC6467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BB0A122-E2B8-4DA4-8644-FA1BF8A1CF14}" type="presOf" srcId="{42F73EFF-14F9-4767-BBC0-FB63DC6467F0}" destId="{5D889561-F95A-44B3-AC62-BFAFF791EBEA}" srcOrd="0" destOrd="0" presId="urn:microsoft.com/office/officeart/2005/8/layout/process2"/>
    <dgm:cxn modelId="{B7968686-DD73-494F-8F2A-19A67CC5988E}" type="presOf" srcId="{9A267213-211E-4E43-B139-DAD61A25FD63}" destId="{0A555D41-0A7E-42C6-97AF-7DFBA9965F88}" srcOrd="0" destOrd="0" presId="urn:microsoft.com/office/officeart/2005/8/layout/process2"/>
    <dgm:cxn modelId="{3A33A323-FED8-4125-9933-25F47FB25731}" srcId="{1ABDCD7F-244D-4E68-B69A-F322921611F0}" destId="{42F73EFF-14F9-4767-BBC0-FB63DC6467F0}" srcOrd="2" destOrd="0" parTransId="{F62FE132-D12C-4E12-A829-A3968D61B862}" sibTransId="{7DEE5DC6-CB56-4EB0-B50A-4E9253F8DDD2}"/>
    <dgm:cxn modelId="{23FC195D-5E65-4816-BD82-D9E4CBEEBE0E}" type="presOf" srcId="{6B15D0CB-2485-4E92-AF29-C431A30730CF}" destId="{2CD03441-9A68-4F13-B5E6-96963A5FC6C6}" srcOrd="0" destOrd="0" presId="urn:microsoft.com/office/officeart/2005/8/layout/process2"/>
    <dgm:cxn modelId="{57F5C94F-A5D1-4E76-B782-9055FAD25D2C}" type="presOf" srcId="{3781BDEA-C108-40B0-8F8D-6DAA5FA7C21B}" destId="{6E2A1799-5020-4289-A777-26FCF52E27E5}" srcOrd="0" destOrd="0" presId="urn:microsoft.com/office/officeart/2005/8/layout/process2"/>
    <dgm:cxn modelId="{1B3CA66A-050D-4436-BB23-0272AC0A50D6}" srcId="{1ABDCD7F-244D-4E68-B69A-F322921611F0}" destId="{2415B85E-9EA0-4055-AEE9-29563A0057F5}" srcOrd="1" destOrd="0" parTransId="{7B297C0E-E84F-460A-84A6-1E7DAE7D9D06}" sibTransId="{3781BDEA-C108-40B0-8F8D-6DAA5FA7C21B}"/>
    <dgm:cxn modelId="{063FECA7-616D-4FBB-B380-5E8D880E74D9}" type="presOf" srcId="{3781BDEA-C108-40B0-8F8D-6DAA5FA7C21B}" destId="{6C584395-C0EE-49ED-AA2F-39ECD83CA635}" srcOrd="1" destOrd="0" presId="urn:microsoft.com/office/officeart/2005/8/layout/process2"/>
    <dgm:cxn modelId="{C25C5577-EE91-42CA-B5D6-9E31E65B1642}" type="presOf" srcId="{9A267213-211E-4E43-B139-DAD61A25FD63}" destId="{6970E0BF-3BF0-41FE-B639-4D0C6FEFC03D}" srcOrd="1" destOrd="0" presId="urn:microsoft.com/office/officeart/2005/8/layout/process2"/>
    <dgm:cxn modelId="{C79E23EF-7996-4B6D-B06C-C5E3DB568088}" type="presOf" srcId="{2415B85E-9EA0-4055-AEE9-29563A0057F5}" destId="{BD461DF9-E24D-4CD4-A8B0-4F34F09A5041}" srcOrd="0" destOrd="0" presId="urn:microsoft.com/office/officeart/2005/8/layout/process2"/>
    <dgm:cxn modelId="{E78FE909-5DCD-4C84-835B-C226F9886D07}" srcId="{1ABDCD7F-244D-4E68-B69A-F322921611F0}" destId="{6B15D0CB-2485-4E92-AF29-C431A30730CF}" srcOrd="0" destOrd="0" parTransId="{87F5BAC7-3969-4838-B0A6-7CA5D220A295}" sibTransId="{9A267213-211E-4E43-B139-DAD61A25FD63}"/>
    <dgm:cxn modelId="{5D5CDB3E-627B-41C0-9719-C9B9160AB9EC}" type="presOf" srcId="{1ABDCD7F-244D-4E68-B69A-F322921611F0}" destId="{74DE19A2-F200-4E95-843D-E8212BE0D752}" srcOrd="0" destOrd="0" presId="urn:microsoft.com/office/officeart/2005/8/layout/process2"/>
    <dgm:cxn modelId="{E9E480E6-E061-4E33-A26C-739733227813}" type="presParOf" srcId="{74DE19A2-F200-4E95-843D-E8212BE0D752}" destId="{2CD03441-9A68-4F13-B5E6-96963A5FC6C6}" srcOrd="0" destOrd="0" presId="urn:microsoft.com/office/officeart/2005/8/layout/process2"/>
    <dgm:cxn modelId="{B53595AB-2048-49A0-8C48-750AA06D8C49}" type="presParOf" srcId="{74DE19A2-F200-4E95-843D-E8212BE0D752}" destId="{0A555D41-0A7E-42C6-97AF-7DFBA9965F88}" srcOrd="1" destOrd="0" presId="urn:microsoft.com/office/officeart/2005/8/layout/process2"/>
    <dgm:cxn modelId="{F25B0367-AE58-49C2-93AD-3A528F681C38}" type="presParOf" srcId="{0A555D41-0A7E-42C6-97AF-7DFBA9965F88}" destId="{6970E0BF-3BF0-41FE-B639-4D0C6FEFC03D}" srcOrd="0" destOrd="0" presId="urn:microsoft.com/office/officeart/2005/8/layout/process2"/>
    <dgm:cxn modelId="{0B07EB8A-8158-46BE-A2A4-62A9697A5F4D}" type="presParOf" srcId="{74DE19A2-F200-4E95-843D-E8212BE0D752}" destId="{BD461DF9-E24D-4CD4-A8B0-4F34F09A5041}" srcOrd="2" destOrd="0" presId="urn:microsoft.com/office/officeart/2005/8/layout/process2"/>
    <dgm:cxn modelId="{C596CA5A-DC5E-488E-9F89-522A728CCBA4}" type="presParOf" srcId="{74DE19A2-F200-4E95-843D-E8212BE0D752}" destId="{6E2A1799-5020-4289-A777-26FCF52E27E5}" srcOrd="3" destOrd="0" presId="urn:microsoft.com/office/officeart/2005/8/layout/process2"/>
    <dgm:cxn modelId="{C1EB9F7D-E294-4B0C-B20C-B4A916DDE19F}" type="presParOf" srcId="{6E2A1799-5020-4289-A777-26FCF52E27E5}" destId="{6C584395-C0EE-49ED-AA2F-39ECD83CA635}" srcOrd="0" destOrd="0" presId="urn:microsoft.com/office/officeart/2005/8/layout/process2"/>
    <dgm:cxn modelId="{A22F9D47-627B-412F-B815-BBD3427AAB1B}" type="presParOf" srcId="{74DE19A2-F200-4E95-843D-E8212BE0D752}" destId="{5D889561-F95A-44B3-AC62-BFAFF791EBE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03441-9A68-4F13-B5E6-96963A5FC6C6}">
      <dsp:nvSpPr>
        <dsp:cNvPr id="0" name=""/>
        <dsp:cNvSpPr/>
      </dsp:nvSpPr>
      <dsp:spPr>
        <a:xfrm>
          <a:off x="3598336" y="0"/>
          <a:ext cx="1178182" cy="654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Bulbar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Dysfunction</a:t>
          </a:r>
          <a:endParaRPr lang="en-AU" sz="1500" kern="1200" dirty="0"/>
        </a:p>
      </dsp:txBody>
      <dsp:txXfrm>
        <a:off x="3617507" y="19171"/>
        <a:ext cx="1139840" cy="616204"/>
      </dsp:txXfrm>
    </dsp:sp>
    <dsp:sp modelId="{0A555D41-0A7E-42C6-97AF-7DFBA9965F88}">
      <dsp:nvSpPr>
        <dsp:cNvPr id="0" name=""/>
        <dsp:cNvSpPr/>
      </dsp:nvSpPr>
      <dsp:spPr>
        <a:xfrm rot="5361231">
          <a:off x="4087911" y="646974"/>
          <a:ext cx="209565" cy="2945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000" kern="1200"/>
        </a:p>
      </dsp:txBody>
      <dsp:txXfrm rot="-5400000">
        <a:off x="4103976" y="689465"/>
        <a:ext cx="176727" cy="146696"/>
      </dsp:txXfrm>
    </dsp:sp>
    <dsp:sp modelId="{BD461DF9-E24D-4CD4-A8B0-4F34F09A5041}">
      <dsp:nvSpPr>
        <dsp:cNvPr id="0" name=""/>
        <dsp:cNvSpPr/>
      </dsp:nvSpPr>
      <dsp:spPr>
        <a:xfrm>
          <a:off x="3608869" y="933948"/>
          <a:ext cx="1178182" cy="654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err="1" smtClean="0"/>
            <a:t>Dysphagia</a:t>
          </a:r>
          <a:endParaRPr lang="en-AU" sz="1500" kern="1200" dirty="0"/>
        </a:p>
      </dsp:txBody>
      <dsp:txXfrm>
        <a:off x="3628040" y="953119"/>
        <a:ext cx="1139840" cy="616204"/>
      </dsp:txXfrm>
    </dsp:sp>
    <dsp:sp modelId="{6E2A1799-5020-4289-A777-26FCF52E27E5}">
      <dsp:nvSpPr>
        <dsp:cNvPr id="0" name=""/>
        <dsp:cNvSpPr/>
      </dsp:nvSpPr>
      <dsp:spPr>
        <a:xfrm rot="5435164">
          <a:off x="4052008" y="1628793"/>
          <a:ext cx="281372" cy="2945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/>
        </a:p>
      </dsp:txBody>
      <dsp:txXfrm rot="-5400000">
        <a:off x="4104762" y="1635382"/>
        <a:ext cx="176727" cy="196960"/>
      </dsp:txXfrm>
    </dsp:sp>
    <dsp:sp modelId="{5D889561-F95A-44B3-AC62-BFAFF791EBEA}">
      <dsp:nvSpPr>
        <dsp:cNvPr id="0" name=""/>
        <dsp:cNvSpPr/>
      </dsp:nvSpPr>
      <dsp:spPr>
        <a:xfrm>
          <a:off x="3598336" y="1963638"/>
          <a:ext cx="1178182" cy="654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b="1" kern="1200" dirty="0" smtClean="0"/>
            <a:t>Secretion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b="1" kern="1200" dirty="0" smtClean="0"/>
            <a:t>Issues</a:t>
          </a:r>
          <a:endParaRPr lang="en-AU" sz="1500" b="1" kern="1200" dirty="0"/>
        </a:p>
      </dsp:txBody>
      <dsp:txXfrm>
        <a:off x="3617507" y="1982809"/>
        <a:ext cx="1139840" cy="616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1A0B0-0346-C441-877B-EEA06D19FED4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2295A-FC8A-7A46-83D9-5F61FDA36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2295A-FC8A-7A46-83D9-5F61FDA361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2295A-FC8A-7A46-83D9-5F61FDA361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4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743645" y="10235125"/>
            <a:ext cx="2865238" cy="5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EFC6F306-C23B-4DE3-AE0F-901F685ECD7C}" type="slidenum">
              <a:rPr lang="en-US" sz="1200"/>
              <a:pPr algn="r" defTabSz="914400"/>
              <a:t>5</a:t>
            </a:fld>
            <a:endParaRPr lang="en-US" sz="1200" dirty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1493" y="5118425"/>
            <a:ext cx="4847439" cy="4849576"/>
          </a:xfrm>
          <a:noFill/>
        </p:spPr>
        <p:txBody>
          <a:bodyPr/>
          <a:lstStyle/>
          <a:p>
            <a:pPr eaLnBrk="1" hangingPunct="1"/>
            <a:endParaRPr lang="en-AU" sz="1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146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 smtClean="0">
              <a:solidFill>
                <a:schemeClr val="tx1"/>
              </a:solidFill>
            </a:endParaRPr>
          </a:p>
          <a:p>
            <a:endParaRPr lang="en-AU" sz="1200" dirty="0" smtClean="0">
              <a:solidFill>
                <a:schemeClr val="tx1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6730E-14B8-40D1-AA05-47A9DAF9CDEB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863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2295A-FC8A-7A46-83D9-5F61FDA361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8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2295A-FC8A-7A46-83D9-5F61FDA361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3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0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39698"/>
            <a:ext cx="9144000" cy="27555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48740" y="2784593"/>
            <a:ext cx="6246519" cy="300096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5A5A59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0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20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(No Image)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48740" y="3330222"/>
            <a:ext cx="6246519" cy="2455334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5A5A59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5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_2 (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398" y="-156987"/>
            <a:ext cx="9158398" cy="701498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4388" y="4506455"/>
            <a:ext cx="9158398" cy="19238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110181" y="4493845"/>
            <a:ext cx="4525819" cy="1454135"/>
          </a:xfrm>
          <a:prstGeom prst="rect">
            <a:avLst/>
          </a:prstGeom>
        </p:spPr>
        <p:txBody>
          <a:bodyPr anchor="ctr"/>
          <a:lstStyle>
            <a:lvl1pPr marL="0" marR="0" indent="0" algn="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000" b="0" i="0" u="none" strike="noStrike" kern="1200" cap="none" spc="0" normalizeH="0" baseline="0" dirty="0">
                <a:ln>
                  <a:noFill/>
                </a:ln>
                <a:solidFill>
                  <a:srgbClr val="172A7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Calvary-Logo-4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11" y="4751428"/>
            <a:ext cx="2956278" cy="9312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12" y="6106024"/>
            <a:ext cx="5044722" cy="1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72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_2 (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vary-Image-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4398" y="4493845"/>
            <a:ext cx="9158398" cy="19238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110181" y="4493845"/>
            <a:ext cx="4525819" cy="1454135"/>
          </a:xfrm>
          <a:prstGeom prst="rect">
            <a:avLst/>
          </a:prstGeom>
        </p:spPr>
        <p:txBody>
          <a:bodyPr anchor="ctr"/>
          <a:lstStyle>
            <a:lvl1pPr marL="0" marR="0" indent="0" algn="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000" b="0" i="0" u="none" strike="noStrike" kern="1200" cap="none" spc="0" normalizeH="0" baseline="0" dirty="0">
                <a:ln>
                  <a:noFill/>
                </a:ln>
                <a:solidFill>
                  <a:srgbClr val="172A7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Calvary-Logo-4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11" y="4751428"/>
            <a:ext cx="2956278" cy="9312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12" y="6106024"/>
            <a:ext cx="5044722" cy="1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11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_2 (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4398" y="4493845"/>
            <a:ext cx="9158398" cy="19238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110181" y="4493845"/>
            <a:ext cx="4525819" cy="1454135"/>
          </a:xfrm>
          <a:prstGeom prst="rect">
            <a:avLst/>
          </a:prstGeom>
        </p:spPr>
        <p:txBody>
          <a:bodyPr anchor="ctr"/>
          <a:lstStyle>
            <a:lvl1pPr marL="0" marR="0" indent="0" algn="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000" b="0" i="0" u="none" strike="noStrike" kern="1200" cap="none" spc="0" normalizeH="0" baseline="0" dirty="0">
                <a:ln>
                  <a:noFill/>
                </a:ln>
                <a:solidFill>
                  <a:srgbClr val="172A7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Calvary-Logo-4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11" y="4751428"/>
            <a:ext cx="2956278" cy="9312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12" y="6106024"/>
            <a:ext cx="5044722" cy="1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1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_2 (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4398" y="4493845"/>
            <a:ext cx="9158398" cy="19238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110181" y="4493845"/>
            <a:ext cx="4525819" cy="1454135"/>
          </a:xfrm>
          <a:prstGeom prst="rect">
            <a:avLst/>
          </a:prstGeom>
        </p:spPr>
        <p:txBody>
          <a:bodyPr anchor="ctr"/>
          <a:lstStyle>
            <a:lvl1pPr marL="0" marR="0" indent="0" algn="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000" b="0" i="0" u="none" strike="noStrike" kern="1200" cap="none" spc="0" normalizeH="0" baseline="0" dirty="0">
                <a:ln>
                  <a:noFill/>
                </a:ln>
                <a:solidFill>
                  <a:srgbClr val="172A7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Calvary-Logo-4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11" y="4751428"/>
            <a:ext cx="2956278" cy="9312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12" y="6106024"/>
            <a:ext cx="5044722" cy="1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2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_2 (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4398" y="4493845"/>
            <a:ext cx="9158398" cy="19238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110181" y="4493845"/>
            <a:ext cx="4525819" cy="1454135"/>
          </a:xfrm>
          <a:prstGeom prst="rect">
            <a:avLst/>
          </a:prstGeom>
        </p:spPr>
        <p:txBody>
          <a:bodyPr anchor="ctr"/>
          <a:lstStyle>
            <a:lvl1pPr marL="0" marR="0" indent="0" algn="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000" b="0" i="0" u="none" strike="noStrike" kern="1200" cap="none" spc="0" normalizeH="0" baseline="0" dirty="0">
                <a:ln>
                  <a:noFill/>
                </a:ln>
                <a:solidFill>
                  <a:srgbClr val="172A7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Calvary-Logo-4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11" y="4751428"/>
            <a:ext cx="2956278" cy="9312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12" y="6106024"/>
            <a:ext cx="5044722" cy="1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18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991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5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66889" y="1212731"/>
            <a:ext cx="8374944" cy="1143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66889" y="2554357"/>
            <a:ext cx="8374944" cy="3640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4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41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49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09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11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37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67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49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29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57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4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889" y="2554357"/>
            <a:ext cx="4037190" cy="3640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4644" y="2554357"/>
            <a:ext cx="4037189" cy="3640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48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889" y="2554357"/>
            <a:ext cx="4037190" cy="3640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4644" y="2554357"/>
            <a:ext cx="4037189" cy="3640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37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66889" y="3109576"/>
            <a:ext cx="8374944" cy="301721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icon.png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30" r="14558"/>
          <a:stretch/>
        </p:blipFill>
        <p:spPr>
          <a:xfrm>
            <a:off x="3779913" y="882194"/>
            <a:ext cx="5364088" cy="54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67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lvary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493845"/>
            <a:ext cx="9144000" cy="145413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884" y="5163740"/>
            <a:ext cx="4486459" cy="120820"/>
          </a:xfrm>
          <a:prstGeom prst="rect">
            <a:avLst/>
          </a:prstGeom>
        </p:spPr>
      </p:pic>
      <p:pic>
        <p:nvPicPr>
          <p:cNvPr id="4" name="Picture 3" descr="Calvary-Logo-4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11" y="4751428"/>
            <a:ext cx="2956278" cy="9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29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66889" y="3109576"/>
            <a:ext cx="8374944" cy="301721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75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65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14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10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58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1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ast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5324708"/>
            <a:ext cx="8374944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889" y="1086555"/>
            <a:ext cx="8374944" cy="4154585"/>
          </a:xfrm>
        </p:spPr>
        <p:txBody>
          <a:bodyPr/>
          <a:lstStyle>
            <a:lvl1pPr marL="0" indent="0">
              <a:buNone/>
              <a:defRPr sz="32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889" y="5891446"/>
            <a:ext cx="8374944" cy="418082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804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73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96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55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19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44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889" y="2554357"/>
            <a:ext cx="4037190" cy="3640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4644" y="2554357"/>
            <a:ext cx="4037189" cy="3640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77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66889" y="3109576"/>
            <a:ext cx="8374944" cy="301721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icon.png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30" r="14558"/>
          <a:stretch/>
        </p:blipFill>
        <p:spPr>
          <a:xfrm>
            <a:off x="3779913" y="882194"/>
            <a:ext cx="5364088" cy="54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082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lvary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493845"/>
            <a:ext cx="9144000" cy="145413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884" y="5163740"/>
            <a:ext cx="4486459" cy="120820"/>
          </a:xfrm>
          <a:prstGeom prst="rect">
            <a:avLst/>
          </a:prstGeom>
        </p:spPr>
      </p:pic>
      <p:pic>
        <p:nvPicPr>
          <p:cNvPr id="4" name="Picture 3" descr="Calvary-Logo-4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11" y="4751428"/>
            <a:ext cx="2956278" cy="9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154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66889" y="3109576"/>
            <a:ext cx="8374944" cy="301721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05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4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66889" y="3109576"/>
            <a:ext cx="8374944" cy="301721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024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34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52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622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04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019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433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887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297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6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66889" y="3109576"/>
            <a:ext cx="8374944" cy="301721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icon.png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30" r="14558"/>
          <a:stretch/>
        </p:blipFill>
        <p:spPr>
          <a:xfrm>
            <a:off x="3779913" y="882194"/>
            <a:ext cx="5364088" cy="54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562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66889" y="1212731"/>
            <a:ext cx="8374944" cy="1143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66889" y="2554357"/>
            <a:ext cx="8374944" cy="3640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102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889" y="2554357"/>
            <a:ext cx="4037190" cy="3640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4644" y="2554357"/>
            <a:ext cx="4037189" cy="3640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89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66889" y="3109576"/>
            <a:ext cx="8374944" cy="301721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icon.png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30" r="14558"/>
          <a:stretch/>
        </p:blipFill>
        <p:spPr>
          <a:xfrm>
            <a:off x="3779913" y="882194"/>
            <a:ext cx="5364088" cy="54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685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lvary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493845"/>
            <a:ext cx="9144000" cy="145413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884" y="5163740"/>
            <a:ext cx="4486459" cy="120820"/>
          </a:xfrm>
          <a:prstGeom prst="rect">
            <a:avLst/>
          </a:prstGeom>
        </p:spPr>
      </p:pic>
      <p:pic>
        <p:nvPicPr>
          <p:cNvPr id="4" name="Picture 3" descr="Calvary-Logo-4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11" y="4751428"/>
            <a:ext cx="2956278" cy="9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741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66889" y="3109576"/>
            <a:ext cx="8374944" cy="301721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817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047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341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367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9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1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 marL="0" indent="0">
              <a:buNone/>
              <a:defRPr sz="32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155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615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823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466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38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772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321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66889" y="1212731"/>
            <a:ext cx="8374944" cy="1143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66889" y="2554357"/>
            <a:ext cx="8374944" cy="3640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999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889" y="2554357"/>
            <a:ext cx="4037190" cy="3640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4644" y="2554357"/>
            <a:ext cx="4037189" cy="3640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456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66889" y="3109576"/>
            <a:ext cx="8374944" cy="301721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icon.png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30" r="14558"/>
          <a:stretch/>
        </p:blipFill>
        <p:spPr>
          <a:xfrm>
            <a:off x="3779913" y="882194"/>
            <a:ext cx="5364088" cy="54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698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lvary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493845"/>
            <a:ext cx="9144000" cy="145413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884" y="5163740"/>
            <a:ext cx="4486459" cy="120820"/>
          </a:xfrm>
          <a:prstGeom prst="rect">
            <a:avLst/>
          </a:prstGeom>
        </p:spPr>
      </p:pic>
      <p:pic>
        <p:nvPicPr>
          <p:cNvPr id="4" name="Picture 3" descr="Calvary-Logo-4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11" y="4751428"/>
            <a:ext cx="2956278" cy="9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7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vary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493845"/>
            <a:ext cx="9144000" cy="145413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884" y="5163740"/>
            <a:ext cx="4486459" cy="120820"/>
          </a:xfrm>
          <a:prstGeom prst="rect">
            <a:avLst/>
          </a:prstGeom>
        </p:spPr>
      </p:pic>
      <p:pic>
        <p:nvPicPr>
          <p:cNvPr id="4" name="Picture 3" descr="Calvary-Logo-4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11" y="4751428"/>
            <a:ext cx="2956278" cy="9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197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66889" y="3109576"/>
            <a:ext cx="8374944" cy="301721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843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805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14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301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33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745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855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476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250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0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CB61599A-D426-4877-BA43-B584CCC0B172}" type="datetimeFigureOut">
              <a:rPr lang="en-AU" smtClean="0"/>
              <a:pPr/>
              <a:t>26/11/2019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7C1DB93F-F1E6-4D28-B9D8-92A4A1A1D57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97334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527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853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889" y="2554357"/>
            <a:ext cx="4037190" cy="3640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4644" y="2554357"/>
            <a:ext cx="4037189" cy="3640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658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66889" y="3109576"/>
            <a:ext cx="8374944" cy="301721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icon.png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30" r="14558"/>
          <a:stretch/>
        </p:blipFill>
        <p:spPr>
          <a:xfrm>
            <a:off x="3779913" y="882194"/>
            <a:ext cx="5364088" cy="54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70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lvary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493845"/>
            <a:ext cx="9144000" cy="145413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884" y="5163740"/>
            <a:ext cx="4486459" cy="120820"/>
          </a:xfrm>
          <a:prstGeom prst="rect">
            <a:avLst/>
          </a:prstGeom>
        </p:spPr>
      </p:pic>
      <p:pic>
        <p:nvPicPr>
          <p:cNvPr id="4" name="Picture 3" descr="Calvary-Logo-4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11" y="4751428"/>
            <a:ext cx="2956278" cy="9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712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66889" y="3109576"/>
            <a:ext cx="8374944" cy="301721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889" y="1212731"/>
            <a:ext cx="8374944" cy="1143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889" y="2538293"/>
            <a:ext cx="8374943" cy="288099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9" r:id="rId2"/>
    <p:sldLayoutId id="2147483684" r:id="rId3"/>
    <p:sldLayoutId id="2147483685" r:id="rId4"/>
    <p:sldLayoutId id="2147483660" r:id="rId5"/>
    <p:sldLayoutId id="2147483682" r:id="rId6"/>
    <p:sldLayoutId id="2147483664" r:id="rId7"/>
    <p:sldLayoutId id="2147483662" r:id="rId8"/>
    <p:sldLayoutId id="2147483783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172A76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65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7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20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3" r:id="rId3"/>
    <p:sldLayoutId id="2147483695" r:id="rId4"/>
    <p:sldLayoutId id="2147483694" r:id="rId5"/>
    <p:sldLayoutId id="214748367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0" r:id="rId13"/>
    <p:sldLayoutId id="2147483711" r:id="rId14"/>
    <p:sldLayoutId id="214748371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7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  <p:sldLayoutId id="2147483727" r:id="rId13"/>
    <p:sldLayoutId id="2147483728" r:id="rId14"/>
    <p:sldLayoutId id="214748372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8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1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5A4A-8FAC-4F75-BEA2-37D20DA7D99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7EB20-5D65-468D-9EF4-E8C4648125C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0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7" r:id="rId12"/>
    <p:sldLayoutId id="2147483778" r:id="rId13"/>
    <p:sldLayoutId id="2147483779" r:id="rId14"/>
    <p:sldLayoutId id="214748378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Marian.McCarron@Calvarycare.org.a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8009" y="3311326"/>
            <a:ext cx="6246519" cy="2455334"/>
          </a:xfrm>
        </p:spPr>
        <p:txBody>
          <a:bodyPr/>
          <a:lstStyle/>
          <a:p>
            <a:r>
              <a:rPr lang="en-AU" sz="2800" dirty="0">
                <a:solidFill>
                  <a:schemeClr val="tx2">
                    <a:lumMod val="75000"/>
                  </a:schemeClr>
                </a:solidFill>
              </a:rPr>
              <a:t>Taking the secret out of </a:t>
            </a:r>
            <a:r>
              <a:rPr lang="en-AU" sz="2800" dirty="0" smtClean="0">
                <a:solidFill>
                  <a:schemeClr val="tx2">
                    <a:lumMod val="75000"/>
                  </a:schemeClr>
                </a:solidFill>
              </a:rPr>
              <a:t>secretions - 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</a:rPr>
              <a:t>developing evidence for the management of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</a:rPr>
              <a:t>oro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</a:rPr>
              <a:t>-pharyngeal secretions in MND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sz="2800" dirty="0" smtClean="0"/>
              <a:t>M</a:t>
            </a:r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arian </a:t>
            </a:r>
            <a:r>
              <a:rPr lang="en-A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McCarron </a:t>
            </a:r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A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Speech Pathologist</a:t>
            </a:r>
            <a:br>
              <a:rPr lang="en-A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A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Calvary Health Care Bethlehem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0216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457358"/>
            <a:ext cx="8374944" cy="1143000"/>
          </a:xfrm>
        </p:spPr>
        <p:txBody>
          <a:bodyPr/>
          <a:lstStyle/>
          <a:p>
            <a:pPr algn="ctr"/>
            <a:r>
              <a:rPr lang="en-AU" dirty="0" smtClean="0"/>
              <a:t>Current Research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889" y="1166317"/>
            <a:ext cx="8374944" cy="40285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Cochrane review in 2011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dirty="0" smtClean="0"/>
              <a:t>Looking for research into interventions including </a:t>
            </a:r>
            <a:r>
              <a:rPr lang="en-AU" dirty="0" err="1" smtClean="0"/>
              <a:t>botox</a:t>
            </a:r>
            <a:r>
              <a:rPr lang="en-AU" dirty="0" smtClean="0"/>
              <a:t>, radiotherapy, complimentary therapies</a:t>
            </a:r>
          </a:p>
          <a:p>
            <a:pPr lvl="1" indent="0">
              <a:buNone/>
            </a:pPr>
            <a:endParaRPr lang="en-AU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dirty="0" err="1" smtClean="0"/>
              <a:t>Indentified</a:t>
            </a:r>
            <a:r>
              <a:rPr lang="en-AU" dirty="0" smtClean="0"/>
              <a:t> only one randomised control trial – Randomised double blind study for botulinum toxin type B for </a:t>
            </a:r>
            <a:r>
              <a:rPr lang="en-AU" dirty="0" err="1" smtClean="0"/>
              <a:t>sialorrhea</a:t>
            </a:r>
            <a:r>
              <a:rPr lang="en-AU" dirty="0" smtClean="0"/>
              <a:t> in ALS patients (Jackson et al 2009)</a:t>
            </a:r>
          </a:p>
          <a:p>
            <a:pPr lvl="1" indent="0">
              <a:buNone/>
            </a:pPr>
            <a:endParaRPr lang="en-AU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dirty="0" smtClean="0"/>
              <a:t>Primary outcome – impression of change </a:t>
            </a:r>
            <a:r>
              <a:rPr lang="en-AU" dirty="0" err="1" smtClean="0"/>
              <a:t>dichotimised</a:t>
            </a:r>
            <a:r>
              <a:rPr lang="en-AU" dirty="0" smtClean="0"/>
              <a:t> to either improvement or not at week 8 post </a:t>
            </a:r>
            <a:r>
              <a:rPr lang="en-AU" dirty="0" err="1" smtClean="0"/>
              <a:t>tx</a:t>
            </a:r>
            <a:r>
              <a:rPr lang="en-AU" dirty="0" smtClean="0"/>
              <a:t>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dirty="0" smtClean="0"/>
              <a:t>Secondary outcome – included change in volume of saliva produced (funnel and tube 5 mins)        </a:t>
            </a:r>
          </a:p>
          <a:p>
            <a:endParaRPr lang="en-AU" dirty="0" smtClean="0"/>
          </a:p>
          <a:p>
            <a:r>
              <a:rPr lang="en-AU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13" y="4525743"/>
            <a:ext cx="844826" cy="669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78" y="5569273"/>
            <a:ext cx="844826" cy="6691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0704" y="5794514"/>
            <a:ext cx="192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*stat sig at 2 and 4 weeks not 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16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497114"/>
            <a:ext cx="8374944" cy="1143000"/>
          </a:xfrm>
        </p:spPr>
        <p:txBody>
          <a:bodyPr/>
          <a:lstStyle/>
          <a:p>
            <a:pPr algn="ctr"/>
            <a:r>
              <a:rPr lang="en-AU" dirty="0" smtClean="0"/>
              <a:t>Current Research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889" y="1411356"/>
            <a:ext cx="8374944" cy="364094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UK Survey 2017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A multicentre evaluation of oropharyngeal secretion management practices in ALS (</a:t>
            </a:r>
            <a:r>
              <a:rPr lang="en-AU" sz="2200" dirty="0" err="1" smtClean="0"/>
              <a:t>McGreachan</a:t>
            </a:r>
            <a:r>
              <a:rPr lang="en-AU" sz="2200" dirty="0" smtClean="0"/>
              <a:t> et al 2019)</a:t>
            </a:r>
          </a:p>
          <a:p>
            <a:pPr lvl="1" indent="0">
              <a:buNone/>
            </a:pPr>
            <a:endParaRPr lang="en-AU" sz="2200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119 patients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AU" sz="2200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Patients describe thin secretions, thick secretions or both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AU" sz="2200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For thin secretions 5 different </a:t>
            </a:r>
            <a:r>
              <a:rPr lang="en-AU" sz="2200" dirty="0" err="1" smtClean="0"/>
              <a:t>anticholinergics</a:t>
            </a:r>
            <a:r>
              <a:rPr lang="en-AU" sz="2200" dirty="0" smtClean="0"/>
              <a:t> prescribed, and </a:t>
            </a:r>
            <a:r>
              <a:rPr lang="en-AU" sz="2200" dirty="0" err="1" smtClean="0"/>
              <a:t>botox</a:t>
            </a:r>
            <a:r>
              <a:rPr lang="en-AU" sz="2200" dirty="0" smtClean="0"/>
              <a:t> used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AU" sz="2200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For thick secretions </a:t>
            </a:r>
            <a:r>
              <a:rPr lang="en-AU" sz="2200" dirty="0" err="1" smtClean="0"/>
              <a:t>carbosciteine</a:t>
            </a:r>
            <a:r>
              <a:rPr lang="en-AU" sz="2200" dirty="0" smtClean="0"/>
              <a:t> syrup, fruit juices, nebuliser, papaya, hydration, speech pathology, positioning collar, suction and swabs.  </a:t>
            </a:r>
          </a:p>
          <a:p>
            <a:pPr lvl="1" indent="0">
              <a:buNone/>
            </a:pPr>
            <a:endParaRPr lang="en-AU" dirty="0" smtClean="0"/>
          </a:p>
          <a:p>
            <a:pPr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5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894679"/>
            <a:ext cx="8374944" cy="1143000"/>
          </a:xfrm>
        </p:spPr>
        <p:txBody>
          <a:bodyPr/>
          <a:lstStyle/>
          <a:p>
            <a:pPr algn="ctr"/>
            <a:r>
              <a:rPr lang="en-AU" dirty="0" smtClean="0"/>
              <a:t>Practice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463" y="2186609"/>
            <a:ext cx="8374944" cy="364094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There is a significant lack of research into the efficacy of any treatment for </a:t>
            </a:r>
            <a:r>
              <a:rPr lang="en-AU" dirty="0" err="1"/>
              <a:t>oro</a:t>
            </a:r>
            <a:r>
              <a:rPr lang="en-AU" dirty="0"/>
              <a:t>-pharyngeal secretions and therefore no evidenced-based guidelines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The </a:t>
            </a:r>
            <a:r>
              <a:rPr lang="en-AU" dirty="0"/>
              <a:t>management of </a:t>
            </a:r>
            <a:r>
              <a:rPr lang="en-AU" dirty="0" err="1"/>
              <a:t>oro</a:t>
            </a:r>
            <a:r>
              <a:rPr lang="en-AU" dirty="0"/>
              <a:t>-pharyngeal secretions can be inconsistent and is usually based on a trial-and-error approach and clinician experience.  </a:t>
            </a:r>
          </a:p>
        </p:txBody>
      </p:sp>
    </p:spTree>
    <p:extLst>
      <p:ext uri="{BB962C8B-B14F-4D97-AF65-F5344CB8AC3E}">
        <p14:creationId xmlns:p14="http://schemas.microsoft.com/office/powerpoint/2010/main" val="32180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1063644"/>
            <a:ext cx="8374944" cy="1143000"/>
          </a:xfrm>
        </p:spPr>
        <p:txBody>
          <a:bodyPr/>
          <a:lstStyle/>
          <a:p>
            <a:pPr algn="ctr"/>
            <a:r>
              <a:rPr lang="en-AU" sz="3600" dirty="0" smtClean="0"/>
              <a:t>Taking the secret out of secretions - Objectives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889" y="2544418"/>
            <a:ext cx="8374944" cy="364094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Two main objectives: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to </a:t>
            </a:r>
            <a:r>
              <a:rPr lang="en-AU" sz="2800" dirty="0"/>
              <a:t>identify the interventions most commonly prescribed for the management of </a:t>
            </a:r>
            <a:r>
              <a:rPr lang="en-AU" sz="2800" dirty="0" err="1"/>
              <a:t>oro</a:t>
            </a:r>
            <a:r>
              <a:rPr lang="en-AU" sz="2800" dirty="0"/>
              <a:t>-pharyngeal secretions for </a:t>
            </a:r>
            <a:r>
              <a:rPr lang="en-AU" sz="2800" dirty="0" smtClean="0"/>
              <a:t>patients </a:t>
            </a:r>
            <a:r>
              <a:rPr lang="en-AU" sz="2800" dirty="0"/>
              <a:t>with </a:t>
            </a:r>
            <a:r>
              <a:rPr lang="en-AU" sz="2800" dirty="0" smtClean="0"/>
              <a:t>MND</a:t>
            </a:r>
          </a:p>
          <a:p>
            <a:pPr lvl="1" indent="0">
              <a:buNone/>
            </a:pPr>
            <a:endParaRPr lang="en-AU" sz="28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to </a:t>
            </a:r>
            <a:r>
              <a:rPr lang="en-AU" sz="2800" dirty="0"/>
              <a:t>review the efficacy of these </a:t>
            </a:r>
            <a:r>
              <a:rPr lang="en-AU" sz="2800" dirty="0" smtClean="0"/>
              <a:t>interventions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82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02" y="825105"/>
            <a:ext cx="8374944" cy="1143000"/>
          </a:xfrm>
        </p:spPr>
        <p:txBody>
          <a:bodyPr/>
          <a:lstStyle/>
          <a:p>
            <a:pPr algn="ctr"/>
            <a:r>
              <a:rPr lang="en-AU" dirty="0" smtClean="0"/>
              <a:t>  Method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02" y="1729410"/>
            <a:ext cx="8374944" cy="364094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(WHOQOL-BREF</a:t>
            </a:r>
            <a:r>
              <a:rPr lang="en-AU" dirty="0"/>
              <a:t>) will be completed by the </a:t>
            </a:r>
            <a:r>
              <a:rPr lang="en-AU" dirty="0" smtClean="0"/>
              <a:t>participant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“Record </a:t>
            </a:r>
            <a:r>
              <a:rPr lang="en-AU" dirty="0"/>
              <a:t>of Secretion Management Recommendations” will be completed by the clinician</a:t>
            </a:r>
            <a:r>
              <a:rPr lang="en-AU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One</a:t>
            </a:r>
            <a:r>
              <a:rPr lang="en-AU" dirty="0"/>
              <a:t>, three and eight week intervals </a:t>
            </a:r>
            <a:r>
              <a:rPr lang="en-AU" dirty="0" smtClean="0"/>
              <a:t>following participants will </a:t>
            </a:r>
            <a:r>
              <a:rPr lang="en-AU" dirty="0"/>
              <a:t>complete the “Secretion management follow up questionnaire”. </a:t>
            </a:r>
            <a:endParaRPr lang="en-A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WHOQOL-BREF) will be completed by the </a:t>
            </a:r>
            <a:r>
              <a:rPr lang="en-AU" dirty="0" smtClean="0"/>
              <a:t>participant at 12 weeks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42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755531"/>
            <a:ext cx="8374944" cy="1143000"/>
          </a:xfrm>
        </p:spPr>
        <p:txBody>
          <a:bodyPr/>
          <a:lstStyle/>
          <a:p>
            <a:pPr algn="ctr"/>
            <a:r>
              <a:rPr lang="en-AU" dirty="0" smtClean="0"/>
              <a:t>Outcome measures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889" y="1649896"/>
            <a:ext cx="8374944" cy="364094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The </a:t>
            </a:r>
            <a:r>
              <a:rPr lang="en-AU" dirty="0"/>
              <a:t>primary outcome measure </a:t>
            </a:r>
            <a:r>
              <a:rPr lang="en-AU" dirty="0" smtClean="0"/>
              <a:t>is subjective </a:t>
            </a:r>
            <a:r>
              <a:rPr lang="en-AU" dirty="0"/>
              <a:t>improvement as reported by the study </a:t>
            </a:r>
            <a:r>
              <a:rPr lang="en-AU" dirty="0" smtClean="0"/>
              <a:t>participants (dichotomised </a:t>
            </a:r>
            <a:r>
              <a:rPr lang="en-AU" dirty="0"/>
              <a:t>to improvement </a:t>
            </a:r>
            <a:r>
              <a:rPr lang="en-AU" dirty="0" smtClean="0"/>
              <a:t>or not and recorded </a:t>
            </a:r>
            <a:r>
              <a:rPr lang="en-AU" dirty="0"/>
              <a:t>at one, three and eight </a:t>
            </a:r>
            <a:r>
              <a:rPr lang="en-AU" dirty="0" smtClean="0"/>
              <a:t>weeks)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The </a:t>
            </a:r>
            <a:r>
              <a:rPr lang="en-AU" dirty="0"/>
              <a:t>secondary outcome measure </a:t>
            </a:r>
            <a:r>
              <a:rPr lang="en-AU" dirty="0" smtClean="0"/>
              <a:t>is Quality of life of participants as measured by the </a:t>
            </a:r>
            <a:r>
              <a:rPr lang="en-AU" dirty="0"/>
              <a:t>World Health Organisation Quality of Life (WHOQOL) –BREF </a:t>
            </a:r>
            <a:r>
              <a:rPr lang="en-AU" dirty="0" smtClean="0"/>
              <a:t>completed </a:t>
            </a:r>
            <a:r>
              <a:rPr lang="en-AU" dirty="0"/>
              <a:t>by participants at the start of the study and again 12 weeks after its first </a:t>
            </a:r>
            <a:r>
              <a:rPr lang="en-AU" dirty="0" smtClean="0"/>
              <a:t>completion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09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805227"/>
            <a:ext cx="8374944" cy="1143000"/>
          </a:xfrm>
        </p:spPr>
        <p:txBody>
          <a:bodyPr/>
          <a:lstStyle/>
          <a:p>
            <a:r>
              <a:rPr lang="en-AU" dirty="0" smtClean="0"/>
              <a:t>The story so far…..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889" y="1649896"/>
            <a:ext cx="8374944" cy="40782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17 participants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5</a:t>
            </a:r>
            <a:r>
              <a:rPr lang="en-AU" dirty="0" smtClean="0"/>
              <a:t> have completed up to week 8 follow up.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37897"/>
              </p:ext>
            </p:extLst>
          </p:nvPr>
        </p:nvGraphicFramePr>
        <p:xfrm>
          <a:off x="247789" y="2613086"/>
          <a:ext cx="8613143" cy="3300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805"/>
                <a:gridCol w="2004222"/>
                <a:gridCol w="1956117"/>
                <a:gridCol w="2117369"/>
                <a:gridCol w="2048630"/>
              </a:tblGrid>
              <a:tr h="194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Recommended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Week 1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Week 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Week 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6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Thin Oro-Pharyngeal</a:t>
                      </a:r>
                      <a:endParaRPr lang="en-A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 smtClean="0">
                          <a:effectLst/>
                        </a:rPr>
                        <a:t>Natmur</a:t>
                      </a:r>
                      <a:r>
                        <a:rPr lang="en-AU" sz="1100" dirty="0" smtClean="0">
                          <a:effectLst/>
                        </a:rPr>
                        <a:t> salts and </a:t>
                      </a:r>
                      <a:r>
                        <a:rPr lang="en-AU" sz="1100" dirty="0" err="1" smtClean="0">
                          <a:effectLst/>
                        </a:rPr>
                        <a:t>probanthine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 smtClean="0">
                          <a:effectLst/>
                        </a:rPr>
                        <a:t>Natmur</a:t>
                      </a:r>
                      <a:r>
                        <a:rPr lang="en-AU" sz="1100" dirty="0" smtClean="0">
                          <a:effectLst/>
                        </a:rPr>
                        <a:t> </a:t>
                      </a:r>
                      <a:r>
                        <a:rPr lang="en-AU" sz="1100" dirty="0">
                          <a:effectLst/>
                        </a:rPr>
                        <a:t>and </a:t>
                      </a:r>
                      <a:r>
                        <a:rPr lang="en-AU" sz="1100" dirty="0" err="1" smtClean="0">
                          <a:effectLst/>
                        </a:rPr>
                        <a:t>probanthine</a:t>
                      </a:r>
                      <a:endParaRPr lang="en-A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No </a:t>
                      </a:r>
                      <a:r>
                        <a:rPr lang="en-AU" sz="1100" dirty="0">
                          <a:effectLst/>
                        </a:rPr>
                        <a:t>improvement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DGJ and </a:t>
                      </a:r>
                      <a:r>
                        <a:rPr lang="en-AU" sz="1100" dirty="0" err="1">
                          <a:effectLst/>
                        </a:rPr>
                        <a:t>natmur</a:t>
                      </a:r>
                      <a:r>
                        <a:rPr lang="en-AU" sz="1100" dirty="0">
                          <a:effectLst/>
                        </a:rPr>
                        <a:t> </a:t>
                      </a:r>
                      <a:r>
                        <a:rPr lang="en-AU" sz="1100" dirty="0" smtClean="0">
                          <a:effectLst/>
                        </a:rPr>
                        <a:t>and </a:t>
                      </a:r>
                      <a:r>
                        <a:rPr lang="en-AU" sz="1100" dirty="0" err="1" smtClean="0">
                          <a:effectLst/>
                        </a:rPr>
                        <a:t>probanthine</a:t>
                      </a:r>
                      <a:endParaRPr lang="en-A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No </a:t>
                      </a:r>
                      <a:r>
                        <a:rPr lang="en-AU" sz="1100" dirty="0" smtClean="0">
                          <a:effectLst/>
                        </a:rPr>
                        <a:t>improvement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DGJ and</a:t>
                      </a:r>
                      <a:r>
                        <a:rPr lang="en-AU" sz="1100" baseline="0" dirty="0" smtClean="0">
                          <a:effectLst/>
                        </a:rPr>
                        <a:t> </a:t>
                      </a:r>
                      <a:r>
                        <a:rPr lang="en-AU" sz="1100" dirty="0" err="1" smtClean="0">
                          <a:effectLst/>
                        </a:rPr>
                        <a:t>natmur</a:t>
                      </a:r>
                      <a:r>
                        <a:rPr lang="en-AU" sz="1100" dirty="0" smtClean="0">
                          <a:effectLst/>
                        </a:rPr>
                        <a:t> and</a:t>
                      </a:r>
                      <a:r>
                        <a:rPr lang="en-AU" sz="1100" baseline="0" dirty="0" smtClean="0">
                          <a:effectLst/>
                        </a:rPr>
                        <a:t> </a:t>
                      </a:r>
                      <a:r>
                        <a:rPr lang="en-AU" sz="1100" baseline="0" dirty="0" err="1" smtClean="0">
                          <a:effectLst/>
                        </a:rPr>
                        <a:t>p</a:t>
                      </a:r>
                      <a:r>
                        <a:rPr lang="en-AU" sz="1100" dirty="0" err="1" smtClean="0">
                          <a:effectLst/>
                        </a:rPr>
                        <a:t>robanthine</a:t>
                      </a: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No improvement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2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Thick</a:t>
                      </a:r>
                      <a:r>
                        <a:rPr lang="en-AU" sz="1100" baseline="0" dirty="0" smtClean="0">
                          <a:effectLst/>
                        </a:rPr>
                        <a:t> pharyngeal</a:t>
                      </a:r>
                      <a:endParaRPr lang="en-A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Dark Grape Juice and</a:t>
                      </a:r>
                      <a:r>
                        <a:rPr lang="en-AU" sz="1100" baseline="0" dirty="0" smtClean="0">
                          <a:effectLst/>
                        </a:rPr>
                        <a:t> </a:t>
                      </a:r>
                      <a:r>
                        <a:rPr lang="en-AU" sz="1100" dirty="0" smtClean="0">
                          <a:effectLst/>
                        </a:rPr>
                        <a:t>Papaya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DGJ</a:t>
                      </a:r>
                      <a:endParaRPr lang="en-A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Improvement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DGJ</a:t>
                      </a:r>
                      <a:endParaRPr lang="en-A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Improvement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DGJ</a:t>
                      </a:r>
                      <a:endParaRPr lang="en-A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Improvement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2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Dry mouth</a:t>
                      </a:r>
                      <a:endParaRPr lang="en-A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Grapeseed</a:t>
                      </a:r>
                      <a:r>
                        <a:rPr lang="en-AU" sz="1100" dirty="0">
                          <a:effectLst/>
                        </a:rPr>
                        <a:t> oil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 smtClean="0">
                          <a:effectLst/>
                        </a:rPr>
                        <a:t>Grapeseed</a:t>
                      </a:r>
                      <a:r>
                        <a:rPr lang="en-AU" sz="1100" dirty="0" smtClean="0">
                          <a:effectLst/>
                        </a:rPr>
                        <a:t> </a:t>
                      </a:r>
                      <a:r>
                        <a:rPr lang="en-AU" sz="1100" dirty="0">
                          <a:effectLst/>
                        </a:rPr>
                        <a:t>oil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Improvement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 smtClean="0">
                          <a:effectLst/>
                        </a:rPr>
                        <a:t>Grapeseed</a:t>
                      </a:r>
                      <a:r>
                        <a:rPr lang="en-AU" sz="1100" dirty="0" smtClean="0">
                          <a:effectLst/>
                        </a:rPr>
                        <a:t> </a:t>
                      </a:r>
                      <a:r>
                        <a:rPr lang="en-AU" sz="1100" dirty="0">
                          <a:effectLst/>
                        </a:rPr>
                        <a:t>oil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Improvement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 smtClean="0">
                          <a:effectLst/>
                        </a:rPr>
                        <a:t>Grapeseed</a:t>
                      </a:r>
                      <a:r>
                        <a:rPr lang="en-AU" sz="1100" dirty="0" smtClean="0">
                          <a:effectLst/>
                        </a:rPr>
                        <a:t> oil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Improvement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2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Thin Oro-pharyngeal</a:t>
                      </a:r>
                      <a:endParaRPr lang="en-A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Amitriptyline</a:t>
                      </a:r>
                      <a:endParaRPr lang="en-A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DGJ</a:t>
                      </a:r>
                      <a:endParaRPr lang="en-A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No improvement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DGJ </a:t>
                      </a:r>
                      <a:endParaRPr lang="en-A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Stopped taking as “high in sugar”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DGJ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dirty="0" smtClean="0">
                          <a:effectLst/>
                        </a:rPr>
                        <a:t>Stopped taking as “high in sugar”</a:t>
                      </a:r>
                      <a:r>
                        <a:rPr lang="en-A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2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Thick </a:t>
                      </a:r>
                      <a:r>
                        <a:rPr lang="en-AU" sz="1100" dirty="0" err="1" smtClean="0">
                          <a:effectLst/>
                        </a:rPr>
                        <a:t>oro</a:t>
                      </a:r>
                      <a:r>
                        <a:rPr lang="en-AU" sz="1100" dirty="0" smtClean="0">
                          <a:effectLst/>
                        </a:rPr>
                        <a:t>-pharyngeal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Saline</a:t>
                      </a:r>
                      <a:r>
                        <a:rPr lang="en-AU" sz="1100" baseline="0" dirty="0" smtClean="0">
                          <a:effectLst/>
                        </a:rPr>
                        <a:t> nebs and</a:t>
                      </a:r>
                      <a:r>
                        <a:rPr lang="en-AU" sz="1100" dirty="0" smtClean="0">
                          <a:effectLst/>
                        </a:rPr>
                        <a:t> Pineapple juice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Saline nebs and pineapple juice</a:t>
                      </a:r>
                      <a:endParaRPr lang="en-A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Improvement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Saline nebs and pineapple juice</a:t>
                      </a:r>
                      <a:endParaRPr lang="en-A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Improvement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Saline</a:t>
                      </a:r>
                      <a:r>
                        <a:rPr lang="en-AU" sz="1100" baseline="0" dirty="0" smtClean="0">
                          <a:effectLst/>
                        </a:rPr>
                        <a:t> n</a:t>
                      </a:r>
                      <a:r>
                        <a:rPr lang="en-AU" sz="1100" dirty="0" smtClean="0">
                          <a:effectLst/>
                        </a:rPr>
                        <a:t>ebs and</a:t>
                      </a:r>
                      <a:r>
                        <a:rPr lang="en-AU" sz="1100" baseline="0" dirty="0" smtClean="0">
                          <a:effectLst/>
                        </a:rPr>
                        <a:t> </a:t>
                      </a:r>
                      <a:r>
                        <a:rPr lang="en-AU" sz="1100" dirty="0" smtClean="0">
                          <a:effectLst/>
                        </a:rPr>
                        <a:t>Pineapple juice</a:t>
                      </a:r>
                      <a:endParaRPr lang="en-A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Improvement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8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994071"/>
            <a:ext cx="8374944" cy="1143000"/>
          </a:xfrm>
        </p:spPr>
        <p:txBody>
          <a:bodyPr/>
          <a:lstStyle/>
          <a:p>
            <a:pPr algn="ctr"/>
            <a:r>
              <a:rPr lang="en-AU" dirty="0" smtClean="0"/>
              <a:t>Challenges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889" y="1977887"/>
            <a:ext cx="8374944" cy="3640941"/>
          </a:xfrm>
        </p:spPr>
        <p:txBody>
          <a:bodyPr/>
          <a:lstStyle/>
          <a:p>
            <a:endParaRPr lang="en-A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completing research alongside clinical 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Response rate and times from </a:t>
            </a:r>
            <a:r>
              <a:rPr lang="en-AU" dirty="0" smtClean="0"/>
              <a:t>participants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Lots of new learning – research processes, ethics application </a:t>
            </a:r>
          </a:p>
          <a:p>
            <a:endParaRPr lang="en-A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24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864861"/>
            <a:ext cx="8374944" cy="1143000"/>
          </a:xfrm>
        </p:spPr>
        <p:txBody>
          <a:bodyPr/>
          <a:lstStyle/>
          <a:p>
            <a:pPr algn="ctr"/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889" y="2007861"/>
            <a:ext cx="8374944" cy="364094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Oro-pharyngeal secretions are often described as the most distressing symptom for patients with MND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Limited research and no evidence based guidelines on how to manage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In absence of evidence base guidelines we’re gathering information to guide our practice and that will hopefully form the basis of more effective studies in future</a:t>
            </a:r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52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715618"/>
            <a:ext cx="8374944" cy="1143000"/>
          </a:xfrm>
        </p:spPr>
        <p:txBody>
          <a:bodyPr/>
          <a:lstStyle/>
          <a:p>
            <a:r>
              <a:rPr lang="en-AU" sz="2800" dirty="0" smtClean="0"/>
              <a:t>   References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889" y="1128091"/>
            <a:ext cx="8374944" cy="49596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100" dirty="0" smtClean="0"/>
              <a:t>Hobson </a:t>
            </a:r>
            <a:r>
              <a:rPr lang="en-AU" sz="1100" dirty="0"/>
              <a:t>E, </a:t>
            </a:r>
            <a:r>
              <a:rPr lang="en-AU" sz="1100" dirty="0" err="1"/>
              <a:t>McGeachan</a:t>
            </a:r>
            <a:r>
              <a:rPr lang="en-AU" sz="1100" dirty="0"/>
              <a:t> A, Al-</a:t>
            </a:r>
            <a:r>
              <a:rPr lang="en-AU" sz="1100" dirty="0" err="1"/>
              <a:t>Chalabi</a:t>
            </a:r>
            <a:r>
              <a:rPr lang="en-AU" sz="1100" dirty="0"/>
              <a:t> A, </a:t>
            </a:r>
            <a:r>
              <a:rPr lang="en-AU" sz="1100" dirty="0" err="1"/>
              <a:t>Chandran</a:t>
            </a:r>
            <a:r>
              <a:rPr lang="en-AU" sz="1100" dirty="0"/>
              <a:t> S, Crawley F, Dick D, </a:t>
            </a:r>
            <a:r>
              <a:rPr lang="en-AU" sz="1100" dirty="0" err="1"/>
              <a:t>Donaghy</a:t>
            </a:r>
            <a:r>
              <a:rPr lang="en-AU" sz="1100" dirty="0"/>
              <a:t> C, </a:t>
            </a:r>
            <a:r>
              <a:rPr lang="en-AU" sz="1100" dirty="0" err="1"/>
              <a:t>Ealing</a:t>
            </a:r>
            <a:r>
              <a:rPr lang="en-AU" sz="1100" dirty="0"/>
              <a:t> J, Ellis C, </a:t>
            </a:r>
            <a:r>
              <a:rPr lang="en-AU" sz="1100" dirty="0" err="1"/>
              <a:t>Gorrie</a:t>
            </a:r>
            <a:r>
              <a:rPr lang="en-AU" sz="1100" dirty="0"/>
              <a:t> G, </a:t>
            </a:r>
            <a:r>
              <a:rPr lang="en-AU" sz="1100" dirty="0" err="1"/>
              <a:t>Hanemann</a:t>
            </a:r>
            <a:r>
              <a:rPr lang="en-AU" sz="1100" dirty="0"/>
              <a:t> C, Harrower T, Jung A, </a:t>
            </a:r>
            <a:r>
              <a:rPr lang="en-AU" sz="1100" dirty="0" err="1"/>
              <a:t>Majeed</a:t>
            </a:r>
            <a:r>
              <a:rPr lang="en-AU" sz="1100" dirty="0"/>
              <a:t> T, </a:t>
            </a:r>
            <a:r>
              <a:rPr lang="en-AU" sz="1100" dirty="0" err="1"/>
              <a:t>Malaspina</a:t>
            </a:r>
            <a:r>
              <a:rPr lang="en-AU" sz="1100" dirty="0"/>
              <a:t> A, Morrison K, </a:t>
            </a:r>
            <a:r>
              <a:rPr lang="en-AU" sz="1100" dirty="0" err="1"/>
              <a:t>Orrell</a:t>
            </a:r>
            <a:r>
              <a:rPr lang="en-AU" sz="1100" dirty="0"/>
              <a:t> RW, Pall H, Pinto A, Talbot K, Turner M, Williams T, Young CA, Shaw P &amp; McDermott CJ.  Management of </a:t>
            </a:r>
            <a:r>
              <a:rPr lang="en-AU" sz="1100" dirty="0" err="1"/>
              <a:t>sialorrhoea</a:t>
            </a:r>
            <a:r>
              <a:rPr lang="en-AU" sz="1100" dirty="0"/>
              <a:t> in motor neuron disease: A survey of current UK practice. </a:t>
            </a:r>
            <a:r>
              <a:rPr lang="en-AU" sz="1100" i="1" dirty="0"/>
              <a:t>Amyotrophic Lateral Sclerosis and </a:t>
            </a:r>
            <a:r>
              <a:rPr lang="en-AU" sz="1100" i="1" dirty="0" err="1"/>
              <a:t>Frontotemporal</a:t>
            </a:r>
            <a:r>
              <a:rPr lang="en-AU" sz="1100" i="1" dirty="0"/>
              <a:t> Degeneration</a:t>
            </a:r>
            <a:r>
              <a:rPr lang="en-AU" sz="1100" dirty="0"/>
              <a:t> 2013, 14:7-8, 521-527</a:t>
            </a:r>
          </a:p>
          <a:p>
            <a:r>
              <a:rPr lang="en-AU" sz="11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100" dirty="0"/>
              <a:t>Young CA, Ellis C, Johnson J, </a:t>
            </a:r>
            <a:r>
              <a:rPr lang="en-AU" sz="1100" dirty="0" err="1"/>
              <a:t>SathasivamS</a:t>
            </a:r>
            <a:r>
              <a:rPr lang="en-AU" sz="1100" dirty="0"/>
              <a:t>, </a:t>
            </a:r>
            <a:r>
              <a:rPr lang="en-AU" sz="1100" dirty="0" err="1"/>
              <a:t>Pih</a:t>
            </a:r>
            <a:r>
              <a:rPr lang="en-AU" sz="1100" dirty="0"/>
              <a:t> N. Treatment for </a:t>
            </a:r>
            <a:r>
              <a:rPr lang="en-AU" sz="1100" dirty="0" err="1"/>
              <a:t>sialorrhea</a:t>
            </a:r>
            <a:r>
              <a:rPr lang="en-AU" sz="1100" dirty="0"/>
              <a:t> (excessive saliva) in people with motor neuron disease/amyotrophic lateral </a:t>
            </a:r>
            <a:r>
              <a:rPr lang="en-AU" sz="1100" dirty="0" smtClean="0"/>
              <a:t>sclerosis.  </a:t>
            </a:r>
            <a:r>
              <a:rPr lang="en-AU" sz="1100" i="1" dirty="0" smtClean="0"/>
              <a:t>Cochrane </a:t>
            </a:r>
            <a:r>
              <a:rPr lang="en-AU" sz="1100" i="1" dirty="0"/>
              <a:t>Database of Systematic Reviews</a:t>
            </a:r>
            <a:r>
              <a:rPr lang="en-AU" sz="1100" dirty="0"/>
              <a:t> 2011, Issue 5.  [CD006981.  DOI: 1002/14651858.CD00698</a:t>
            </a:r>
            <a:r>
              <a:rPr lang="en-AU" sz="1100" dirty="0" smtClean="0"/>
              <a:t>]</a:t>
            </a:r>
          </a:p>
          <a:p>
            <a:endParaRPr lang="en-A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100" dirty="0" smtClean="0"/>
              <a:t>Alexander </a:t>
            </a:r>
            <a:r>
              <a:rPr lang="en-AU" sz="1100" dirty="0"/>
              <a:t>J. </a:t>
            </a:r>
            <a:r>
              <a:rPr lang="en-AU" sz="1100" dirty="0" err="1"/>
              <a:t>McGeachan</a:t>
            </a:r>
            <a:r>
              <a:rPr lang="en-AU" sz="1100" dirty="0"/>
              <a:t>, Esther V. Hobson, </a:t>
            </a:r>
            <a:r>
              <a:rPr lang="en-AU" sz="1100" dirty="0" err="1"/>
              <a:t>Ammar</a:t>
            </a:r>
            <a:r>
              <a:rPr lang="en-AU" sz="1100" dirty="0"/>
              <a:t> Al-</a:t>
            </a:r>
            <a:r>
              <a:rPr lang="en-AU" sz="1100" dirty="0" err="1"/>
              <a:t>Chalabi</a:t>
            </a:r>
            <a:r>
              <a:rPr lang="en-AU" sz="1100" dirty="0"/>
              <a:t>, </a:t>
            </a:r>
            <a:r>
              <a:rPr lang="en-AU" sz="1100" dirty="0" smtClean="0"/>
              <a:t>Jodie Stephenson</a:t>
            </a:r>
            <a:r>
              <a:rPr lang="en-AU" sz="1100" dirty="0"/>
              <a:t>, </a:t>
            </a:r>
            <a:r>
              <a:rPr lang="en-AU" sz="1100" dirty="0" err="1"/>
              <a:t>Siddharthan</a:t>
            </a:r>
            <a:r>
              <a:rPr lang="en-AU" sz="1100" dirty="0"/>
              <a:t> </a:t>
            </a:r>
            <a:r>
              <a:rPr lang="en-AU" sz="1100" dirty="0" err="1"/>
              <a:t>Chandran</a:t>
            </a:r>
            <a:r>
              <a:rPr lang="en-AU" sz="1100" dirty="0"/>
              <a:t>, </a:t>
            </a:r>
            <a:r>
              <a:rPr lang="en-AU" sz="1100" dirty="0" smtClean="0"/>
              <a:t>     Francesca </a:t>
            </a:r>
            <a:r>
              <a:rPr lang="en-AU" sz="1100" dirty="0"/>
              <a:t>Crawley, David Dick, Colette </a:t>
            </a:r>
            <a:r>
              <a:rPr lang="en-AU" sz="1100" dirty="0" err="1"/>
              <a:t>Donaghy</a:t>
            </a:r>
            <a:r>
              <a:rPr lang="en-AU" sz="1100" dirty="0" smtClean="0"/>
              <a:t>, Cathy </a:t>
            </a:r>
            <a:r>
              <a:rPr lang="en-AU" sz="1100" dirty="0"/>
              <a:t>M. Ellis, George </a:t>
            </a:r>
            <a:r>
              <a:rPr lang="en-AU" sz="1100" dirty="0" err="1"/>
              <a:t>Gorrie</a:t>
            </a:r>
            <a:r>
              <a:rPr lang="en-AU" sz="1100" dirty="0"/>
              <a:t>, C. Oliver </a:t>
            </a:r>
            <a:r>
              <a:rPr lang="en-AU" sz="1100" dirty="0" err="1"/>
              <a:t>Hanemann</a:t>
            </a:r>
            <a:r>
              <a:rPr lang="en-AU" sz="1100" dirty="0"/>
              <a:t>, Timothy </a:t>
            </a:r>
            <a:r>
              <a:rPr lang="en-AU" sz="1100" dirty="0" smtClean="0"/>
              <a:t>Harrower</a:t>
            </a:r>
            <a:r>
              <a:rPr lang="en-AU" sz="1100" dirty="0"/>
              <a:t>, </a:t>
            </a:r>
            <a:r>
              <a:rPr lang="en-AU" sz="1100" dirty="0" err="1"/>
              <a:t>Agam</a:t>
            </a:r>
            <a:r>
              <a:rPr lang="en-AU" sz="1100" dirty="0"/>
              <a:t> Jung, </a:t>
            </a:r>
            <a:r>
              <a:rPr lang="en-AU" sz="1100" dirty="0" smtClean="0"/>
              <a:t>Andrea </a:t>
            </a:r>
            <a:r>
              <a:rPr lang="en-AU" sz="1100" dirty="0" err="1" smtClean="0"/>
              <a:t>Malaspina</a:t>
            </a:r>
            <a:r>
              <a:rPr lang="en-AU" sz="1100" dirty="0"/>
              <a:t>, Karen E. Morrison, Richard W. </a:t>
            </a:r>
            <a:r>
              <a:rPr lang="en-AU" sz="1100" dirty="0" err="1"/>
              <a:t>Orrell</a:t>
            </a:r>
            <a:r>
              <a:rPr lang="en-AU" sz="1100" dirty="0"/>
              <a:t>, Kevin Talbot, Martin R. Turner, </a:t>
            </a:r>
            <a:r>
              <a:rPr lang="en-AU" sz="1100" dirty="0" smtClean="0"/>
              <a:t>Timothy L</a:t>
            </a:r>
            <a:r>
              <a:rPr lang="en-AU" sz="1100" dirty="0"/>
              <a:t>. Williams, Carolyn A. Young, Pamela J. Shaw &amp; Christopher J. McDermott (2017) </a:t>
            </a:r>
            <a:r>
              <a:rPr lang="en-AU" sz="1100" dirty="0" smtClean="0"/>
              <a:t>A multicentre evaluation </a:t>
            </a:r>
            <a:r>
              <a:rPr lang="en-AU" sz="1100" dirty="0"/>
              <a:t>of oropharyngeal secretion management practices in amyotrophic </a:t>
            </a:r>
            <a:r>
              <a:rPr lang="en-AU" sz="1100" dirty="0" smtClean="0"/>
              <a:t>lateral sclerosis</a:t>
            </a:r>
            <a:r>
              <a:rPr lang="en-AU" sz="1100" dirty="0"/>
              <a:t>, Amyotrophic </a:t>
            </a:r>
            <a:r>
              <a:rPr lang="en-AU" sz="1100" dirty="0" smtClean="0"/>
              <a:t>Lateral </a:t>
            </a:r>
            <a:r>
              <a:rPr lang="en-AU" sz="1100" dirty="0"/>
              <a:t>Sclerosis and </a:t>
            </a:r>
            <a:r>
              <a:rPr lang="en-AU" sz="1100" dirty="0" err="1"/>
              <a:t>Frontotemporal</a:t>
            </a:r>
            <a:r>
              <a:rPr lang="en-AU" sz="1100" dirty="0"/>
              <a:t> Degeneration, 18:1-2, </a:t>
            </a:r>
            <a:r>
              <a:rPr lang="en-AU" sz="1100" dirty="0" smtClean="0"/>
              <a:t>1-9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100" dirty="0" err="1"/>
              <a:t>Arbouw</a:t>
            </a:r>
            <a:r>
              <a:rPr lang="en-AU" sz="1100" dirty="0"/>
              <a:t> MEL, </a:t>
            </a:r>
            <a:r>
              <a:rPr lang="en-AU" sz="1100" dirty="0" err="1"/>
              <a:t>Movig</a:t>
            </a:r>
            <a:r>
              <a:rPr lang="en-AU" sz="1100" dirty="0"/>
              <a:t> KLL, </a:t>
            </a:r>
            <a:r>
              <a:rPr lang="en-AU" sz="1100" dirty="0" err="1"/>
              <a:t>Koopmann</a:t>
            </a:r>
            <a:r>
              <a:rPr lang="en-AU" sz="1100" dirty="0"/>
              <a:t> M, </a:t>
            </a:r>
            <a:r>
              <a:rPr lang="en-AU" sz="1100" dirty="0" err="1"/>
              <a:t>Poels</a:t>
            </a:r>
            <a:r>
              <a:rPr lang="en-AU" sz="1100" dirty="0"/>
              <a:t> PJE, </a:t>
            </a:r>
            <a:r>
              <a:rPr lang="en-AU" sz="1100" dirty="0" err="1"/>
              <a:t>Guchelaar</a:t>
            </a:r>
            <a:r>
              <a:rPr lang="en-AU" sz="1100" dirty="0"/>
              <a:t> HJ, </a:t>
            </a:r>
            <a:r>
              <a:rPr lang="en-AU" sz="1100" dirty="0" err="1"/>
              <a:t>Egberts</a:t>
            </a:r>
            <a:r>
              <a:rPr lang="en-AU" sz="1100" dirty="0"/>
              <a:t> TCG et al. </a:t>
            </a:r>
            <a:r>
              <a:rPr lang="en-AU" sz="1100" dirty="0" err="1"/>
              <a:t>Glycopyrrolate</a:t>
            </a:r>
            <a:r>
              <a:rPr lang="en-AU" sz="1100" dirty="0"/>
              <a:t> for </a:t>
            </a:r>
            <a:r>
              <a:rPr lang="en-AU" sz="1100" dirty="0" err="1"/>
              <a:t>sialorrhea</a:t>
            </a:r>
            <a:r>
              <a:rPr lang="en-AU" sz="1100" dirty="0"/>
              <a:t> in Parkinson disease: a randomized, double-blind, crossover trial. Neurology</a:t>
            </a:r>
            <a:r>
              <a:rPr lang="en-AU" sz="1100" i="1" dirty="0"/>
              <a:t>. </a:t>
            </a:r>
            <a:r>
              <a:rPr lang="en-AU" sz="1100" dirty="0"/>
              <a:t>2010; 74(15):1203-1207 </a:t>
            </a:r>
            <a:endParaRPr lang="en-AU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100" dirty="0"/>
              <a:t>Camp-Bruno JA, </a:t>
            </a:r>
            <a:r>
              <a:rPr lang="en-AU" sz="1100" dirty="0" err="1"/>
              <a:t>Winsberg</a:t>
            </a:r>
            <a:r>
              <a:rPr lang="en-AU" sz="1100" dirty="0"/>
              <a:t> BG, Green-Parsons AR, Abrams JP. Efficacy of </a:t>
            </a:r>
            <a:r>
              <a:rPr lang="en-AU" sz="1100" dirty="0" err="1"/>
              <a:t>benztropine</a:t>
            </a:r>
            <a:r>
              <a:rPr lang="en-AU" sz="1100" dirty="0"/>
              <a:t> therapy for drooling. Developmental Medicine and Child Neurology</a:t>
            </a:r>
            <a:r>
              <a:rPr lang="en-AU" sz="1100" i="1" dirty="0"/>
              <a:t>. </a:t>
            </a:r>
            <a:r>
              <a:rPr lang="en-AU" sz="1100" dirty="0"/>
              <a:t>1989; 31(3):309-319 </a:t>
            </a:r>
            <a:endParaRPr lang="en-AU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100" dirty="0" err="1"/>
              <a:t>Mier</a:t>
            </a:r>
            <a:r>
              <a:rPr lang="en-AU" sz="1100" dirty="0"/>
              <a:t> RJ, </a:t>
            </a:r>
            <a:r>
              <a:rPr lang="en-AU" sz="1100" dirty="0" err="1"/>
              <a:t>Bachrach</a:t>
            </a:r>
            <a:r>
              <a:rPr lang="en-AU" sz="1100" dirty="0"/>
              <a:t> SJ FAU, </a:t>
            </a:r>
            <a:r>
              <a:rPr lang="en-AU" sz="1100" dirty="0" err="1"/>
              <a:t>Lakin</a:t>
            </a:r>
            <a:r>
              <a:rPr lang="en-AU" sz="1100" dirty="0"/>
              <a:t> RC FAU, Barker TF, Childs JF, Moran M. Treatment of </a:t>
            </a:r>
            <a:r>
              <a:rPr lang="en-AU" sz="1100" dirty="0" err="1"/>
              <a:t>sialorrhea</a:t>
            </a:r>
            <a:r>
              <a:rPr lang="en-AU" sz="1100" dirty="0"/>
              <a:t> with </a:t>
            </a:r>
            <a:r>
              <a:rPr lang="en-AU" sz="1100" dirty="0" err="1"/>
              <a:t>glycopyrrolate</a:t>
            </a:r>
            <a:r>
              <a:rPr lang="en-AU" sz="1100" dirty="0"/>
              <a:t>: A double-blind, dose-ranging study. Archives of </a:t>
            </a:r>
            <a:r>
              <a:rPr lang="en-AU" sz="1100" dirty="0" err="1"/>
              <a:t>Pediatrics</a:t>
            </a:r>
            <a:r>
              <a:rPr lang="en-AU" sz="1100" dirty="0"/>
              <a:t> and Adolescent Medicine</a:t>
            </a:r>
            <a:r>
              <a:rPr lang="en-AU" sz="1100" i="1" dirty="0"/>
              <a:t>. </a:t>
            </a:r>
            <a:r>
              <a:rPr lang="en-AU" sz="1100" dirty="0"/>
              <a:t>2000; 154(12):1214-1218 </a:t>
            </a:r>
            <a:endParaRPr lang="en-AU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Zeller RS, Lee HM, Cavanaugh PF, Davidson J. Randomized Phase III evaluation of the efficacy and safety of a novel </a:t>
            </a:r>
            <a:r>
              <a:rPr lang="en-US" sz="1100" dirty="0" err="1"/>
              <a:t>glycopyrrolate</a:t>
            </a:r>
            <a:r>
              <a:rPr lang="en-US" sz="1100" dirty="0"/>
              <a:t> oral solution for the management of chronic severe drooling in children with cerebral palsy or other neurologic conditions. Therapeutics and Clinical Risk Management</a:t>
            </a:r>
            <a:r>
              <a:rPr lang="en-US" sz="1100" i="1" dirty="0"/>
              <a:t>. </a:t>
            </a:r>
            <a:r>
              <a:rPr lang="en-US" sz="1100" dirty="0"/>
              <a:t>2012; 8:15-23 </a:t>
            </a: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100" dirty="0" smtClean="0"/>
              <a:t>Jackson </a:t>
            </a:r>
            <a:r>
              <a:rPr lang="en-AU" sz="1100" dirty="0"/>
              <a:t>CE, </a:t>
            </a:r>
            <a:r>
              <a:rPr lang="en-AU" sz="1100" dirty="0" err="1"/>
              <a:t>Gronseth</a:t>
            </a:r>
            <a:r>
              <a:rPr lang="en-AU" sz="1100" dirty="0"/>
              <a:t> G, Rosenfeld J, </a:t>
            </a:r>
            <a:r>
              <a:rPr lang="en-AU" sz="1100" dirty="0" err="1"/>
              <a:t>Barohn</a:t>
            </a:r>
            <a:r>
              <a:rPr lang="en-AU" sz="1100" dirty="0"/>
              <a:t> RJ, Dubinsky R, Simpson CB et al. Randomized double-blind study of botulinum toxin type B for </a:t>
            </a:r>
            <a:r>
              <a:rPr lang="en-AU" sz="1100" dirty="0" err="1"/>
              <a:t>sialorrhea</a:t>
            </a:r>
            <a:r>
              <a:rPr lang="en-AU" sz="1100" dirty="0"/>
              <a:t> in ALS patients. Muscle and Nerve</a:t>
            </a:r>
            <a:r>
              <a:rPr lang="en-AU" sz="1100" i="1" dirty="0"/>
              <a:t>. </a:t>
            </a:r>
            <a:r>
              <a:rPr lang="en-AU" sz="1100" dirty="0"/>
              <a:t>2009; 39(2):137-143 </a:t>
            </a:r>
            <a:endParaRPr lang="en-A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  <a:p>
            <a:endParaRPr lang="en-A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 smtClean="0"/>
          </a:p>
          <a:p>
            <a:endParaRPr lang="en-A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 smtClean="0"/>
          </a:p>
          <a:p>
            <a:endParaRPr lang="en-AU" sz="1400" dirty="0"/>
          </a:p>
          <a:p>
            <a:endParaRPr lang="en-AU" sz="1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1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844984"/>
            <a:ext cx="8374944" cy="114300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Outcomes</a:t>
            </a:r>
            <a:endParaRPr lang="en-A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889" y="1918252"/>
            <a:ext cx="8374944" cy="364094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 of secretion management issues experienced in MND and typical interventions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 of current research (or lack there of)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of the research I’m currently conducting at the Victoria’s </a:t>
            </a:r>
            <a:r>
              <a:rPr lang="en-A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Statewide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Progressive Neurological disease service based at Calvary Health Care Bethlehem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Contact details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889" y="2097157"/>
            <a:ext cx="8374944" cy="4098141"/>
          </a:xfrm>
        </p:spPr>
        <p:txBody>
          <a:bodyPr/>
          <a:lstStyle/>
          <a:p>
            <a:r>
              <a:rPr lang="en-AU" dirty="0" smtClean="0"/>
              <a:t> Marian McCarron</a:t>
            </a:r>
          </a:p>
          <a:p>
            <a:r>
              <a:rPr lang="en-AU" dirty="0"/>
              <a:t> </a:t>
            </a:r>
            <a:r>
              <a:rPr lang="en-AU" dirty="0" smtClean="0"/>
              <a:t>Speech Pathologist</a:t>
            </a:r>
          </a:p>
          <a:p>
            <a:r>
              <a:rPr lang="en-AU" dirty="0"/>
              <a:t> </a:t>
            </a:r>
            <a:r>
              <a:rPr lang="en-AU" dirty="0" err="1" smtClean="0"/>
              <a:t>Statewide</a:t>
            </a:r>
            <a:r>
              <a:rPr lang="en-AU" dirty="0" smtClean="0"/>
              <a:t> Progressive Neurological Disease Service</a:t>
            </a:r>
          </a:p>
          <a:p>
            <a:r>
              <a:rPr lang="en-AU" dirty="0"/>
              <a:t> </a:t>
            </a:r>
            <a:r>
              <a:rPr lang="en-AU" dirty="0" smtClean="0"/>
              <a:t>Calvary Health Care Bethlehem </a:t>
            </a:r>
          </a:p>
          <a:p>
            <a:endParaRPr lang="en-AU" dirty="0"/>
          </a:p>
          <a:p>
            <a:r>
              <a:rPr lang="en-AU" dirty="0" smtClean="0"/>
              <a:t>Email: </a:t>
            </a:r>
            <a:r>
              <a:rPr lang="en-AU" dirty="0" smtClean="0">
                <a:hlinkClick r:id="rId2"/>
              </a:rPr>
              <a:t>Marian.McCarron@Calvarycare.org.au</a:t>
            </a:r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69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1132262"/>
            <a:ext cx="8374944" cy="558493"/>
          </a:xfrm>
        </p:spPr>
        <p:txBody>
          <a:bodyPr/>
          <a:lstStyle/>
          <a:p>
            <a:r>
              <a:rPr lang="en-AU" dirty="0" smtClean="0"/>
              <a:t> Oro-pharyngeal secretions - Saliva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932" y="1854702"/>
            <a:ext cx="8374943" cy="2160748"/>
          </a:xfrm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AU" altLang="en-US" sz="2400" dirty="0"/>
              <a:t>Major Salivary Glands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AU" altLang="en-US" sz="2400" u="sng" dirty="0"/>
              <a:t>Submandibular</a:t>
            </a:r>
          </a:p>
          <a:p>
            <a:pPr lvl="2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AU" altLang="en-US" dirty="0" smtClean="0"/>
              <a:t>Secrete 60%</a:t>
            </a:r>
          </a:p>
          <a:p>
            <a:pPr lvl="2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AU" altLang="en-US" dirty="0" smtClean="0"/>
              <a:t>Mostly thin / watery (some viscous)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AU" altLang="en-US" sz="2400" u="sng" dirty="0"/>
              <a:t>Parotid</a:t>
            </a:r>
          </a:p>
          <a:p>
            <a:pPr lvl="2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AU" altLang="en-US" dirty="0" smtClean="0"/>
              <a:t>Secrete 25%</a:t>
            </a:r>
          </a:p>
          <a:p>
            <a:pPr lvl="2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AU" altLang="en-US" dirty="0" smtClean="0"/>
              <a:t>Thin / Watery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AU" altLang="en-US" sz="2400" u="sng" dirty="0"/>
              <a:t>Sublingual</a:t>
            </a:r>
            <a:r>
              <a:rPr lang="en-AU" altLang="en-US" sz="2400" dirty="0"/>
              <a:t>                      </a:t>
            </a:r>
          </a:p>
          <a:p>
            <a:pPr lvl="2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AU" altLang="en-US" dirty="0" smtClean="0"/>
              <a:t>Remaining saliva                                       </a:t>
            </a:r>
            <a:r>
              <a:rPr lang="en-AU" altLang="en-US" u="sng" dirty="0" smtClean="0"/>
              <a:t>500ml to 2l daily</a:t>
            </a:r>
          </a:p>
          <a:p>
            <a:pPr lvl="2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AU" altLang="en-US" dirty="0" smtClean="0"/>
              <a:t>Predominantly thick mucous</a:t>
            </a:r>
            <a:endParaRPr lang="en-AU" dirty="0"/>
          </a:p>
        </p:txBody>
      </p:sp>
      <p:pic>
        <p:nvPicPr>
          <p:cNvPr id="4" name="Picture 8" descr="illu_dd02_s_gl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57" y="1958124"/>
            <a:ext cx="2483644" cy="275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85401" y="3464757"/>
            <a:ext cx="678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Sublingual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9764" y="4349827"/>
            <a:ext cx="9738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Submandibular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1883" y="4022612"/>
            <a:ext cx="658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Parotid</a:t>
            </a:r>
          </a:p>
        </p:txBody>
      </p:sp>
    </p:spTree>
    <p:extLst>
      <p:ext uri="{BB962C8B-B14F-4D97-AF65-F5344CB8AC3E}">
        <p14:creationId xmlns:p14="http://schemas.microsoft.com/office/powerpoint/2010/main" val="24790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7" y="855291"/>
            <a:ext cx="8374944" cy="1143000"/>
          </a:xfrm>
        </p:spPr>
        <p:txBody>
          <a:bodyPr/>
          <a:lstStyle/>
          <a:p>
            <a:pPr algn="ctr"/>
            <a:r>
              <a:rPr lang="en-AU" dirty="0" smtClean="0"/>
              <a:t>Secretion issues in MND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21451"/>
              </p:ext>
            </p:extLst>
          </p:nvPr>
        </p:nvGraphicFramePr>
        <p:xfrm>
          <a:off x="367065" y="1921836"/>
          <a:ext cx="8374856" cy="261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994586" y="1772111"/>
            <a:ext cx="2376488" cy="2862263"/>
            <a:chOff x="249" y="1298"/>
            <a:chExt cx="1891" cy="2481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49" y="1298"/>
              <a:ext cx="767" cy="58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1050" dirty="0">
                  <a:latin typeface="Calibri" pitchFamily="34" charset="0"/>
                </a:rPr>
                <a:t>NIV use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383" y="3203"/>
              <a:ext cx="757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1050" dirty="0">
                  <a:latin typeface="Calibri" pitchFamily="34" charset="0"/>
                </a:rPr>
                <a:t>Positioning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968" y="2568"/>
              <a:ext cx="823" cy="58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1050" dirty="0">
                  <a:latin typeface="Calibri" pitchFamily="34" charset="0"/>
                </a:rPr>
                <a:t>Dehydration /</a:t>
              </a:r>
              <a:r>
                <a:rPr lang="en-AU" sz="1350" dirty="0">
                  <a:latin typeface="Calibri" pitchFamily="34" charset="0"/>
                </a:rPr>
                <a:t> </a:t>
              </a:r>
              <a:r>
                <a:rPr lang="en-AU" sz="1050" dirty="0">
                  <a:latin typeface="Calibri" pitchFamily="34" charset="0"/>
                </a:rPr>
                <a:t>humidity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623" y="1890"/>
              <a:ext cx="757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1050" dirty="0">
                  <a:latin typeface="Calibri" pitchFamily="34" charset="0"/>
                </a:rPr>
                <a:t>Mouth</a:t>
              </a:r>
              <a:r>
                <a:rPr lang="en-AU" sz="1350" dirty="0">
                  <a:latin typeface="Calibri" pitchFamily="34" charset="0"/>
                </a:rPr>
                <a:t> </a:t>
              </a:r>
              <a:r>
                <a:rPr lang="en-AU" sz="1050" dirty="0">
                  <a:latin typeface="Calibri" pitchFamily="34" charset="0"/>
                </a:rPr>
                <a:t>breathing</a:t>
              </a: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5492353" y="2515827"/>
            <a:ext cx="2109787" cy="2196703"/>
            <a:chOff x="3421" y="1934"/>
            <a:chExt cx="1772" cy="1845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4422" y="1934"/>
              <a:ext cx="771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1050" dirty="0">
                  <a:latin typeface="Calibri" pitchFamily="34" charset="0"/>
                </a:rPr>
                <a:t>Head and neck control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309" y="2592"/>
              <a:ext cx="771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1050" dirty="0">
                  <a:latin typeface="Calibri" pitchFamily="34" charset="0"/>
                </a:rPr>
                <a:t>Oral</a:t>
              </a:r>
              <a:r>
                <a:rPr lang="en-AU" sz="1350" dirty="0">
                  <a:latin typeface="Calibri" pitchFamily="34" charset="0"/>
                </a:rPr>
                <a:t> </a:t>
              </a:r>
              <a:r>
                <a:rPr lang="en-AU" sz="1050" dirty="0">
                  <a:latin typeface="Calibri" pitchFamily="34" charset="0"/>
                </a:rPr>
                <a:t>intake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651" y="3203"/>
              <a:ext cx="771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1050" dirty="0">
                  <a:latin typeface="Calibri" pitchFamily="34" charset="0"/>
                </a:rPr>
                <a:t>Anxiety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3421" y="2592"/>
              <a:ext cx="81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1050" dirty="0">
                  <a:latin typeface="Calibri" pitchFamily="34" charset="0"/>
                </a:rPr>
                <a:t>Reduced  spontaneous swallow</a:t>
              </a: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569346" y="2089225"/>
            <a:ext cx="963917" cy="6737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sz="1050" dirty="0">
                <a:latin typeface="Calibri" pitchFamily="34" charset="0"/>
              </a:rPr>
              <a:t>Mouth care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092890" y="1780335"/>
            <a:ext cx="963917" cy="6737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sz="1050" dirty="0">
                <a:latin typeface="Calibri" pitchFamily="34" charset="0"/>
              </a:rPr>
              <a:t>medications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28722"/>
            <a:ext cx="8568813" cy="91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MND not more or less saliva produced.</a:t>
            </a:r>
          </a:p>
          <a:p>
            <a:pPr marL="900113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Secretion issues due to muscle weakness causing difficulties swallowing                                                    (Hobson et al 2013)</a:t>
            </a:r>
            <a:endParaRPr lang="en-AU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2452" y="981747"/>
            <a:ext cx="8374944" cy="857250"/>
          </a:xfrm>
        </p:spPr>
        <p:txBody>
          <a:bodyPr/>
          <a:lstStyle/>
          <a:p>
            <a:r>
              <a:rPr lang="en-AU" dirty="0" smtClean="0"/>
              <a:t>Secretions issues</a:t>
            </a:r>
            <a:endParaRPr lang="en-A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2453" y="1713029"/>
            <a:ext cx="9401851" cy="32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AU" altLang="en-US" sz="2400" dirty="0"/>
              <a:t>Combination of these factors can lead to issues: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400" dirty="0"/>
              <a:t>Thin secretions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400" dirty="0"/>
              <a:t>Thick secretions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400" dirty="0" err="1" smtClean="0"/>
              <a:t>Xerostomia</a:t>
            </a:r>
            <a:r>
              <a:rPr lang="en-AU" altLang="en-US" sz="2400" dirty="0" smtClean="0"/>
              <a:t> – Dry mouth</a:t>
            </a:r>
            <a:endParaRPr lang="en-AU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400" dirty="0"/>
              <a:t>Combination</a:t>
            </a:r>
          </a:p>
          <a:p>
            <a:endParaRPr lang="en-AU" altLang="en-US" sz="2400" dirty="0"/>
          </a:p>
          <a:p>
            <a:pPr>
              <a:buFontTx/>
              <a:buNone/>
            </a:pPr>
            <a:r>
              <a:rPr lang="en-AU" altLang="en-US" sz="2400" dirty="0"/>
              <a:t>Resulting in:</a:t>
            </a:r>
          </a:p>
          <a:p>
            <a:pPr>
              <a:buFontTx/>
              <a:buNone/>
            </a:pPr>
            <a:r>
              <a:rPr lang="en-AU" altLang="en-US" sz="2400" dirty="0"/>
              <a:t>Drooling, coughing, </a:t>
            </a:r>
            <a:r>
              <a:rPr lang="en-AU" altLang="en-US" sz="2400" dirty="0" smtClean="0"/>
              <a:t>choking, </a:t>
            </a:r>
            <a:r>
              <a:rPr lang="en-AU" altLang="en-US" sz="2400" dirty="0"/>
              <a:t>discomfort, oral coating, night waking, </a:t>
            </a:r>
          </a:p>
          <a:p>
            <a:pPr>
              <a:buFontTx/>
              <a:buNone/>
            </a:pPr>
            <a:r>
              <a:rPr lang="en-AU" altLang="en-US" sz="2400" dirty="0"/>
              <a:t>sputum plug, difficulty </a:t>
            </a:r>
            <a:r>
              <a:rPr lang="en-AU" altLang="en-US" sz="2400" dirty="0" smtClean="0"/>
              <a:t>chewing/swallowing and communicating</a:t>
            </a:r>
            <a:endParaRPr lang="en-AU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12453" y="5457120"/>
            <a:ext cx="7921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It has been estimated that 50% of ALS patients suffer from problematic secretions (</a:t>
            </a:r>
            <a:r>
              <a:rPr lang="en-AU" sz="2400" dirty="0" err="1" smtClean="0"/>
              <a:t>McGeachan</a:t>
            </a:r>
            <a:r>
              <a:rPr lang="en-AU" sz="2400" dirty="0" smtClean="0"/>
              <a:t> et al 2016)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6246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688" y="992632"/>
            <a:ext cx="8374944" cy="857250"/>
          </a:xfrm>
        </p:spPr>
        <p:txBody>
          <a:bodyPr/>
          <a:lstStyle/>
          <a:p>
            <a:r>
              <a:rPr lang="en-AU" dirty="0" smtClean="0"/>
              <a:t>Secretions – Management strategies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503413" y="2002657"/>
            <a:ext cx="7855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Selected based on thorough </a:t>
            </a:r>
            <a:r>
              <a:rPr lang="en-AU" sz="2400" dirty="0" err="1" smtClean="0"/>
              <a:t>Ax</a:t>
            </a:r>
            <a:r>
              <a:rPr lang="en-AU" sz="2400" dirty="0" smtClean="0"/>
              <a:t>.  Need </a:t>
            </a:r>
            <a:r>
              <a:rPr lang="en-AU" sz="2400" dirty="0" smtClean="0"/>
              <a:t>clarification of the issues - </a:t>
            </a:r>
            <a:r>
              <a:rPr lang="en-AU" sz="2400" i="1" dirty="0" smtClean="0"/>
              <a:t>thin or thick? Where? When? Distress levels?</a:t>
            </a:r>
            <a:endParaRPr lang="en-AU" sz="2400" i="1" dirty="0"/>
          </a:p>
          <a:p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Different treatment for thin secretions, thick secretions and dry </a:t>
            </a:r>
            <a:r>
              <a:rPr lang="en-AU" sz="2400" dirty="0" smtClean="0"/>
              <a:t>mouth</a:t>
            </a: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A combination of both is </a:t>
            </a:r>
            <a:r>
              <a:rPr lang="en-AU" sz="2400" dirty="0" smtClean="0"/>
              <a:t>typical and ever changing picture with disease progression</a:t>
            </a: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MDT </a:t>
            </a:r>
            <a:r>
              <a:rPr lang="en-AU" sz="2400" dirty="0" smtClean="0"/>
              <a:t>approach due to complexity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015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1013949"/>
            <a:ext cx="8374944" cy="1143000"/>
          </a:xfrm>
        </p:spPr>
        <p:txBody>
          <a:bodyPr/>
          <a:lstStyle/>
          <a:p>
            <a:r>
              <a:rPr lang="en-AU" dirty="0" smtClean="0"/>
              <a:t>Thin secretions - options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94" y="1951553"/>
            <a:ext cx="8374943" cy="2160748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AU" sz="2400" dirty="0"/>
              <a:t>Advice re: swallow mgmt. to continue oral intake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/>
              <a:t>Take frequent sips of liquid to encourage you to swallow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/>
              <a:t>Positioning (head strap, neck collars, bed wedge) – PT and 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/>
              <a:t>Occasional swabbing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/>
              <a:t>Reducing stimulation (tissue stuffing, brushing teeth further from bedtime </a:t>
            </a:r>
            <a:r>
              <a:rPr lang="en-AU" sz="2400" dirty="0" err="1"/>
              <a:t>etc</a:t>
            </a:r>
            <a:r>
              <a:rPr lang="en-AU" sz="24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/>
              <a:t>Waterproof clothing protector  (</a:t>
            </a:r>
            <a:r>
              <a:rPr lang="en-US" sz="2400" dirty="0" err="1"/>
              <a:t>Drycare</a:t>
            </a:r>
            <a:r>
              <a:rPr lang="en-US" sz="2400" dirty="0"/>
              <a:t> clothing protectors)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 err="1" smtClean="0"/>
              <a:t>Natmur</a:t>
            </a:r>
            <a:r>
              <a:rPr lang="en-AU" sz="2400" dirty="0" smtClean="0"/>
              <a:t> </a:t>
            </a:r>
            <a:r>
              <a:rPr lang="en-AU" sz="2400" dirty="0"/>
              <a:t>salts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/>
              <a:t>Medications – </a:t>
            </a:r>
            <a:r>
              <a:rPr lang="en-AU" sz="2400" dirty="0" err="1"/>
              <a:t>anticholinergics</a:t>
            </a:r>
            <a:endParaRPr lang="en-AU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/>
              <a:t>Botox and </a:t>
            </a:r>
            <a:r>
              <a:rPr lang="en-AU" sz="2400" dirty="0" err="1"/>
              <a:t>radiotx</a:t>
            </a:r>
            <a:r>
              <a:rPr lang="en-AU" sz="2400" dirty="0"/>
              <a:t> to the salivary </a:t>
            </a:r>
            <a:r>
              <a:rPr lang="en-AU" sz="2400" dirty="0" smtClean="0"/>
              <a:t>glands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Assisted cough (PT)</a:t>
            </a:r>
            <a:endParaRPr lang="en-AU" sz="2400" dirty="0"/>
          </a:p>
          <a:p>
            <a:pPr marL="457200" lvl="1" indent="0">
              <a:buNone/>
            </a:pPr>
            <a:endParaRPr lang="en-AU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08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Thick Secretions - options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635" y="2303860"/>
            <a:ext cx="8374943" cy="2867072"/>
          </a:xfrm>
        </p:spPr>
        <p:txBody>
          <a:bodyPr/>
          <a:lstStyle/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Advice re: swallow management </a:t>
            </a: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Review and advice re: positioning (</a:t>
            </a:r>
            <a:r>
              <a:rPr lang="en-A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Physio </a:t>
            </a:r>
            <a:r>
              <a:rPr lang="en-A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and OT)</a:t>
            </a: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Dark Grape Juice (</a:t>
            </a:r>
            <a:r>
              <a:rPr lang="en-AU" sz="2400" dirty="0" err="1">
                <a:solidFill>
                  <a:schemeClr val="tx1"/>
                </a:solidFill>
              </a:rPr>
              <a:t>proteolytic</a:t>
            </a:r>
            <a:r>
              <a:rPr lang="en-AU" sz="2400" dirty="0">
                <a:solidFill>
                  <a:schemeClr val="tx1"/>
                </a:solidFill>
              </a:rPr>
              <a:t> enzyme)</a:t>
            </a:r>
            <a:endParaRPr lang="en-AU" sz="2400" i="1" dirty="0">
              <a:solidFill>
                <a:srgbClr val="C00000"/>
              </a:solidFill>
            </a:endParaRP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Pineapple Juice (</a:t>
            </a:r>
            <a:r>
              <a:rPr lang="en-AU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proteolytic</a:t>
            </a:r>
            <a:r>
              <a:rPr lang="en-A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enzyme – </a:t>
            </a:r>
            <a:r>
              <a:rPr lang="en-AU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bromelain</a:t>
            </a:r>
            <a:r>
              <a:rPr lang="en-A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Papaya (</a:t>
            </a:r>
            <a:r>
              <a:rPr lang="en-AU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proteolytic</a:t>
            </a:r>
            <a:r>
              <a:rPr lang="en-A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enzyme – papain)</a:t>
            </a: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Review of fluid intake (</a:t>
            </a:r>
            <a:r>
              <a:rPr lang="en-A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Dietician)</a:t>
            </a:r>
            <a:endParaRPr lang="en-A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Normal </a:t>
            </a:r>
            <a:r>
              <a:rPr lang="en-A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Saline (</a:t>
            </a:r>
            <a:r>
              <a:rPr lang="en-A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Nebuliser)</a:t>
            </a:r>
            <a:endParaRPr lang="en-A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Bisolvon</a:t>
            </a:r>
            <a:r>
              <a:rPr lang="en-A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(Mucolytic)  Robitussin (Expectorant</a:t>
            </a:r>
            <a:r>
              <a:rPr lang="en-A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Assisted </a:t>
            </a:r>
            <a:r>
              <a:rPr lang="en-A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cough (Physiotherapy</a:t>
            </a:r>
            <a:r>
              <a:rPr lang="en-A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endParaRPr lang="en-A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71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9" y="516993"/>
            <a:ext cx="8766313" cy="1143000"/>
          </a:xfrm>
        </p:spPr>
        <p:txBody>
          <a:bodyPr/>
          <a:lstStyle/>
          <a:p>
            <a:pPr algn="ctr"/>
            <a:r>
              <a:rPr lang="en-AU" sz="4000" dirty="0" smtClean="0"/>
              <a:t>NICE Guidelines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2800" dirty="0" smtClean="0"/>
              <a:t>Assessment and management of MND (2016, updated 2019)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680" y="1809080"/>
            <a:ext cx="8374944" cy="458194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No evidence found evaluating the interventions for treating thick saliva in MND or indirect populations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For the treatment of thin saliva evidence was retrieved evaluating the efficacy of </a:t>
            </a:r>
            <a:r>
              <a:rPr lang="en-AU" sz="2200" dirty="0" err="1" smtClean="0"/>
              <a:t>botox</a:t>
            </a:r>
            <a:r>
              <a:rPr lang="en-AU" sz="2200" dirty="0" smtClean="0"/>
              <a:t>, </a:t>
            </a:r>
            <a:r>
              <a:rPr lang="en-AU" sz="2200" dirty="0" err="1" smtClean="0"/>
              <a:t>glycopyrrolate</a:t>
            </a:r>
            <a:r>
              <a:rPr lang="en-AU" sz="2200" dirty="0"/>
              <a:t> </a:t>
            </a:r>
            <a:r>
              <a:rPr lang="en-AU" sz="2200" dirty="0" smtClean="0"/>
              <a:t>and </a:t>
            </a:r>
            <a:r>
              <a:rPr lang="en-AU" sz="2200" dirty="0" err="1" smtClean="0"/>
              <a:t>benxtropine</a:t>
            </a:r>
            <a:r>
              <a:rPr lang="en-AU" sz="2200" dirty="0" smtClean="0"/>
              <a:t>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err="1" smtClean="0"/>
              <a:t>Glycopyrrolate</a:t>
            </a:r>
            <a:r>
              <a:rPr lang="en-AU" sz="2200" dirty="0" smtClean="0"/>
              <a:t> – 3 studies, indirect population, carer rated benefit, clinical harm – moderate/very low quality (</a:t>
            </a:r>
            <a:r>
              <a:rPr lang="en-AU" sz="2200" dirty="0" err="1" smtClean="0"/>
              <a:t>Arbouw</a:t>
            </a:r>
            <a:r>
              <a:rPr lang="en-AU" sz="2200" dirty="0" smtClean="0"/>
              <a:t> et al 2010)(</a:t>
            </a:r>
            <a:r>
              <a:rPr lang="en-AU" sz="2200" dirty="0" err="1" smtClean="0"/>
              <a:t>Mier</a:t>
            </a:r>
            <a:r>
              <a:rPr lang="en-AU" sz="2200" dirty="0" smtClean="0"/>
              <a:t> et al 2000)(Zeller et al 2012)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err="1" smtClean="0"/>
              <a:t>Benztropine</a:t>
            </a:r>
            <a:r>
              <a:rPr lang="en-AU" sz="2200" dirty="0" smtClean="0"/>
              <a:t> – 1 study, indirect population, carer rated benefit, clinical harm – very low quality  (Camp-Bruno et al 1989) </a:t>
            </a:r>
          </a:p>
        </p:txBody>
      </p:sp>
    </p:spTree>
    <p:extLst>
      <p:ext uri="{BB962C8B-B14F-4D97-AF65-F5344CB8AC3E}">
        <p14:creationId xmlns:p14="http://schemas.microsoft.com/office/powerpoint/2010/main" val="29212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741 Calvary Powerpoint Template1_V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_1 (No Ima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EBD218A7B6764E98FA22DED96B734D" ma:contentTypeVersion="2" ma:contentTypeDescription="Create a new document." ma:contentTypeScope="" ma:versionID="14068a17543c9341d35bdfdecc9578ac">
  <xsd:schema xmlns:xsd="http://www.w3.org/2001/XMLSchema" xmlns:xs="http://www.w3.org/2001/XMLSchema" xmlns:p="http://schemas.microsoft.com/office/2006/metadata/properties" xmlns:ns2="ca1242cc-4c2c-4cfc-bd3a-e03795a00152" xmlns:ns3="http://schemas.microsoft.com/sharepoint/v4" xmlns:ns4="96f96eb1-cd69-48dc-a72f-bdea2781d068" targetNamespace="http://schemas.microsoft.com/office/2006/metadata/properties" ma:root="true" ma:fieldsID="ced6f0a3d5962c4b0bab9dc3ad2b3431" ns2:_="" ns3:_="" ns4:_="">
    <xsd:import namespace="ca1242cc-4c2c-4cfc-bd3a-e03795a00152"/>
    <xsd:import namespace="http://schemas.microsoft.com/sharepoint/v4"/>
    <xsd:import namespace="96f96eb1-cd69-48dc-a72f-bdea2781d06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  <xsd:element ref="ns4:Ty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242cc-4c2c-4cfc-bd3a-e03795a0015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96eb1-cd69-48dc-a72f-bdea2781d068" elementFormDefault="qualified">
    <xsd:import namespace="http://schemas.microsoft.com/office/2006/documentManagement/types"/>
    <xsd:import namespace="http://schemas.microsoft.com/office/infopath/2007/PartnerControls"/>
    <xsd:element name="Tyle" ma:index="12" nillable="true" ma:displayName="Template" ma:format="Dropdown" ma:internalName="Tyle">
      <xsd:simpleType>
        <xsd:restriction base="dms:Choice">
          <xsd:enumeration value="Letterhead"/>
          <xsd:enumeration value="Presentation"/>
          <xsd:enumeration value="Newsletter"/>
          <xsd:enumeration value="Meetings"/>
          <xsd:enumeration value="Market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le xmlns="96f96eb1-cd69-48dc-a72f-bdea2781d068">Presentation</Tyle>
    <IconOverlay xmlns="http://schemas.microsoft.com/sharepoint/v4" xsi:nil="true"/>
    <_dlc_DocId xmlns="ca1242cc-4c2c-4cfc-bd3a-e03795a00152">CCID515949</_dlc_DocId>
    <_dlc_DocIdUrl xmlns="ca1242cc-4c2c-4cfc-bd3a-e03795a00152">
      <Url>http://connect.calvarycare.org.au/Resources/Marketing/_layouts/15/DocIdRedir.aspx?ID=CCID515949</Url>
      <Description>CCID515949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0BD8E5D-9578-4C2A-B04E-2B46E3D240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1242cc-4c2c-4cfc-bd3a-e03795a00152"/>
    <ds:schemaRef ds:uri="http://schemas.microsoft.com/sharepoint/v4"/>
    <ds:schemaRef ds:uri="96f96eb1-cd69-48dc-a72f-bdea2781d0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E79227-5AA6-4664-9FCE-0E77DAD2B7A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ca1242cc-4c2c-4cfc-bd3a-e03795a00152"/>
    <ds:schemaRef ds:uri="http://schemas.microsoft.com/sharepoint/v4"/>
    <ds:schemaRef ds:uri="96f96eb1-cd69-48dc-a72f-bdea2781d06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214DC6-9149-4DDC-BC3E-46F4BAA1738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98D6704-C0AC-4F96-A344-EE168BC8705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30741 Calvary Powerpoint Template1_V9.potx</Template>
  <TotalTime>3942</TotalTime>
  <Words>1212</Words>
  <Application>Microsoft Office PowerPoint</Application>
  <PresentationFormat>On-screen Show (4:3)</PresentationFormat>
  <Paragraphs>251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ＭＳ Ｐゴシック</vt:lpstr>
      <vt:lpstr>Arial</vt:lpstr>
      <vt:lpstr>Calibri</vt:lpstr>
      <vt:lpstr>Times New Roman</vt:lpstr>
      <vt:lpstr>Wingdings</vt:lpstr>
      <vt:lpstr>30741 Calvary Powerpoint Template1_V9</vt:lpstr>
      <vt:lpstr>Title_1 (No Image)</vt:lpstr>
      <vt:lpstr>Blank</vt:lpstr>
      <vt:lpstr>Custom Design</vt:lpstr>
      <vt:lpstr>1_Custom Design</vt:lpstr>
      <vt:lpstr>2_Custom Design</vt:lpstr>
      <vt:lpstr>3_Custom Design</vt:lpstr>
      <vt:lpstr>4_Custom Design</vt:lpstr>
      <vt:lpstr>Taking the secret out of secretions - developing evidence for the management of oro-pharyngeal secretions in MND  Marian McCarron - Speech Pathologist Calvary Health Care Bethlehem</vt:lpstr>
      <vt:lpstr>Outcomes</vt:lpstr>
      <vt:lpstr> Oro-pharyngeal secretions - Saliva</vt:lpstr>
      <vt:lpstr>Secretion issues in MND</vt:lpstr>
      <vt:lpstr>Secretions issues</vt:lpstr>
      <vt:lpstr>Secretions – Management strategies</vt:lpstr>
      <vt:lpstr>Thin secretions - options</vt:lpstr>
      <vt:lpstr>Thick Secretions - options</vt:lpstr>
      <vt:lpstr>NICE Guidelines  Assessment and management of MND (2016, updated 2019) </vt:lpstr>
      <vt:lpstr>Current Research</vt:lpstr>
      <vt:lpstr>Current Research</vt:lpstr>
      <vt:lpstr>Practice</vt:lpstr>
      <vt:lpstr>Taking the secret out of secretions - Objectives</vt:lpstr>
      <vt:lpstr>  Method</vt:lpstr>
      <vt:lpstr>Outcome measures</vt:lpstr>
      <vt:lpstr>The story so far…..</vt:lpstr>
      <vt:lpstr>Challenges </vt:lpstr>
      <vt:lpstr>Summary</vt:lpstr>
      <vt:lpstr>   References</vt:lpstr>
      <vt:lpstr>Contact details</vt:lpstr>
    </vt:vector>
  </TitlesOfParts>
  <Company>Bigwig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Chrome</dc:creator>
  <cp:lastModifiedBy>Marian McCarron</cp:lastModifiedBy>
  <cp:revision>365</cp:revision>
  <dcterms:created xsi:type="dcterms:W3CDTF">2014-01-08T05:51:50Z</dcterms:created>
  <dcterms:modified xsi:type="dcterms:W3CDTF">2019-11-26T04:48:00Z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C_Profession_HR">
    <vt:lpwstr>7;#|ff19d747-2975-4d24-8088-09a7e180e50c</vt:lpwstr>
  </property>
  <property fmtid="{D5CDD505-2E9C-101B-9397-08002B2CF9AE}" pid="4" name="CC_Source">
    <vt:lpwstr>1;#Calvary|c34f56a7-5afd-423f-b233-0eb28bd016af</vt:lpwstr>
  </property>
  <property fmtid="{D5CDD505-2E9C-101B-9397-08002B2CF9AE}" pid="5" name="CC_ApplyTo_HR">
    <vt:lpwstr>9;#|2c6044d8-ad26-4d9c-8872-b9c15a62bd33;#10;#|745d28fd-62d9-4412-aa30-1ec8bc960af8;#4;#|7b61a475-dd49-4576-9c1b-5721d99a6ced;#11;#|6727b5af-e046-4f14-bf4b-1c28c80c2b25;#12;#|0ba5cf5a-a3dc-47fa-8740-4a31e36edd06</vt:lpwstr>
  </property>
  <property fmtid="{D5CDD505-2E9C-101B-9397-08002B2CF9AE}" pid="6" name="ContentTypeId">
    <vt:lpwstr>0x01010081EBD218A7B6764E98FA22DED96B734D</vt:lpwstr>
  </property>
  <property fmtid="{D5CDD505-2E9C-101B-9397-08002B2CF9AE}" pid="7" name="CC_DocType">
    <vt:lpwstr>5;#Template|ab40c644-2f09-4ceb-94fc-8995c5bfa71e</vt:lpwstr>
  </property>
  <property fmtid="{D5CDD505-2E9C-101B-9397-08002B2CF9AE}" pid="8" name="CC_ApplyTo">
    <vt:lpwstr>9;#Calvary Community Care|2c6044d8-ad26-4d9c-8872-b9c15a62bd33;#10;#Calvary Retirement Communities|745d28fd-62d9-4412-aa30-1ec8bc960af8;#4;#Little Company of Mary Health Care Ltd|7b61a475-dd49-4576-9c1b-5721d99a6ced;#11;#Private Hospitals|6727b5af-e046-4f</vt:lpwstr>
  </property>
  <property fmtid="{D5CDD505-2E9C-101B-9397-08002B2CF9AE}" pid="9" name="CC_Function">
    <vt:lpwstr>3;#Communications and marketing|29aef787-d40e-4393-bb6e-844622b744ca</vt:lpwstr>
  </property>
  <property fmtid="{D5CDD505-2E9C-101B-9397-08002B2CF9AE}" pid="10" name="CC_Profession">
    <vt:lpwstr>7;#All|ff19d747-2975-4d24-8088-09a7e180e50c</vt:lpwstr>
  </property>
  <property fmtid="{D5CDD505-2E9C-101B-9397-08002B2CF9AE}" pid="11" name="_dlc_DocIdItemGuid">
    <vt:lpwstr>ac872893-8d9b-4e2b-8851-ae035e088314</vt:lpwstr>
  </property>
  <property fmtid="{D5CDD505-2E9C-101B-9397-08002B2CF9AE}" pid="12" name="CC_Function_HR">
    <vt:lpwstr>3;#|29aef787-d40e-4393-bb6e-844622b744ca</vt:lpwstr>
  </property>
  <property fmtid="{D5CDD505-2E9C-101B-9397-08002B2CF9AE}" pid="13" name="CC_DocType_HR">
    <vt:lpwstr>5;#|ab40c644-2f09-4ceb-94fc-8995c5bfa71e</vt:lpwstr>
  </property>
</Properties>
</file>