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10_E3D02F53.xml" ContentType="application/vnd.ms-powerpoint.comments+xml"/>
  <Override PartName="/ppt/notesSlides/notesSlide8.xml" ContentType="application/vnd.openxmlformats-officedocument.presentationml.notesSlide+xml"/>
  <Override PartName="/ppt/comments/modernComment_111_72DE9751.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omments/modernComment_132_699030A6.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48" r:id="rId5"/>
  </p:sldMasterIdLst>
  <p:notesMasterIdLst>
    <p:notesMasterId r:id="rId57"/>
  </p:notesMasterIdLst>
  <p:sldIdLst>
    <p:sldId id="257" r:id="rId6"/>
    <p:sldId id="2147374321" r:id="rId7"/>
    <p:sldId id="2147374394" r:id="rId8"/>
    <p:sldId id="263" r:id="rId9"/>
    <p:sldId id="2147374395" r:id="rId10"/>
    <p:sldId id="2147374397" r:id="rId11"/>
    <p:sldId id="271" r:id="rId12"/>
    <p:sldId id="272" r:id="rId13"/>
    <p:sldId id="273" r:id="rId14"/>
    <p:sldId id="2147374398" r:id="rId15"/>
    <p:sldId id="267" r:id="rId16"/>
    <p:sldId id="274" r:id="rId17"/>
    <p:sldId id="275" r:id="rId18"/>
    <p:sldId id="276" r:id="rId19"/>
    <p:sldId id="277" r:id="rId20"/>
    <p:sldId id="264" r:id="rId21"/>
    <p:sldId id="314" r:id="rId22"/>
    <p:sldId id="278" r:id="rId23"/>
    <p:sldId id="279" r:id="rId24"/>
    <p:sldId id="280" r:id="rId25"/>
    <p:sldId id="281" r:id="rId26"/>
    <p:sldId id="282" r:id="rId27"/>
    <p:sldId id="283" r:id="rId28"/>
    <p:sldId id="308" r:id="rId29"/>
    <p:sldId id="284" r:id="rId30"/>
    <p:sldId id="309" r:id="rId31"/>
    <p:sldId id="285" r:id="rId32"/>
    <p:sldId id="315" r:id="rId33"/>
    <p:sldId id="288" r:id="rId34"/>
    <p:sldId id="289" r:id="rId35"/>
    <p:sldId id="307" r:id="rId36"/>
    <p:sldId id="316" r:id="rId37"/>
    <p:sldId id="293" r:id="rId38"/>
    <p:sldId id="294" r:id="rId39"/>
    <p:sldId id="305" r:id="rId40"/>
    <p:sldId id="296" r:id="rId41"/>
    <p:sldId id="295" r:id="rId42"/>
    <p:sldId id="310" r:id="rId43"/>
    <p:sldId id="297" r:id="rId44"/>
    <p:sldId id="298" r:id="rId45"/>
    <p:sldId id="291" r:id="rId46"/>
    <p:sldId id="311" r:id="rId47"/>
    <p:sldId id="299" r:id="rId48"/>
    <p:sldId id="300" r:id="rId49"/>
    <p:sldId id="301" r:id="rId50"/>
    <p:sldId id="302" r:id="rId51"/>
    <p:sldId id="312" r:id="rId52"/>
    <p:sldId id="303" r:id="rId53"/>
    <p:sldId id="2147374396" r:id="rId54"/>
    <p:sldId id="304" r:id="rId55"/>
    <p:sldId id="306" r:id="rId56"/>
  </p:sldIdLst>
  <p:sldSz cx="12192000" cy="6858000"/>
  <p:notesSz cx="7010400" cy="9296400"/>
  <p:embeddedFontLst>
    <p:embeddedFont>
      <p:font typeface="Averta Thin" panose="020B0604020202020204" charset="0"/>
      <p:regular r:id="rId58"/>
    </p:embeddedFont>
    <p:embeddedFont>
      <p:font typeface="Calibri" panose="020F0502020204030204" pitchFamily="34" charset="0"/>
      <p:regular r:id="rId59"/>
      <p:bold r:id="rId60"/>
      <p:italic r:id="rId61"/>
      <p:boldItalic r:id="rId62"/>
    </p:embeddedFont>
    <p:embeddedFont>
      <p:font typeface="Calibri Light" panose="020F0302020204030204" pitchFamily="34" charset="0"/>
      <p:regular r:id="rId63"/>
      <p:italic r:id="rId64"/>
    </p:embeddedFont>
    <p:embeddedFont>
      <p:font typeface="Lato" panose="020F0502020204030203" pitchFamily="34" charset="0"/>
      <p:regular r:id="rId65"/>
      <p:bold r:id="rId66"/>
      <p:italic r:id="rId67"/>
      <p:boldItalic r:id="rId68"/>
    </p:embeddedFont>
    <p:embeddedFont>
      <p:font typeface="Lato Black" panose="020F0502020204030203" pitchFamily="34" charset="0"/>
      <p:bold r:id="rId69"/>
      <p:italic r:id="rId70"/>
      <p:boldItalic r:id="rId71"/>
    </p:embeddedFont>
    <p:embeddedFont>
      <p:font typeface="Lato Light" panose="020F0502020204030203" pitchFamily="34" charset="0"/>
      <p:regular r:id="rId72"/>
      <p:italic r:id="rId7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18613-24F2-2501-9D54-5153B6EACAC9}" name="Catherine Sirois" initials="CS" userId="S::c.sirois@agenceunik.ca::c5059aa7-dedf-4702-bc81-c018a1fbb7d8" providerId="AD"/>
  <p188:author id="{CFD8761F-69F2-CD40-7CE1-262C78FBDF26}" name="Lisa-Lune St-Jean Lemieux" initials="LLSJL" userId="S::ll.lemieux@agenceunik.ca::edb07e30-5fb3-4b30-8de4-13b5a68aa473" providerId="AD"/>
  <p188:author id="{FFB53634-5323-E702-34CA-DC3CC9597B1F}" name="Julie Tasso" initials="JT" userId="8da35e968be3744e" providerId="Windows Live"/>
  <p188:author id="{ACC1D089-262D-DD8B-CDF2-2018A164AA4B}" name="adam" initials="a" userId="S::adam@mpcommunications.com::4ac938cb-055e-49c1-8d5a-f14bc572a7da" providerId="AD"/>
  <p188:author id="{504673E8-3919-0D6D-370E-972DC3A9EC56}" name="Katerine Sdicu" initials="KS" userId="S::k.sdicu@agenceunik.ca::3e032e6f-e20b-46cc-953f-39e5f2d6e142" providerId="AD"/>
  <p188:author id="{1A310AEE-8608-C93C-3ED6-9717D25AEE7B}" name="Priscilla Hendrickson" initials="PH" userId="Priscilla Hendricks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7A84"/>
    <a:srgbClr val="DB7059"/>
    <a:srgbClr val="FDF0E7"/>
    <a:srgbClr val="EF846D"/>
    <a:srgbClr val="FAFAFA"/>
    <a:srgbClr val="FFB69B"/>
    <a:srgbClr val="FFF5F5"/>
    <a:srgbClr val="FFFFFF"/>
    <a:srgbClr val="E7F1F0"/>
    <a:srgbClr val="EDA2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11" autoAdjust="0"/>
    <p:restoredTop sz="79407" autoAdjust="0"/>
  </p:normalViewPr>
  <p:slideViewPr>
    <p:cSldViewPr snapToGrid="0">
      <p:cViewPr varScale="1">
        <p:scale>
          <a:sx n="86" d="100"/>
          <a:sy n="86" d="100"/>
        </p:scale>
        <p:origin x="756" y="96"/>
      </p:cViewPr>
      <p:guideLst/>
    </p:cSldViewPr>
  </p:slideViewPr>
  <p:notesTextViewPr>
    <p:cViewPr>
      <p:scale>
        <a:sx n="1" d="1"/>
        <a:sy n="1" d="1"/>
      </p:scale>
      <p:origin x="0" y="0"/>
    </p:cViewPr>
  </p:notesTextViewPr>
  <p:notesViewPr>
    <p:cSldViewPr snapToGrid="0">
      <p:cViewPr>
        <p:scale>
          <a:sx n="200" d="100"/>
          <a:sy n="200" d="100"/>
        </p:scale>
        <p:origin x="348" y="14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6.fntdata"/><Relationship Id="rId68" Type="http://schemas.openxmlformats.org/officeDocument/2006/relationships/font" Target="fonts/font11.fntdata"/><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presProps" Target="presProp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4.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5.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font" Target="fonts/font14.fntdata"/><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rine Sdicu" userId="3e032e6f-e20b-46cc-953f-39e5f2d6e142" providerId="ADAL" clId="{BBD44DC9-3736-4F30-8ED0-003652FF2270}"/>
    <pc:docChg chg="custSel modSld">
      <pc:chgData name="Katerine Sdicu" userId="3e032e6f-e20b-46cc-953f-39e5f2d6e142" providerId="ADAL" clId="{BBD44DC9-3736-4F30-8ED0-003652FF2270}" dt="2023-01-23T16:43:22.065" v="13" actId="478"/>
      <pc:docMkLst>
        <pc:docMk/>
      </pc:docMkLst>
      <pc:sldChg chg="delSp mod delAnim">
        <pc:chgData name="Katerine Sdicu" userId="3e032e6f-e20b-46cc-953f-39e5f2d6e142" providerId="ADAL" clId="{BBD44DC9-3736-4F30-8ED0-003652FF2270}" dt="2023-01-23T16:38:49.230" v="2" actId="478"/>
        <pc:sldMkLst>
          <pc:docMk/>
          <pc:sldMk cId="3251607049" sldId="267"/>
        </pc:sldMkLst>
        <pc:spChg chg="del">
          <ac:chgData name="Katerine Sdicu" userId="3e032e6f-e20b-46cc-953f-39e5f2d6e142" providerId="ADAL" clId="{BBD44DC9-3736-4F30-8ED0-003652FF2270}" dt="2023-01-23T16:38:49.230" v="2" actId="478"/>
          <ac:spMkLst>
            <pc:docMk/>
            <pc:sldMk cId="3251607049" sldId="267"/>
            <ac:spMk id="5" creationId="{90C78A48-2233-4B7D-D002-31D3CB19B8E7}"/>
          </ac:spMkLst>
        </pc:spChg>
        <pc:picChg chg="del">
          <ac:chgData name="Katerine Sdicu" userId="3e032e6f-e20b-46cc-953f-39e5f2d6e142" providerId="ADAL" clId="{BBD44DC9-3736-4F30-8ED0-003652FF2270}" dt="2023-01-23T16:38:47.248" v="1" actId="478"/>
          <ac:picMkLst>
            <pc:docMk/>
            <pc:sldMk cId="3251607049" sldId="267"/>
            <ac:picMk id="11" creationId="{01BC7EC8-9ABA-8372-87C2-1D8A606E622B}"/>
          </ac:picMkLst>
        </pc:picChg>
      </pc:sldChg>
      <pc:sldChg chg="delSp mod delAnim">
        <pc:chgData name="Katerine Sdicu" userId="3e032e6f-e20b-46cc-953f-39e5f2d6e142" providerId="ADAL" clId="{BBD44DC9-3736-4F30-8ED0-003652FF2270}" dt="2023-01-23T16:41:28.660" v="9" actId="478"/>
        <pc:sldMkLst>
          <pc:docMk/>
          <pc:sldMk cId="212363303" sldId="291"/>
        </pc:sldMkLst>
        <pc:picChg chg="del">
          <ac:chgData name="Katerine Sdicu" userId="3e032e6f-e20b-46cc-953f-39e5f2d6e142" providerId="ADAL" clId="{BBD44DC9-3736-4F30-8ED0-003652FF2270}" dt="2023-01-23T16:41:28.660" v="9" actId="478"/>
          <ac:picMkLst>
            <pc:docMk/>
            <pc:sldMk cId="212363303" sldId="291"/>
            <ac:picMk id="4" creationId="{7438DBFC-F886-26E1-7A28-809AF72FACF0}"/>
          </ac:picMkLst>
        </pc:picChg>
      </pc:sldChg>
      <pc:sldChg chg="delSp mod delAnim">
        <pc:chgData name="Katerine Sdicu" userId="3e032e6f-e20b-46cc-953f-39e5f2d6e142" providerId="ADAL" clId="{BBD44DC9-3736-4F30-8ED0-003652FF2270}" dt="2023-01-23T16:42:13.480" v="11" actId="478"/>
        <pc:sldMkLst>
          <pc:docMk/>
          <pc:sldMk cId="3959673977" sldId="302"/>
        </pc:sldMkLst>
        <pc:picChg chg="del">
          <ac:chgData name="Katerine Sdicu" userId="3e032e6f-e20b-46cc-953f-39e5f2d6e142" providerId="ADAL" clId="{BBD44DC9-3736-4F30-8ED0-003652FF2270}" dt="2023-01-23T16:42:13.480" v="11" actId="478"/>
          <ac:picMkLst>
            <pc:docMk/>
            <pc:sldMk cId="3959673977" sldId="302"/>
            <ac:picMk id="4" creationId="{3C81CD1B-CBF0-9F72-FB32-14219D9D7986}"/>
          </ac:picMkLst>
        </pc:picChg>
      </pc:sldChg>
      <pc:sldChg chg="delSp mod delAnim">
        <pc:chgData name="Katerine Sdicu" userId="3e032e6f-e20b-46cc-953f-39e5f2d6e142" providerId="ADAL" clId="{BBD44DC9-3736-4F30-8ED0-003652FF2270}" dt="2023-01-23T16:39:48.154" v="5" actId="478"/>
        <pc:sldMkLst>
          <pc:docMk/>
          <pc:sldMk cId="1968160805" sldId="308"/>
        </pc:sldMkLst>
        <pc:picChg chg="del">
          <ac:chgData name="Katerine Sdicu" userId="3e032e6f-e20b-46cc-953f-39e5f2d6e142" providerId="ADAL" clId="{BBD44DC9-3736-4F30-8ED0-003652FF2270}" dt="2023-01-23T16:39:48.154" v="5" actId="478"/>
          <ac:picMkLst>
            <pc:docMk/>
            <pc:sldMk cId="1968160805" sldId="308"/>
            <ac:picMk id="3" creationId="{29D4CE55-3BEF-22F3-1C31-95A776899DCB}"/>
          </ac:picMkLst>
        </pc:picChg>
      </pc:sldChg>
      <pc:sldChg chg="delSp mod delAnim">
        <pc:chgData name="Katerine Sdicu" userId="3e032e6f-e20b-46cc-953f-39e5f2d6e142" providerId="ADAL" clId="{BBD44DC9-3736-4F30-8ED0-003652FF2270}" dt="2023-01-23T16:40:15.633" v="6" actId="478"/>
        <pc:sldMkLst>
          <pc:docMk/>
          <pc:sldMk cId="2064455468" sldId="309"/>
        </pc:sldMkLst>
        <pc:picChg chg="del">
          <ac:chgData name="Katerine Sdicu" userId="3e032e6f-e20b-46cc-953f-39e5f2d6e142" providerId="ADAL" clId="{BBD44DC9-3736-4F30-8ED0-003652FF2270}" dt="2023-01-23T16:40:15.633" v="6" actId="478"/>
          <ac:picMkLst>
            <pc:docMk/>
            <pc:sldMk cId="2064455468" sldId="309"/>
            <ac:picMk id="5" creationId="{79BA470D-2747-D5C6-F4C0-5F7789F638B0}"/>
          </ac:picMkLst>
        </pc:picChg>
      </pc:sldChg>
      <pc:sldChg chg="delSp mod delAnim">
        <pc:chgData name="Katerine Sdicu" userId="3e032e6f-e20b-46cc-953f-39e5f2d6e142" providerId="ADAL" clId="{BBD44DC9-3736-4F30-8ED0-003652FF2270}" dt="2023-01-23T16:41:04.083" v="8" actId="478"/>
        <pc:sldMkLst>
          <pc:docMk/>
          <pc:sldMk cId="577695538" sldId="310"/>
        </pc:sldMkLst>
        <pc:picChg chg="del">
          <ac:chgData name="Katerine Sdicu" userId="3e032e6f-e20b-46cc-953f-39e5f2d6e142" providerId="ADAL" clId="{BBD44DC9-3736-4F30-8ED0-003652FF2270}" dt="2023-01-23T16:41:04.083" v="8" actId="478"/>
          <ac:picMkLst>
            <pc:docMk/>
            <pc:sldMk cId="577695538" sldId="310"/>
            <ac:picMk id="6" creationId="{FA1AC0CF-7D68-7AFD-AC38-BF0A3B4B36AC}"/>
          </ac:picMkLst>
        </pc:picChg>
      </pc:sldChg>
      <pc:sldChg chg="delSp mod delAnim">
        <pc:chgData name="Katerine Sdicu" userId="3e032e6f-e20b-46cc-953f-39e5f2d6e142" providerId="ADAL" clId="{BBD44DC9-3736-4F30-8ED0-003652FF2270}" dt="2023-01-23T16:41:44.729" v="10" actId="478"/>
        <pc:sldMkLst>
          <pc:docMk/>
          <pc:sldMk cId="780642014" sldId="311"/>
        </pc:sldMkLst>
        <pc:picChg chg="del">
          <ac:chgData name="Katerine Sdicu" userId="3e032e6f-e20b-46cc-953f-39e5f2d6e142" providerId="ADAL" clId="{BBD44DC9-3736-4F30-8ED0-003652FF2270}" dt="2023-01-23T16:41:44.729" v="10" actId="478"/>
          <ac:picMkLst>
            <pc:docMk/>
            <pc:sldMk cId="780642014" sldId="311"/>
            <ac:picMk id="4" creationId="{E99FCB7D-7AC7-394D-E02B-84CF88F28F8C}"/>
          </ac:picMkLst>
        </pc:picChg>
      </pc:sldChg>
      <pc:sldChg chg="delSp mod delAnim">
        <pc:chgData name="Katerine Sdicu" userId="3e032e6f-e20b-46cc-953f-39e5f2d6e142" providerId="ADAL" clId="{BBD44DC9-3736-4F30-8ED0-003652FF2270}" dt="2023-01-23T16:42:55.459" v="12" actId="478"/>
        <pc:sldMkLst>
          <pc:docMk/>
          <pc:sldMk cId="1904892954" sldId="312"/>
        </pc:sldMkLst>
        <pc:picChg chg="del">
          <ac:chgData name="Katerine Sdicu" userId="3e032e6f-e20b-46cc-953f-39e5f2d6e142" providerId="ADAL" clId="{BBD44DC9-3736-4F30-8ED0-003652FF2270}" dt="2023-01-23T16:42:55.459" v="12" actId="478"/>
          <ac:picMkLst>
            <pc:docMk/>
            <pc:sldMk cId="1904892954" sldId="312"/>
            <ac:picMk id="5" creationId="{ABF6E1E7-07EC-65D8-63E3-EAADDA99F825}"/>
          </ac:picMkLst>
        </pc:picChg>
      </pc:sldChg>
      <pc:sldChg chg="delSp mod delAnim">
        <pc:chgData name="Katerine Sdicu" userId="3e032e6f-e20b-46cc-953f-39e5f2d6e142" providerId="ADAL" clId="{BBD44DC9-3736-4F30-8ED0-003652FF2270}" dt="2023-01-23T16:39:42.914" v="4" actId="478"/>
        <pc:sldMkLst>
          <pc:docMk/>
          <pc:sldMk cId="458048448" sldId="314"/>
        </pc:sldMkLst>
        <pc:spChg chg="del">
          <ac:chgData name="Katerine Sdicu" userId="3e032e6f-e20b-46cc-953f-39e5f2d6e142" providerId="ADAL" clId="{BBD44DC9-3736-4F30-8ED0-003652FF2270}" dt="2023-01-23T16:39:42.914" v="4" actId="478"/>
          <ac:spMkLst>
            <pc:docMk/>
            <pc:sldMk cId="458048448" sldId="314"/>
            <ac:spMk id="8" creationId="{D9AA38B9-51B9-2D83-42FE-6523926B50F1}"/>
          </ac:spMkLst>
        </pc:spChg>
        <pc:picChg chg="del">
          <ac:chgData name="Katerine Sdicu" userId="3e032e6f-e20b-46cc-953f-39e5f2d6e142" providerId="ADAL" clId="{BBD44DC9-3736-4F30-8ED0-003652FF2270}" dt="2023-01-23T16:39:41.310" v="3" actId="478"/>
          <ac:picMkLst>
            <pc:docMk/>
            <pc:sldMk cId="458048448" sldId="314"/>
            <ac:picMk id="11" creationId="{01BC7EC8-9ABA-8372-87C2-1D8A606E622B}"/>
          </ac:picMkLst>
        </pc:picChg>
      </pc:sldChg>
      <pc:sldChg chg="delSp mod delAnim">
        <pc:chgData name="Katerine Sdicu" userId="3e032e6f-e20b-46cc-953f-39e5f2d6e142" providerId="ADAL" clId="{BBD44DC9-3736-4F30-8ED0-003652FF2270}" dt="2023-01-23T16:40:37.804" v="7" actId="478"/>
        <pc:sldMkLst>
          <pc:docMk/>
          <pc:sldMk cId="3095011694" sldId="316"/>
        </pc:sldMkLst>
        <pc:picChg chg="del">
          <ac:chgData name="Katerine Sdicu" userId="3e032e6f-e20b-46cc-953f-39e5f2d6e142" providerId="ADAL" clId="{BBD44DC9-3736-4F30-8ED0-003652FF2270}" dt="2023-01-23T16:40:37.804" v="7" actId="478"/>
          <ac:picMkLst>
            <pc:docMk/>
            <pc:sldMk cId="3095011694" sldId="316"/>
            <ac:picMk id="3" creationId="{FD1AD1F3-30B1-0FB1-0D72-5A7B2AB26E51}"/>
          </ac:picMkLst>
        </pc:picChg>
      </pc:sldChg>
      <pc:sldChg chg="delSp mod delAnim">
        <pc:chgData name="Katerine Sdicu" userId="3e032e6f-e20b-46cc-953f-39e5f2d6e142" providerId="ADAL" clId="{BBD44DC9-3736-4F30-8ED0-003652FF2270}" dt="2023-01-23T16:43:22.065" v="13" actId="478"/>
        <pc:sldMkLst>
          <pc:docMk/>
          <pc:sldMk cId="2498733191" sldId="2147374396"/>
        </pc:sldMkLst>
        <pc:picChg chg="del">
          <ac:chgData name="Katerine Sdicu" userId="3e032e6f-e20b-46cc-953f-39e5f2d6e142" providerId="ADAL" clId="{BBD44DC9-3736-4F30-8ED0-003652FF2270}" dt="2023-01-23T16:43:22.065" v="13" actId="478"/>
          <ac:picMkLst>
            <pc:docMk/>
            <pc:sldMk cId="2498733191" sldId="2147374396"/>
            <ac:picMk id="3" creationId="{53C4EEEC-4169-5F45-627C-CAF3419EAE9A}"/>
          </ac:picMkLst>
        </pc:picChg>
      </pc:sldChg>
      <pc:sldChg chg="addSp delSp modSp mod delAnim">
        <pc:chgData name="Katerine Sdicu" userId="3e032e6f-e20b-46cc-953f-39e5f2d6e142" providerId="ADAL" clId="{BBD44DC9-3736-4F30-8ED0-003652FF2270}" dt="2023-01-23T16:38:42.739" v="0" actId="478"/>
        <pc:sldMkLst>
          <pc:docMk/>
          <pc:sldMk cId="33716322" sldId="2147374398"/>
        </pc:sldMkLst>
        <pc:spChg chg="add mod">
          <ac:chgData name="Katerine Sdicu" userId="3e032e6f-e20b-46cc-953f-39e5f2d6e142" providerId="ADAL" clId="{BBD44DC9-3736-4F30-8ED0-003652FF2270}" dt="2023-01-23T16:38:42.739" v="0" actId="478"/>
          <ac:spMkLst>
            <pc:docMk/>
            <pc:sldMk cId="33716322" sldId="2147374398"/>
            <ac:spMk id="6" creationId="{A8A70EFD-E065-11EC-1C1C-3066BEB1871F}"/>
          </ac:spMkLst>
        </pc:spChg>
        <pc:picChg chg="del">
          <ac:chgData name="Katerine Sdicu" userId="3e032e6f-e20b-46cc-953f-39e5f2d6e142" providerId="ADAL" clId="{BBD44DC9-3736-4F30-8ED0-003652FF2270}" dt="2023-01-23T16:38:42.739" v="0" actId="478"/>
          <ac:picMkLst>
            <pc:docMk/>
            <pc:sldMk cId="33716322" sldId="2147374398"/>
            <ac:picMk id="5" creationId="{491E8723-64F6-14DF-967A-8839F7F1CF94}"/>
          </ac:picMkLst>
        </pc:picChg>
      </pc:sldChg>
    </pc:docChg>
  </pc:docChgLst>
  <pc:docChgLst>
    <pc:chgData name="Katerine Sdicu" userId="3e032e6f-e20b-46cc-953f-39e5f2d6e142" providerId="ADAL" clId="{D19A5398-965E-47D7-9148-D923ED05874B}"/>
    <pc:docChg chg="modSld">
      <pc:chgData name="Katerine Sdicu" userId="3e032e6f-e20b-46cc-953f-39e5f2d6e142" providerId="ADAL" clId="{D19A5398-965E-47D7-9148-D923ED05874B}" dt="2022-11-17T18:42:49.592" v="26" actId="20577"/>
      <pc:docMkLst>
        <pc:docMk/>
      </pc:docMkLst>
      <pc:sldChg chg="modSp mod">
        <pc:chgData name="Katerine Sdicu" userId="3e032e6f-e20b-46cc-953f-39e5f2d6e142" providerId="ADAL" clId="{D19A5398-965E-47D7-9148-D923ED05874B}" dt="2022-11-17T18:42:49.592" v="26" actId="20577"/>
        <pc:sldMkLst>
          <pc:docMk/>
          <pc:sldMk cId="3251607049" sldId="267"/>
        </pc:sldMkLst>
        <pc:spChg chg="mod">
          <ac:chgData name="Katerine Sdicu" userId="3e032e6f-e20b-46cc-953f-39e5f2d6e142" providerId="ADAL" clId="{D19A5398-965E-47D7-9148-D923ED05874B}" dt="2022-11-17T18:42:49.592" v="26" actId="20577"/>
          <ac:spMkLst>
            <pc:docMk/>
            <pc:sldMk cId="3251607049" sldId="267"/>
            <ac:spMk id="4" creationId="{E56ED2A1-C4B9-50C5-915A-F5E78C784308}"/>
          </ac:spMkLst>
        </pc:spChg>
      </pc:sldChg>
    </pc:docChg>
  </pc:docChgLst>
  <pc:docChgLst>
    <pc:chgData name="Katerine Sdicu" userId="3e032e6f-e20b-46cc-953f-39e5f2d6e142" providerId="ADAL" clId="{F8969260-B9C0-4D99-9A9F-D42ACB9BCE29}"/>
    <pc:docChg chg="modSld">
      <pc:chgData name="Katerine Sdicu" userId="3e032e6f-e20b-46cc-953f-39e5f2d6e142" providerId="ADAL" clId="{F8969260-B9C0-4D99-9A9F-D42ACB9BCE29}" dt="2022-10-31T17:30:21.185" v="144"/>
      <pc:docMkLst>
        <pc:docMk/>
      </pc:docMkLst>
      <pc:sldChg chg="modSp mod">
        <pc:chgData name="Katerine Sdicu" userId="3e032e6f-e20b-46cc-953f-39e5f2d6e142" providerId="ADAL" clId="{F8969260-B9C0-4D99-9A9F-D42ACB9BCE29}" dt="2022-10-25T19:34:00.693" v="74" actId="1035"/>
        <pc:sldMkLst>
          <pc:docMk/>
          <pc:sldMk cId="3032450008" sldId="263"/>
        </pc:sldMkLst>
        <pc:spChg chg="mod">
          <ac:chgData name="Katerine Sdicu" userId="3e032e6f-e20b-46cc-953f-39e5f2d6e142" providerId="ADAL" clId="{F8969260-B9C0-4D99-9A9F-D42ACB9BCE29}" dt="2022-10-25T19:34:00.693" v="74" actId="1035"/>
          <ac:spMkLst>
            <pc:docMk/>
            <pc:sldMk cId="3032450008" sldId="263"/>
            <ac:spMk id="9" creationId="{BF75D178-FE56-A438-2A23-BC4F561E1EAF}"/>
          </ac:spMkLst>
        </pc:spChg>
        <pc:spChg chg="mod">
          <ac:chgData name="Katerine Sdicu" userId="3e032e6f-e20b-46cc-953f-39e5f2d6e142" providerId="ADAL" clId="{F8969260-B9C0-4D99-9A9F-D42ACB9BCE29}" dt="2022-10-25T19:34:00.693" v="74" actId="1035"/>
          <ac:spMkLst>
            <pc:docMk/>
            <pc:sldMk cId="3032450008" sldId="263"/>
            <ac:spMk id="13" creationId="{1A52E1A7-CBB5-76BF-8793-65721BDD672A}"/>
          </ac:spMkLst>
        </pc:spChg>
        <pc:picChg chg="mod">
          <ac:chgData name="Katerine Sdicu" userId="3e032e6f-e20b-46cc-953f-39e5f2d6e142" providerId="ADAL" clId="{F8969260-B9C0-4D99-9A9F-D42ACB9BCE29}" dt="2022-10-25T19:34:00.693" v="74" actId="1035"/>
          <ac:picMkLst>
            <pc:docMk/>
            <pc:sldMk cId="3032450008" sldId="263"/>
            <ac:picMk id="12" creationId="{C95FA9C5-034A-8F9B-8B37-CAF63825196F}"/>
          </ac:picMkLst>
        </pc:picChg>
        <pc:picChg chg="mod">
          <ac:chgData name="Katerine Sdicu" userId="3e032e6f-e20b-46cc-953f-39e5f2d6e142" providerId="ADAL" clId="{F8969260-B9C0-4D99-9A9F-D42ACB9BCE29}" dt="2022-10-25T19:34:00.693" v="74" actId="1035"/>
          <ac:picMkLst>
            <pc:docMk/>
            <pc:sldMk cId="3032450008" sldId="263"/>
            <ac:picMk id="14" creationId="{7E93D9C4-C89A-461D-8291-54FA07203C68}"/>
          </ac:picMkLst>
        </pc:picChg>
      </pc:sldChg>
      <pc:sldChg chg="modCm">
        <pc:chgData name="Katerine Sdicu" userId="3e032e6f-e20b-46cc-953f-39e5f2d6e142" providerId="ADAL" clId="{F8969260-B9C0-4D99-9A9F-D42ACB9BCE29}" dt="2022-10-31T17:30:21.185" v="144"/>
        <pc:sldMkLst>
          <pc:docMk/>
          <pc:sldMk cId="1927190353" sldId="273"/>
        </pc:sldMkLst>
      </pc:sldChg>
      <pc:sldChg chg="modSp mod">
        <pc:chgData name="Katerine Sdicu" userId="3e032e6f-e20b-46cc-953f-39e5f2d6e142" providerId="ADAL" clId="{F8969260-B9C0-4D99-9A9F-D42ACB9BCE29}" dt="2022-10-31T17:28:05.009" v="143" actId="20577"/>
        <pc:sldMkLst>
          <pc:docMk/>
          <pc:sldMk cId="2261096048" sldId="2147374395"/>
        </pc:sldMkLst>
        <pc:spChg chg="mod">
          <ac:chgData name="Katerine Sdicu" userId="3e032e6f-e20b-46cc-953f-39e5f2d6e142" providerId="ADAL" clId="{F8969260-B9C0-4D99-9A9F-D42ACB9BCE29}" dt="2022-10-31T17:27:32.238" v="130" actId="20577"/>
          <ac:spMkLst>
            <pc:docMk/>
            <pc:sldMk cId="2261096048" sldId="2147374395"/>
            <ac:spMk id="5" creationId="{F58AE627-2B22-4335-908A-6C2705D28296}"/>
          </ac:spMkLst>
        </pc:spChg>
        <pc:graphicFrameChg chg="mod modGraphic">
          <ac:chgData name="Katerine Sdicu" userId="3e032e6f-e20b-46cc-953f-39e5f2d6e142" providerId="ADAL" clId="{F8969260-B9C0-4D99-9A9F-D42ACB9BCE29}" dt="2022-10-31T17:28:05.009" v="143" actId="20577"/>
          <ac:graphicFrameMkLst>
            <pc:docMk/>
            <pc:sldMk cId="2261096048" sldId="2147374395"/>
            <ac:graphicFrameMk id="2" creationId="{3964217E-5D5C-6567-3137-34C76694B1E4}"/>
          </ac:graphicFrameMkLst>
        </pc:graphicFrameChg>
      </pc:sldChg>
    </pc:docChg>
  </pc:docChgLst>
  <pc:docChgLst>
    <pc:chgData name="Katerine Sdicu" userId="3e032e6f-e20b-46cc-953f-39e5f2d6e142" providerId="ADAL" clId="{01492C6E-6B4C-4FBC-BDC3-CC03EC79B6B5}"/>
    <pc:docChg chg="undo custSel addSld modSld">
      <pc:chgData name="Katerine Sdicu" userId="3e032e6f-e20b-46cc-953f-39e5f2d6e142" providerId="ADAL" clId="{01492C6E-6B4C-4FBC-BDC3-CC03EC79B6B5}" dt="2022-10-24T13:33:31.971" v="347" actId="404"/>
      <pc:docMkLst>
        <pc:docMk/>
      </pc:docMkLst>
      <pc:sldChg chg="modNotesTx">
        <pc:chgData name="Katerine Sdicu" userId="3e032e6f-e20b-46cc-953f-39e5f2d6e142" providerId="ADAL" clId="{01492C6E-6B4C-4FBC-BDC3-CC03EC79B6B5}" dt="2022-10-04T17:46:45.926" v="27" actId="20577"/>
        <pc:sldMkLst>
          <pc:docMk/>
          <pc:sldMk cId="2949602502" sldId="264"/>
        </pc:sldMkLst>
      </pc:sldChg>
      <pc:sldChg chg="modNotesTx">
        <pc:chgData name="Katerine Sdicu" userId="3e032e6f-e20b-46cc-953f-39e5f2d6e142" providerId="ADAL" clId="{01492C6E-6B4C-4FBC-BDC3-CC03EC79B6B5}" dt="2022-10-04T17:42:14.271" v="2"/>
        <pc:sldMkLst>
          <pc:docMk/>
          <pc:sldMk cId="445386885" sldId="274"/>
        </pc:sldMkLst>
      </pc:sldChg>
      <pc:sldChg chg="modNotesTx">
        <pc:chgData name="Katerine Sdicu" userId="3e032e6f-e20b-46cc-953f-39e5f2d6e142" providerId="ADAL" clId="{01492C6E-6B4C-4FBC-BDC3-CC03EC79B6B5}" dt="2022-10-04T17:42:45.421" v="4" actId="12"/>
        <pc:sldMkLst>
          <pc:docMk/>
          <pc:sldMk cId="1245401210" sldId="275"/>
        </pc:sldMkLst>
      </pc:sldChg>
      <pc:sldChg chg="modNotesTx">
        <pc:chgData name="Katerine Sdicu" userId="3e032e6f-e20b-46cc-953f-39e5f2d6e142" providerId="ADAL" clId="{01492C6E-6B4C-4FBC-BDC3-CC03EC79B6B5}" dt="2022-10-04T17:44:08.621" v="7" actId="114"/>
        <pc:sldMkLst>
          <pc:docMk/>
          <pc:sldMk cId="987213943" sldId="276"/>
        </pc:sldMkLst>
      </pc:sldChg>
      <pc:sldChg chg="modNotesTx">
        <pc:chgData name="Katerine Sdicu" userId="3e032e6f-e20b-46cc-953f-39e5f2d6e142" providerId="ADAL" clId="{01492C6E-6B4C-4FBC-BDC3-CC03EC79B6B5}" dt="2022-10-04T17:44:50.078" v="10" actId="12"/>
        <pc:sldMkLst>
          <pc:docMk/>
          <pc:sldMk cId="1793637176" sldId="277"/>
        </pc:sldMkLst>
      </pc:sldChg>
      <pc:sldChg chg="modNotesTx">
        <pc:chgData name="Katerine Sdicu" userId="3e032e6f-e20b-46cc-953f-39e5f2d6e142" providerId="ADAL" clId="{01492C6E-6B4C-4FBC-BDC3-CC03EC79B6B5}" dt="2022-10-04T17:48:22.275" v="31" actId="20577"/>
        <pc:sldMkLst>
          <pc:docMk/>
          <pc:sldMk cId="1934160049" sldId="278"/>
        </pc:sldMkLst>
      </pc:sldChg>
      <pc:sldChg chg="modNotesTx">
        <pc:chgData name="Katerine Sdicu" userId="3e032e6f-e20b-46cc-953f-39e5f2d6e142" providerId="ADAL" clId="{01492C6E-6B4C-4FBC-BDC3-CC03EC79B6B5}" dt="2022-10-04T17:49:08.393" v="36" actId="20577"/>
        <pc:sldMkLst>
          <pc:docMk/>
          <pc:sldMk cId="16867955" sldId="279"/>
        </pc:sldMkLst>
      </pc:sldChg>
      <pc:sldChg chg="modSp mod modNotesTx">
        <pc:chgData name="Katerine Sdicu" userId="3e032e6f-e20b-46cc-953f-39e5f2d6e142" providerId="ADAL" clId="{01492C6E-6B4C-4FBC-BDC3-CC03EC79B6B5}" dt="2022-10-04T17:50:43.210" v="57" actId="20577"/>
        <pc:sldMkLst>
          <pc:docMk/>
          <pc:sldMk cId="3728458515" sldId="280"/>
        </pc:sldMkLst>
        <pc:spChg chg="mod">
          <ac:chgData name="Katerine Sdicu" userId="3e032e6f-e20b-46cc-953f-39e5f2d6e142" providerId="ADAL" clId="{01492C6E-6B4C-4FBC-BDC3-CC03EC79B6B5}" dt="2022-10-04T17:49:24.015" v="37" actId="120"/>
          <ac:spMkLst>
            <pc:docMk/>
            <pc:sldMk cId="3728458515" sldId="280"/>
            <ac:spMk id="8" creationId="{E0AA20BA-32F4-BC52-0F6E-376EBB64219B}"/>
          </ac:spMkLst>
        </pc:spChg>
      </pc:sldChg>
      <pc:sldChg chg="modNotesTx">
        <pc:chgData name="Katerine Sdicu" userId="3e032e6f-e20b-46cc-953f-39e5f2d6e142" providerId="ADAL" clId="{01492C6E-6B4C-4FBC-BDC3-CC03EC79B6B5}" dt="2022-10-04T17:52:13.140" v="59"/>
        <pc:sldMkLst>
          <pc:docMk/>
          <pc:sldMk cId="223943049" sldId="282"/>
        </pc:sldMkLst>
      </pc:sldChg>
      <pc:sldChg chg="modSp mod">
        <pc:chgData name="Katerine Sdicu" userId="3e032e6f-e20b-46cc-953f-39e5f2d6e142" providerId="ADAL" clId="{01492C6E-6B4C-4FBC-BDC3-CC03EC79B6B5}" dt="2022-10-04T17:52:32.163" v="60" actId="6549"/>
        <pc:sldMkLst>
          <pc:docMk/>
          <pc:sldMk cId="4100055237" sldId="283"/>
        </pc:sldMkLst>
        <pc:spChg chg="mod">
          <ac:chgData name="Katerine Sdicu" userId="3e032e6f-e20b-46cc-953f-39e5f2d6e142" providerId="ADAL" clId="{01492C6E-6B4C-4FBC-BDC3-CC03EC79B6B5}" dt="2022-10-04T17:52:32.163" v="60" actId="6549"/>
          <ac:spMkLst>
            <pc:docMk/>
            <pc:sldMk cId="4100055237" sldId="283"/>
            <ac:spMk id="6" creationId="{CFB28EB2-701C-EB60-C2BF-C8A329B12873}"/>
          </ac:spMkLst>
        </pc:spChg>
      </pc:sldChg>
      <pc:sldChg chg="modSp mod">
        <pc:chgData name="Katerine Sdicu" userId="3e032e6f-e20b-46cc-953f-39e5f2d6e142" providerId="ADAL" clId="{01492C6E-6B4C-4FBC-BDC3-CC03EC79B6B5}" dt="2022-10-04T18:52:57.715" v="128" actId="20577"/>
        <pc:sldMkLst>
          <pc:docMk/>
          <pc:sldMk cId="523319669" sldId="284"/>
        </pc:sldMkLst>
        <pc:spChg chg="mod">
          <ac:chgData name="Katerine Sdicu" userId="3e032e6f-e20b-46cc-953f-39e5f2d6e142" providerId="ADAL" clId="{01492C6E-6B4C-4FBC-BDC3-CC03EC79B6B5}" dt="2022-10-04T18:52:57.715" v="128" actId="20577"/>
          <ac:spMkLst>
            <pc:docMk/>
            <pc:sldMk cId="523319669" sldId="284"/>
            <ac:spMk id="6" creationId="{CFB28EB2-701C-EB60-C2BF-C8A329B12873}"/>
          </ac:spMkLst>
        </pc:spChg>
      </pc:sldChg>
      <pc:sldChg chg="modNotesTx">
        <pc:chgData name="Katerine Sdicu" userId="3e032e6f-e20b-46cc-953f-39e5f2d6e142" providerId="ADAL" clId="{01492C6E-6B4C-4FBC-BDC3-CC03EC79B6B5}" dt="2022-10-04T17:54:36.430" v="63"/>
        <pc:sldMkLst>
          <pc:docMk/>
          <pc:sldMk cId="3684157412" sldId="285"/>
        </pc:sldMkLst>
      </pc:sldChg>
      <pc:sldChg chg="modNotesTx">
        <pc:chgData name="Katerine Sdicu" userId="3e032e6f-e20b-46cc-953f-39e5f2d6e142" providerId="ADAL" clId="{01492C6E-6B4C-4FBC-BDC3-CC03EC79B6B5}" dt="2022-10-04T17:57:24.401" v="69" actId="12"/>
        <pc:sldMkLst>
          <pc:docMk/>
          <pc:sldMk cId="3183377568" sldId="288"/>
        </pc:sldMkLst>
      </pc:sldChg>
      <pc:sldChg chg="modNotesTx">
        <pc:chgData name="Katerine Sdicu" userId="3e032e6f-e20b-46cc-953f-39e5f2d6e142" providerId="ADAL" clId="{01492C6E-6B4C-4FBC-BDC3-CC03EC79B6B5}" dt="2022-10-04T17:57:59.991" v="71" actId="12"/>
        <pc:sldMkLst>
          <pc:docMk/>
          <pc:sldMk cId="2924011561" sldId="289"/>
        </pc:sldMkLst>
      </pc:sldChg>
      <pc:sldChg chg="modSp mod">
        <pc:chgData name="Katerine Sdicu" userId="3e032e6f-e20b-46cc-953f-39e5f2d6e142" providerId="ADAL" clId="{01492C6E-6B4C-4FBC-BDC3-CC03EC79B6B5}" dt="2022-10-07T18:10:20.916" v="220" actId="1076"/>
        <pc:sldMkLst>
          <pc:docMk/>
          <pc:sldMk cId="212363303" sldId="291"/>
        </pc:sldMkLst>
        <pc:picChg chg="mod">
          <ac:chgData name="Katerine Sdicu" userId="3e032e6f-e20b-46cc-953f-39e5f2d6e142" providerId="ADAL" clId="{01492C6E-6B4C-4FBC-BDC3-CC03EC79B6B5}" dt="2022-10-07T18:10:20.916" v="220" actId="1076"/>
          <ac:picMkLst>
            <pc:docMk/>
            <pc:sldMk cId="212363303" sldId="291"/>
            <ac:picMk id="4" creationId="{7438DBFC-F886-26E1-7A28-809AF72FACF0}"/>
          </ac:picMkLst>
        </pc:picChg>
      </pc:sldChg>
      <pc:sldChg chg="modNotesTx">
        <pc:chgData name="Katerine Sdicu" userId="3e032e6f-e20b-46cc-953f-39e5f2d6e142" providerId="ADAL" clId="{01492C6E-6B4C-4FBC-BDC3-CC03EC79B6B5}" dt="2022-10-04T17:59:52.897" v="93" actId="12"/>
        <pc:sldMkLst>
          <pc:docMk/>
          <pc:sldMk cId="2170945418" sldId="293"/>
        </pc:sldMkLst>
      </pc:sldChg>
      <pc:sldChg chg="modNotesTx">
        <pc:chgData name="Katerine Sdicu" userId="3e032e6f-e20b-46cc-953f-39e5f2d6e142" providerId="ADAL" clId="{01492C6E-6B4C-4FBC-BDC3-CC03EC79B6B5}" dt="2022-10-04T18:01:02.568" v="95"/>
        <pc:sldMkLst>
          <pc:docMk/>
          <pc:sldMk cId="495013775" sldId="294"/>
        </pc:sldMkLst>
      </pc:sldChg>
      <pc:sldChg chg="modNotesTx">
        <pc:chgData name="Katerine Sdicu" userId="3e032e6f-e20b-46cc-953f-39e5f2d6e142" providerId="ADAL" clId="{01492C6E-6B4C-4FBC-BDC3-CC03EC79B6B5}" dt="2022-10-04T18:02:29.118" v="102"/>
        <pc:sldMkLst>
          <pc:docMk/>
          <pc:sldMk cId="4092178761" sldId="295"/>
        </pc:sldMkLst>
      </pc:sldChg>
      <pc:sldChg chg="modNotesTx">
        <pc:chgData name="Katerine Sdicu" userId="3e032e6f-e20b-46cc-953f-39e5f2d6e142" providerId="ADAL" clId="{01492C6E-6B4C-4FBC-BDC3-CC03EC79B6B5}" dt="2022-10-04T18:01:53.014" v="100"/>
        <pc:sldMkLst>
          <pc:docMk/>
          <pc:sldMk cId="1125225404" sldId="296"/>
        </pc:sldMkLst>
      </pc:sldChg>
      <pc:sldChg chg="modNotesTx">
        <pc:chgData name="Katerine Sdicu" userId="3e032e6f-e20b-46cc-953f-39e5f2d6e142" providerId="ADAL" clId="{01492C6E-6B4C-4FBC-BDC3-CC03EC79B6B5}" dt="2022-10-04T18:03:05.826" v="105"/>
        <pc:sldMkLst>
          <pc:docMk/>
          <pc:sldMk cId="2871369546" sldId="297"/>
        </pc:sldMkLst>
      </pc:sldChg>
      <pc:sldChg chg="modSp mod">
        <pc:chgData name="Katerine Sdicu" userId="3e032e6f-e20b-46cc-953f-39e5f2d6e142" providerId="ADAL" clId="{01492C6E-6B4C-4FBC-BDC3-CC03EC79B6B5}" dt="2022-10-04T18:03:35.786" v="107" actId="6549"/>
        <pc:sldMkLst>
          <pc:docMk/>
          <pc:sldMk cId="2769597003" sldId="298"/>
        </pc:sldMkLst>
        <pc:spChg chg="mod">
          <ac:chgData name="Katerine Sdicu" userId="3e032e6f-e20b-46cc-953f-39e5f2d6e142" providerId="ADAL" clId="{01492C6E-6B4C-4FBC-BDC3-CC03EC79B6B5}" dt="2022-10-04T18:03:35.786" v="107" actId="6549"/>
          <ac:spMkLst>
            <pc:docMk/>
            <pc:sldMk cId="2769597003" sldId="298"/>
            <ac:spMk id="12" creationId="{1D78BE71-FA03-BF70-3D06-A4C1F2E4A80A}"/>
          </ac:spMkLst>
        </pc:spChg>
      </pc:sldChg>
      <pc:sldChg chg="modSp mod">
        <pc:chgData name="Katerine Sdicu" userId="3e032e6f-e20b-46cc-953f-39e5f2d6e142" providerId="ADAL" clId="{01492C6E-6B4C-4FBC-BDC3-CC03EC79B6B5}" dt="2022-10-04T18:05:13.389" v="117" actId="1076"/>
        <pc:sldMkLst>
          <pc:docMk/>
          <pc:sldMk cId="3919416664" sldId="299"/>
        </pc:sldMkLst>
        <pc:spChg chg="mod">
          <ac:chgData name="Katerine Sdicu" userId="3e032e6f-e20b-46cc-953f-39e5f2d6e142" providerId="ADAL" clId="{01492C6E-6B4C-4FBC-BDC3-CC03EC79B6B5}" dt="2022-10-04T18:05:13.389" v="117" actId="1076"/>
          <ac:spMkLst>
            <pc:docMk/>
            <pc:sldMk cId="3919416664" sldId="299"/>
            <ac:spMk id="4" creationId="{79A1AF5D-29DE-646C-FEE6-C98CEBFC651B}"/>
          </ac:spMkLst>
        </pc:spChg>
      </pc:sldChg>
      <pc:sldChg chg="modSp mod">
        <pc:chgData name="Katerine Sdicu" userId="3e032e6f-e20b-46cc-953f-39e5f2d6e142" providerId="ADAL" clId="{01492C6E-6B4C-4FBC-BDC3-CC03EC79B6B5}" dt="2022-10-07T18:11:28.424" v="281" actId="1076"/>
        <pc:sldMkLst>
          <pc:docMk/>
          <pc:sldMk cId="3959673977" sldId="302"/>
        </pc:sldMkLst>
        <pc:picChg chg="mod">
          <ac:chgData name="Katerine Sdicu" userId="3e032e6f-e20b-46cc-953f-39e5f2d6e142" providerId="ADAL" clId="{01492C6E-6B4C-4FBC-BDC3-CC03EC79B6B5}" dt="2022-10-07T18:11:28.424" v="281" actId="1076"/>
          <ac:picMkLst>
            <pc:docMk/>
            <pc:sldMk cId="3959673977" sldId="302"/>
            <ac:picMk id="4" creationId="{3C81CD1B-CBF0-9F72-FB32-14219D9D7986}"/>
          </ac:picMkLst>
        </pc:picChg>
      </pc:sldChg>
      <pc:sldChg chg="modNotesTx">
        <pc:chgData name="Katerine Sdicu" userId="3e032e6f-e20b-46cc-953f-39e5f2d6e142" providerId="ADAL" clId="{01492C6E-6B4C-4FBC-BDC3-CC03EC79B6B5}" dt="2022-10-04T18:01:27.333" v="98" actId="20577"/>
        <pc:sldMkLst>
          <pc:docMk/>
          <pc:sldMk cId="1145158826" sldId="305"/>
        </pc:sldMkLst>
      </pc:sldChg>
      <pc:sldChg chg="modNotesTx">
        <pc:chgData name="Katerine Sdicu" userId="3e032e6f-e20b-46cc-953f-39e5f2d6e142" providerId="ADAL" clId="{01492C6E-6B4C-4FBC-BDC3-CC03EC79B6B5}" dt="2022-10-04T17:58:23.008" v="73"/>
        <pc:sldMkLst>
          <pc:docMk/>
          <pc:sldMk cId="2454134952" sldId="307"/>
        </pc:sldMkLst>
      </pc:sldChg>
      <pc:sldChg chg="modSp mod">
        <pc:chgData name="Katerine Sdicu" userId="3e032e6f-e20b-46cc-953f-39e5f2d6e142" providerId="ADAL" clId="{01492C6E-6B4C-4FBC-BDC3-CC03EC79B6B5}" dt="2022-10-07T18:09:32.435" v="202" actId="1076"/>
        <pc:sldMkLst>
          <pc:docMk/>
          <pc:sldMk cId="1968160805" sldId="308"/>
        </pc:sldMkLst>
        <pc:picChg chg="mod">
          <ac:chgData name="Katerine Sdicu" userId="3e032e6f-e20b-46cc-953f-39e5f2d6e142" providerId="ADAL" clId="{01492C6E-6B4C-4FBC-BDC3-CC03EC79B6B5}" dt="2022-10-07T18:09:32.435" v="202" actId="1076"/>
          <ac:picMkLst>
            <pc:docMk/>
            <pc:sldMk cId="1968160805" sldId="308"/>
            <ac:picMk id="3" creationId="{29D4CE55-3BEF-22F3-1C31-95A776899DCB}"/>
          </ac:picMkLst>
        </pc:picChg>
      </pc:sldChg>
      <pc:sldChg chg="modSp mod">
        <pc:chgData name="Katerine Sdicu" userId="3e032e6f-e20b-46cc-953f-39e5f2d6e142" providerId="ADAL" clId="{01492C6E-6B4C-4FBC-BDC3-CC03EC79B6B5}" dt="2022-10-07T18:09:03.281" v="183" actId="1076"/>
        <pc:sldMkLst>
          <pc:docMk/>
          <pc:sldMk cId="2064455468" sldId="309"/>
        </pc:sldMkLst>
        <pc:picChg chg="mod">
          <ac:chgData name="Katerine Sdicu" userId="3e032e6f-e20b-46cc-953f-39e5f2d6e142" providerId="ADAL" clId="{01492C6E-6B4C-4FBC-BDC3-CC03EC79B6B5}" dt="2022-10-07T18:09:03.281" v="183" actId="1076"/>
          <ac:picMkLst>
            <pc:docMk/>
            <pc:sldMk cId="2064455468" sldId="309"/>
            <ac:picMk id="5" creationId="{79BA470D-2747-D5C6-F4C0-5F7789F638B0}"/>
          </ac:picMkLst>
        </pc:picChg>
      </pc:sldChg>
      <pc:sldChg chg="modSp mod">
        <pc:chgData name="Katerine Sdicu" userId="3e032e6f-e20b-46cc-953f-39e5f2d6e142" providerId="ADAL" clId="{01492C6E-6B4C-4FBC-BDC3-CC03EC79B6B5}" dt="2022-10-07T18:10:08.455" v="213" actId="1076"/>
        <pc:sldMkLst>
          <pc:docMk/>
          <pc:sldMk cId="577695538" sldId="310"/>
        </pc:sldMkLst>
        <pc:picChg chg="mod">
          <ac:chgData name="Katerine Sdicu" userId="3e032e6f-e20b-46cc-953f-39e5f2d6e142" providerId="ADAL" clId="{01492C6E-6B4C-4FBC-BDC3-CC03EC79B6B5}" dt="2022-10-07T18:10:08.455" v="213" actId="1076"/>
          <ac:picMkLst>
            <pc:docMk/>
            <pc:sldMk cId="577695538" sldId="310"/>
            <ac:picMk id="6" creationId="{FA1AC0CF-7D68-7AFD-AC38-BF0A3B4B36AC}"/>
          </ac:picMkLst>
        </pc:picChg>
      </pc:sldChg>
      <pc:sldChg chg="modSp mod">
        <pc:chgData name="Katerine Sdicu" userId="3e032e6f-e20b-46cc-953f-39e5f2d6e142" providerId="ADAL" clId="{01492C6E-6B4C-4FBC-BDC3-CC03EC79B6B5}" dt="2022-10-07T18:10:46.615" v="236" actId="1076"/>
        <pc:sldMkLst>
          <pc:docMk/>
          <pc:sldMk cId="780642014" sldId="311"/>
        </pc:sldMkLst>
        <pc:picChg chg="mod">
          <ac:chgData name="Katerine Sdicu" userId="3e032e6f-e20b-46cc-953f-39e5f2d6e142" providerId="ADAL" clId="{01492C6E-6B4C-4FBC-BDC3-CC03EC79B6B5}" dt="2022-10-07T18:10:46.615" v="236" actId="1076"/>
          <ac:picMkLst>
            <pc:docMk/>
            <pc:sldMk cId="780642014" sldId="311"/>
            <ac:picMk id="4" creationId="{E99FCB7D-7AC7-394D-E02B-84CF88F28F8C}"/>
          </ac:picMkLst>
        </pc:picChg>
      </pc:sldChg>
      <pc:sldChg chg="modSp mod">
        <pc:chgData name="Katerine Sdicu" userId="3e032e6f-e20b-46cc-953f-39e5f2d6e142" providerId="ADAL" clId="{01492C6E-6B4C-4FBC-BDC3-CC03EC79B6B5}" dt="2022-10-07T18:11:10.345" v="252" actId="1076"/>
        <pc:sldMkLst>
          <pc:docMk/>
          <pc:sldMk cId="1904892954" sldId="312"/>
        </pc:sldMkLst>
        <pc:picChg chg="mod">
          <ac:chgData name="Katerine Sdicu" userId="3e032e6f-e20b-46cc-953f-39e5f2d6e142" providerId="ADAL" clId="{01492C6E-6B4C-4FBC-BDC3-CC03EC79B6B5}" dt="2022-10-07T18:11:10.345" v="252" actId="1076"/>
          <ac:picMkLst>
            <pc:docMk/>
            <pc:sldMk cId="1904892954" sldId="312"/>
            <ac:picMk id="5" creationId="{ABF6E1E7-07EC-65D8-63E3-EAADDA99F825}"/>
          </ac:picMkLst>
        </pc:picChg>
      </pc:sldChg>
      <pc:sldChg chg="modNotesTx">
        <pc:chgData name="Katerine Sdicu" userId="3e032e6f-e20b-46cc-953f-39e5f2d6e142" providerId="ADAL" clId="{01492C6E-6B4C-4FBC-BDC3-CC03EC79B6B5}" dt="2022-10-04T17:57:06.176" v="67"/>
        <pc:sldMkLst>
          <pc:docMk/>
          <pc:sldMk cId="1217646727" sldId="315"/>
        </pc:sldMkLst>
      </pc:sldChg>
      <pc:sldChg chg="addSp modSp mod modAnim modShow delCm modNotesTx">
        <pc:chgData name="Katerine Sdicu" userId="3e032e6f-e20b-46cc-953f-39e5f2d6e142" providerId="ADAL" clId="{01492C6E-6B4C-4FBC-BDC3-CC03EC79B6B5}" dt="2022-10-07T18:09:53.347" v="205" actId="1076"/>
        <pc:sldMkLst>
          <pc:docMk/>
          <pc:sldMk cId="3095011694" sldId="316"/>
        </pc:sldMkLst>
        <pc:picChg chg="add mod">
          <ac:chgData name="Katerine Sdicu" userId="3e032e6f-e20b-46cc-953f-39e5f2d6e142" providerId="ADAL" clId="{01492C6E-6B4C-4FBC-BDC3-CC03EC79B6B5}" dt="2022-10-07T18:09:53.347" v="205" actId="1076"/>
          <ac:picMkLst>
            <pc:docMk/>
            <pc:sldMk cId="3095011694" sldId="316"/>
            <ac:picMk id="3" creationId="{FD1AD1F3-30B1-0FB1-0D72-5A7B2AB26E51}"/>
          </ac:picMkLst>
        </pc:picChg>
      </pc:sldChg>
      <pc:sldChg chg="modSp mod">
        <pc:chgData name="Katerine Sdicu" userId="3e032e6f-e20b-46cc-953f-39e5f2d6e142" providerId="ADAL" clId="{01492C6E-6B4C-4FBC-BDC3-CC03EC79B6B5}" dt="2022-10-24T13:33:31.971" v="347" actId="404"/>
        <pc:sldMkLst>
          <pc:docMk/>
          <pc:sldMk cId="2261096048" sldId="2147374395"/>
        </pc:sldMkLst>
        <pc:graphicFrameChg chg="mod modGraphic">
          <ac:chgData name="Katerine Sdicu" userId="3e032e6f-e20b-46cc-953f-39e5f2d6e142" providerId="ADAL" clId="{01492C6E-6B4C-4FBC-BDC3-CC03EC79B6B5}" dt="2022-10-24T13:33:31.971" v="347" actId="404"/>
          <ac:graphicFrameMkLst>
            <pc:docMk/>
            <pc:sldMk cId="2261096048" sldId="2147374395"/>
            <ac:graphicFrameMk id="2" creationId="{3964217E-5D5C-6567-3137-34C76694B1E4}"/>
          </ac:graphicFrameMkLst>
        </pc:graphicFrameChg>
      </pc:sldChg>
      <pc:sldChg chg="modSp mod">
        <pc:chgData name="Katerine Sdicu" userId="3e032e6f-e20b-46cc-953f-39e5f2d6e142" providerId="ADAL" clId="{01492C6E-6B4C-4FBC-BDC3-CC03EC79B6B5}" dt="2022-10-07T18:11:42.796" v="294" actId="1076"/>
        <pc:sldMkLst>
          <pc:docMk/>
          <pc:sldMk cId="2498733191" sldId="2147374396"/>
        </pc:sldMkLst>
        <pc:spChg chg="mod">
          <ac:chgData name="Katerine Sdicu" userId="3e032e6f-e20b-46cc-953f-39e5f2d6e142" providerId="ADAL" clId="{01492C6E-6B4C-4FBC-BDC3-CC03EC79B6B5}" dt="2022-10-04T18:06:01.922" v="118" actId="20577"/>
          <ac:spMkLst>
            <pc:docMk/>
            <pc:sldMk cId="2498733191" sldId="2147374396"/>
            <ac:spMk id="4" creationId="{31058A7D-8729-A59E-8C61-3E45708A78CC}"/>
          </ac:spMkLst>
        </pc:spChg>
        <pc:picChg chg="mod">
          <ac:chgData name="Katerine Sdicu" userId="3e032e6f-e20b-46cc-953f-39e5f2d6e142" providerId="ADAL" clId="{01492C6E-6B4C-4FBC-BDC3-CC03EC79B6B5}" dt="2022-10-07T18:11:42.796" v="294" actId="1076"/>
          <ac:picMkLst>
            <pc:docMk/>
            <pc:sldMk cId="2498733191" sldId="2147374396"/>
            <ac:picMk id="3" creationId="{53C4EEEC-4169-5F45-627C-CAF3419EAE9A}"/>
          </ac:picMkLst>
        </pc:picChg>
      </pc:sldChg>
      <pc:sldChg chg="modSp mod">
        <pc:chgData name="Katerine Sdicu" userId="3e032e6f-e20b-46cc-953f-39e5f2d6e142" providerId="ADAL" clId="{01492C6E-6B4C-4FBC-BDC3-CC03EC79B6B5}" dt="2022-10-04T17:38:35.841" v="0" actId="20577"/>
        <pc:sldMkLst>
          <pc:docMk/>
          <pc:sldMk cId="1373410791" sldId="2147374397"/>
        </pc:sldMkLst>
        <pc:spChg chg="mod">
          <ac:chgData name="Katerine Sdicu" userId="3e032e6f-e20b-46cc-953f-39e5f2d6e142" providerId="ADAL" clId="{01492C6E-6B4C-4FBC-BDC3-CC03EC79B6B5}" dt="2022-10-04T17:38:35.841" v="0" actId="20577"/>
          <ac:spMkLst>
            <pc:docMk/>
            <pc:sldMk cId="1373410791" sldId="2147374397"/>
            <ac:spMk id="3" creationId="{28F74FBA-DB7A-C72D-0EDD-0153133A419A}"/>
          </ac:spMkLst>
        </pc:spChg>
      </pc:sldChg>
      <pc:sldChg chg="addSp delSp modSp new mod modAnim">
        <pc:chgData name="Katerine Sdicu" userId="3e032e6f-e20b-46cc-953f-39e5f2d6e142" providerId="ADAL" clId="{01492C6E-6B4C-4FBC-BDC3-CC03EC79B6B5}" dt="2022-10-07T18:09:13.317" v="194" actId="1076"/>
        <pc:sldMkLst>
          <pc:docMk/>
          <pc:sldMk cId="33716322" sldId="2147374398"/>
        </pc:sldMkLst>
        <pc:spChg chg="mod">
          <ac:chgData name="Katerine Sdicu" userId="3e032e6f-e20b-46cc-953f-39e5f2d6e142" providerId="ADAL" clId="{01492C6E-6B4C-4FBC-BDC3-CC03EC79B6B5}" dt="2022-10-07T18:05:40.872" v="164" actId="20577"/>
          <ac:spMkLst>
            <pc:docMk/>
            <pc:sldMk cId="33716322" sldId="2147374398"/>
            <ac:spMk id="2" creationId="{FCEC9E95-2435-6F98-CCD4-2C94AA16BD42}"/>
          </ac:spMkLst>
        </pc:spChg>
        <pc:spChg chg="del">
          <ac:chgData name="Katerine Sdicu" userId="3e032e6f-e20b-46cc-953f-39e5f2d6e142" providerId="ADAL" clId="{01492C6E-6B4C-4FBC-BDC3-CC03EC79B6B5}" dt="2022-10-07T18:03:45.061" v="130"/>
          <ac:spMkLst>
            <pc:docMk/>
            <pc:sldMk cId="33716322" sldId="2147374398"/>
            <ac:spMk id="3" creationId="{200BF09D-07D0-F4A3-DA1C-7623546033C9}"/>
          </ac:spMkLst>
        </pc:spChg>
        <pc:picChg chg="add mod">
          <ac:chgData name="Katerine Sdicu" userId="3e032e6f-e20b-46cc-953f-39e5f2d6e142" providerId="ADAL" clId="{01492C6E-6B4C-4FBC-BDC3-CC03EC79B6B5}" dt="2022-10-07T18:09:13.317" v="194" actId="1076"/>
          <ac:picMkLst>
            <pc:docMk/>
            <pc:sldMk cId="33716322" sldId="2147374398"/>
            <ac:picMk id="5" creationId="{491E8723-64F6-14DF-967A-8839F7F1CF94}"/>
          </ac:picMkLst>
        </pc:picChg>
      </pc:sldChg>
    </pc:docChg>
  </pc:docChgLst>
</pc:chgInfo>
</file>

<file path=ppt/comments/modernComment_110_E3D02F53.xml><?xml version="1.0" encoding="utf-8"?>
<p188:cmLst xmlns:a="http://schemas.openxmlformats.org/drawingml/2006/main" xmlns:r="http://schemas.openxmlformats.org/officeDocument/2006/relationships" xmlns:p188="http://schemas.microsoft.com/office/powerpoint/2018/8/main">
  <p188:cm id="{B81DDDC2-D6C8-4421-87C4-BC3F4D5C57B6}" authorId="{504673E8-3919-0D6D-370E-972DC3A9EC56}" created="2022-09-12T18:18:28.325">
    <pc:sldMkLst xmlns:pc="http://schemas.microsoft.com/office/powerpoint/2013/main/command">
      <pc:docMk/>
      <pc:sldMk cId="3822071635" sldId="272"/>
    </pc:sldMkLst>
    <p188:txBody>
      <a:bodyPr/>
      <a:lstStyle/>
      <a:p>
        <a:r>
          <a:rPr lang="en-CA"/>
          <a:t>Polling question to be programmed on Zoom </a:t>
        </a:r>
      </a:p>
    </p188:txBody>
  </p188:cm>
</p188:cmLst>
</file>

<file path=ppt/comments/modernComment_111_72DE9751.xml><?xml version="1.0" encoding="utf-8"?>
<p188:cmLst xmlns:a="http://schemas.openxmlformats.org/drawingml/2006/main" xmlns:r="http://schemas.openxmlformats.org/officeDocument/2006/relationships" xmlns:p188="http://schemas.microsoft.com/office/powerpoint/2018/8/main">
  <p188:cm id="{1AA7FCA9-2958-4232-A06C-191A1D0C7F14}" authorId="{504673E8-3919-0D6D-370E-972DC3A9EC56}" created="2022-09-12T18:19:06.331">
    <pc:sldMkLst xmlns:pc="http://schemas.microsoft.com/office/powerpoint/2013/main/command">
      <pc:docMk/>
      <pc:sldMk cId="1927190353" sldId="273"/>
    </pc:sldMkLst>
    <p188:txBody>
      <a:bodyPr/>
      <a:lstStyle/>
      <a:p>
        <a:r>
          <a:rPr lang="en-CA"/>
          <a:t>Question to the audience to be programmed on Zoom (allow annotation from participants or whiteboard) or use Zoom chat box to collect answers</a:t>
        </a:r>
      </a:p>
    </p188:txBody>
  </p188:cm>
</p188:cmLst>
</file>

<file path=ppt/comments/modernComment_132_699030A6.xml><?xml version="1.0" encoding="utf-8"?>
<p188:cmLst xmlns:a="http://schemas.openxmlformats.org/drawingml/2006/main" xmlns:r="http://schemas.openxmlformats.org/officeDocument/2006/relationships" xmlns:p188="http://schemas.microsoft.com/office/powerpoint/2018/8/main">
  <p188:cm id="{20D7CBFC-9605-4141-91B7-1258FBE64DF4}" authorId="{504673E8-3919-0D6D-370E-972DC3A9EC56}" created="2022-09-20T19:14:49.979">
    <ac:deMkLst xmlns:ac="http://schemas.microsoft.com/office/drawing/2013/main/command">
      <pc:docMk xmlns:pc="http://schemas.microsoft.com/office/powerpoint/2013/main/command"/>
      <pc:sldMk xmlns:pc="http://schemas.microsoft.com/office/powerpoint/2013/main/command" cId="1771057318" sldId="306"/>
      <ac:spMk id="3" creationId="{BA757358-310C-E634-B844-6339E046C012}"/>
    </ac:deMkLst>
    <p188:txBody>
      <a:bodyPr/>
      <a:lstStyle/>
      <a:p>
        <a:r>
          <a:rPr lang="en-CA"/>
          <a:t>Polling question to be programmed on Zoom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Lato Light" panose="020F0302020204030203" pitchFamily="34" charset="0"/>
              </a:defRPr>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Lato Light" panose="020F0302020204030203" pitchFamily="34" charset="0"/>
              </a:defRPr>
            </a:lvl1pPr>
          </a:lstStyle>
          <a:p>
            <a:fld id="{FC3E8BFA-0A12-475B-A6DF-05C7E663D25C}" type="datetimeFigureOut">
              <a:rPr lang="en-CA" smtClean="0"/>
              <a:pPr/>
              <a:t>2023-01-23</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Lato Light" panose="020F0302020204030203" pitchFamily="34" charset="0"/>
              </a:defRPr>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Lato Light" panose="020F0302020204030203" pitchFamily="34" charset="0"/>
              </a:defRPr>
            </a:lvl1pPr>
          </a:lstStyle>
          <a:p>
            <a:fld id="{1CDAE1F0-0348-4E06-9321-97A559EA0B65}" type="slidenum">
              <a:rPr lang="en-CA" smtClean="0"/>
              <a:pPr/>
              <a:t>‹#›</a:t>
            </a:fld>
            <a:endParaRPr lang="en-CA"/>
          </a:p>
        </p:txBody>
      </p:sp>
    </p:spTree>
    <p:extLst>
      <p:ext uri="{BB962C8B-B14F-4D97-AF65-F5344CB8AC3E}">
        <p14:creationId xmlns:p14="http://schemas.microsoft.com/office/powerpoint/2010/main" val="2569558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ato Light" panose="020F0302020204030203" pitchFamily="34" charset="0"/>
        <a:ea typeface="+mn-ea"/>
        <a:cs typeface="+mn-cs"/>
      </a:defRPr>
    </a:lvl1pPr>
    <a:lvl2pPr marL="457200" algn="l" defTabSz="914400" rtl="0" eaLnBrk="1" latinLnBrk="0" hangingPunct="1">
      <a:defRPr sz="1200" kern="1200">
        <a:solidFill>
          <a:schemeClr val="tx1"/>
        </a:solidFill>
        <a:latin typeface="Lato Light" panose="020F0302020204030203" pitchFamily="34" charset="0"/>
        <a:ea typeface="+mn-ea"/>
        <a:cs typeface="+mn-cs"/>
      </a:defRPr>
    </a:lvl2pPr>
    <a:lvl3pPr marL="914400" algn="l" defTabSz="914400" rtl="0" eaLnBrk="1" latinLnBrk="0" hangingPunct="1">
      <a:defRPr sz="1200" kern="1200">
        <a:solidFill>
          <a:schemeClr val="tx1"/>
        </a:solidFill>
        <a:latin typeface="Lato Light" panose="020F0302020204030203" pitchFamily="34" charset="0"/>
        <a:ea typeface="+mn-ea"/>
        <a:cs typeface="+mn-cs"/>
      </a:defRPr>
    </a:lvl3pPr>
    <a:lvl4pPr marL="1371600" algn="l" defTabSz="914400" rtl="0" eaLnBrk="1" latinLnBrk="0" hangingPunct="1">
      <a:defRPr sz="1200" kern="1200">
        <a:solidFill>
          <a:schemeClr val="tx1"/>
        </a:solidFill>
        <a:latin typeface="Lato Light" panose="020F0302020204030203" pitchFamily="34" charset="0"/>
        <a:ea typeface="+mn-ea"/>
        <a:cs typeface="+mn-cs"/>
      </a:defRPr>
    </a:lvl4pPr>
    <a:lvl5pPr marL="1828800" algn="l" defTabSz="914400" rtl="0" eaLnBrk="1" latinLnBrk="0" hangingPunct="1">
      <a:defRPr sz="1200" kern="1200">
        <a:solidFill>
          <a:schemeClr val="tx1"/>
        </a:solidFill>
        <a:latin typeface="Lato Light" panose="020F030202020403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CDAE1F0-0348-4E06-9321-97A559EA0B65}" type="slidenum">
              <a:rPr lang="en-CA" smtClean="0"/>
              <a:pPr/>
              <a:t>1</a:t>
            </a:fld>
            <a:endParaRPr lang="en-CA"/>
          </a:p>
        </p:txBody>
      </p:sp>
    </p:spTree>
    <p:extLst>
      <p:ext uri="{BB962C8B-B14F-4D97-AF65-F5344CB8AC3E}">
        <p14:creationId xmlns:p14="http://schemas.microsoft.com/office/powerpoint/2010/main" val="4276376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SPEAKER NOTES:</a:t>
            </a:r>
          </a:p>
          <a:p>
            <a:pPr marL="174708" indent="-174708">
              <a:buFont typeface="Arial" panose="020B0604020202020204" pitchFamily="34" charset="0"/>
              <a:buChar char="•"/>
            </a:pPr>
            <a:r>
              <a:rPr lang="en-CA" dirty="0"/>
              <a:t>In his book, </a:t>
            </a:r>
            <a:r>
              <a:rPr lang="en-CA" b="0" i="1" u="none" strike="noStrike" baseline="0" dirty="0">
                <a:cs typeface="Segoe UI" panose="020B0502040204020203" pitchFamily="34" charset="0"/>
              </a:rPr>
              <a:t>Breaking Bad News: A Guide for Health Care Professionals, </a:t>
            </a:r>
            <a:r>
              <a:rPr lang="en-CA" b="0" i="0" u="none" strike="noStrike" baseline="0" dirty="0">
                <a:cs typeface="Segoe UI" panose="020B0502040204020203" pitchFamily="34" charset="0"/>
              </a:rPr>
              <a:t>t</a:t>
            </a:r>
            <a:r>
              <a:rPr lang="en-CA" dirty="0"/>
              <a:t>he late renowned oncologist and interpersonal communications expert, Dr. Robert Buckman, defined bad news as “any information, which adversely and seriously affects an individual's view of his or her future”. </a:t>
            </a:r>
          </a:p>
          <a:p>
            <a:pPr marL="174708" indent="-174708">
              <a:buFont typeface="Arial" panose="020B0604020202020204" pitchFamily="34" charset="0"/>
              <a:buChar char="•"/>
            </a:pPr>
            <a:r>
              <a:rPr lang="en-CA" b="0" i="0" u="none" strike="noStrike" baseline="0" dirty="0">
                <a:solidFill>
                  <a:srgbClr val="231F20"/>
                </a:solidFill>
              </a:rPr>
              <a:t>Conveying difficult news to patients is an arduous and emotionally challenging task for healthcare professionals (HCPs), and </a:t>
            </a:r>
            <a:r>
              <a:rPr lang="en-CA" dirty="0">
                <a:solidFill>
                  <a:srgbClr val="231F20"/>
                </a:solidFill>
              </a:rPr>
              <a:t>many feel that they are not well prepared for this task given that medical training curricula devoted to this area are limited. </a:t>
            </a:r>
          </a:p>
          <a:p>
            <a:pPr marL="174708" indent="-174708">
              <a:buFont typeface="Arial" panose="020B0604020202020204" pitchFamily="34" charset="0"/>
              <a:buChar char="•"/>
            </a:pPr>
            <a:endParaRPr lang="en-CA" sz="1800" dirty="0">
              <a:solidFill>
                <a:srgbClr val="231F20"/>
              </a:solidFill>
            </a:endParaRPr>
          </a:p>
          <a:p>
            <a:pPr algn="l"/>
            <a:r>
              <a:rPr lang="en-CA" sz="1000" b="1" dirty="0">
                <a:solidFill>
                  <a:srgbClr val="231F20"/>
                </a:solidFill>
              </a:rPr>
              <a:t>Reference:</a:t>
            </a:r>
          </a:p>
          <a:p>
            <a:pPr marL="171450" indent="-171450" algn="l">
              <a:buFont typeface="Arial" panose="020B0604020202020204" pitchFamily="34" charset="0"/>
              <a:buChar char="•"/>
            </a:pPr>
            <a:r>
              <a:rPr lang="en-CA" sz="1000" dirty="0">
                <a:cs typeface="Segoe UI" panose="020B0502040204020203" pitchFamily="34" charset="0"/>
              </a:rPr>
              <a:t>Buckman R. </a:t>
            </a:r>
            <a:r>
              <a:rPr lang="fr-CA" sz="1000" i="1" dirty="0">
                <a:cs typeface="Segoe UI" panose="020B0502040204020203" pitchFamily="34" charset="0"/>
              </a:rPr>
              <a:t>How to Break Bad News</a:t>
            </a:r>
            <a:r>
              <a:rPr lang="en-CA" sz="1000" i="1" dirty="0">
                <a:cs typeface="Segoe UI" panose="020B0502040204020203" pitchFamily="34" charset="0"/>
              </a:rPr>
              <a:t>: A Guide for Health Care Professionals. </a:t>
            </a:r>
            <a:r>
              <a:rPr lang="en-CA" sz="1000" dirty="0">
                <a:cs typeface="Segoe UI" panose="020B0502040204020203" pitchFamily="34" charset="0"/>
              </a:rPr>
              <a:t>Baltimore: Johns Hopkins University Press. 1992.</a:t>
            </a:r>
          </a:p>
          <a:p>
            <a:pPr algn="l"/>
            <a:endParaRPr lang="en-CA" sz="1000" dirty="0"/>
          </a:p>
        </p:txBody>
      </p:sp>
      <p:sp>
        <p:nvSpPr>
          <p:cNvPr id="4" name="Slide Number Placeholder 3"/>
          <p:cNvSpPr>
            <a:spLocks noGrp="1"/>
          </p:cNvSpPr>
          <p:nvPr>
            <p:ph type="sldNum" sz="quarter" idx="5"/>
          </p:nvPr>
        </p:nvSpPr>
        <p:spPr/>
        <p:txBody>
          <a:bodyPr/>
          <a:lstStyle/>
          <a:p>
            <a:fld id="{1CDAE1F0-0348-4E06-9321-97A559EA0B65}" type="slidenum">
              <a:rPr lang="en-CA" smtClean="0"/>
              <a:t>12</a:t>
            </a:fld>
            <a:endParaRPr lang="en-CA"/>
          </a:p>
        </p:txBody>
      </p:sp>
    </p:spTree>
    <p:extLst>
      <p:ext uri="{BB962C8B-B14F-4D97-AF65-F5344CB8AC3E}">
        <p14:creationId xmlns:p14="http://schemas.microsoft.com/office/powerpoint/2010/main" val="2399669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SPEAKER NOTES:</a:t>
            </a:r>
          </a:p>
          <a:p>
            <a:pPr marL="174708" indent="-174708">
              <a:buFont typeface="Arial" panose="020B0604020202020204" pitchFamily="34" charset="0"/>
              <a:buChar char="•"/>
            </a:pPr>
            <a:r>
              <a:rPr lang="en-CA" dirty="0"/>
              <a:t>This quote taken from Dr. Buckman’s book emphasizes the skill required in delivering difficult news to patients. </a:t>
            </a:r>
            <a:r>
              <a:rPr lang="en-CA" b="0" i="0" u="none" strike="noStrike" baseline="0" dirty="0"/>
              <a:t>If not performed appropriately, the effect can be devastating, leaving the patient with a sense of abandonment and destroying the patient–physician relationship. </a:t>
            </a:r>
            <a:endParaRPr lang="en-CA" b="0" i="0" u="none" strike="noStrike" baseline="0" dirty="0">
              <a:solidFill>
                <a:srgbClr val="231F20"/>
              </a:solidFill>
            </a:endParaRPr>
          </a:p>
          <a:p>
            <a:pPr algn="l"/>
            <a:endParaRPr lang="en-CA" b="1" i="0" u="none" strike="noStrike" baseline="0" dirty="0">
              <a:solidFill>
                <a:srgbClr val="231F20"/>
              </a:solidFill>
            </a:endParaRPr>
          </a:p>
          <a:p>
            <a:pPr algn="l"/>
            <a:r>
              <a:rPr lang="en-CA" sz="1000" b="1" dirty="0">
                <a:solidFill>
                  <a:srgbClr val="231F20"/>
                </a:solidFill>
              </a:rPr>
              <a:t>Reference:</a:t>
            </a:r>
          </a:p>
          <a:p>
            <a:pPr marL="171450" indent="-171450" algn="l">
              <a:buFont typeface="Arial" panose="020B0604020202020204" pitchFamily="34" charset="0"/>
              <a:buChar char="•"/>
            </a:pPr>
            <a:r>
              <a:rPr lang="en-CA" sz="1000" dirty="0">
                <a:cs typeface="Segoe UI" panose="020B0502040204020203" pitchFamily="34" charset="0"/>
              </a:rPr>
              <a:t>Buckman R. </a:t>
            </a:r>
            <a:r>
              <a:rPr lang="fr-CA" sz="1000" i="1" dirty="0">
                <a:cs typeface="Segoe UI" panose="020B0502040204020203" pitchFamily="34" charset="0"/>
              </a:rPr>
              <a:t>How to Break Bad News</a:t>
            </a:r>
            <a:r>
              <a:rPr lang="en-CA" sz="1000" i="1" dirty="0">
                <a:cs typeface="Segoe UI" panose="020B0502040204020203" pitchFamily="34" charset="0"/>
              </a:rPr>
              <a:t>: A Guide for Health Care Professionals</a:t>
            </a:r>
            <a:r>
              <a:rPr lang="en-CA" sz="1000" dirty="0">
                <a:cs typeface="Segoe UI" panose="020B0502040204020203" pitchFamily="34" charset="0"/>
              </a:rPr>
              <a:t>. Baltimore: Johns Hopkins University Press. 1992.</a:t>
            </a:r>
            <a:endParaRPr lang="en-CA" sz="1000" dirty="0"/>
          </a:p>
        </p:txBody>
      </p:sp>
      <p:sp>
        <p:nvSpPr>
          <p:cNvPr id="4" name="Slide Number Placeholder 3"/>
          <p:cNvSpPr>
            <a:spLocks noGrp="1"/>
          </p:cNvSpPr>
          <p:nvPr>
            <p:ph type="sldNum" sz="quarter" idx="5"/>
          </p:nvPr>
        </p:nvSpPr>
        <p:spPr/>
        <p:txBody>
          <a:bodyPr/>
          <a:lstStyle/>
          <a:p>
            <a:fld id="{1CDAE1F0-0348-4E06-9321-97A559EA0B65}" type="slidenum">
              <a:rPr lang="en-CA" smtClean="0"/>
              <a:t>13</a:t>
            </a:fld>
            <a:endParaRPr lang="en-CA"/>
          </a:p>
        </p:txBody>
      </p:sp>
    </p:spTree>
    <p:extLst>
      <p:ext uri="{BB962C8B-B14F-4D97-AF65-F5344CB8AC3E}">
        <p14:creationId xmlns:p14="http://schemas.microsoft.com/office/powerpoint/2010/main" val="3750731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SPEAKER NOTES:</a:t>
            </a:r>
          </a:p>
          <a:p>
            <a:pPr marL="174708" indent="-174708">
              <a:buFont typeface="Arial" panose="020B0604020202020204" pitchFamily="34" charset="0"/>
              <a:buChar char="•"/>
            </a:pPr>
            <a:r>
              <a:rPr lang="en-CA" dirty="0"/>
              <a:t>Healthcare professionals that deliver difficult news often report experiencing strong emotions, such as anxiety, a burden of responsibility for the news, fear of patients’ emotional reactions to the news, as well as fear of negative evaluation by the patient and/or family. </a:t>
            </a:r>
          </a:p>
          <a:p>
            <a:pPr marL="174708" indent="-174708">
              <a:buFont typeface="Arial" panose="020B0604020202020204" pitchFamily="34" charset="0"/>
              <a:buChar char="•"/>
            </a:pPr>
            <a:r>
              <a:rPr lang="en-CA" dirty="0"/>
              <a:t>This stress can lead to a reluctance to deliver difficult news, which has been termed the “MUM” effect. The “MUM” effect </a:t>
            </a:r>
            <a:r>
              <a:rPr lang="en-CA" b="0" i="0" u="none" strike="noStrike" baseline="0" dirty="0">
                <a:latin typeface="Lato Light" panose="020F0302020204030203" pitchFamily="34" charset="0"/>
              </a:rPr>
              <a:t>can lead to a delay in diagnosis and/or follow-up care while delivery of the news is avoided.</a:t>
            </a:r>
            <a:endParaRPr lang="en-CA" dirty="0"/>
          </a:p>
          <a:p>
            <a:pPr marL="174708" indent="-174708" defTabSz="931774">
              <a:buFont typeface="Arial" panose="020B0604020202020204" pitchFamily="34" charset="0"/>
              <a:buChar char="•"/>
              <a:defRPr/>
            </a:pPr>
            <a:r>
              <a:rPr lang="en-CA" b="0" i="0" u="none" strike="noStrike" baseline="0" dirty="0">
                <a:solidFill>
                  <a:srgbClr val="231F20"/>
                </a:solidFill>
              </a:rPr>
              <a:t>In fact, some healthcare professionals fail to deliver difficult news and actually refer the patient to another physician or healthcare professional for delivery of the news. Some patients with ALS/MND have found out about their diagnosis by “googling” the name of the physician they were being referred to. </a:t>
            </a:r>
          </a:p>
          <a:p>
            <a:pPr marL="174708" indent="-174708">
              <a:buFont typeface="Arial" panose="020B0604020202020204" pitchFamily="34" charset="0"/>
              <a:buChar char="•"/>
            </a:pPr>
            <a:endParaRPr lang="en-CA" b="0" i="0" u="none" strike="noStrike" baseline="0" dirty="0">
              <a:solidFill>
                <a:srgbClr val="231F20"/>
              </a:solidFill>
            </a:endParaRPr>
          </a:p>
          <a:p>
            <a:pPr algn="l"/>
            <a:endParaRPr lang="en-CA" b="1" i="0" u="none" strike="noStrike" baseline="0" dirty="0">
              <a:solidFill>
                <a:srgbClr val="231F20"/>
              </a:solidFill>
            </a:endParaRPr>
          </a:p>
          <a:p>
            <a:pPr marL="171450" indent="-171450">
              <a:spcAft>
                <a:spcPts val="611"/>
              </a:spcAft>
              <a:buFont typeface="Arial" panose="020B0604020202020204" pitchFamily="34" charset="0"/>
              <a:buChar char="•"/>
            </a:pPr>
            <a:r>
              <a:rPr lang="en-CA" sz="1000" b="1" dirty="0">
                <a:solidFill>
                  <a:srgbClr val="231F20"/>
                </a:solidFill>
              </a:rPr>
              <a:t>References:</a:t>
            </a:r>
          </a:p>
          <a:p>
            <a:pPr marL="171450" indent="-171450">
              <a:spcAft>
                <a:spcPts val="611"/>
              </a:spcAft>
              <a:buFont typeface="Arial" panose="020B0604020202020204" pitchFamily="34" charset="0"/>
              <a:buChar char="•"/>
            </a:pPr>
            <a:r>
              <a:rPr lang="en-CA" sz="1000" dirty="0" err="1">
                <a:solidFill>
                  <a:srgbClr val="212121"/>
                </a:solidFill>
              </a:rPr>
              <a:t>Baile</a:t>
            </a:r>
            <a:r>
              <a:rPr lang="en-CA" sz="1000" dirty="0">
                <a:solidFill>
                  <a:srgbClr val="212121"/>
                </a:solidFill>
              </a:rPr>
              <a:t> WF, </a:t>
            </a:r>
            <a:r>
              <a:rPr lang="en-CA" sz="1000" i="1" dirty="0">
                <a:solidFill>
                  <a:srgbClr val="212121"/>
                </a:solidFill>
              </a:rPr>
              <a:t>et al</a:t>
            </a:r>
            <a:r>
              <a:rPr lang="en-CA" sz="1000" dirty="0">
                <a:solidFill>
                  <a:srgbClr val="212121"/>
                </a:solidFill>
              </a:rPr>
              <a:t>. SPIKES-A six-step protocol for delivering bad news: application to the patient with cancer. Oncologist. 2000;5:302-11.</a:t>
            </a:r>
          </a:p>
          <a:p>
            <a:pPr marL="171450" indent="-171450">
              <a:spcAft>
                <a:spcPts val="611"/>
              </a:spcAft>
              <a:buFont typeface="Arial" panose="020B0604020202020204" pitchFamily="34" charset="0"/>
              <a:buChar char="•"/>
            </a:pPr>
            <a:r>
              <a:rPr lang="en-CA" sz="1000" dirty="0">
                <a:solidFill>
                  <a:srgbClr val="212121"/>
                </a:solidFill>
              </a:rPr>
              <a:t>Buckman R. </a:t>
            </a:r>
            <a:r>
              <a:rPr lang="en-CA" sz="1000" dirty="0">
                <a:solidFill>
                  <a:srgbClr val="323232"/>
                </a:solidFill>
              </a:rPr>
              <a:t>Breaking bad news: the S-P-I-K-E-S strategy. </a:t>
            </a:r>
            <a:r>
              <a:rPr lang="en-CA" sz="1000" dirty="0"/>
              <a:t>Community Oncology 2005;2:138-42.</a:t>
            </a:r>
          </a:p>
          <a:p>
            <a:pPr>
              <a:spcAft>
                <a:spcPts val="611"/>
              </a:spcAft>
            </a:pPr>
            <a:endParaRPr lang="en-CA" sz="1000" dirty="0"/>
          </a:p>
          <a:p>
            <a:pPr>
              <a:spcAft>
                <a:spcPts val="611"/>
              </a:spcAft>
            </a:pPr>
            <a:endParaRPr lang="en-CA" sz="1000" dirty="0"/>
          </a:p>
          <a:p>
            <a:endParaRPr lang="en-CA" dirty="0"/>
          </a:p>
        </p:txBody>
      </p:sp>
      <p:sp>
        <p:nvSpPr>
          <p:cNvPr id="4" name="Slide Number Placeholder 3"/>
          <p:cNvSpPr>
            <a:spLocks noGrp="1"/>
          </p:cNvSpPr>
          <p:nvPr>
            <p:ph type="sldNum" sz="quarter" idx="5"/>
          </p:nvPr>
        </p:nvSpPr>
        <p:spPr/>
        <p:txBody>
          <a:bodyPr/>
          <a:lstStyle/>
          <a:p>
            <a:fld id="{1CDAE1F0-0348-4E06-9321-97A559EA0B65}" type="slidenum">
              <a:rPr lang="en-CA" smtClean="0"/>
              <a:t>14</a:t>
            </a:fld>
            <a:endParaRPr lang="en-CA"/>
          </a:p>
        </p:txBody>
      </p:sp>
    </p:spTree>
    <p:extLst>
      <p:ext uri="{BB962C8B-B14F-4D97-AF65-F5344CB8AC3E}">
        <p14:creationId xmlns:p14="http://schemas.microsoft.com/office/powerpoint/2010/main" val="3382031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803053" cy="4561047"/>
          </a:xfrm>
        </p:spPr>
        <p:txBody>
          <a:bodyPr/>
          <a:lstStyle/>
          <a:p>
            <a:pPr>
              <a:spcBef>
                <a:spcPts val="611"/>
              </a:spcBef>
            </a:pPr>
            <a:r>
              <a:rPr lang="en-CA" sz="1000" b="1" dirty="0"/>
              <a:t>SPEAKER NOTES:</a:t>
            </a:r>
          </a:p>
          <a:p>
            <a:pPr marL="174708" indent="-174708">
              <a:spcBef>
                <a:spcPts val="611"/>
              </a:spcBef>
              <a:buFont typeface="Arial" panose="020B0604020202020204" pitchFamily="34" charset="0"/>
              <a:buChar char="•"/>
            </a:pPr>
            <a:r>
              <a:rPr lang="en-CA" sz="1000" dirty="0">
                <a:solidFill>
                  <a:srgbClr val="231F20"/>
                </a:solidFill>
              </a:rPr>
              <a:t>The majority of literature examining the effects of patient-physician communication of difficult news has focused on oncologic diagnoses, which often have substantial treatments and often a cure. This is fundamentally different from amyotrophic lateral sclerosis/motor neuron disease (ALS/MND), which remains progressive and fatal (usually from respiratory insufficiency) in essentially all cases even despite extensive biomedical research, new medications, and availability of clinical trials. </a:t>
            </a:r>
          </a:p>
          <a:p>
            <a:pPr marL="174708" indent="-174708">
              <a:spcBef>
                <a:spcPts val="611"/>
              </a:spcBef>
              <a:buFont typeface="Arial" panose="020B0604020202020204" pitchFamily="34" charset="0"/>
              <a:buChar char="•"/>
            </a:pPr>
            <a:r>
              <a:rPr lang="en-CA" sz="1000" dirty="0">
                <a:solidFill>
                  <a:srgbClr val="231F20"/>
                </a:solidFill>
              </a:rPr>
              <a:t>Furthermore, people living with ALS/MND often receive difficult news throughout the disease trajectory. Early in the disease, they typically learn of their diagnosis when they are still highly functional. Ineffective communication at this early stage may cause emotional trauma, and the patient’s quality of life may be compromised by post-traumatic stress disorder. </a:t>
            </a:r>
          </a:p>
          <a:p>
            <a:pPr marL="174708" indent="-174708">
              <a:spcBef>
                <a:spcPts val="611"/>
              </a:spcBef>
              <a:buFont typeface="Arial" panose="020B0604020202020204" pitchFamily="34" charset="0"/>
              <a:buChar char="•"/>
            </a:pPr>
            <a:r>
              <a:rPr lang="en-CA" sz="1000" dirty="0">
                <a:solidFill>
                  <a:srgbClr val="231F20"/>
                </a:solidFill>
              </a:rPr>
              <a:t>Then, later in the disease, after a variable period of time usually ranging between 1 and 3 years, they must formally reckon with the prognosis, and these discussions often involve respiratory failure, goals of care, palliation, dying, and advanced directives. Ineffective communication in the later stages may cause unrealistic expectations, unpreparedness, and respiratory crises. </a:t>
            </a:r>
          </a:p>
          <a:p>
            <a:pPr marL="174708" indent="-174708">
              <a:spcBef>
                <a:spcPts val="611"/>
              </a:spcBef>
              <a:buFont typeface="Arial" panose="020B0604020202020204" pitchFamily="34" charset="0"/>
              <a:buChar char="•"/>
            </a:pPr>
            <a:r>
              <a:rPr lang="en-CA" sz="1000" dirty="0">
                <a:solidFill>
                  <a:srgbClr val="231F20"/>
                </a:solidFill>
              </a:rPr>
              <a:t>All of this is further complicated by the fact that the disease manifestations of ALS/MND are markedly heterogeneous. It is often challenging even for experienced ALS/MND physicians to predict a timeline for patient prognosis. Furthermore, </a:t>
            </a:r>
            <a:r>
              <a:rPr lang="en-CA" sz="1000" dirty="0"/>
              <a:t>patients receive perceived “good news” along the way (e.g., the MRI was normal, blood work was normal) and so they can get their hopes up that things are going to be alright. Eventually, however, the disease progresses and functioning declines.  </a:t>
            </a:r>
          </a:p>
          <a:p>
            <a:pPr>
              <a:spcBef>
                <a:spcPts val="611"/>
              </a:spcBef>
            </a:pPr>
            <a:endParaRPr lang="en-CA" sz="900" dirty="0"/>
          </a:p>
          <a:p>
            <a:pPr>
              <a:spcBef>
                <a:spcPts val="611"/>
              </a:spcBef>
            </a:pPr>
            <a:r>
              <a:rPr lang="en-CA" sz="900" b="1" dirty="0"/>
              <a:t>Reference:</a:t>
            </a:r>
          </a:p>
          <a:p>
            <a:pPr marL="171450" indent="-171450">
              <a:spcBef>
                <a:spcPts val="611"/>
              </a:spcBef>
              <a:buFont typeface="Arial" panose="020B0604020202020204" pitchFamily="34" charset="0"/>
              <a:buChar char="•"/>
            </a:pPr>
            <a:r>
              <a:rPr lang="en-CA" sz="900" dirty="0">
                <a:solidFill>
                  <a:srgbClr val="212121"/>
                </a:solidFill>
              </a:rPr>
              <a:t>Edwards WF, </a:t>
            </a:r>
            <a:r>
              <a:rPr lang="en-CA" sz="900" i="1" dirty="0">
                <a:solidFill>
                  <a:srgbClr val="212121"/>
                </a:solidFill>
              </a:rPr>
              <a:t>et al</a:t>
            </a:r>
            <a:r>
              <a:rPr lang="en-CA" sz="900" dirty="0">
                <a:solidFill>
                  <a:srgbClr val="212121"/>
                </a:solidFill>
              </a:rPr>
              <a:t>. Delivering Bad News in Amyotrophic Lateral Sclerosis: Proposal of Specific Technique ALS ALLOW. Neurol Clin </a:t>
            </a:r>
            <a:r>
              <a:rPr lang="en-CA" sz="900" dirty="0" err="1">
                <a:solidFill>
                  <a:srgbClr val="212121"/>
                </a:solidFill>
              </a:rPr>
              <a:t>Pract</a:t>
            </a:r>
            <a:r>
              <a:rPr lang="en-CA" sz="900" dirty="0">
                <a:solidFill>
                  <a:srgbClr val="212121"/>
                </a:solidFill>
              </a:rPr>
              <a:t>. 2021;11:521-26. </a:t>
            </a:r>
            <a:endParaRPr lang="en-CA" sz="900" dirty="0"/>
          </a:p>
        </p:txBody>
      </p:sp>
      <p:sp>
        <p:nvSpPr>
          <p:cNvPr id="4" name="Slide Number Placeholder 3"/>
          <p:cNvSpPr>
            <a:spLocks noGrp="1"/>
          </p:cNvSpPr>
          <p:nvPr>
            <p:ph type="sldNum" sz="quarter" idx="5"/>
          </p:nvPr>
        </p:nvSpPr>
        <p:spPr/>
        <p:txBody>
          <a:bodyPr/>
          <a:lstStyle/>
          <a:p>
            <a:fld id="{1CDAE1F0-0348-4E06-9321-97A559EA0B65}" type="slidenum">
              <a:rPr lang="en-CA" smtClean="0"/>
              <a:t>15</a:t>
            </a:fld>
            <a:endParaRPr lang="en-CA"/>
          </a:p>
        </p:txBody>
      </p:sp>
    </p:spTree>
    <p:extLst>
      <p:ext uri="{BB962C8B-B14F-4D97-AF65-F5344CB8AC3E}">
        <p14:creationId xmlns:p14="http://schemas.microsoft.com/office/powerpoint/2010/main" val="1579476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4"/>
          </a:xfrm>
        </p:spPr>
        <p:txBody>
          <a:bodyPr/>
          <a:lstStyle/>
          <a:p>
            <a:pPr>
              <a:spcAft>
                <a:spcPts val="611"/>
              </a:spcAft>
            </a:pPr>
            <a:r>
              <a:rPr lang="en-CA" b="1" i="0" u="none" strike="noStrike" baseline="0" dirty="0"/>
              <a:t>SPEAKER NOTES:</a:t>
            </a:r>
          </a:p>
          <a:p>
            <a:pPr marL="174708" indent="-174708">
              <a:spcAft>
                <a:spcPts val="611"/>
              </a:spcAft>
              <a:buFont typeface="Arial" panose="020B0604020202020204" pitchFamily="34" charset="0"/>
              <a:buChar char="•"/>
            </a:pPr>
            <a:r>
              <a:rPr lang="en-CA" b="0" i="0" dirty="0">
                <a:solidFill>
                  <a:srgbClr val="000000"/>
                </a:solidFill>
                <a:effectLst/>
              </a:rPr>
              <a:t>The manner in which the diagnosis of ALS/MND is delivered is a source of discontent for many people living with ALS and their caregivers. In surveys of people with ALS/MND and their caregivers:</a:t>
            </a:r>
          </a:p>
          <a:p>
            <a:pPr marL="640594" lvl="1" indent="-174708">
              <a:spcAft>
                <a:spcPts val="611"/>
              </a:spcAft>
              <a:buFont typeface="Wingdings" panose="05000000000000000000" pitchFamily="2" charset="2"/>
              <a:buChar char="§"/>
            </a:pPr>
            <a:r>
              <a:rPr lang="en-CA" b="0" i="0" u="none" strike="noStrike" baseline="0" dirty="0"/>
              <a:t>Half stated that they are dissatisfied by the manner in which the diagnosis had been communicated;</a:t>
            </a:r>
          </a:p>
          <a:p>
            <a:pPr marL="640594" lvl="1" indent="-174708">
              <a:spcAft>
                <a:spcPts val="611"/>
              </a:spcAft>
              <a:buFont typeface="Wingdings" panose="05000000000000000000" pitchFamily="2" charset="2"/>
              <a:buChar char="§"/>
            </a:pPr>
            <a:r>
              <a:rPr lang="en-CA" dirty="0">
                <a:solidFill>
                  <a:srgbClr val="000000"/>
                </a:solidFill>
                <a:effectLst/>
              </a:rPr>
              <a:t>Over </a:t>
            </a:r>
            <a:r>
              <a:rPr lang="en-CA" b="0" i="0" dirty="0">
                <a:solidFill>
                  <a:srgbClr val="000000"/>
                </a:solidFill>
                <a:effectLst/>
              </a:rPr>
              <a:t>40% indicated that they received insufficient information; </a:t>
            </a:r>
          </a:p>
          <a:p>
            <a:pPr marL="640594" lvl="1" indent="-174708">
              <a:spcAft>
                <a:spcPts val="611"/>
              </a:spcAft>
              <a:buFont typeface="Wingdings" panose="05000000000000000000" pitchFamily="2" charset="2"/>
              <a:buChar char="§"/>
            </a:pPr>
            <a:r>
              <a:rPr lang="en-CA" dirty="0">
                <a:solidFill>
                  <a:srgbClr val="000000"/>
                </a:solidFill>
              </a:rPr>
              <a:t>O</a:t>
            </a:r>
            <a:r>
              <a:rPr lang="en-CA" b="0" i="0" dirty="0">
                <a:solidFill>
                  <a:srgbClr val="000000"/>
                </a:solidFill>
                <a:effectLst/>
              </a:rPr>
              <a:t>ne-third stated that they were not given a contact for follow-up; and </a:t>
            </a:r>
          </a:p>
          <a:p>
            <a:pPr marL="640594" lvl="1" indent="-174708">
              <a:spcAft>
                <a:spcPts val="611"/>
              </a:spcAft>
              <a:buFont typeface="Wingdings" panose="05000000000000000000" pitchFamily="2" charset="2"/>
              <a:buChar char="§"/>
            </a:pPr>
            <a:r>
              <a:rPr lang="en-CA" b="0" i="0" dirty="0">
                <a:solidFill>
                  <a:srgbClr val="000000"/>
                </a:solidFill>
                <a:effectLst/>
              </a:rPr>
              <a:t>75% had questions that arose immediately after they received the initial diagnosis.</a:t>
            </a:r>
            <a:endParaRPr lang="en-CA" b="0" i="0" u="none" strike="noStrike" baseline="0" dirty="0"/>
          </a:p>
          <a:p>
            <a:pPr algn="l"/>
            <a:endParaRPr lang="en-CA" sz="1100" dirty="0">
              <a:solidFill>
                <a:srgbClr val="212121"/>
              </a:solidFill>
            </a:endParaRPr>
          </a:p>
          <a:p>
            <a:pPr>
              <a:spcAft>
                <a:spcPts val="611"/>
              </a:spcAft>
            </a:pPr>
            <a:r>
              <a:rPr lang="en-CA" sz="900" b="1" dirty="0">
                <a:solidFill>
                  <a:srgbClr val="212121"/>
                </a:solidFill>
              </a:rPr>
              <a:t>References:</a:t>
            </a:r>
          </a:p>
          <a:p>
            <a:pPr marL="171450" indent="-171450">
              <a:spcAft>
                <a:spcPts val="611"/>
              </a:spcAft>
              <a:buFont typeface="Arial" panose="020B0604020202020204" pitchFamily="34" charset="0"/>
              <a:buChar char="•"/>
            </a:pPr>
            <a:r>
              <a:rPr lang="en-CA" sz="900" dirty="0" err="1">
                <a:solidFill>
                  <a:srgbClr val="212121"/>
                </a:solidFill>
              </a:rPr>
              <a:t>Shoesmith</a:t>
            </a:r>
            <a:r>
              <a:rPr lang="en-CA" sz="900" dirty="0">
                <a:solidFill>
                  <a:srgbClr val="212121"/>
                </a:solidFill>
              </a:rPr>
              <a:t> C, </a:t>
            </a:r>
            <a:r>
              <a:rPr lang="en-CA" sz="900" i="1" dirty="0">
                <a:solidFill>
                  <a:srgbClr val="212121"/>
                </a:solidFill>
              </a:rPr>
              <a:t>et al</a:t>
            </a:r>
            <a:r>
              <a:rPr lang="en-CA" sz="900" dirty="0">
                <a:solidFill>
                  <a:srgbClr val="212121"/>
                </a:solidFill>
              </a:rPr>
              <a:t>. Canadian best practice recommendations for the management of amyotrophic lateral sclerosis. CMAJ. 2020;192:E1453-E1468. </a:t>
            </a:r>
          </a:p>
          <a:p>
            <a:pPr marL="171450" indent="-171450">
              <a:spcAft>
                <a:spcPts val="611"/>
              </a:spcAft>
              <a:buFont typeface="Arial" panose="020B0604020202020204" pitchFamily="34" charset="0"/>
              <a:buChar char="•"/>
            </a:pPr>
            <a:r>
              <a:rPr lang="en-CA" sz="900" dirty="0">
                <a:solidFill>
                  <a:srgbClr val="212121"/>
                </a:solidFill>
              </a:rPr>
              <a:t>McCluskey L,</a:t>
            </a:r>
            <a:r>
              <a:rPr lang="en-CA" sz="900" i="1" dirty="0">
                <a:solidFill>
                  <a:srgbClr val="212121"/>
                </a:solidFill>
              </a:rPr>
              <a:t> et al</a:t>
            </a:r>
            <a:r>
              <a:rPr lang="en-CA" sz="900" dirty="0">
                <a:solidFill>
                  <a:srgbClr val="212121"/>
                </a:solidFill>
              </a:rPr>
              <a:t>. Breaking the news: a survey of ALS patients and their caregivers. </a:t>
            </a:r>
            <a:r>
              <a:rPr lang="en-CA" sz="900" dirty="0" err="1">
                <a:solidFill>
                  <a:srgbClr val="212121"/>
                </a:solidFill>
              </a:rPr>
              <a:t>Amyotroph</a:t>
            </a:r>
            <a:r>
              <a:rPr lang="en-CA" sz="900" dirty="0">
                <a:solidFill>
                  <a:srgbClr val="212121"/>
                </a:solidFill>
              </a:rPr>
              <a:t> Lateral </a:t>
            </a:r>
            <a:r>
              <a:rPr lang="en-CA" sz="900" dirty="0" err="1">
                <a:solidFill>
                  <a:srgbClr val="212121"/>
                </a:solidFill>
              </a:rPr>
              <a:t>Scler</a:t>
            </a:r>
            <a:r>
              <a:rPr lang="en-CA" sz="900" dirty="0">
                <a:solidFill>
                  <a:srgbClr val="212121"/>
                </a:solidFill>
              </a:rPr>
              <a:t> Other Motor Neuron </a:t>
            </a:r>
            <a:r>
              <a:rPr lang="en-CA" sz="900" dirty="0" err="1">
                <a:solidFill>
                  <a:srgbClr val="212121"/>
                </a:solidFill>
              </a:rPr>
              <a:t>Disord</a:t>
            </a:r>
            <a:r>
              <a:rPr lang="en-CA" sz="900" dirty="0">
                <a:solidFill>
                  <a:srgbClr val="212121"/>
                </a:solidFill>
              </a:rPr>
              <a:t>. 2004;5:131-5.</a:t>
            </a:r>
          </a:p>
          <a:p>
            <a:pPr marL="171450" indent="-171450">
              <a:spcAft>
                <a:spcPts val="611"/>
              </a:spcAft>
              <a:buFont typeface="Arial" panose="020B0604020202020204" pitchFamily="34" charset="0"/>
              <a:buChar char="•"/>
            </a:pPr>
            <a:r>
              <a:rPr lang="en-CA" sz="900" dirty="0">
                <a:solidFill>
                  <a:srgbClr val="212121"/>
                </a:solidFill>
              </a:rPr>
              <a:t>Peters M, </a:t>
            </a:r>
            <a:r>
              <a:rPr lang="en-CA" sz="900" i="1" dirty="0">
                <a:solidFill>
                  <a:srgbClr val="212121"/>
                </a:solidFill>
              </a:rPr>
              <a:t>et al</a:t>
            </a:r>
            <a:r>
              <a:rPr lang="en-CA" sz="900" dirty="0">
                <a:solidFill>
                  <a:srgbClr val="212121"/>
                </a:solidFill>
              </a:rPr>
              <a:t>. Patients' experiences of health and social care in long-term neurological conditions in England: a cross-sectional survey. J Health Serv Res Policy. 2013 Jan;18(1):28-33.</a:t>
            </a:r>
          </a:p>
          <a:p>
            <a:pPr marL="171450" indent="-171450">
              <a:spcAft>
                <a:spcPts val="611"/>
              </a:spcAft>
              <a:buFont typeface="Arial" panose="020B0604020202020204" pitchFamily="34" charset="0"/>
              <a:buChar char="•"/>
            </a:pPr>
            <a:r>
              <a:rPr lang="en-CA" sz="900" dirty="0">
                <a:solidFill>
                  <a:srgbClr val="000000"/>
                </a:solidFill>
              </a:rPr>
              <a:t>Abdulla S, </a:t>
            </a:r>
            <a:r>
              <a:rPr lang="en-CA" sz="900" i="1" dirty="0">
                <a:solidFill>
                  <a:srgbClr val="212121"/>
                </a:solidFill>
              </a:rPr>
              <a:t>et al</a:t>
            </a:r>
            <a:r>
              <a:rPr lang="en-CA" sz="900" dirty="0">
                <a:solidFill>
                  <a:srgbClr val="000000"/>
                </a:solidFill>
              </a:rPr>
              <a:t>. Information needs and information-seeking preferences of ALS patients and their carers. </a:t>
            </a:r>
            <a:r>
              <a:rPr lang="en-CA" sz="900" dirty="0" err="1">
                <a:solidFill>
                  <a:srgbClr val="000000"/>
                </a:solidFill>
              </a:rPr>
              <a:t>Amyotroph</a:t>
            </a:r>
            <a:r>
              <a:rPr lang="en-CA" sz="900" dirty="0">
                <a:solidFill>
                  <a:srgbClr val="000000"/>
                </a:solidFill>
              </a:rPr>
              <a:t> Lateral </a:t>
            </a:r>
            <a:r>
              <a:rPr lang="en-CA" sz="900" dirty="0" err="1">
                <a:solidFill>
                  <a:srgbClr val="000000"/>
                </a:solidFill>
              </a:rPr>
              <a:t>Scler</a:t>
            </a:r>
            <a:r>
              <a:rPr lang="en-CA" sz="900" dirty="0">
                <a:solidFill>
                  <a:srgbClr val="000000"/>
                </a:solidFill>
              </a:rPr>
              <a:t> Frontotemporal </a:t>
            </a:r>
            <a:r>
              <a:rPr lang="en-CA" sz="900" dirty="0" err="1">
                <a:solidFill>
                  <a:srgbClr val="000000"/>
                </a:solidFill>
              </a:rPr>
              <a:t>Degener</a:t>
            </a:r>
            <a:r>
              <a:rPr lang="en-CA" sz="900" dirty="0">
                <a:solidFill>
                  <a:srgbClr val="000000"/>
                </a:solidFill>
              </a:rPr>
              <a:t>. 2014;15:505–12.</a:t>
            </a:r>
            <a:endParaRPr lang="en-CA" sz="900" dirty="0">
              <a:solidFill>
                <a:srgbClr val="212121"/>
              </a:solidFill>
            </a:endParaRPr>
          </a:p>
          <a:p>
            <a:endParaRPr lang="en-CA" dirty="0"/>
          </a:p>
        </p:txBody>
      </p:sp>
      <p:sp>
        <p:nvSpPr>
          <p:cNvPr id="4" name="Slide Number Placeholder 3"/>
          <p:cNvSpPr>
            <a:spLocks noGrp="1"/>
          </p:cNvSpPr>
          <p:nvPr>
            <p:ph type="sldNum" sz="quarter" idx="5"/>
          </p:nvPr>
        </p:nvSpPr>
        <p:spPr/>
        <p:txBody>
          <a:bodyPr/>
          <a:lstStyle/>
          <a:p>
            <a:fld id="{1CDAE1F0-0348-4E06-9321-97A559EA0B65}" type="slidenum">
              <a:rPr lang="en-CA" smtClean="0"/>
              <a:t>16</a:t>
            </a:fld>
            <a:endParaRPr lang="en-CA"/>
          </a:p>
        </p:txBody>
      </p:sp>
    </p:spTree>
    <p:extLst>
      <p:ext uri="{BB962C8B-B14F-4D97-AF65-F5344CB8AC3E}">
        <p14:creationId xmlns:p14="http://schemas.microsoft.com/office/powerpoint/2010/main" val="3581415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CA" b="1" i="0" u="none" strike="noStrike" baseline="0" dirty="0"/>
              <a:t>SPEAKER NOTES:</a:t>
            </a:r>
          </a:p>
          <a:p>
            <a:pPr marL="174708" indent="-174708">
              <a:spcAft>
                <a:spcPts val="611"/>
              </a:spcAft>
              <a:buFont typeface="Arial" panose="020B0604020202020204" pitchFamily="34" charset="0"/>
              <a:buChar char="•"/>
            </a:pPr>
            <a:r>
              <a:rPr lang="en-CA" b="0" i="0" dirty="0">
                <a:solidFill>
                  <a:srgbClr val="000000"/>
                </a:solidFill>
                <a:effectLst/>
              </a:rPr>
              <a:t>In this video, the ALS/MND caregiver acknowledges how difficult and challenging the task of delivering a diagnosis must be for clinicians. </a:t>
            </a:r>
          </a:p>
          <a:p>
            <a:endParaRPr lang="en-CA" dirty="0"/>
          </a:p>
          <a:p>
            <a:endParaRPr lang="en-CA" dirty="0"/>
          </a:p>
        </p:txBody>
      </p:sp>
      <p:sp>
        <p:nvSpPr>
          <p:cNvPr id="4" name="Slide Number Placeholder 3"/>
          <p:cNvSpPr>
            <a:spLocks noGrp="1"/>
          </p:cNvSpPr>
          <p:nvPr>
            <p:ph type="sldNum" sz="quarter" idx="5"/>
          </p:nvPr>
        </p:nvSpPr>
        <p:spPr/>
        <p:txBody>
          <a:bodyPr/>
          <a:lstStyle/>
          <a:p>
            <a:fld id="{1CDAE1F0-0348-4E06-9321-97A559EA0B65}" type="slidenum">
              <a:rPr lang="en-CA" smtClean="0"/>
              <a:t>17</a:t>
            </a:fld>
            <a:endParaRPr lang="en-CA"/>
          </a:p>
        </p:txBody>
      </p:sp>
    </p:spTree>
    <p:extLst>
      <p:ext uri="{BB962C8B-B14F-4D97-AF65-F5344CB8AC3E}">
        <p14:creationId xmlns:p14="http://schemas.microsoft.com/office/powerpoint/2010/main" val="4197483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CA" b="1" i="0" u="none" strike="noStrike" baseline="0" dirty="0"/>
              <a:t>SPEAKER NOTES:</a:t>
            </a:r>
          </a:p>
          <a:p>
            <a:pPr marL="174708" indent="-174708">
              <a:spcAft>
                <a:spcPts val="611"/>
              </a:spcAft>
              <a:buFont typeface="Arial" panose="020B0604020202020204" pitchFamily="34" charset="0"/>
              <a:buChar char="•"/>
            </a:pPr>
            <a:r>
              <a:rPr lang="en-CA" b="0" i="0" dirty="0">
                <a:effectLst/>
              </a:rPr>
              <a:t>The “good news” about the task of breaking difficult news is that this is a skill that can be improved upon </a:t>
            </a:r>
            <a:r>
              <a:rPr lang="en-CA" dirty="0"/>
              <a:t>by understanding the process involved and approaching it as a stepwise procedure, applying well-established principles of communication and counseling. </a:t>
            </a:r>
            <a:endParaRPr lang="en-CA" b="0" i="0" dirty="0">
              <a:effectLst/>
            </a:endParaRPr>
          </a:p>
          <a:p>
            <a:pPr marL="174708" indent="-174708">
              <a:spcAft>
                <a:spcPts val="611"/>
              </a:spcAft>
              <a:buFont typeface="Arial" panose="020B0604020202020204" pitchFamily="34" charset="0"/>
              <a:buChar char="•"/>
            </a:pPr>
            <a:r>
              <a:rPr lang="en-CA" b="0" i="0" dirty="0">
                <a:effectLst/>
              </a:rPr>
              <a:t>Breaking difficult news effectively has been associated with improved patient well-being and quality of life. In addition, clinicians who are comfortable in delivering difficult news to patients are less subject to stress and burnout. </a:t>
            </a:r>
          </a:p>
          <a:p>
            <a:pPr marL="174708" indent="-174708">
              <a:spcAft>
                <a:spcPts val="611"/>
              </a:spcAft>
              <a:buFont typeface="Arial" panose="020B0604020202020204" pitchFamily="34" charset="0"/>
              <a:buChar char="•"/>
            </a:pPr>
            <a:r>
              <a:rPr lang="en-CA" dirty="0"/>
              <a:t>Finally, learning to deliver difficult news effectively can improve overall clinical skills and interactions with patients and families. </a:t>
            </a:r>
          </a:p>
          <a:p>
            <a:pPr>
              <a:spcAft>
                <a:spcPts val="611"/>
              </a:spcAft>
            </a:pPr>
            <a:endParaRPr lang="en-CA" sz="1000" dirty="0"/>
          </a:p>
          <a:p>
            <a:pPr>
              <a:spcAft>
                <a:spcPts val="611"/>
              </a:spcAft>
            </a:pPr>
            <a:r>
              <a:rPr lang="en-CA" sz="1000" b="1" dirty="0"/>
              <a:t>References:</a:t>
            </a:r>
          </a:p>
          <a:p>
            <a:pPr marL="171450" indent="-171450">
              <a:spcAft>
                <a:spcPts val="611"/>
              </a:spcAft>
              <a:buFont typeface="Arial" panose="020B0604020202020204" pitchFamily="34" charset="0"/>
              <a:buChar char="•"/>
            </a:pPr>
            <a:r>
              <a:rPr lang="en-CA" sz="1000" dirty="0" err="1"/>
              <a:t>Baile</a:t>
            </a:r>
            <a:r>
              <a:rPr lang="en-CA" sz="1000" dirty="0"/>
              <a:t> WF, </a:t>
            </a:r>
            <a:r>
              <a:rPr lang="en-CA" sz="1000" i="1" dirty="0">
                <a:solidFill>
                  <a:srgbClr val="212121"/>
                </a:solidFill>
              </a:rPr>
              <a:t>et al. </a:t>
            </a:r>
            <a:r>
              <a:rPr lang="en-CA" sz="1000" dirty="0"/>
              <a:t>SPIKES-A six-step protocol for delivering bad news: application to the patient with cancer. Oncologist. 2000;5:302-11.</a:t>
            </a:r>
          </a:p>
          <a:p>
            <a:pPr marL="171450" indent="-171450">
              <a:spcAft>
                <a:spcPts val="611"/>
              </a:spcAft>
              <a:buFont typeface="Arial" panose="020B0604020202020204" pitchFamily="34" charset="0"/>
              <a:buChar char="•"/>
            </a:pPr>
            <a:r>
              <a:rPr lang="en-CA" sz="1000" dirty="0"/>
              <a:t>Buckman R. Breaking bad news: the S-P-I-K-E-S strategy. Community Oncology 2005;2:138-42.</a:t>
            </a:r>
          </a:p>
          <a:p>
            <a:endParaRPr lang="en-CA" dirty="0"/>
          </a:p>
        </p:txBody>
      </p:sp>
      <p:sp>
        <p:nvSpPr>
          <p:cNvPr id="4" name="Slide Number Placeholder 3"/>
          <p:cNvSpPr>
            <a:spLocks noGrp="1"/>
          </p:cNvSpPr>
          <p:nvPr>
            <p:ph type="sldNum" sz="quarter" idx="5"/>
          </p:nvPr>
        </p:nvSpPr>
        <p:spPr/>
        <p:txBody>
          <a:bodyPr/>
          <a:lstStyle/>
          <a:p>
            <a:fld id="{1CDAE1F0-0348-4E06-9321-97A559EA0B65}" type="slidenum">
              <a:rPr lang="en-CA" smtClean="0"/>
              <a:pPr/>
              <a:t>18</a:t>
            </a:fld>
            <a:endParaRPr lang="en-CA"/>
          </a:p>
        </p:txBody>
      </p:sp>
    </p:spTree>
    <p:extLst>
      <p:ext uri="{BB962C8B-B14F-4D97-AF65-F5344CB8AC3E}">
        <p14:creationId xmlns:p14="http://schemas.microsoft.com/office/powerpoint/2010/main" val="200954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561046"/>
          </a:xfrm>
        </p:spPr>
        <p:txBody>
          <a:bodyPr/>
          <a:lstStyle/>
          <a:p>
            <a:pPr>
              <a:spcAft>
                <a:spcPts val="611"/>
              </a:spcAft>
            </a:pPr>
            <a:r>
              <a:rPr lang="en-CA" b="1" i="0" u="none" strike="noStrike" baseline="0" dirty="0">
                <a:latin typeface="Lato Light" panose="020F0502020204030203" pitchFamily="34" charset="0"/>
                <a:ea typeface="Lato Light" panose="020F0502020204030203" pitchFamily="34" charset="0"/>
                <a:cs typeface="Lato Light" panose="020F0502020204030203" pitchFamily="34" charset="0"/>
              </a:rPr>
              <a:t>SPEAKER NOTES:</a:t>
            </a:r>
          </a:p>
          <a:p>
            <a:pPr marL="174708" indent="-174708">
              <a:spcAft>
                <a:spcPts val="611"/>
              </a:spcAft>
              <a:buFont typeface="Arial" panose="020B0604020202020204" pitchFamily="34" charset="0"/>
              <a:buChar char="•"/>
            </a:pPr>
            <a:r>
              <a:rPr lang="en-CA" b="0" i="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There are several models/protocols available for delivering difficult news (see slide). Although each of the protocols has different acronyms, they all commonly promote </a:t>
            </a:r>
            <a:r>
              <a:rPr lang="en-CA" b="0" i="0" u="none" strike="noStrike" baseline="0" dirty="0">
                <a:latin typeface="Lato Light" panose="020F0502020204030203" pitchFamily="34" charset="0"/>
                <a:ea typeface="Lato Light" panose="020F0502020204030203" pitchFamily="34" charset="0"/>
                <a:cs typeface="Lato Light" panose="020F0502020204030203" pitchFamily="34" charset="0"/>
              </a:rPr>
              <a:t>the importance of preparation prior to the session, gaining an understanding of what the patient knows and how much they want to know, clear communication, and addressing their concerns and emotions with empathy. </a:t>
            </a:r>
          </a:p>
          <a:p>
            <a:pPr marL="174708" indent="-174708">
              <a:spcAft>
                <a:spcPts val="611"/>
              </a:spcAft>
              <a:buFont typeface="Arial" panose="020B0604020202020204" pitchFamily="34" charset="0"/>
              <a:buChar char="•"/>
            </a:pPr>
            <a:r>
              <a:rPr lang="en-CA" dirty="0">
                <a:latin typeface="Lato Light" panose="020F0502020204030203" pitchFamily="34" charset="0"/>
                <a:ea typeface="Lato Light" panose="020F0502020204030203" pitchFamily="34" charset="0"/>
                <a:cs typeface="Lato Light" panose="020F0502020204030203" pitchFamily="34" charset="0"/>
              </a:rPr>
              <a:t>SPIKES is one of the most frequently used protocols and has been studied in ALS/MND. Hence, the Program Faculty has chosen this protocol, and has made some minor adaptations (see next slide).</a:t>
            </a:r>
            <a:endParaRPr lang="en-CA"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endParaRPr lang="en-CA" b="1" i="0" u="none" strike="noStrike" baseline="0" dirty="0">
              <a:solidFill>
                <a:srgbClr val="212121"/>
              </a:solidFill>
              <a:effectLst/>
              <a:latin typeface="StoneInformalStd-Medium"/>
            </a:endParaRPr>
          </a:p>
          <a:p>
            <a:pPr>
              <a:spcAft>
                <a:spcPts val="611"/>
              </a:spcAft>
            </a:pPr>
            <a:r>
              <a:rPr lang="en-CA" sz="900" b="1" dirty="0">
                <a:solidFill>
                  <a:srgbClr val="212121"/>
                </a:solidFill>
              </a:rPr>
              <a:t>References:</a:t>
            </a:r>
          </a:p>
          <a:p>
            <a:pPr marL="171450" indent="-171450">
              <a:spcAft>
                <a:spcPts val="611"/>
              </a:spcAft>
              <a:buFont typeface="Arial" panose="020B0604020202020204" pitchFamily="34" charset="0"/>
              <a:buChar char="•"/>
            </a:pPr>
            <a:r>
              <a:rPr lang="en-CA" sz="900" dirty="0" err="1">
                <a:solidFill>
                  <a:srgbClr val="212121"/>
                </a:solidFill>
              </a:rPr>
              <a:t>Baile</a:t>
            </a:r>
            <a:r>
              <a:rPr lang="en-CA" sz="900" dirty="0">
                <a:solidFill>
                  <a:srgbClr val="212121"/>
                </a:solidFill>
              </a:rPr>
              <a:t> WF, </a:t>
            </a:r>
            <a:r>
              <a:rPr lang="en-CA" sz="900" i="1" dirty="0">
                <a:solidFill>
                  <a:srgbClr val="212121"/>
                </a:solidFill>
              </a:rPr>
              <a:t>et al</a:t>
            </a:r>
            <a:r>
              <a:rPr lang="en-CA" sz="900" dirty="0">
                <a:solidFill>
                  <a:srgbClr val="212121"/>
                </a:solidFill>
              </a:rPr>
              <a:t>. SPIKES-A six-step protocol for delivering bad news: application to the patient with cancer. Oncologist. 2000;5:302-11.</a:t>
            </a:r>
          </a:p>
          <a:p>
            <a:pPr marL="171450" indent="-171450">
              <a:spcAft>
                <a:spcPts val="611"/>
              </a:spcAft>
              <a:buFont typeface="Arial" panose="020B0604020202020204" pitchFamily="34" charset="0"/>
              <a:buChar char="•"/>
            </a:pPr>
            <a:r>
              <a:rPr lang="en-CA" sz="900" dirty="0" err="1">
                <a:solidFill>
                  <a:srgbClr val="212121"/>
                </a:solidFill>
              </a:rPr>
              <a:t>Rabow</a:t>
            </a:r>
            <a:r>
              <a:rPr lang="en-CA" sz="900" dirty="0">
                <a:solidFill>
                  <a:srgbClr val="212121"/>
                </a:solidFill>
              </a:rPr>
              <a:t> MW, McPhee SJ. Beyond breaking bad news: how to help patients who suffer. </a:t>
            </a:r>
            <a:r>
              <a:rPr lang="en-CA" sz="900" i="1" dirty="0">
                <a:solidFill>
                  <a:srgbClr val="212121"/>
                </a:solidFill>
              </a:rPr>
              <a:t>West J Med. </a:t>
            </a:r>
            <a:r>
              <a:rPr lang="en-CA" sz="900" dirty="0">
                <a:solidFill>
                  <a:srgbClr val="212121"/>
                </a:solidFill>
              </a:rPr>
              <a:t>1999;171:260–263.</a:t>
            </a:r>
          </a:p>
          <a:p>
            <a:pPr marL="171450" indent="-171450">
              <a:spcAft>
                <a:spcPts val="611"/>
              </a:spcAft>
              <a:buFont typeface="Arial" panose="020B0604020202020204" pitchFamily="34" charset="0"/>
              <a:buChar char="•"/>
            </a:pPr>
            <a:r>
              <a:rPr lang="en-CA" sz="900" dirty="0">
                <a:solidFill>
                  <a:srgbClr val="231F20"/>
                </a:solidFill>
              </a:rPr>
              <a:t>Narayanan V, </a:t>
            </a:r>
            <a:r>
              <a:rPr lang="en-CA" sz="900" dirty="0" err="1">
                <a:solidFill>
                  <a:srgbClr val="231F20"/>
                </a:solidFill>
              </a:rPr>
              <a:t>Bista</a:t>
            </a:r>
            <a:r>
              <a:rPr lang="en-CA" sz="900" dirty="0">
                <a:solidFill>
                  <a:srgbClr val="231F20"/>
                </a:solidFill>
              </a:rPr>
              <a:t> B, Koshy C. “BREAKS” protocol for breaking bad news. </a:t>
            </a:r>
          </a:p>
          <a:p>
            <a:pPr marL="171450" indent="-171450">
              <a:spcAft>
                <a:spcPts val="611"/>
              </a:spcAft>
              <a:buFont typeface="Arial" panose="020B0604020202020204" pitchFamily="34" charset="0"/>
              <a:buChar char="•"/>
            </a:pPr>
            <a:r>
              <a:rPr lang="en-CA" sz="900" dirty="0">
                <a:solidFill>
                  <a:srgbClr val="231F20"/>
                </a:solidFill>
              </a:rPr>
              <a:t>Indian J </a:t>
            </a:r>
            <a:r>
              <a:rPr lang="en-CA" sz="900" dirty="0" err="1">
                <a:solidFill>
                  <a:srgbClr val="231F20"/>
                </a:solidFill>
              </a:rPr>
              <a:t>Palliat</a:t>
            </a:r>
            <a:r>
              <a:rPr lang="en-CA" sz="900" dirty="0">
                <a:solidFill>
                  <a:srgbClr val="231F20"/>
                </a:solidFill>
              </a:rPr>
              <a:t> Care 2010;16:61–65.</a:t>
            </a:r>
          </a:p>
          <a:p>
            <a:pPr marL="171450" indent="-171450">
              <a:spcAft>
                <a:spcPts val="611"/>
              </a:spcAft>
              <a:buFont typeface="Arial" panose="020B0604020202020204" pitchFamily="34" charset="0"/>
              <a:buChar char="•"/>
            </a:pPr>
            <a:r>
              <a:rPr lang="en-CA" sz="900" dirty="0">
                <a:solidFill>
                  <a:srgbClr val="212121"/>
                </a:solidFill>
              </a:rPr>
              <a:t>Edwards WF, </a:t>
            </a:r>
            <a:r>
              <a:rPr lang="en-CA" sz="900" i="1" dirty="0">
                <a:solidFill>
                  <a:srgbClr val="212121"/>
                </a:solidFill>
              </a:rPr>
              <a:t>et al. </a:t>
            </a:r>
            <a:r>
              <a:rPr lang="en-CA" sz="900" dirty="0">
                <a:solidFill>
                  <a:srgbClr val="212121"/>
                </a:solidFill>
              </a:rPr>
              <a:t>Delivering Bad News in Amyotrophic Lateral Sclerosis: Proposal of Specific Technique ALS ALLOW. Neurol Clin </a:t>
            </a:r>
            <a:r>
              <a:rPr lang="en-CA" sz="900" dirty="0" err="1">
                <a:solidFill>
                  <a:srgbClr val="212121"/>
                </a:solidFill>
              </a:rPr>
              <a:t>Pract</a:t>
            </a:r>
            <a:r>
              <a:rPr lang="en-CA" sz="900" dirty="0">
                <a:solidFill>
                  <a:srgbClr val="212121"/>
                </a:solidFill>
              </a:rPr>
              <a:t>. 2021;11:521-526. </a:t>
            </a:r>
            <a:endParaRPr lang="en-CA" sz="900" dirty="0"/>
          </a:p>
          <a:p>
            <a:endParaRPr lang="en-CA" dirty="0"/>
          </a:p>
        </p:txBody>
      </p:sp>
      <p:sp>
        <p:nvSpPr>
          <p:cNvPr id="4" name="Slide Number Placeholder 3"/>
          <p:cNvSpPr>
            <a:spLocks noGrp="1"/>
          </p:cNvSpPr>
          <p:nvPr>
            <p:ph type="sldNum" sz="quarter" idx="5"/>
          </p:nvPr>
        </p:nvSpPr>
        <p:spPr/>
        <p:txBody>
          <a:bodyPr/>
          <a:lstStyle/>
          <a:p>
            <a:fld id="{1CDAE1F0-0348-4E06-9321-97A559EA0B65}" type="slidenum">
              <a:rPr lang="en-CA" smtClean="0"/>
              <a:t>19</a:t>
            </a:fld>
            <a:endParaRPr lang="en-CA"/>
          </a:p>
        </p:txBody>
      </p:sp>
    </p:spTree>
    <p:extLst>
      <p:ext uri="{BB962C8B-B14F-4D97-AF65-F5344CB8AC3E}">
        <p14:creationId xmlns:p14="http://schemas.microsoft.com/office/powerpoint/2010/main" val="2048877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541679"/>
          </a:xfrm>
        </p:spPr>
        <p:txBody>
          <a:bodyPr/>
          <a:lstStyle/>
          <a:p>
            <a:pPr>
              <a:spcAft>
                <a:spcPts val="611"/>
              </a:spcAft>
            </a:pPr>
            <a:r>
              <a:rPr lang="en-CA" b="1" i="0" u="none" strike="noStrike" baseline="0" dirty="0"/>
              <a:t>SPEAKER NOTES:</a:t>
            </a:r>
          </a:p>
          <a:p>
            <a:pPr marL="174708" indent="-174708">
              <a:spcAft>
                <a:spcPts val="611"/>
              </a:spcAft>
              <a:buFont typeface="Arial" panose="020B0604020202020204" pitchFamily="34" charset="0"/>
              <a:buChar char="•"/>
            </a:pPr>
            <a:r>
              <a:rPr lang="en-CA" dirty="0"/>
              <a:t>The A–L S–PIKES protocol shown here has been adapted by the Program Faculty from the SPIKES protocol that was originally developed to enable physicians to deliver news about cancer in a patient-centered manner.</a:t>
            </a:r>
            <a:r>
              <a:rPr lang="en-CA" baseline="30000" dirty="0"/>
              <a:t>1,2 </a:t>
            </a:r>
          </a:p>
          <a:p>
            <a:pPr marL="174708" indent="-174708">
              <a:spcAft>
                <a:spcPts val="611"/>
              </a:spcAft>
              <a:buFont typeface="Arial" panose="020B0604020202020204" pitchFamily="34" charset="0"/>
              <a:buChar char="•"/>
            </a:pPr>
            <a:r>
              <a:rPr lang="en-CA" dirty="0"/>
              <a:t>Each step of the A–L S–PIKES protocol will be discussed in detail in this program. Note that these steps also incorporate many of the European Federation of Neurological Societies’ (EFNS’s) recommendations on how to communicate an ALS/MND diagnosis to patients, which are also referred to in the Canadian best practice recommendations for the management of ALS.</a:t>
            </a:r>
            <a:r>
              <a:rPr lang="en-CA" baseline="30000" dirty="0"/>
              <a:t>3,4</a:t>
            </a:r>
            <a:r>
              <a:rPr lang="en-CA" dirty="0"/>
              <a:t> </a:t>
            </a:r>
          </a:p>
          <a:p>
            <a:pPr marL="174708" indent="-174708">
              <a:spcAft>
                <a:spcPts val="611"/>
              </a:spcAft>
              <a:buFont typeface="Arial" panose="020B0604020202020204" pitchFamily="34" charset="0"/>
              <a:buChar char="•"/>
            </a:pPr>
            <a:r>
              <a:rPr lang="en-CA" dirty="0"/>
              <a:t>Please emphasize to program participants that this protocol can be used for delivering news both at the time of diagnosis of ALS/MND as well as throughout the disease course by all members of the ALS/MND team. </a:t>
            </a:r>
          </a:p>
          <a:p>
            <a:endParaRPr lang="en-CA" dirty="0"/>
          </a:p>
          <a:p>
            <a:pPr>
              <a:spcAft>
                <a:spcPts val="611"/>
              </a:spcAft>
            </a:pPr>
            <a:r>
              <a:rPr lang="en-CA" sz="900" b="1" dirty="0"/>
              <a:t>References:</a:t>
            </a:r>
          </a:p>
          <a:p>
            <a:pPr marL="228600" indent="-228600">
              <a:spcAft>
                <a:spcPts val="611"/>
              </a:spcAft>
              <a:buFont typeface="Arial" panose="020B0604020202020204" pitchFamily="34" charset="0"/>
              <a:buAutoNum type="arabicPeriod"/>
            </a:pPr>
            <a:r>
              <a:rPr lang="en-CA" sz="900" dirty="0" err="1"/>
              <a:t>Baile</a:t>
            </a:r>
            <a:r>
              <a:rPr lang="en-CA" sz="900" dirty="0"/>
              <a:t> </a:t>
            </a:r>
            <a:r>
              <a:rPr lang="en-CA" sz="900" dirty="0" err="1"/>
              <a:t>WF</a:t>
            </a:r>
            <a:r>
              <a:rPr lang="en-CA" sz="900" i="1" dirty="0" err="1">
                <a:solidFill>
                  <a:srgbClr val="212121"/>
                </a:solidFill>
              </a:rPr>
              <a:t>et</a:t>
            </a:r>
            <a:r>
              <a:rPr lang="en-CA" sz="900" i="1" dirty="0">
                <a:solidFill>
                  <a:srgbClr val="212121"/>
                </a:solidFill>
              </a:rPr>
              <a:t> al</a:t>
            </a:r>
            <a:r>
              <a:rPr lang="en-CA" sz="900" dirty="0"/>
              <a:t>. SPIKES-A six-step protocol for delivering bad news: application to the patient with cancer. Oncologist. 2000;5:302-11.</a:t>
            </a:r>
          </a:p>
          <a:p>
            <a:pPr marL="228600" indent="-228600">
              <a:spcAft>
                <a:spcPts val="611"/>
              </a:spcAft>
              <a:buFont typeface="Arial" panose="020B0604020202020204" pitchFamily="34" charset="0"/>
              <a:buAutoNum type="arabicPeriod"/>
            </a:pPr>
            <a:r>
              <a:rPr lang="en-CA" sz="900" dirty="0"/>
              <a:t>Buckman R. Breaking bad news: the S-P-I-K-E-S strategy. Community Oncology 2005;2:138-42.</a:t>
            </a:r>
          </a:p>
          <a:p>
            <a:pPr marL="228600" indent="-228600">
              <a:spcAft>
                <a:spcPts val="611"/>
              </a:spcAft>
              <a:buFont typeface="Arial" panose="020B0604020202020204" pitchFamily="34" charset="0"/>
              <a:buAutoNum type="arabicPeriod"/>
            </a:pPr>
            <a:r>
              <a:rPr lang="en-CA" sz="900" dirty="0"/>
              <a:t>EFNS Task Force on Diagnosis and Management of Amyotrophic Lateral Sclerosis: Andersen PM, Abrahams S, </a:t>
            </a:r>
            <a:r>
              <a:rPr lang="en-CA" sz="900" dirty="0" err="1"/>
              <a:t>Borasio</a:t>
            </a:r>
            <a:r>
              <a:rPr lang="en-CA" sz="900" dirty="0"/>
              <a:t> GD, et al. EFNS guidelines on the clinical management of amyotrophic lateral sclerosis (MALS)--revised report of an EFNS task force. </a:t>
            </a:r>
            <a:r>
              <a:rPr lang="en-CA" sz="900" dirty="0" err="1"/>
              <a:t>Eur</a:t>
            </a:r>
            <a:r>
              <a:rPr lang="en-CA" sz="900" dirty="0"/>
              <a:t> J Neurol. 2012;19:360-75. </a:t>
            </a:r>
          </a:p>
          <a:p>
            <a:pPr marL="228600" indent="-228600">
              <a:spcAft>
                <a:spcPts val="611"/>
              </a:spcAft>
              <a:buFont typeface="Arial" panose="020B0604020202020204" pitchFamily="34" charset="0"/>
              <a:buAutoNum type="arabicPeriod"/>
            </a:pPr>
            <a:r>
              <a:rPr lang="en-CA" sz="900" dirty="0" err="1"/>
              <a:t>Shoesmith</a:t>
            </a:r>
            <a:r>
              <a:rPr lang="en-CA" sz="900" dirty="0"/>
              <a:t> C, </a:t>
            </a:r>
            <a:r>
              <a:rPr lang="en-CA" sz="900" i="1" dirty="0">
                <a:solidFill>
                  <a:srgbClr val="212121"/>
                </a:solidFill>
              </a:rPr>
              <a:t>et al</a:t>
            </a:r>
            <a:r>
              <a:rPr lang="en-CA" sz="900" dirty="0"/>
              <a:t>. Canadian best practice recommendations for the management of amyotrophic lateral sclerosis. CMAJ. 2020;192:E1453-E1468. </a:t>
            </a:r>
          </a:p>
          <a:p>
            <a:endParaRPr lang="en-CA" dirty="0"/>
          </a:p>
        </p:txBody>
      </p:sp>
      <p:sp>
        <p:nvSpPr>
          <p:cNvPr id="4" name="Slide Number Placeholder 3"/>
          <p:cNvSpPr>
            <a:spLocks noGrp="1"/>
          </p:cNvSpPr>
          <p:nvPr>
            <p:ph type="sldNum" sz="quarter" idx="5"/>
          </p:nvPr>
        </p:nvSpPr>
        <p:spPr/>
        <p:txBody>
          <a:bodyPr/>
          <a:lstStyle/>
          <a:p>
            <a:fld id="{1CDAE1F0-0348-4E06-9321-97A559EA0B65}" type="slidenum">
              <a:rPr lang="en-CA" smtClean="0"/>
              <a:pPr/>
              <a:t>20</a:t>
            </a:fld>
            <a:endParaRPr lang="en-CA"/>
          </a:p>
        </p:txBody>
      </p:sp>
    </p:spTree>
    <p:extLst>
      <p:ext uri="{BB962C8B-B14F-4D97-AF65-F5344CB8AC3E}">
        <p14:creationId xmlns:p14="http://schemas.microsoft.com/office/powerpoint/2010/main" val="3534081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CA" b="1" i="0" u="none" strike="noStrike" baseline="0" dirty="0"/>
              <a:t>SPEAKER NOTES:</a:t>
            </a:r>
          </a:p>
          <a:p>
            <a:pPr marL="174708" indent="-174708">
              <a:spcAft>
                <a:spcPts val="611"/>
              </a:spcAft>
              <a:buFont typeface="Arial" panose="020B0604020202020204" pitchFamily="34" charset="0"/>
              <a:buChar char="•"/>
            </a:pPr>
            <a:r>
              <a:rPr lang="en-CA" dirty="0"/>
              <a:t>Please remind program participants that both the person living with ALS and the person’s caregiver are at the centre of the multidisciplinary care model in ALS/MND. Therefore, their engagement is essential when communicating difficult news both at the time of diagnosis and throughout the disease trajectory. </a:t>
            </a:r>
          </a:p>
          <a:p>
            <a:pPr marL="174708" indent="-174708">
              <a:spcAft>
                <a:spcPts val="611"/>
              </a:spcAft>
              <a:buFont typeface="Arial" panose="020B0604020202020204" pitchFamily="34" charset="0"/>
              <a:buChar char="•"/>
            </a:pPr>
            <a:r>
              <a:rPr lang="en-CA" dirty="0"/>
              <a:t>It is also important to recognize the different roles that the various members of the patient’s informal support network (e.g., spouses, partners, children, grandchildren, friends) play and how the news may affect these people as well. </a:t>
            </a:r>
          </a:p>
          <a:p>
            <a:endParaRPr lang="en-CA" dirty="0"/>
          </a:p>
        </p:txBody>
      </p:sp>
      <p:sp>
        <p:nvSpPr>
          <p:cNvPr id="4" name="Slide Number Placeholder 3"/>
          <p:cNvSpPr>
            <a:spLocks noGrp="1"/>
          </p:cNvSpPr>
          <p:nvPr>
            <p:ph type="sldNum" sz="quarter" idx="5"/>
          </p:nvPr>
        </p:nvSpPr>
        <p:spPr/>
        <p:txBody>
          <a:bodyPr/>
          <a:lstStyle/>
          <a:p>
            <a:fld id="{1CDAE1F0-0348-4E06-9321-97A559EA0B65}" type="slidenum">
              <a:rPr lang="en-CA" smtClean="0"/>
              <a:pPr/>
              <a:t>21</a:t>
            </a:fld>
            <a:endParaRPr lang="en-CA"/>
          </a:p>
        </p:txBody>
      </p:sp>
    </p:spTree>
    <p:extLst>
      <p:ext uri="{BB962C8B-B14F-4D97-AF65-F5344CB8AC3E}">
        <p14:creationId xmlns:p14="http://schemas.microsoft.com/office/powerpoint/2010/main" val="228173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230">
              <a:defRPr/>
            </a:pPr>
            <a:r>
              <a:rPr lang="en-US" b="1"/>
              <a:t>NOTE TO SPEAKER/FACILITATOR:</a:t>
            </a:r>
          </a:p>
          <a:p>
            <a:pPr marL="174708" indent="-174708" defTabSz="947230">
              <a:buFont typeface="Arial" pitchFamily="34" charset="0"/>
              <a:buChar char="•"/>
              <a:defRPr/>
            </a:pPr>
            <a:r>
              <a:rPr lang="en-US"/>
              <a:t>Please ensure your name is included on this slide.</a:t>
            </a:r>
            <a:endParaRPr lang="en-US" b="0" i="1">
              <a:solidFill>
                <a:srgbClr val="3F4444"/>
              </a:solidFill>
              <a:latin typeface="+mn-lt"/>
            </a:endParaRPr>
          </a:p>
          <a:p>
            <a:endParaRPr lang="en-US"/>
          </a:p>
        </p:txBody>
      </p:sp>
      <p:sp>
        <p:nvSpPr>
          <p:cNvPr id="4" name="Slide Number Placeholder 3"/>
          <p:cNvSpPr>
            <a:spLocks noGrp="1"/>
          </p:cNvSpPr>
          <p:nvPr>
            <p:ph type="sldNum" sz="quarter" idx="10"/>
          </p:nvPr>
        </p:nvSpPr>
        <p:spPr/>
        <p:txBody>
          <a:bodyPr/>
          <a:lstStyle/>
          <a:p>
            <a:pPr defTabSz="949478">
              <a:defRPr/>
            </a:pPr>
            <a:fld id="{DBDBF580-D318-4C5D-B927-FEBC7823BF7C}" type="slidenum">
              <a:rPr lang="en-US">
                <a:solidFill>
                  <a:prstClr val="black"/>
                </a:solidFill>
              </a:rPr>
              <a:pPr defTabSz="949478">
                <a:defRPr/>
              </a:pPr>
              <a:t>2</a:t>
            </a:fld>
            <a:endParaRPr lang="en-US">
              <a:solidFill>
                <a:prstClr val="black"/>
              </a:solidFill>
            </a:endParaRPr>
          </a:p>
        </p:txBody>
      </p:sp>
    </p:spTree>
    <p:extLst>
      <p:ext uri="{BB962C8B-B14F-4D97-AF65-F5344CB8AC3E}">
        <p14:creationId xmlns:p14="http://schemas.microsoft.com/office/powerpoint/2010/main" val="3672437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628833"/>
          </a:xfrm>
        </p:spPr>
        <p:txBody>
          <a:bodyPr/>
          <a:lstStyle/>
          <a:p>
            <a:pPr defTabSz="931774">
              <a:spcBef>
                <a:spcPts val="611"/>
              </a:spcBef>
              <a:spcAft>
                <a:spcPts val="611"/>
              </a:spcAft>
              <a:defRPr/>
            </a:pPr>
            <a:r>
              <a:rPr lang="en-CA" b="1" i="0" u="none" strike="noStrike" baseline="0" dirty="0"/>
              <a:t>SPEAKER NOTES:</a:t>
            </a:r>
          </a:p>
          <a:p>
            <a:pPr marL="174708" indent="-174708">
              <a:spcBef>
                <a:spcPts val="611"/>
              </a:spcBef>
              <a:spcAft>
                <a:spcPts val="611"/>
              </a:spcAft>
              <a:buFont typeface="Arial" panose="020B0604020202020204" pitchFamily="34" charset="0"/>
              <a:buChar char="•"/>
            </a:pPr>
            <a:r>
              <a:rPr lang="en-CA" b="0" i="0" dirty="0">
                <a:effectLst/>
              </a:rPr>
              <a:t>The first step in the A-LS-PIKES protocol for delivering difficult news is </a:t>
            </a:r>
            <a:r>
              <a:rPr lang="en-CA" b="1" i="0" u="sng" dirty="0">
                <a:effectLst/>
              </a:rPr>
              <a:t>A</a:t>
            </a:r>
            <a:r>
              <a:rPr lang="en-CA" b="1" i="0" dirty="0">
                <a:effectLst/>
              </a:rPr>
              <a:t>dvance preparation</a:t>
            </a:r>
            <a:r>
              <a:rPr lang="en-CA" b="1" dirty="0"/>
              <a:t> </a:t>
            </a:r>
            <a:r>
              <a:rPr lang="en-CA" dirty="0"/>
              <a:t>(i.e., preparing for the meeting both logistically and emotionally).</a:t>
            </a:r>
            <a:endParaRPr lang="en-CA" i="0" dirty="0">
              <a:effectLst/>
            </a:endParaRPr>
          </a:p>
          <a:p>
            <a:pPr marL="174708" indent="-174708">
              <a:spcBef>
                <a:spcPts val="611"/>
              </a:spcBef>
              <a:spcAft>
                <a:spcPts val="611"/>
              </a:spcAft>
              <a:buFont typeface="Arial" panose="020B0604020202020204" pitchFamily="34" charset="0"/>
              <a:buChar char="•"/>
            </a:pPr>
            <a:r>
              <a:rPr lang="en-CA" dirty="0"/>
              <a:t>Before seeing the patient, it is important to identify your own personal perceptions and/or biases about ALS/MND, death and/or dying that could impact your delivery of the news. Exercises for helping healthcare professionals identify these potential biases are provided on the following slides.</a:t>
            </a:r>
          </a:p>
          <a:p>
            <a:pPr marL="174708" indent="-174708">
              <a:spcBef>
                <a:spcPts val="611"/>
              </a:spcBef>
              <a:spcAft>
                <a:spcPts val="611"/>
              </a:spcAft>
              <a:buFont typeface="Arial" panose="020B0604020202020204" pitchFamily="34" charset="0"/>
              <a:buChar char="•"/>
            </a:pPr>
            <a:r>
              <a:rPr lang="en-CA" dirty="0"/>
              <a:t>It is also important to ensure that you have familiarized yourself with the patient’s case history, clinical information, all relevant test results, as well as the patient’s emotional and social situation and available family support. </a:t>
            </a:r>
          </a:p>
          <a:p>
            <a:pPr algn="l"/>
            <a:endParaRPr lang="en-CA" dirty="0"/>
          </a:p>
          <a:p>
            <a:pPr>
              <a:spcAft>
                <a:spcPts val="611"/>
              </a:spcAft>
            </a:pPr>
            <a:r>
              <a:rPr lang="en-CA" sz="900" b="1" dirty="0"/>
              <a:t>References:</a:t>
            </a:r>
          </a:p>
          <a:p>
            <a:pPr marL="171450" indent="-171450">
              <a:spcAft>
                <a:spcPts val="611"/>
              </a:spcAft>
              <a:buFont typeface="Arial" panose="020B0604020202020204" pitchFamily="34" charset="0"/>
              <a:buChar char="•"/>
            </a:pPr>
            <a:r>
              <a:rPr lang="en-CA" sz="900" dirty="0" err="1"/>
              <a:t>Baile</a:t>
            </a:r>
            <a:r>
              <a:rPr lang="en-CA" sz="900" dirty="0"/>
              <a:t> WF, </a:t>
            </a:r>
            <a:r>
              <a:rPr lang="en-CA" sz="900" i="1" dirty="0">
                <a:solidFill>
                  <a:srgbClr val="212121"/>
                </a:solidFill>
              </a:rPr>
              <a:t>et al</a:t>
            </a:r>
            <a:r>
              <a:rPr lang="en-CA" sz="900" dirty="0"/>
              <a:t>. SPIKES-A six-step protocol for delivering bad news: application to the patient with cancer. Oncologist. 2000;5:302-11.</a:t>
            </a:r>
          </a:p>
          <a:p>
            <a:pPr marL="171450" indent="-171450">
              <a:spcAft>
                <a:spcPts val="611"/>
              </a:spcAft>
              <a:buFont typeface="Arial" panose="020B0604020202020204" pitchFamily="34" charset="0"/>
              <a:buChar char="•"/>
            </a:pPr>
            <a:r>
              <a:rPr lang="en-CA" sz="900" dirty="0"/>
              <a:t>Buckman R. Breaking bad news: the S-P-I-K-E-S strategy. Community Oncology 2005;2:138-42.</a:t>
            </a:r>
          </a:p>
          <a:p>
            <a:pPr marL="171450" indent="-171450">
              <a:spcAft>
                <a:spcPts val="611"/>
              </a:spcAft>
              <a:buFont typeface="Arial" panose="020B0604020202020204" pitchFamily="34" charset="0"/>
              <a:buChar char="•"/>
            </a:pPr>
            <a:r>
              <a:rPr lang="en-CA" sz="900" dirty="0"/>
              <a:t>EFNS Task Force on Diagnosis and Management of Amyotrophic Lateral Sclerosis:, Andersen PM, Abrahams S, </a:t>
            </a:r>
            <a:r>
              <a:rPr lang="en-CA" sz="900" dirty="0" err="1"/>
              <a:t>Borasio</a:t>
            </a:r>
            <a:r>
              <a:rPr lang="en-CA" sz="900" dirty="0"/>
              <a:t> GD, et al. EFNS guidelines on the clinical management of amyotrophic lateral sclerosis (MALS)--revised report of an EFNS task force. </a:t>
            </a:r>
            <a:r>
              <a:rPr lang="en-CA" sz="900" dirty="0" err="1"/>
              <a:t>Eur</a:t>
            </a:r>
            <a:r>
              <a:rPr lang="en-CA" sz="900" dirty="0"/>
              <a:t> J Neurol. 2012;19:360-75. </a:t>
            </a:r>
          </a:p>
          <a:p>
            <a:endParaRPr lang="en-CA" dirty="0"/>
          </a:p>
        </p:txBody>
      </p:sp>
      <p:sp>
        <p:nvSpPr>
          <p:cNvPr id="4" name="Slide Number Placeholder 3"/>
          <p:cNvSpPr>
            <a:spLocks noGrp="1"/>
          </p:cNvSpPr>
          <p:nvPr>
            <p:ph type="sldNum" sz="quarter" idx="5"/>
          </p:nvPr>
        </p:nvSpPr>
        <p:spPr/>
        <p:txBody>
          <a:bodyPr/>
          <a:lstStyle/>
          <a:p>
            <a:fld id="{1CDAE1F0-0348-4E06-9321-97A559EA0B65}" type="slidenum">
              <a:rPr lang="en-CA" smtClean="0"/>
              <a:pPr/>
              <a:t>22</a:t>
            </a:fld>
            <a:endParaRPr lang="en-CA"/>
          </a:p>
        </p:txBody>
      </p:sp>
    </p:spTree>
    <p:extLst>
      <p:ext uri="{BB962C8B-B14F-4D97-AF65-F5344CB8AC3E}">
        <p14:creationId xmlns:p14="http://schemas.microsoft.com/office/powerpoint/2010/main" val="282237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spcBef>
                <a:spcPts val="611"/>
              </a:spcBef>
              <a:spcAft>
                <a:spcPts val="611"/>
              </a:spcAft>
              <a:defRPr/>
            </a:pPr>
            <a:r>
              <a:rPr lang="en-CA" b="1" i="0" u="none" strike="noStrike" baseline="0" dirty="0"/>
              <a:t>SPEAKER NOTES:</a:t>
            </a:r>
          </a:p>
          <a:p>
            <a:pPr marL="174708" indent="-174708">
              <a:spcBef>
                <a:spcPts val="611"/>
              </a:spcBef>
              <a:spcAft>
                <a:spcPts val="611"/>
              </a:spcAft>
              <a:buFont typeface="Arial" panose="020B0604020202020204" pitchFamily="34" charset="0"/>
              <a:buChar char="•"/>
            </a:pPr>
            <a:r>
              <a:rPr lang="en-CA" b="0" i="0" dirty="0">
                <a:effectLst/>
              </a:rPr>
              <a:t>This exercise can help healthcare professionals identify any </a:t>
            </a:r>
            <a:r>
              <a:rPr lang="en-CA" dirty="0"/>
              <a:t>personal perceptions and/or biases that they may have toward death and/or dying which could impact their delivery of difficult news to people living with ALS/MND and their caregivers. </a:t>
            </a:r>
          </a:p>
          <a:p>
            <a:pPr marL="174708" indent="-174708">
              <a:spcBef>
                <a:spcPts val="611"/>
              </a:spcBef>
              <a:spcAft>
                <a:spcPts val="611"/>
              </a:spcAft>
              <a:buFont typeface="Arial" panose="020B0604020202020204" pitchFamily="34" charset="0"/>
              <a:buChar char="•"/>
            </a:pPr>
            <a:r>
              <a:rPr lang="en-CA" dirty="0"/>
              <a:t>A short video of Dr. Kavanaugh explaining this exercise is provided (see next slide). Please review this video prior to the session and, if time permits during the session, please share this video with program participants. </a:t>
            </a:r>
          </a:p>
          <a:p>
            <a:endParaRPr lang="en-CA" dirty="0"/>
          </a:p>
        </p:txBody>
      </p:sp>
      <p:sp>
        <p:nvSpPr>
          <p:cNvPr id="4" name="Slide Number Placeholder 3"/>
          <p:cNvSpPr>
            <a:spLocks noGrp="1"/>
          </p:cNvSpPr>
          <p:nvPr>
            <p:ph type="sldNum" sz="quarter" idx="5"/>
          </p:nvPr>
        </p:nvSpPr>
        <p:spPr/>
        <p:txBody>
          <a:bodyPr/>
          <a:lstStyle/>
          <a:p>
            <a:fld id="{1CDAE1F0-0348-4E06-9321-97A559EA0B65}" type="slidenum">
              <a:rPr lang="en-CA" smtClean="0"/>
              <a:pPr/>
              <a:t>23</a:t>
            </a:fld>
            <a:endParaRPr lang="en-CA"/>
          </a:p>
        </p:txBody>
      </p:sp>
    </p:spTree>
    <p:extLst>
      <p:ext uri="{BB962C8B-B14F-4D97-AF65-F5344CB8AC3E}">
        <p14:creationId xmlns:p14="http://schemas.microsoft.com/office/powerpoint/2010/main" val="3981235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spcBef>
                <a:spcPts val="611"/>
              </a:spcBef>
              <a:spcAft>
                <a:spcPts val="611"/>
              </a:spcAft>
              <a:defRPr/>
            </a:pPr>
            <a:r>
              <a:rPr lang="en-CA" b="1" i="0" u="none" strike="noStrike" baseline="0" dirty="0"/>
              <a:t>SPEAKER NOTES:</a:t>
            </a:r>
          </a:p>
          <a:p>
            <a:pPr marL="174708" indent="-174708" defTabSz="931774">
              <a:spcBef>
                <a:spcPts val="611"/>
              </a:spcBef>
              <a:spcAft>
                <a:spcPts val="611"/>
              </a:spcAft>
              <a:buFont typeface="Arial" panose="020B0604020202020204" pitchFamily="34" charset="0"/>
              <a:buChar char="•"/>
              <a:defRPr/>
            </a:pPr>
            <a:r>
              <a:rPr lang="en-CA" dirty="0"/>
              <a:t>In this 2-minute video, Dr. Melinda Kavanaugh explains the importance of “knowing thyself” before breaking news to patients, and also explains the mindfulness exercise on the previous slide. Please review this video prior to the session and, if time permits during the session, please share this video with program participants. </a:t>
            </a:r>
          </a:p>
          <a:p>
            <a:endParaRPr lang="en-CA" dirty="0"/>
          </a:p>
        </p:txBody>
      </p:sp>
      <p:sp>
        <p:nvSpPr>
          <p:cNvPr id="4" name="Slide Number Placeholder 3"/>
          <p:cNvSpPr>
            <a:spLocks noGrp="1"/>
          </p:cNvSpPr>
          <p:nvPr>
            <p:ph type="sldNum" sz="quarter" idx="5"/>
          </p:nvPr>
        </p:nvSpPr>
        <p:spPr/>
        <p:txBody>
          <a:bodyPr/>
          <a:lstStyle/>
          <a:p>
            <a:fld id="{1CDAE1F0-0348-4E06-9321-97A559EA0B65}" type="slidenum">
              <a:rPr lang="en-CA" smtClean="0"/>
              <a:pPr/>
              <a:t>24</a:t>
            </a:fld>
            <a:endParaRPr lang="en-CA"/>
          </a:p>
        </p:txBody>
      </p:sp>
    </p:spTree>
    <p:extLst>
      <p:ext uri="{BB962C8B-B14F-4D97-AF65-F5344CB8AC3E}">
        <p14:creationId xmlns:p14="http://schemas.microsoft.com/office/powerpoint/2010/main" val="1076146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spcBef>
                <a:spcPts val="611"/>
              </a:spcBef>
              <a:spcAft>
                <a:spcPts val="611"/>
              </a:spcAft>
              <a:defRPr/>
            </a:pPr>
            <a:r>
              <a:rPr lang="en-CA" b="1" i="0" u="none" strike="noStrike" baseline="0"/>
              <a:t>SPEAKER NOTES:</a:t>
            </a:r>
          </a:p>
          <a:p>
            <a:pPr marL="174708" indent="-174708">
              <a:spcBef>
                <a:spcPts val="611"/>
              </a:spcBef>
              <a:spcAft>
                <a:spcPts val="611"/>
              </a:spcAft>
              <a:buFont typeface="Arial" panose="020B0604020202020204" pitchFamily="34" charset="0"/>
              <a:buChar char="•"/>
            </a:pPr>
            <a:r>
              <a:rPr lang="en-CA" b="0" i="0">
                <a:effectLst/>
              </a:rPr>
              <a:t>This exercise </a:t>
            </a:r>
            <a:r>
              <a:rPr lang="en-US"/>
              <a:t>builds on the previous “know thyself” exercise and focusses on helping healthcare professionals identify and respond to any of their own personal feelings and emotions that could affect how they communicate news to people living with ALS/MND. </a:t>
            </a:r>
          </a:p>
          <a:p>
            <a:pPr marL="174708" indent="-174708" defTabSz="931774">
              <a:spcBef>
                <a:spcPts val="611"/>
              </a:spcBef>
              <a:spcAft>
                <a:spcPts val="611"/>
              </a:spcAft>
              <a:buFont typeface="Arial" panose="020B0604020202020204" pitchFamily="34" charset="0"/>
              <a:buChar char="•"/>
              <a:defRPr/>
            </a:pPr>
            <a:r>
              <a:rPr lang="en-CA"/>
              <a:t>A short video of Faculty member, Dr. Melinda Kavanaugh, explaining this mindfulness exercise is provided (see next slide). Please review this video prior to the session and, if time permits during the session, please share this video with program participants. </a:t>
            </a:r>
          </a:p>
          <a:p>
            <a:pPr marL="174708" indent="-174708">
              <a:spcBef>
                <a:spcPts val="611"/>
              </a:spcBef>
              <a:spcAft>
                <a:spcPts val="611"/>
              </a:spcAft>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1CDAE1F0-0348-4E06-9321-97A559EA0B65}" type="slidenum">
              <a:rPr lang="en-CA" smtClean="0"/>
              <a:pPr/>
              <a:t>25</a:t>
            </a:fld>
            <a:endParaRPr lang="en-CA"/>
          </a:p>
        </p:txBody>
      </p:sp>
    </p:spTree>
    <p:extLst>
      <p:ext uri="{BB962C8B-B14F-4D97-AF65-F5344CB8AC3E}">
        <p14:creationId xmlns:p14="http://schemas.microsoft.com/office/powerpoint/2010/main" val="992947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spcBef>
                <a:spcPts val="611"/>
              </a:spcBef>
              <a:spcAft>
                <a:spcPts val="611"/>
              </a:spcAft>
              <a:defRPr/>
            </a:pPr>
            <a:r>
              <a:rPr lang="en-CA" b="1" i="0" u="none" strike="noStrike" baseline="0"/>
              <a:t>SPEAKER NOTES:</a:t>
            </a:r>
          </a:p>
          <a:p>
            <a:pPr marL="174708" indent="-174708">
              <a:spcBef>
                <a:spcPts val="611"/>
              </a:spcBef>
              <a:spcAft>
                <a:spcPts val="611"/>
              </a:spcAft>
              <a:buFont typeface="Arial" panose="020B0604020202020204" pitchFamily="34" charset="0"/>
              <a:buChar char="•"/>
            </a:pPr>
            <a:r>
              <a:rPr lang="en-CA" b="0" i="0">
                <a:effectLst/>
              </a:rPr>
              <a:t>In this 4-minute video, </a:t>
            </a:r>
            <a:r>
              <a:rPr lang="en-CA"/>
              <a:t>Dr. Melinda Kavanaugh explains how the mindfulness exercise shown on the previous slide can </a:t>
            </a:r>
            <a:r>
              <a:rPr lang="en-US"/>
              <a:t>help healthcare professionals identify and respond to any of their own personal feelings and emotions that could affect how they communicate news to people living with ALS/MND. </a:t>
            </a:r>
          </a:p>
          <a:p>
            <a:pPr marL="174708" indent="-174708" defTabSz="931774">
              <a:spcBef>
                <a:spcPts val="611"/>
              </a:spcBef>
              <a:spcAft>
                <a:spcPts val="611"/>
              </a:spcAft>
              <a:buFont typeface="Arial" panose="020B0604020202020204" pitchFamily="34" charset="0"/>
              <a:buChar char="•"/>
              <a:defRPr/>
            </a:pPr>
            <a:r>
              <a:rPr lang="en-CA"/>
              <a:t>Please review this video prior to the session and, if time permits during the session, please share this video with program participants. </a:t>
            </a:r>
          </a:p>
          <a:p>
            <a:endParaRPr lang="en-CA"/>
          </a:p>
        </p:txBody>
      </p:sp>
      <p:sp>
        <p:nvSpPr>
          <p:cNvPr id="4" name="Slide Number Placeholder 3"/>
          <p:cNvSpPr>
            <a:spLocks noGrp="1"/>
          </p:cNvSpPr>
          <p:nvPr>
            <p:ph type="sldNum" sz="quarter" idx="5"/>
          </p:nvPr>
        </p:nvSpPr>
        <p:spPr/>
        <p:txBody>
          <a:bodyPr/>
          <a:lstStyle/>
          <a:p>
            <a:fld id="{1CDAE1F0-0348-4E06-9321-97A559EA0B65}" type="slidenum">
              <a:rPr lang="en-CA" smtClean="0"/>
              <a:pPr/>
              <a:t>26</a:t>
            </a:fld>
            <a:endParaRPr lang="en-CA"/>
          </a:p>
        </p:txBody>
      </p:sp>
    </p:spTree>
    <p:extLst>
      <p:ext uri="{BB962C8B-B14F-4D97-AF65-F5344CB8AC3E}">
        <p14:creationId xmlns:p14="http://schemas.microsoft.com/office/powerpoint/2010/main" val="3611871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57491"/>
          </a:xfrm>
        </p:spPr>
        <p:txBody>
          <a:bodyPr/>
          <a:lstStyle/>
          <a:p>
            <a:pPr defTabSz="931774">
              <a:spcBef>
                <a:spcPts val="611"/>
              </a:spcBef>
              <a:spcAft>
                <a:spcPts val="611"/>
              </a:spcAft>
              <a:defRPr/>
            </a:pPr>
            <a:r>
              <a:rPr lang="en-CA" b="1" i="0" u="none" strike="noStrike" baseline="0" dirty="0"/>
              <a:t>SPEAKER NOTES:</a:t>
            </a:r>
          </a:p>
          <a:p>
            <a:pPr marL="174708" indent="-174708">
              <a:spcBef>
                <a:spcPts val="611"/>
              </a:spcBef>
              <a:spcAft>
                <a:spcPts val="611"/>
              </a:spcAft>
              <a:buFont typeface="Arial" panose="020B0604020202020204" pitchFamily="34" charset="0"/>
              <a:buChar char="•"/>
            </a:pPr>
            <a:r>
              <a:rPr lang="en-CA" b="0" i="0" dirty="0">
                <a:effectLst/>
              </a:rPr>
              <a:t>When preparing for the meeting, mentally rehearse how you will deliver the news. Consider practicing out loud and/or scripting specific words and phrases to use or avoid. If you have limited experience delivering difficult news, consider observing a more experienced colleague or role playing a variety of scenarios with colleagues beforehand.</a:t>
            </a:r>
          </a:p>
          <a:p>
            <a:pPr marL="174708" indent="-174708">
              <a:spcBef>
                <a:spcPts val="611"/>
              </a:spcBef>
              <a:spcAft>
                <a:spcPts val="611"/>
              </a:spcAft>
              <a:buFont typeface="Arial" panose="020B0604020202020204" pitchFamily="34" charset="0"/>
              <a:buChar char="•"/>
            </a:pPr>
            <a:r>
              <a:rPr lang="en-CA" dirty="0"/>
              <a:t>Also, when preparing to deliver an ALS/MND diagnosis or even when meeting with the patient/family shortly after the diagnosis has been given, be prepared to provide at least basic information about prognosis and treatment options in case the patient and/or family requests this information during the meeting. </a:t>
            </a:r>
          </a:p>
          <a:p>
            <a:endParaRPr lang="en-CA" dirty="0"/>
          </a:p>
          <a:p>
            <a:pPr>
              <a:spcAft>
                <a:spcPts val="611"/>
              </a:spcAft>
            </a:pPr>
            <a:r>
              <a:rPr lang="en-CA" sz="900" b="1" dirty="0"/>
              <a:t>References:</a:t>
            </a:r>
          </a:p>
          <a:p>
            <a:pPr marL="171450" indent="-171450">
              <a:spcAft>
                <a:spcPts val="611"/>
              </a:spcAft>
              <a:buFont typeface="Arial" panose="020B0604020202020204" pitchFamily="34" charset="0"/>
              <a:buChar char="•"/>
            </a:pPr>
            <a:r>
              <a:rPr lang="en-CA" sz="900" dirty="0" err="1"/>
              <a:t>Baile</a:t>
            </a:r>
            <a:r>
              <a:rPr lang="en-CA" sz="900" dirty="0"/>
              <a:t> WF, </a:t>
            </a:r>
            <a:r>
              <a:rPr lang="en-CA" sz="900" i="1" dirty="0">
                <a:solidFill>
                  <a:srgbClr val="212121"/>
                </a:solidFill>
              </a:rPr>
              <a:t>et al</a:t>
            </a:r>
            <a:r>
              <a:rPr lang="en-CA" sz="900" dirty="0"/>
              <a:t>. SPIKES-A six-step protocol for delivering bad news: application to the patient with cancer. Oncologist. 2000;5:302-11.</a:t>
            </a:r>
          </a:p>
          <a:p>
            <a:pPr marL="171450" indent="-171450">
              <a:spcAft>
                <a:spcPts val="611"/>
              </a:spcAft>
              <a:buFont typeface="Arial" panose="020B0604020202020204" pitchFamily="34" charset="0"/>
              <a:buChar char="•"/>
            </a:pPr>
            <a:r>
              <a:rPr lang="en-CA" sz="900" dirty="0"/>
              <a:t>Buckman R. Breaking bad news: the S-P-I-K-E-S strategy. Community Oncology 2005;2:138-42.</a:t>
            </a:r>
          </a:p>
          <a:p>
            <a:pPr marL="171450" indent="-171450">
              <a:spcAft>
                <a:spcPts val="611"/>
              </a:spcAft>
              <a:buFont typeface="Arial" panose="020B0604020202020204" pitchFamily="34" charset="0"/>
              <a:buChar char="•"/>
            </a:pPr>
            <a:r>
              <a:rPr lang="en-CA" sz="900" dirty="0"/>
              <a:t>EFNS Task Force on Diagnosis and Management of Amyotrophic Lateral Sclerosis:, Andersen PM, Abrahams S, </a:t>
            </a:r>
            <a:r>
              <a:rPr lang="en-CA" sz="900" dirty="0" err="1"/>
              <a:t>Borasio</a:t>
            </a:r>
            <a:r>
              <a:rPr lang="en-CA" sz="900" dirty="0"/>
              <a:t> GD, et al. EFNS guidelines on the clinical management of amyotrophic lateral sclerosis (MALS)--revised report of an EFNS task force. </a:t>
            </a:r>
            <a:r>
              <a:rPr lang="en-CA" sz="900" dirty="0" err="1"/>
              <a:t>Eur</a:t>
            </a:r>
            <a:r>
              <a:rPr lang="en-CA" sz="900" dirty="0"/>
              <a:t> J Neurol. 2012;19:360-75. </a:t>
            </a:r>
          </a:p>
          <a:p>
            <a:endParaRPr lang="en-CA" dirty="0"/>
          </a:p>
        </p:txBody>
      </p:sp>
      <p:sp>
        <p:nvSpPr>
          <p:cNvPr id="4" name="Slide Number Placeholder 3"/>
          <p:cNvSpPr>
            <a:spLocks noGrp="1"/>
          </p:cNvSpPr>
          <p:nvPr>
            <p:ph type="sldNum" sz="quarter" idx="5"/>
          </p:nvPr>
        </p:nvSpPr>
        <p:spPr/>
        <p:txBody>
          <a:bodyPr/>
          <a:lstStyle/>
          <a:p>
            <a:fld id="{1CDAE1F0-0348-4E06-9321-97A559EA0B65}" type="slidenum">
              <a:rPr lang="en-CA" smtClean="0"/>
              <a:pPr/>
              <a:t>27</a:t>
            </a:fld>
            <a:endParaRPr lang="en-CA"/>
          </a:p>
        </p:txBody>
      </p:sp>
    </p:spTree>
    <p:extLst>
      <p:ext uri="{BB962C8B-B14F-4D97-AF65-F5344CB8AC3E}">
        <p14:creationId xmlns:p14="http://schemas.microsoft.com/office/powerpoint/2010/main" val="245595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701040" y="4473893"/>
            <a:ext cx="5744633" cy="4648200"/>
          </a:xfrm>
        </p:spPr>
        <p:txBody>
          <a:bodyPr/>
          <a:lstStyle/>
          <a:p>
            <a:pPr fontAlgn="base">
              <a:spcAft>
                <a:spcPts val="611"/>
              </a:spcAft>
            </a:pPr>
            <a:r>
              <a:rPr lang="en-CA" b="1" i="0" u="none" strike="noStrike" baseline="0" dirty="0">
                <a:latin typeface="Lato Light" panose="020F0502020204030203" pitchFamily="34" charset="0"/>
                <a:ea typeface="Lato Light" panose="020F0502020204030203" pitchFamily="34" charset="0"/>
                <a:cs typeface="Lato Light" panose="020F0502020204030203" pitchFamily="34" charset="0"/>
              </a:rPr>
              <a:t>SPEAKER NOTES:</a:t>
            </a:r>
            <a:endParaRPr lang="en-CA" dirty="0">
              <a:solidFill>
                <a:srgbClr val="231F20"/>
              </a:solidFill>
              <a:latin typeface="Lato Light" panose="020F0502020204030203" pitchFamily="34" charset="0"/>
              <a:ea typeface="Lato Light" panose="020F0502020204030203" pitchFamily="34" charset="0"/>
              <a:cs typeface="Lato Light" panose="020F0502020204030203" pitchFamily="34" charset="0"/>
            </a:endParaRPr>
          </a:p>
          <a:p>
            <a:pPr marL="174708" indent="-174708" fontAlgn="base">
              <a:spcAft>
                <a:spcPts val="611"/>
              </a:spcAft>
              <a:buFont typeface="Arial" panose="020B0604020202020204" pitchFamily="34" charset="0"/>
              <a:buChar char="•"/>
            </a:pPr>
            <a:r>
              <a:rPr lang="en-CA" b="0" i="0" dirty="0">
                <a:effectLst/>
                <a:latin typeface="Lato Light" panose="020F0502020204030203" pitchFamily="34" charset="0"/>
                <a:ea typeface="Lato Light" panose="020F0502020204030203" pitchFamily="34" charset="0"/>
                <a:cs typeface="Lato Light" panose="020F0502020204030203" pitchFamily="34" charset="0"/>
              </a:rPr>
              <a:t>The next step in the A-LS-PIKES protocol for delivering difficult news is </a:t>
            </a:r>
            <a:r>
              <a:rPr lang="en-CA" b="1" i="0" u="sng" dirty="0">
                <a:effectLst/>
                <a:latin typeface="Lato Light" panose="020F0502020204030203" pitchFamily="34" charset="0"/>
                <a:ea typeface="Lato Light" panose="020F0502020204030203" pitchFamily="34" charset="0"/>
                <a:cs typeface="Lato Light" panose="020F0502020204030203" pitchFamily="34" charset="0"/>
              </a:rPr>
              <a:t>L</a:t>
            </a:r>
            <a:r>
              <a:rPr lang="en-CA" b="1" i="0" dirty="0">
                <a:effectLst/>
                <a:latin typeface="Lato Light" panose="020F0502020204030203" pitchFamily="34" charset="0"/>
                <a:ea typeface="Lato Light" panose="020F0502020204030203" pitchFamily="34" charset="0"/>
                <a:cs typeface="Lato Light" panose="020F0502020204030203" pitchFamily="34" charset="0"/>
              </a:rPr>
              <a:t>ocation &amp; </a:t>
            </a:r>
            <a:r>
              <a:rPr lang="en-CA" b="1" i="0" u="sng" dirty="0">
                <a:effectLst/>
                <a:latin typeface="Lato Light" panose="020F0502020204030203" pitchFamily="34" charset="0"/>
                <a:ea typeface="Lato Light" panose="020F0502020204030203" pitchFamily="34" charset="0"/>
                <a:cs typeface="Lato Light" panose="020F0502020204030203" pitchFamily="34" charset="0"/>
              </a:rPr>
              <a:t>S</a:t>
            </a:r>
            <a:r>
              <a:rPr lang="en-CA" b="1" i="0" dirty="0">
                <a:effectLst/>
                <a:latin typeface="Lato Light" panose="020F0502020204030203" pitchFamily="34" charset="0"/>
                <a:ea typeface="Lato Light" panose="020F0502020204030203" pitchFamily="34" charset="0"/>
                <a:cs typeface="Lato Light" panose="020F0502020204030203" pitchFamily="34" charset="0"/>
              </a:rPr>
              <a:t>etting.</a:t>
            </a:r>
          </a:p>
          <a:p>
            <a:pPr marL="174708" indent="-174708" fontAlgn="base">
              <a:spcAft>
                <a:spcPts val="611"/>
              </a:spcAft>
              <a:buFont typeface="Arial" panose="020B0604020202020204" pitchFamily="34" charset="0"/>
              <a:buChar char="•"/>
            </a:pPr>
            <a:r>
              <a:rPr lang="en-CA" dirty="0">
                <a:solidFill>
                  <a:srgbClr val="231F20"/>
                </a:solidFill>
                <a:latin typeface="Lato Light" panose="020F0502020204030203" pitchFamily="34" charset="0"/>
                <a:ea typeface="Lato Light" panose="020F0502020204030203" pitchFamily="34" charset="0"/>
                <a:cs typeface="Lato Light" panose="020F0502020204030203" pitchFamily="34" charset="0"/>
              </a:rPr>
              <a:t>It is important to create a setting in which you can ensure privacy and establish a connection and rapport with the patient and anyone else the patient chooses to bring with them. Electronics should be silenced, safety/maintenance staff should be advised not to plan fire drills on this day, and other staff or team members should be instructed not to interrupt unless they will be involved in the discussion. </a:t>
            </a:r>
            <a:r>
              <a:rPr lang="en-US" dirty="0"/>
              <a:t>Depending on the clinical practice and patient preference, a nurse, social worker or other ALS/MND team member may also be present during delivery of the diagnosis.</a:t>
            </a:r>
            <a:endParaRPr lang="en-CA" dirty="0">
              <a:solidFill>
                <a:srgbClr val="231F20"/>
              </a:solidFill>
              <a:latin typeface="Lato Light" panose="020F0502020204030203" pitchFamily="34" charset="0"/>
              <a:ea typeface="Lato Light" panose="020F0502020204030203" pitchFamily="34" charset="0"/>
              <a:cs typeface="Lato Light" panose="020F0502020204030203" pitchFamily="34" charset="0"/>
            </a:endParaRPr>
          </a:p>
          <a:p>
            <a:pPr marL="174708" indent="-174708" fontAlgn="base">
              <a:spcAft>
                <a:spcPts val="611"/>
              </a:spcAft>
              <a:buFont typeface="Arial" panose="020B0604020202020204" pitchFamily="34" charset="0"/>
              <a:buChar char="•"/>
            </a:pPr>
            <a:r>
              <a:rPr lang="en-CA" dirty="0">
                <a:solidFill>
                  <a:srgbClr val="231F20"/>
                </a:solidFill>
                <a:latin typeface="Lato Light" panose="020F0502020204030203" pitchFamily="34" charset="0"/>
                <a:ea typeface="Lato Light" panose="020F0502020204030203" pitchFamily="34" charset="0"/>
                <a:cs typeface="Lato Light" panose="020F0502020204030203" pitchFamily="34" charset="0"/>
              </a:rPr>
              <a:t>Other helpful strategies for this step in the protocol are provided on the slide. Please review these with the program participants and ask them if they have used any other strategies not listed here that have helped them create an appropriate setting for delivering news. </a:t>
            </a:r>
          </a:p>
          <a:p>
            <a:pPr fontAlgn="base"/>
            <a:endParaRPr lang="en-CA" dirty="0">
              <a:solidFill>
                <a:srgbClr val="231F20"/>
              </a:solidFill>
              <a:latin typeface="AdvTT94c29409"/>
            </a:endParaRPr>
          </a:p>
          <a:p>
            <a:pPr>
              <a:spcAft>
                <a:spcPts val="611"/>
              </a:spcAft>
            </a:pPr>
            <a:r>
              <a:rPr lang="en-CA" sz="900" b="1" dirty="0"/>
              <a:t>References:</a:t>
            </a:r>
          </a:p>
          <a:p>
            <a:pPr marL="171450" indent="-171450">
              <a:spcAft>
                <a:spcPts val="611"/>
              </a:spcAft>
              <a:buFont typeface="Arial" panose="020B0604020202020204" pitchFamily="34" charset="0"/>
              <a:buChar char="•"/>
            </a:pPr>
            <a:r>
              <a:rPr lang="en-CA" sz="900" dirty="0" err="1"/>
              <a:t>Baile</a:t>
            </a:r>
            <a:r>
              <a:rPr lang="en-CA" sz="900" dirty="0"/>
              <a:t> WF, </a:t>
            </a:r>
            <a:r>
              <a:rPr lang="fr-CA" sz="900" i="1" dirty="0"/>
              <a:t>et al</a:t>
            </a:r>
            <a:r>
              <a:rPr lang="en-CA" sz="900" dirty="0"/>
              <a:t>. SPIKES-A six-step protocol for delivering bad news: application to the patient with cancer. Oncologist. 2000;5:302-11.</a:t>
            </a:r>
          </a:p>
          <a:p>
            <a:pPr marL="171450" indent="-171450">
              <a:spcAft>
                <a:spcPts val="611"/>
              </a:spcAft>
              <a:buFont typeface="Arial" panose="020B0604020202020204" pitchFamily="34" charset="0"/>
              <a:buChar char="•"/>
            </a:pPr>
            <a:r>
              <a:rPr lang="en-CA" sz="900" dirty="0"/>
              <a:t>Buckman R. Breaking bad news: the S-P-I-K-E-S strategy. Community Oncology 2005;2:138-42.</a:t>
            </a:r>
          </a:p>
          <a:p>
            <a:pPr marL="171450" indent="-171450">
              <a:spcAft>
                <a:spcPts val="611"/>
              </a:spcAft>
              <a:buFont typeface="Arial" panose="020B0604020202020204" pitchFamily="34" charset="0"/>
              <a:buChar char="•"/>
            </a:pPr>
            <a:r>
              <a:rPr lang="en-CA" sz="900" dirty="0"/>
              <a:t>EFNS Task Force on Diagnosis and Management of Amyotrophic Lateral Sclerosis:, Andersen PM, Abrahams S, </a:t>
            </a:r>
            <a:r>
              <a:rPr lang="en-CA" sz="900" dirty="0" err="1"/>
              <a:t>Borasio</a:t>
            </a:r>
            <a:r>
              <a:rPr lang="en-CA" sz="900" dirty="0"/>
              <a:t> GD, et al. EFNS guidelines on the clinical management of amyotrophic lateral sclerosis (MALS)--revised report of an EFNS task force. </a:t>
            </a:r>
            <a:r>
              <a:rPr lang="en-CA" sz="900" dirty="0" err="1"/>
              <a:t>Eur</a:t>
            </a:r>
            <a:r>
              <a:rPr lang="en-CA" sz="900" dirty="0"/>
              <a:t> J Neurol. 2012;19:360-75. </a:t>
            </a:r>
          </a:p>
          <a:p>
            <a:pPr defTabSz="931774">
              <a:defRPr/>
            </a:pPr>
            <a:endParaRPr lang="en-CA" dirty="0"/>
          </a:p>
        </p:txBody>
      </p:sp>
      <p:sp>
        <p:nvSpPr>
          <p:cNvPr id="4" name="Espace réservé du numéro de diapositive 3"/>
          <p:cNvSpPr>
            <a:spLocks noGrp="1"/>
          </p:cNvSpPr>
          <p:nvPr>
            <p:ph type="sldNum" sz="quarter" idx="5"/>
          </p:nvPr>
        </p:nvSpPr>
        <p:spPr/>
        <p:txBody>
          <a:bodyPr/>
          <a:lstStyle/>
          <a:p>
            <a:fld id="{1CDAE1F0-0348-4E06-9321-97A559EA0B65}" type="slidenum">
              <a:rPr lang="en-CA" smtClean="0"/>
              <a:pPr/>
              <a:t>28</a:t>
            </a:fld>
            <a:endParaRPr lang="en-CA"/>
          </a:p>
        </p:txBody>
      </p:sp>
    </p:spTree>
    <p:extLst>
      <p:ext uri="{BB962C8B-B14F-4D97-AF65-F5344CB8AC3E}">
        <p14:creationId xmlns:p14="http://schemas.microsoft.com/office/powerpoint/2010/main" val="3547111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b="1" i="0" u="none" strike="noStrike" baseline="0" dirty="0"/>
              <a:t>SPEAKER NOTES:</a:t>
            </a:r>
            <a:endParaRPr lang="en-CA" b="0" i="0" u="none" strike="noStrike" baseline="0" dirty="0"/>
          </a:p>
          <a:p>
            <a:pPr marL="174708" indent="-174708" fontAlgn="base">
              <a:buFont typeface="Arial" panose="020B0604020202020204" pitchFamily="34" charset="0"/>
              <a:buChar char="•"/>
            </a:pPr>
            <a:r>
              <a:rPr lang="en-CA" b="0" i="0" dirty="0">
                <a:effectLst/>
              </a:rPr>
              <a:t>The next step of the protocol –  </a:t>
            </a:r>
            <a:r>
              <a:rPr lang="en-CA" b="1" i="0" u="sng" dirty="0">
                <a:effectLst/>
              </a:rPr>
              <a:t>P</a:t>
            </a:r>
            <a:r>
              <a:rPr lang="en-CA" b="1" dirty="0"/>
              <a:t>atient’s </a:t>
            </a:r>
            <a:r>
              <a:rPr lang="en-CA" b="1" u="sng" dirty="0"/>
              <a:t>P</a:t>
            </a:r>
            <a:r>
              <a:rPr lang="en-CA" b="1" dirty="0"/>
              <a:t>erception</a:t>
            </a:r>
            <a:r>
              <a:rPr lang="en-CA" b="1" i="0" dirty="0">
                <a:effectLst/>
              </a:rPr>
              <a:t> </a:t>
            </a:r>
            <a:r>
              <a:rPr lang="en-CA" i="0" dirty="0">
                <a:effectLst/>
              </a:rPr>
              <a:t>– involves determining where the patient is starting from. That is, before discussing the diagnosis (or other medical findings later in the disease course), it is important to </a:t>
            </a:r>
            <a:r>
              <a:rPr lang="en-CA" dirty="0"/>
              <a:t>use open-ended questions (such as those shown on the slide) to assess what the patient and caregiver already know about the condition and/or how they perceive the situation. </a:t>
            </a:r>
          </a:p>
          <a:p>
            <a:pPr marL="174708" indent="-174708" fontAlgn="base">
              <a:buFont typeface="Arial" panose="020B0604020202020204" pitchFamily="34" charset="0"/>
              <a:buChar char="•"/>
            </a:pPr>
            <a:r>
              <a:rPr lang="en-CA" b="0" i="0" dirty="0">
                <a:effectLst/>
              </a:rPr>
              <a:t>Based on this information, you can correct misinformation and tailor the delivery of the news to what the patient and caregiver currently understand. </a:t>
            </a:r>
          </a:p>
          <a:p>
            <a:pPr fontAlgn="base"/>
            <a:endParaRPr lang="en-CA" sz="900" dirty="0"/>
          </a:p>
          <a:p>
            <a:pPr>
              <a:spcAft>
                <a:spcPts val="611"/>
              </a:spcAft>
            </a:pPr>
            <a:r>
              <a:rPr lang="en-CA" sz="900" b="1" dirty="0"/>
              <a:t>References:</a:t>
            </a:r>
          </a:p>
          <a:p>
            <a:pPr marL="171450" indent="-171450">
              <a:spcAft>
                <a:spcPts val="611"/>
              </a:spcAft>
              <a:buFont typeface="Arial" panose="020B0604020202020204" pitchFamily="34" charset="0"/>
              <a:buChar char="•"/>
            </a:pPr>
            <a:r>
              <a:rPr lang="en-CA" sz="900" dirty="0" err="1"/>
              <a:t>Baile</a:t>
            </a:r>
            <a:r>
              <a:rPr lang="en-CA" sz="900" dirty="0"/>
              <a:t> WF, </a:t>
            </a:r>
            <a:r>
              <a:rPr lang="fr-CA" sz="900" i="1" dirty="0"/>
              <a:t>et al</a:t>
            </a:r>
            <a:r>
              <a:rPr lang="en-CA" sz="900" dirty="0"/>
              <a:t>. SPIKES-A six-step protocol for delivering bad news: application to the patient with cancer. Oncologist. 2000;5:302-11.</a:t>
            </a:r>
          </a:p>
          <a:p>
            <a:pPr marL="171450" indent="-171450">
              <a:spcAft>
                <a:spcPts val="611"/>
              </a:spcAft>
              <a:buFont typeface="Arial" panose="020B0604020202020204" pitchFamily="34" charset="0"/>
              <a:buChar char="•"/>
            </a:pPr>
            <a:r>
              <a:rPr lang="en-CA" sz="900" dirty="0"/>
              <a:t>Buckman R. Breaking bad news: the S-P-I-K-E-S strategy. Community Oncology 2005;2:138-142.</a:t>
            </a:r>
          </a:p>
          <a:p>
            <a:pPr marL="171450" indent="-171450">
              <a:spcAft>
                <a:spcPts val="611"/>
              </a:spcAft>
              <a:buFont typeface="Arial" panose="020B0604020202020204" pitchFamily="34" charset="0"/>
              <a:buChar char="•"/>
            </a:pPr>
            <a:r>
              <a:rPr lang="en-CA" sz="900" dirty="0"/>
              <a:t>EFNS Task Force on Diagnosis and Management of Amyotrophic Lateral Sclerosis:, Andersen PM, Abrahams S, </a:t>
            </a:r>
            <a:r>
              <a:rPr lang="en-CA" sz="900" dirty="0" err="1"/>
              <a:t>Borasio</a:t>
            </a:r>
            <a:r>
              <a:rPr lang="en-CA" sz="900" dirty="0"/>
              <a:t> GD, et al. EFNS guidelines on the clinical management of amyotrophic lateral sclerosis (MALS)--revised report of an EFNS task force. </a:t>
            </a:r>
            <a:r>
              <a:rPr lang="en-CA" sz="900" dirty="0" err="1"/>
              <a:t>Eur</a:t>
            </a:r>
            <a:r>
              <a:rPr lang="en-CA" sz="900" dirty="0"/>
              <a:t> J Neurol. 2012;19:360-75. </a:t>
            </a:r>
          </a:p>
          <a:p>
            <a:pPr marL="171450" indent="-171450" defTabSz="931774">
              <a:spcAft>
                <a:spcPts val="611"/>
              </a:spcAft>
              <a:buFont typeface="Arial" panose="020B0604020202020204" pitchFamily="34" charset="0"/>
              <a:buChar char="•"/>
              <a:defRPr/>
            </a:pPr>
            <a:r>
              <a:rPr lang="en-CA" sz="900" dirty="0">
                <a:solidFill>
                  <a:srgbClr val="212121"/>
                </a:solidFill>
              </a:rPr>
              <a:t>Edwards WF, Malik S, Peters J, et al. Delivering Bad News in Amyotrophic Lateral Sclerosis: Proposal of Specific Technique ALS ALLOW. Neurol Clin </a:t>
            </a:r>
            <a:r>
              <a:rPr lang="en-CA" sz="900" dirty="0" err="1">
                <a:solidFill>
                  <a:srgbClr val="212121"/>
                </a:solidFill>
              </a:rPr>
              <a:t>Pract</a:t>
            </a:r>
            <a:r>
              <a:rPr lang="en-CA" sz="900" dirty="0">
                <a:solidFill>
                  <a:srgbClr val="212121"/>
                </a:solidFill>
              </a:rPr>
              <a:t>. 2021;11:521-26. </a:t>
            </a:r>
            <a:endParaRPr lang="en-CA" sz="900" dirty="0"/>
          </a:p>
          <a:p>
            <a:pPr marL="232943" indent="-232943">
              <a:spcAft>
                <a:spcPts val="611"/>
              </a:spcAft>
              <a:buFont typeface="+mj-lt"/>
              <a:buAutoNum type="arabicPeriod"/>
            </a:pPr>
            <a:endParaRPr lang="en-CA" sz="1000" dirty="0"/>
          </a:p>
          <a:p>
            <a:endParaRPr lang="en-CA" dirty="0"/>
          </a:p>
        </p:txBody>
      </p:sp>
      <p:sp>
        <p:nvSpPr>
          <p:cNvPr id="4" name="Slide Number Placeholder 3"/>
          <p:cNvSpPr>
            <a:spLocks noGrp="1"/>
          </p:cNvSpPr>
          <p:nvPr>
            <p:ph type="sldNum" sz="quarter" idx="5"/>
          </p:nvPr>
        </p:nvSpPr>
        <p:spPr/>
        <p:txBody>
          <a:bodyPr/>
          <a:lstStyle/>
          <a:p>
            <a:fld id="{1CDAE1F0-0348-4E06-9321-97A559EA0B65}" type="slidenum">
              <a:rPr lang="en-CA" smtClean="0"/>
              <a:pPr/>
              <a:t>29</a:t>
            </a:fld>
            <a:endParaRPr lang="en-CA"/>
          </a:p>
        </p:txBody>
      </p:sp>
    </p:spTree>
    <p:extLst>
      <p:ext uri="{BB962C8B-B14F-4D97-AF65-F5344CB8AC3E}">
        <p14:creationId xmlns:p14="http://schemas.microsoft.com/office/powerpoint/2010/main" val="472922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793317" cy="4356074"/>
          </a:xfrm>
        </p:spPr>
        <p:txBody>
          <a:bodyPr/>
          <a:lstStyle/>
          <a:p>
            <a:pPr fontAlgn="base">
              <a:spcAft>
                <a:spcPts val="611"/>
              </a:spcAft>
            </a:pPr>
            <a:r>
              <a:rPr lang="en-CA" b="1" i="0" u="none" strike="noStrike" baseline="0" dirty="0">
                <a:latin typeface="Lato Light" panose="020F0502020204030203" pitchFamily="34" charset="0"/>
                <a:ea typeface="Lato Light" panose="020F0502020204030203" pitchFamily="34" charset="0"/>
                <a:cs typeface="Lato Light" panose="020F0502020204030203" pitchFamily="34" charset="0"/>
              </a:rPr>
              <a:t>SPEAKER NOTES:</a:t>
            </a:r>
            <a:endParaRPr lang="en-CA"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marL="174708" indent="-174708" fontAlgn="base">
              <a:spcAft>
                <a:spcPts val="611"/>
              </a:spcAft>
              <a:buFont typeface="Arial" panose="020B0604020202020204" pitchFamily="34" charset="0"/>
              <a:buChar char="•"/>
            </a:pPr>
            <a:r>
              <a:rPr lang="en-CA" b="0" i="0" dirty="0">
                <a:effectLst/>
                <a:latin typeface="Lato Light" panose="020F0502020204030203" pitchFamily="34" charset="0"/>
                <a:ea typeface="Lato Light" panose="020F0502020204030203" pitchFamily="34" charset="0"/>
                <a:cs typeface="Lato Light" panose="020F0502020204030203" pitchFamily="34" charset="0"/>
              </a:rPr>
              <a:t>The next step of the protocol –  </a:t>
            </a:r>
            <a:r>
              <a:rPr lang="en-CA" b="1" i="0" u="sng" dirty="0">
                <a:effectLst/>
                <a:latin typeface="Lato Light" panose="020F0502020204030203" pitchFamily="34" charset="0"/>
                <a:ea typeface="Lato Light" panose="020F0502020204030203" pitchFamily="34" charset="0"/>
                <a:cs typeface="Lato Light" panose="020F0502020204030203" pitchFamily="34" charset="0"/>
              </a:rPr>
              <a:t>I</a:t>
            </a:r>
            <a:r>
              <a:rPr lang="en-CA" b="1" i="0" dirty="0">
                <a:effectLst/>
                <a:latin typeface="Lato Light" panose="020F0502020204030203" pitchFamily="34" charset="0"/>
                <a:ea typeface="Lato Light" panose="020F0502020204030203" pitchFamily="34" charset="0"/>
                <a:cs typeface="Lato Light" panose="020F0502020204030203" pitchFamily="34" charset="0"/>
              </a:rPr>
              <a:t>nvitation</a:t>
            </a:r>
            <a:r>
              <a:rPr lang="en-CA" i="0" dirty="0">
                <a:effectLst/>
                <a:latin typeface="Lato Light" panose="020F0502020204030203" pitchFamily="34" charset="0"/>
                <a:ea typeface="Lato Light" panose="020F0502020204030203" pitchFamily="34" charset="0"/>
                <a:cs typeface="Lato Light" panose="020F0502020204030203" pitchFamily="34" charset="0"/>
              </a:rPr>
              <a:t> – is where we obtain the patient’s invitation to disclose or provide information. </a:t>
            </a:r>
            <a:endParaRPr lang="en-CA" dirty="0">
              <a:latin typeface="Lato Light" panose="020F0502020204030203" pitchFamily="34" charset="0"/>
              <a:ea typeface="Lato Light" panose="020F0502020204030203" pitchFamily="34" charset="0"/>
              <a:cs typeface="Lato Light" panose="020F0502020204030203" pitchFamily="34" charset="0"/>
            </a:endParaRPr>
          </a:p>
          <a:p>
            <a:pPr marL="174708" indent="-174708" fontAlgn="base">
              <a:spcAft>
                <a:spcPts val="611"/>
              </a:spcAft>
              <a:buFont typeface="Arial" panose="020B0604020202020204" pitchFamily="34" charset="0"/>
              <a:buChar char="•"/>
            </a:pPr>
            <a:r>
              <a:rPr lang="en-CA" b="0" i="0" dirty="0">
                <a:solidFill>
                  <a:srgbClr val="2A2A2A"/>
                </a:solidFill>
                <a:effectLst/>
                <a:latin typeface="Lato Light" panose="020F0502020204030203" pitchFamily="34" charset="0"/>
                <a:ea typeface="Lato Light" panose="020F0502020204030203" pitchFamily="34" charset="0"/>
                <a:cs typeface="Lato Light" panose="020F0502020204030203" pitchFamily="34" charset="0"/>
              </a:rPr>
              <a:t>While many patients express a desire for full information about their diagnosis, prognosis, and details of their illness, some do not. Therefore, it is important to ask the patient how much they want to know at this time, and to also ask permission to give results or provide information so that </a:t>
            </a:r>
            <a:r>
              <a:rPr lang="en-CA" dirty="0">
                <a:solidFill>
                  <a:srgbClr val="2A2A2A"/>
                </a:solidFill>
                <a:latin typeface="Lato Light" panose="020F0502020204030203" pitchFamily="34" charset="0"/>
                <a:ea typeface="Lato Light" panose="020F0502020204030203" pitchFamily="34" charset="0"/>
                <a:cs typeface="Lato Light" panose="020F0502020204030203" pitchFamily="34" charset="0"/>
              </a:rPr>
              <a:t>they can control the conversation. </a:t>
            </a:r>
          </a:p>
          <a:p>
            <a:pPr marL="174708" indent="-174708" fontAlgn="base">
              <a:spcAft>
                <a:spcPts val="611"/>
              </a:spcAft>
              <a:buFont typeface="Arial" panose="020B0604020202020204" pitchFamily="34" charset="0"/>
              <a:buChar char="•"/>
            </a:pPr>
            <a:r>
              <a:rPr lang="en-CA" b="0" i="0" dirty="0">
                <a:solidFill>
                  <a:srgbClr val="2A2A2A"/>
                </a:solidFill>
                <a:effectLst/>
                <a:latin typeface="Lato Light" panose="020F0502020204030203" pitchFamily="34" charset="0"/>
                <a:ea typeface="Lato Light" panose="020F0502020204030203" pitchFamily="34" charset="0"/>
                <a:cs typeface="Lato Light" panose="020F0502020204030203" pitchFamily="34" charset="0"/>
              </a:rPr>
              <a:t>If the patient does not want to know details at this time, offer to answer any questions they may have at a later time. </a:t>
            </a:r>
          </a:p>
          <a:p>
            <a:pPr fontAlgn="base">
              <a:spcAft>
                <a:spcPts val="611"/>
              </a:spcAft>
            </a:pPr>
            <a:endParaRPr lang="en-CA" b="0" i="0" dirty="0">
              <a:solidFill>
                <a:srgbClr val="2A2A2A"/>
              </a:solidFill>
              <a:effectLst/>
              <a:latin typeface="Lato Light" panose="020F0502020204030203" pitchFamily="34" charset="0"/>
              <a:ea typeface="Lato Light" panose="020F0502020204030203" pitchFamily="34" charset="0"/>
              <a:cs typeface="Lato Light" panose="020F0502020204030203" pitchFamily="34" charset="0"/>
            </a:endParaRPr>
          </a:p>
          <a:p>
            <a:pPr>
              <a:spcAft>
                <a:spcPts val="611"/>
              </a:spcAft>
            </a:pPr>
            <a:r>
              <a:rPr lang="en-CA" sz="900" b="1" dirty="0"/>
              <a:t>References:</a:t>
            </a:r>
          </a:p>
          <a:p>
            <a:pPr marL="171450" indent="-171450">
              <a:spcAft>
                <a:spcPts val="611"/>
              </a:spcAft>
              <a:buFont typeface="Arial" panose="020B0604020202020204" pitchFamily="34" charset="0"/>
              <a:buChar char="•"/>
            </a:pPr>
            <a:r>
              <a:rPr lang="en-CA" sz="900" dirty="0" err="1"/>
              <a:t>Baile</a:t>
            </a:r>
            <a:r>
              <a:rPr lang="en-CA" sz="900" dirty="0"/>
              <a:t> WF, </a:t>
            </a:r>
            <a:r>
              <a:rPr lang="fr-CA" sz="900" i="1" dirty="0"/>
              <a:t>et al</a:t>
            </a:r>
            <a:r>
              <a:rPr lang="en-CA" sz="900" dirty="0"/>
              <a:t>. SPIKES-A six-step protocol for delivering bad news: application to the patient with cancer. Oncologist. 2000;5:302-11.</a:t>
            </a:r>
          </a:p>
          <a:p>
            <a:pPr marL="171450" indent="-171450">
              <a:spcAft>
                <a:spcPts val="611"/>
              </a:spcAft>
              <a:buFont typeface="Arial" panose="020B0604020202020204" pitchFamily="34" charset="0"/>
              <a:buChar char="•"/>
            </a:pPr>
            <a:r>
              <a:rPr lang="en-CA" sz="900" dirty="0"/>
              <a:t>Buckman R. Breaking bad news: the S-P-I-K-E-S strategy. Community Oncology 2005;2:138-142.</a:t>
            </a:r>
          </a:p>
          <a:p>
            <a:pPr marL="171450" indent="-171450">
              <a:spcAft>
                <a:spcPts val="611"/>
              </a:spcAft>
              <a:buFont typeface="Arial" panose="020B0604020202020204" pitchFamily="34" charset="0"/>
              <a:buChar char="•"/>
            </a:pPr>
            <a:r>
              <a:rPr lang="en-CA" sz="900" dirty="0"/>
              <a:t>EFNS Task Force on Diagnosis and Management of Amyotrophic Lateral Sclerosis:, Andersen PM, Abrahams S, </a:t>
            </a:r>
            <a:r>
              <a:rPr lang="en-CA" sz="900" dirty="0" err="1"/>
              <a:t>Borasio</a:t>
            </a:r>
            <a:r>
              <a:rPr lang="en-CA" sz="900" dirty="0"/>
              <a:t> GD, et al. EFNS guidelines on the clinical management of amyotrophic lateral sclerosis (MALS)--revised report of an EFNS task force. </a:t>
            </a:r>
            <a:r>
              <a:rPr lang="en-CA" sz="900" dirty="0" err="1"/>
              <a:t>Eur</a:t>
            </a:r>
            <a:r>
              <a:rPr lang="en-CA" sz="900" dirty="0"/>
              <a:t> J Neurol. 2012;19:360-75. </a:t>
            </a:r>
          </a:p>
          <a:p>
            <a:pPr fontAlgn="base">
              <a:spcAft>
                <a:spcPts val="611"/>
              </a:spcAft>
            </a:pPr>
            <a:endParaRPr lang="en-CA" b="0" i="0" dirty="0">
              <a:solidFill>
                <a:srgbClr val="2A2A2A"/>
              </a:solidFill>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4" name="Slide Number Placeholder 3"/>
          <p:cNvSpPr>
            <a:spLocks noGrp="1"/>
          </p:cNvSpPr>
          <p:nvPr>
            <p:ph type="sldNum" sz="quarter" idx="5"/>
          </p:nvPr>
        </p:nvSpPr>
        <p:spPr/>
        <p:txBody>
          <a:bodyPr/>
          <a:lstStyle/>
          <a:p>
            <a:fld id="{1CDAE1F0-0348-4E06-9321-97A559EA0B65}" type="slidenum">
              <a:rPr lang="en-CA" smtClean="0"/>
              <a:pPr/>
              <a:t>30</a:t>
            </a:fld>
            <a:endParaRPr lang="en-CA"/>
          </a:p>
        </p:txBody>
      </p:sp>
    </p:spTree>
    <p:extLst>
      <p:ext uri="{BB962C8B-B14F-4D97-AF65-F5344CB8AC3E}">
        <p14:creationId xmlns:p14="http://schemas.microsoft.com/office/powerpoint/2010/main" val="2308885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842000" cy="4899978"/>
          </a:xfrm>
        </p:spPr>
        <p:txBody>
          <a:bodyPr/>
          <a:lstStyle/>
          <a:p>
            <a:pPr fontAlgn="base">
              <a:spcAft>
                <a:spcPts val="611"/>
              </a:spcAft>
            </a:pPr>
            <a:r>
              <a:rPr lang="en-CA" sz="1100" b="1" dirty="0">
                <a:latin typeface="Lato Light" panose="020F0502020204030203" pitchFamily="34" charset="0"/>
                <a:ea typeface="Lato Light" panose="020F0502020204030203" pitchFamily="34" charset="0"/>
                <a:cs typeface="Lato Light" panose="020F0502020204030203" pitchFamily="34" charset="0"/>
              </a:rPr>
              <a:t>SPEAKER NOTES:</a:t>
            </a:r>
            <a:endParaRPr lang="en-CA" sz="1100" dirty="0">
              <a:latin typeface="Lato Light" panose="020F0502020204030203" pitchFamily="34" charset="0"/>
              <a:ea typeface="Lato Light" panose="020F0502020204030203" pitchFamily="34" charset="0"/>
              <a:cs typeface="Lato Light" panose="020F0502020204030203" pitchFamily="34" charset="0"/>
            </a:endParaRPr>
          </a:p>
          <a:p>
            <a:pPr marL="174708" indent="-174708" fontAlgn="base">
              <a:spcAft>
                <a:spcPts val="611"/>
              </a:spcAft>
              <a:buFont typeface="Arial" panose="020B0604020202020204" pitchFamily="34" charset="0"/>
              <a:buChar char="•"/>
            </a:pPr>
            <a:r>
              <a:rPr lang="en-CA" sz="1100" dirty="0">
                <a:latin typeface="Lato Light" panose="020F0502020204030203" pitchFamily="34" charset="0"/>
                <a:ea typeface="Lato Light" panose="020F0502020204030203" pitchFamily="34" charset="0"/>
                <a:cs typeface="Lato Light" panose="020F0502020204030203" pitchFamily="34" charset="0"/>
              </a:rPr>
              <a:t>The next step of the protocol –  </a:t>
            </a:r>
            <a:r>
              <a:rPr lang="en-CA" sz="1100" b="1" u="sng" dirty="0">
                <a:latin typeface="Lato Light" panose="020F0502020204030203" pitchFamily="34" charset="0"/>
                <a:ea typeface="Lato Light" panose="020F0502020204030203" pitchFamily="34" charset="0"/>
                <a:cs typeface="Lato Light" panose="020F0502020204030203" pitchFamily="34" charset="0"/>
              </a:rPr>
              <a:t>K</a:t>
            </a:r>
            <a:r>
              <a:rPr lang="en-CA" sz="1100" b="1" dirty="0">
                <a:latin typeface="Lato Light" panose="020F0502020204030203" pitchFamily="34" charset="0"/>
                <a:ea typeface="Lato Light" panose="020F0502020204030203" pitchFamily="34" charset="0"/>
                <a:cs typeface="Lato Light" panose="020F0502020204030203" pitchFamily="34" charset="0"/>
              </a:rPr>
              <a:t>nowledge</a:t>
            </a:r>
            <a:r>
              <a:rPr lang="en-CA" sz="1100" dirty="0">
                <a:latin typeface="Lato Light" panose="020F0502020204030203" pitchFamily="34" charset="0"/>
                <a:ea typeface="Lato Light" panose="020F0502020204030203" pitchFamily="34" charset="0"/>
                <a:cs typeface="Lato Light" panose="020F0502020204030203" pitchFamily="34" charset="0"/>
              </a:rPr>
              <a:t> – is where knowledge and information is shared with patients and their caregivers. </a:t>
            </a:r>
          </a:p>
          <a:p>
            <a:pPr marL="174708" indent="-174708" fontAlgn="base">
              <a:spcAft>
                <a:spcPts val="611"/>
              </a:spcAft>
              <a:buFont typeface="Arial" panose="020B0604020202020204" pitchFamily="34" charset="0"/>
              <a:buChar char="•"/>
            </a:pPr>
            <a:r>
              <a:rPr lang="en-CA" sz="1100" dirty="0">
                <a:solidFill>
                  <a:srgbClr val="231F20"/>
                </a:solidFill>
                <a:latin typeface="Lato Light" panose="020F0502020204030203" pitchFamily="34" charset="0"/>
                <a:ea typeface="Lato Light" panose="020F0502020204030203" pitchFamily="34" charset="0"/>
                <a:cs typeface="Lato Light" panose="020F0502020204030203" pitchFamily="34" charset="0"/>
              </a:rPr>
              <a:t>Helpful strategies for this step in the protocol are provided on this slide. Please review these with program participants and ask them if they have used any other strategies not listed here that have helped them effectively share knowledge and information when delivering news to patients. </a:t>
            </a:r>
          </a:p>
          <a:p>
            <a:pPr marL="174708" indent="-174708" fontAlgn="base">
              <a:spcAft>
                <a:spcPts val="611"/>
              </a:spcAft>
              <a:buFont typeface="Arial" panose="020B0604020202020204" pitchFamily="34" charset="0"/>
              <a:buChar char="•"/>
            </a:pPr>
            <a:r>
              <a:rPr lang="en-CA" sz="1100" dirty="0">
                <a:solidFill>
                  <a:srgbClr val="231F20"/>
                </a:solidFill>
                <a:latin typeface="Lato Light" panose="020F0502020204030203" pitchFamily="34" charset="0"/>
                <a:ea typeface="Lato Light" panose="020F0502020204030203" pitchFamily="34" charset="0"/>
                <a:cs typeface="Lato Light" panose="020F0502020204030203" pitchFamily="34" charset="0"/>
              </a:rPr>
              <a:t>When conveying difficult news, it is important to use the same language as your patients. Avoid technical, scientific language; even the most well-informed patients can find technical terms hard to comprehend and remember, particularly during these emotionally intense discussions. </a:t>
            </a:r>
          </a:p>
          <a:p>
            <a:pPr marL="174708" indent="-174708" fontAlgn="base">
              <a:spcAft>
                <a:spcPts val="611"/>
              </a:spcAft>
              <a:buFont typeface="Arial" panose="020B0604020202020204" pitchFamily="34" charset="0"/>
              <a:buChar char="•"/>
            </a:pPr>
            <a:r>
              <a:rPr lang="en-CA" sz="1100" dirty="0">
                <a:solidFill>
                  <a:srgbClr val="231F20"/>
                </a:solidFill>
                <a:latin typeface="Lato Light" panose="020F0502020204030203" pitchFamily="34" charset="0"/>
                <a:ea typeface="Lato Light" panose="020F0502020204030203" pitchFamily="34" charset="0"/>
                <a:cs typeface="Lato Light" panose="020F0502020204030203" pitchFamily="34" charset="0"/>
              </a:rPr>
              <a:t>It is also important to provide information in small chunks and to clarify that the patient understands what you have said at the end of each chunk. </a:t>
            </a:r>
          </a:p>
          <a:p>
            <a:pPr marL="174708" indent="-174708" fontAlgn="base">
              <a:spcAft>
                <a:spcPts val="611"/>
              </a:spcAft>
              <a:buFont typeface="Arial" panose="020B0604020202020204" pitchFamily="34" charset="0"/>
              <a:buChar char="•"/>
            </a:pPr>
            <a:r>
              <a:rPr lang="en-CA" sz="1100" dirty="0">
                <a:solidFill>
                  <a:srgbClr val="231F20"/>
                </a:solidFill>
                <a:latin typeface="Lato Light" panose="020F0502020204030203" pitchFamily="34" charset="0"/>
                <a:ea typeface="Lato Light" panose="020F0502020204030203" pitchFamily="34" charset="0"/>
                <a:cs typeface="Lato Light" panose="020F0502020204030203" pitchFamily="34" charset="0"/>
              </a:rPr>
              <a:t>Finally, it is important to acknowledge that the news is devastating, but discuss reasons for hope (see video on next slide), including research, drug trials and the heterogeneity and variability of the disease. </a:t>
            </a:r>
          </a:p>
          <a:p>
            <a:pPr marL="174708" indent="-174708" fontAlgn="base">
              <a:spcAft>
                <a:spcPts val="611"/>
              </a:spcAft>
              <a:buFont typeface="Arial" panose="020B0604020202020204" pitchFamily="34" charset="0"/>
              <a:buChar char="•"/>
            </a:pPr>
            <a:endParaRPr lang="en-CA" sz="400" dirty="0">
              <a:latin typeface="Lato Light" panose="020F0502020204030203" pitchFamily="34" charset="0"/>
              <a:ea typeface="Lato Light" panose="020F0502020204030203" pitchFamily="34" charset="0"/>
              <a:cs typeface="Lato Light" panose="020F0502020204030203" pitchFamily="34" charset="0"/>
            </a:endParaRPr>
          </a:p>
          <a:p>
            <a:pPr>
              <a:spcAft>
                <a:spcPts val="611"/>
              </a:spcAft>
            </a:pPr>
            <a:r>
              <a:rPr lang="en-CA" sz="900" b="1" dirty="0"/>
              <a:t>References:</a:t>
            </a:r>
          </a:p>
          <a:p>
            <a:pPr marL="171450" indent="-171450">
              <a:spcAft>
                <a:spcPts val="611"/>
              </a:spcAft>
              <a:buFont typeface="Arial" panose="020B0604020202020204" pitchFamily="34" charset="0"/>
              <a:buChar char="•"/>
            </a:pPr>
            <a:r>
              <a:rPr lang="en-CA" sz="900" dirty="0" err="1"/>
              <a:t>Baile</a:t>
            </a:r>
            <a:r>
              <a:rPr lang="en-CA" sz="900" dirty="0"/>
              <a:t> WF, </a:t>
            </a:r>
            <a:r>
              <a:rPr lang="fr-CA" sz="900" i="1" dirty="0"/>
              <a:t>et al</a:t>
            </a:r>
            <a:r>
              <a:rPr lang="en-CA" sz="900" dirty="0"/>
              <a:t>. SPIKES-A six-step protocol for delivering bad news: application to the patient with cancer. Oncologist. 2000;5:302-11.</a:t>
            </a:r>
          </a:p>
          <a:p>
            <a:pPr marL="171450" indent="-171450">
              <a:spcAft>
                <a:spcPts val="611"/>
              </a:spcAft>
              <a:buFont typeface="Arial" panose="020B0604020202020204" pitchFamily="34" charset="0"/>
              <a:buChar char="•"/>
            </a:pPr>
            <a:r>
              <a:rPr lang="en-CA" sz="900" dirty="0"/>
              <a:t>Buckman R. Breaking bad news: the S-P-I-K-E-S strategy. Community Oncology 2005;2:138-42.</a:t>
            </a:r>
          </a:p>
          <a:p>
            <a:pPr marL="171450" indent="-171450">
              <a:spcAft>
                <a:spcPts val="611"/>
              </a:spcAft>
              <a:buFont typeface="Arial" panose="020B0604020202020204" pitchFamily="34" charset="0"/>
              <a:buChar char="•"/>
            </a:pPr>
            <a:r>
              <a:rPr lang="en-CA" sz="900" dirty="0"/>
              <a:t>EFNS Task Force on Diagnosis and Management of Amyotrophic Lateral Sclerosis:, Andersen PM, Abrahams S, </a:t>
            </a:r>
            <a:r>
              <a:rPr lang="en-CA" sz="900" dirty="0" err="1"/>
              <a:t>Borasio</a:t>
            </a:r>
            <a:r>
              <a:rPr lang="en-CA" sz="900" dirty="0"/>
              <a:t> GD, et al. EFNS guidelines on the clinical management of amyotrophic lateral sclerosis (MALS)--revised report of an EFNS task force. </a:t>
            </a:r>
            <a:r>
              <a:rPr lang="en-CA" sz="900" dirty="0" err="1"/>
              <a:t>Eur</a:t>
            </a:r>
            <a:r>
              <a:rPr lang="en-CA" sz="900" dirty="0"/>
              <a:t> J Neurol. 2012;19:360-75. </a:t>
            </a:r>
          </a:p>
          <a:p>
            <a:endParaRPr lang="en-CA" dirty="0"/>
          </a:p>
        </p:txBody>
      </p:sp>
      <p:sp>
        <p:nvSpPr>
          <p:cNvPr id="4" name="Slide Number Placeholder 3"/>
          <p:cNvSpPr>
            <a:spLocks noGrp="1"/>
          </p:cNvSpPr>
          <p:nvPr>
            <p:ph type="sldNum" sz="quarter" idx="5"/>
          </p:nvPr>
        </p:nvSpPr>
        <p:spPr/>
        <p:txBody>
          <a:bodyPr/>
          <a:lstStyle/>
          <a:p>
            <a:fld id="{1CDAE1F0-0348-4E06-9321-97A559EA0B65}" type="slidenum">
              <a:rPr lang="en-CA" smtClean="0"/>
              <a:pPr/>
              <a:t>31</a:t>
            </a:fld>
            <a:endParaRPr lang="en-CA"/>
          </a:p>
        </p:txBody>
      </p:sp>
    </p:spTree>
    <p:extLst>
      <p:ext uri="{BB962C8B-B14F-4D97-AF65-F5344CB8AC3E}">
        <p14:creationId xmlns:p14="http://schemas.microsoft.com/office/powerpoint/2010/main" val="3726854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230">
              <a:defRPr/>
            </a:pPr>
            <a:r>
              <a:rPr lang="en-US" b="1"/>
              <a:t>NOTE TO SPEAKER/FACILITATOR:</a:t>
            </a:r>
          </a:p>
          <a:p>
            <a:pPr marL="174708" indent="-174708" defTabSz="947230">
              <a:buFont typeface="Arial" pitchFamily="34" charset="0"/>
              <a:buChar char="•"/>
              <a:defRPr/>
            </a:pPr>
            <a:r>
              <a:rPr lang="en-US"/>
              <a:t>Please complete this slide.</a:t>
            </a:r>
            <a:endParaRPr lang="en-US" b="0" i="1">
              <a:solidFill>
                <a:srgbClr val="3F4444"/>
              </a:solidFill>
              <a:latin typeface="+mn-lt"/>
            </a:endParaRPr>
          </a:p>
          <a:p>
            <a:endParaRPr lang="en-US"/>
          </a:p>
        </p:txBody>
      </p:sp>
      <p:sp>
        <p:nvSpPr>
          <p:cNvPr id="4" name="Slide Number Placeholder 3"/>
          <p:cNvSpPr>
            <a:spLocks noGrp="1"/>
          </p:cNvSpPr>
          <p:nvPr>
            <p:ph type="sldNum" sz="quarter" idx="10"/>
          </p:nvPr>
        </p:nvSpPr>
        <p:spPr/>
        <p:txBody>
          <a:bodyPr/>
          <a:lstStyle/>
          <a:p>
            <a:pPr defTabSz="949478">
              <a:defRPr/>
            </a:pPr>
            <a:fld id="{DBDBF580-D318-4C5D-B927-FEBC7823BF7C}" type="slidenum">
              <a:rPr lang="en-US">
                <a:solidFill>
                  <a:prstClr val="black"/>
                </a:solidFill>
              </a:rPr>
              <a:pPr defTabSz="949478">
                <a:defRPr/>
              </a:pPr>
              <a:t>3</a:t>
            </a:fld>
            <a:endParaRPr lang="en-US">
              <a:solidFill>
                <a:prstClr val="black"/>
              </a:solidFill>
            </a:endParaRPr>
          </a:p>
        </p:txBody>
      </p:sp>
    </p:spTree>
    <p:extLst>
      <p:ext uri="{BB962C8B-B14F-4D97-AF65-F5344CB8AC3E}">
        <p14:creationId xmlns:p14="http://schemas.microsoft.com/office/powerpoint/2010/main" val="3357760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lnSpc>
                <a:spcPct val="107000"/>
              </a:lnSpc>
              <a:spcAft>
                <a:spcPts val="815"/>
              </a:spcAft>
              <a:tabLst>
                <a:tab pos="465887" algn="l"/>
              </a:tabLst>
              <a:defRPr/>
            </a:pPr>
            <a:r>
              <a:rPr lang="en-CA" b="1" i="0" u="none" strike="noStrike" baseline="0" dirty="0">
                <a:latin typeface="Lato Light" panose="020F0502020204030203" pitchFamily="34" charset="0"/>
                <a:ea typeface="Lato Light" panose="020F0502020204030203" pitchFamily="34" charset="0"/>
                <a:cs typeface="Lato Light" panose="020F0502020204030203" pitchFamily="34" charset="0"/>
              </a:rPr>
              <a:t>SPEAKER NOTES:</a:t>
            </a:r>
            <a:endParaRPr lang="en-CA" kern="1200" dirty="0">
              <a:solidFill>
                <a:srgbClr val="231F20"/>
              </a:solidFill>
              <a:effectLst/>
              <a:latin typeface="Lato Light" panose="020F0502020204030203" pitchFamily="34" charset="0"/>
              <a:ea typeface="Lato Light" panose="020F0502020204030203" pitchFamily="34" charset="0"/>
              <a:cs typeface="Lato Light" panose="020F0502020204030203" pitchFamily="34" charset="0"/>
            </a:endParaRPr>
          </a:p>
          <a:p>
            <a:pPr marL="349415" indent="-349415">
              <a:lnSpc>
                <a:spcPct val="107000"/>
              </a:lnSpc>
              <a:spcAft>
                <a:spcPts val="815"/>
              </a:spcAft>
              <a:buFont typeface="Arial" panose="020B0604020202020204" pitchFamily="34" charset="0"/>
              <a:buChar char="•"/>
              <a:tabLst>
                <a:tab pos="465887" algn="l"/>
              </a:tabLst>
            </a:pPr>
            <a:r>
              <a:rPr lang="en-CA" kern="1200" dirty="0">
                <a:solidFill>
                  <a:srgbClr val="231F20"/>
                </a:solidFill>
                <a:effectLst/>
                <a:latin typeface="Lato Light" panose="020F0502020204030203" pitchFamily="34" charset="0"/>
                <a:ea typeface="Lato Light" panose="020F0502020204030203" pitchFamily="34" charset="0"/>
                <a:cs typeface="Lato Light" panose="020F0502020204030203" pitchFamily="34" charset="0"/>
              </a:rPr>
              <a:t>In this short video, Dr. Angela Genge emphasizes that ALS/MND is </a:t>
            </a:r>
            <a:r>
              <a:rPr lang="en-CA" i="1" kern="1200" dirty="0">
                <a:solidFill>
                  <a:srgbClr val="231F20"/>
                </a:solidFill>
                <a:effectLst/>
                <a:latin typeface="Lato Light" panose="020F0502020204030203" pitchFamily="34" charset="0"/>
                <a:ea typeface="Lato Light" panose="020F0502020204030203" pitchFamily="34" charset="0"/>
                <a:cs typeface="Lato Light" panose="020F0502020204030203" pitchFamily="34" charset="0"/>
              </a:rPr>
              <a:t>not</a:t>
            </a:r>
            <a:r>
              <a:rPr lang="en-CA" kern="1200" dirty="0">
                <a:solidFill>
                  <a:srgbClr val="231F20"/>
                </a:solidFill>
                <a:effectLst/>
                <a:latin typeface="Lato Light" panose="020F0502020204030203" pitchFamily="34" charset="0"/>
                <a:ea typeface="Lato Light" panose="020F0502020204030203" pitchFamily="34" charset="0"/>
                <a:cs typeface="Lato Light" panose="020F0502020204030203" pitchFamily="34" charset="0"/>
              </a:rPr>
              <a:t> a hopeless situation. There is an “army” of researchers around the globe that are working to find a cure and a number of organizations that provide help and support for people living with ALS/MND and their families. </a:t>
            </a:r>
            <a:endParaRPr lang="en-CA" dirty="0">
              <a:effectLst/>
              <a:latin typeface="Lato Light" panose="020F0502020204030203" pitchFamily="34" charset="0"/>
              <a:ea typeface="Lato Light" panose="020F0502020204030203" pitchFamily="34" charset="0"/>
              <a:cs typeface="Lato Light" panose="020F0502020204030203" pitchFamily="34" charset="0"/>
            </a:endParaRPr>
          </a:p>
          <a:p>
            <a:endParaRPr lang="en-CA" dirty="0">
              <a:latin typeface="Lato Light" panose="020F0502020204030203" pitchFamily="34" charset="0"/>
              <a:ea typeface="Lato Light" panose="020F0502020204030203" pitchFamily="34" charset="0"/>
              <a:cs typeface="Lato Light" panose="020F0502020204030203" pitchFamily="34" charset="0"/>
            </a:endParaRPr>
          </a:p>
        </p:txBody>
      </p:sp>
      <p:sp>
        <p:nvSpPr>
          <p:cNvPr id="4" name="Slide Number Placeholder 3"/>
          <p:cNvSpPr>
            <a:spLocks noGrp="1"/>
          </p:cNvSpPr>
          <p:nvPr>
            <p:ph type="sldNum" sz="quarter" idx="5"/>
          </p:nvPr>
        </p:nvSpPr>
        <p:spPr/>
        <p:txBody>
          <a:bodyPr/>
          <a:lstStyle/>
          <a:p>
            <a:fld id="{1CDAE1F0-0348-4E06-9321-97A559EA0B65}" type="slidenum">
              <a:rPr lang="en-CA" smtClean="0"/>
              <a:pPr/>
              <a:t>32</a:t>
            </a:fld>
            <a:endParaRPr lang="en-CA"/>
          </a:p>
        </p:txBody>
      </p:sp>
    </p:spTree>
    <p:extLst>
      <p:ext uri="{BB962C8B-B14F-4D97-AF65-F5344CB8AC3E}">
        <p14:creationId xmlns:p14="http://schemas.microsoft.com/office/powerpoint/2010/main" val="2157704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551363"/>
          </a:xfrm>
        </p:spPr>
        <p:txBody>
          <a:bodyPr/>
          <a:lstStyle/>
          <a:p>
            <a:pPr>
              <a:lnSpc>
                <a:spcPct val="107000"/>
              </a:lnSpc>
              <a:spcAft>
                <a:spcPts val="611"/>
              </a:spcAft>
              <a:tabLst>
                <a:tab pos="465887" algn="l"/>
              </a:tabLst>
            </a:pPr>
            <a:r>
              <a:rPr lang="en-CA" b="1" i="0" u="none" strike="noStrike" baseline="0" dirty="0">
                <a:latin typeface="Lato Light" panose="020F0502020204030203" pitchFamily="34" charset="0"/>
                <a:ea typeface="Lato Light" panose="020F0502020204030203" pitchFamily="34" charset="0"/>
                <a:cs typeface="Lato Light" panose="020F0502020204030203" pitchFamily="34" charset="0"/>
              </a:rPr>
              <a:t>SPEAKER NOTES:</a:t>
            </a:r>
            <a:endParaRPr lang="en-CA" kern="1200" dirty="0">
              <a:solidFill>
                <a:srgbClr val="231F20"/>
              </a:solidFill>
              <a:effectLst/>
              <a:latin typeface="Lato Light" panose="020F0502020204030203" pitchFamily="34" charset="0"/>
              <a:ea typeface="Lato Light" panose="020F0502020204030203" pitchFamily="34" charset="0"/>
              <a:cs typeface="Lato Light" panose="020F0502020204030203" pitchFamily="34" charset="0"/>
            </a:endParaRPr>
          </a:p>
          <a:p>
            <a:pPr marL="184414" indent="-184414">
              <a:lnSpc>
                <a:spcPct val="107000"/>
              </a:lnSpc>
              <a:spcAft>
                <a:spcPts val="611"/>
              </a:spcAft>
              <a:buFont typeface="Arial" panose="020B0604020202020204" pitchFamily="34" charset="0"/>
              <a:buChar char="•"/>
              <a:tabLst>
                <a:tab pos="465887" algn="l"/>
              </a:tabLst>
            </a:pPr>
            <a:r>
              <a:rPr lang="en-CA" kern="1200" dirty="0">
                <a:solidFill>
                  <a:srgbClr val="231F20"/>
                </a:solidFill>
                <a:effectLst/>
                <a:latin typeface="Lato Light" panose="020F0502020204030203" pitchFamily="34" charset="0"/>
                <a:ea typeface="Lato Light" panose="020F0502020204030203" pitchFamily="34" charset="0"/>
                <a:cs typeface="Lato Light" panose="020F0502020204030203" pitchFamily="34" charset="0"/>
              </a:rPr>
              <a:t>It is also important that all HCPs be prepared to address the two most commonly asked questions at the time of diagnosis or shortly after a diagnosis is given:</a:t>
            </a:r>
          </a:p>
          <a:p>
            <a:pPr marL="456181" lvl="1" indent="-271767">
              <a:lnSpc>
                <a:spcPct val="107000"/>
              </a:lnSpc>
              <a:spcAft>
                <a:spcPts val="611"/>
              </a:spcAft>
              <a:buFont typeface="Wingdings" panose="05000000000000000000" pitchFamily="2" charset="2"/>
              <a:buChar char="§"/>
              <a:tabLst>
                <a:tab pos="368827" algn="l"/>
                <a:tab pos="465887" algn="l"/>
              </a:tabLst>
            </a:pPr>
            <a:r>
              <a:rPr lang="en-CA" dirty="0">
                <a:solidFill>
                  <a:srgbClr val="231F20"/>
                </a:solidFill>
                <a:latin typeface="Lato Light" panose="020F0502020204030203" pitchFamily="34" charset="0"/>
                <a:ea typeface="Lato Light" panose="020F0502020204030203" pitchFamily="34" charset="0"/>
                <a:cs typeface="Lato Light" panose="020F0502020204030203" pitchFamily="34" charset="0"/>
              </a:rPr>
              <a:t>How much time do I have?</a:t>
            </a:r>
          </a:p>
          <a:p>
            <a:pPr marL="456181" lvl="1" indent="-271767">
              <a:lnSpc>
                <a:spcPct val="107000"/>
              </a:lnSpc>
              <a:spcAft>
                <a:spcPts val="611"/>
              </a:spcAft>
              <a:buFont typeface="Wingdings" panose="05000000000000000000" pitchFamily="2" charset="2"/>
              <a:buChar char="§"/>
              <a:tabLst>
                <a:tab pos="368827" algn="l"/>
                <a:tab pos="465887" algn="l"/>
              </a:tabLst>
            </a:pPr>
            <a:r>
              <a:rPr lang="en-CA" dirty="0">
                <a:solidFill>
                  <a:srgbClr val="231F20"/>
                </a:solidFill>
                <a:effectLst/>
                <a:latin typeface="Lato Light" panose="020F0502020204030203" pitchFamily="34" charset="0"/>
                <a:ea typeface="Lato Light" panose="020F0502020204030203" pitchFamily="34" charset="0"/>
                <a:cs typeface="Lato Light" panose="020F0502020204030203" pitchFamily="34" charset="0"/>
              </a:rPr>
              <a:t>When and how am I going to die?</a:t>
            </a:r>
            <a:endParaRPr lang="en-CA" dirty="0">
              <a:effectLst/>
              <a:latin typeface="Lato Light" panose="020F0502020204030203" pitchFamily="34" charset="0"/>
              <a:ea typeface="Lato Light" panose="020F0502020204030203" pitchFamily="34" charset="0"/>
              <a:cs typeface="Lato Light" panose="020F0502020204030203" pitchFamily="34" charset="0"/>
            </a:endParaRPr>
          </a:p>
          <a:p>
            <a:pPr marL="174708" indent="-174708">
              <a:spcAft>
                <a:spcPts val="611"/>
              </a:spcAft>
              <a:buFont typeface="Arial" panose="020B0604020202020204" pitchFamily="34" charset="0"/>
              <a:buChar char="•"/>
            </a:pPr>
            <a:r>
              <a:rPr lang="en-CA" b="0" i="0" u="none" strike="noStrike" baseline="0" dirty="0">
                <a:latin typeface="Lato Light" panose="020F0502020204030203" pitchFamily="34" charset="0"/>
                <a:ea typeface="Lato Light" panose="020F0502020204030203" pitchFamily="34" charset="0"/>
                <a:cs typeface="Lato Light" panose="020F0502020204030203" pitchFamily="34" charset="0"/>
              </a:rPr>
              <a:t>It is important to be honest about the likely progression of the disease, but mention that prognosis is highly variable and recognize the limitations of any predictions (see examples of potential responses in the caption boxes on the right of the slide). </a:t>
            </a:r>
          </a:p>
          <a:p>
            <a:pPr marL="174708" indent="-174708">
              <a:spcAft>
                <a:spcPts val="611"/>
              </a:spcAft>
              <a:buFont typeface="Arial" panose="020B0604020202020204" pitchFamily="34" charset="0"/>
              <a:buChar char="•"/>
            </a:pPr>
            <a:r>
              <a:rPr lang="en-CA" b="0" i="0" u="none" strike="noStrike" baseline="0" dirty="0">
                <a:latin typeface="Lato Light" panose="020F0502020204030203" pitchFamily="34" charset="0"/>
                <a:ea typeface="Lato Light" panose="020F0502020204030203" pitchFamily="34" charset="0"/>
                <a:cs typeface="Lato Light" panose="020F0502020204030203" pitchFamily="34" charset="0"/>
              </a:rPr>
              <a:t>Focus on what can be done at present and moving forward, which is ensuring the best possible quality of life for the patient (see example response in caption box on the bottom left of the slide). </a:t>
            </a:r>
          </a:p>
          <a:p>
            <a:endParaRPr lang="en-CA" sz="900" dirty="0">
              <a:latin typeface="Lato Light" panose="020F0502020204030203" pitchFamily="34" charset="0"/>
              <a:ea typeface="Lato Light" panose="020F0502020204030203" pitchFamily="34" charset="0"/>
              <a:cs typeface="Lato Light" panose="020F0502020204030203" pitchFamily="34" charset="0"/>
            </a:endParaRPr>
          </a:p>
          <a:p>
            <a:pPr>
              <a:spcAft>
                <a:spcPts val="611"/>
              </a:spcAft>
            </a:pPr>
            <a:r>
              <a:rPr lang="en-CA" sz="900" b="1" dirty="0"/>
              <a:t>References:</a:t>
            </a:r>
          </a:p>
          <a:p>
            <a:pPr marL="171450" indent="-171450">
              <a:spcAft>
                <a:spcPts val="611"/>
              </a:spcAft>
              <a:buFont typeface="Arial" panose="020B0604020202020204" pitchFamily="34" charset="0"/>
              <a:buChar char="•"/>
            </a:pPr>
            <a:r>
              <a:rPr lang="en-CA" sz="900" dirty="0" err="1"/>
              <a:t>Baile</a:t>
            </a:r>
            <a:r>
              <a:rPr lang="en-CA" sz="900" dirty="0"/>
              <a:t> WF, </a:t>
            </a:r>
            <a:r>
              <a:rPr lang="fr-CA" sz="900" i="1" dirty="0"/>
              <a:t>et al</a:t>
            </a:r>
            <a:r>
              <a:rPr lang="en-CA" sz="900" dirty="0"/>
              <a:t>. SPIKES-A six-step protocol for delivering bad news: application to the patient with cancer. Oncologist. 2000;5:302-11.</a:t>
            </a:r>
          </a:p>
          <a:p>
            <a:pPr marL="171450" indent="-171450">
              <a:spcAft>
                <a:spcPts val="611"/>
              </a:spcAft>
              <a:buFont typeface="Arial" panose="020B0604020202020204" pitchFamily="34" charset="0"/>
              <a:buChar char="•"/>
            </a:pPr>
            <a:r>
              <a:rPr lang="en-CA" sz="900" dirty="0"/>
              <a:t>Buckman R. Breaking bad news: the S-P-I-K-E-S strategy. Community Oncology 2005;2:138-42.</a:t>
            </a:r>
          </a:p>
          <a:p>
            <a:pPr marL="171450" indent="-171450">
              <a:spcAft>
                <a:spcPts val="611"/>
              </a:spcAft>
              <a:buFont typeface="Arial" panose="020B0604020202020204" pitchFamily="34" charset="0"/>
              <a:buChar char="•"/>
            </a:pPr>
            <a:r>
              <a:rPr lang="en-CA" sz="900" dirty="0"/>
              <a:t>EFNS Task Force on Diagnosis and Management of Amyotrophic Lateral Sclerosis:, Andersen PM, Abrahams S, </a:t>
            </a:r>
            <a:r>
              <a:rPr lang="en-CA" sz="900" dirty="0" err="1"/>
              <a:t>Borasio</a:t>
            </a:r>
            <a:r>
              <a:rPr lang="en-CA" sz="900" dirty="0"/>
              <a:t> GD, et al. EFNS guidelines on the clinical management of amyotrophic lateral sclerosis (MALS)--revised report of an EFNS task force. </a:t>
            </a:r>
            <a:r>
              <a:rPr lang="en-CA" sz="900" dirty="0" err="1"/>
              <a:t>Eur</a:t>
            </a:r>
            <a:r>
              <a:rPr lang="en-CA" sz="900" dirty="0"/>
              <a:t> J Neurol. 2012;19:360-75. </a:t>
            </a:r>
          </a:p>
          <a:p>
            <a:endParaRPr lang="en-CA" dirty="0">
              <a:latin typeface="Lato Light" panose="020F0502020204030203" pitchFamily="34" charset="0"/>
              <a:ea typeface="Lato Light" panose="020F0502020204030203" pitchFamily="34" charset="0"/>
              <a:cs typeface="Lato Light" panose="020F0502020204030203" pitchFamily="34" charset="0"/>
            </a:endParaRPr>
          </a:p>
        </p:txBody>
      </p:sp>
      <p:sp>
        <p:nvSpPr>
          <p:cNvPr id="4" name="Slide Number Placeholder 3"/>
          <p:cNvSpPr>
            <a:spLocks noGrp="1"/>
          </p:cNvSpPr>
          <p:nvPr>
            <p:ph type="sldNum" sz="quarter" idx="5"/>
          </p:nvPr>
        </p:nvSpPr>
        <p:spPr/>
        <p:txBody>
          <a:bodyPr/>
          <a:lstStyle/>
          <a:p>
            <a:fld id="{1CDAE1F0-0348-4E06-9321-97A559EA0B65}" type="slidenum">
              <a:rPr lang="en-CA" smtClean="0"/>
              <a:pPr/>
              <a:t>33</a:t>
            </a:fld>
            <a:endParaRPr lang="en-CA"/>
          </a:p>
        </p:txBody>
      </p:sp>
    </p:spTree>
    <p:extLst>
      <p:ext uri="{BB962C8B-B14F-4D97-AF65-F5344CB8AC3E}">
        <p14:creationId xmlns:p14="http://schemas.microsoft.com/office/powerpoint/2010/main" val="305266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lnSpc>
                <a:spcPct val="107000"/>
              </a:lnSpc>
              <a:spcAft>
                <a:spcPts val="611"/>
              </a:spcAft>
              <a:tabLst>
                <a:tab pos="465887" algn="l"/>
              </a:tabLst>
              <a:defRPr/>
            </a:pPr>
            <a:r>
              <a:rPr lang="en-CA" b="1" dirty="0">
                <a:solidFill>
                  <a:prstClr val="black"/>
                </a:solidFill>
                <a:latin typeface="Lato Light" panose="020F0502020204030203" pitchFamily="34" charset="0"/>
                <a:ea typeface="Lato Light" panose="020F0502020204030203" pitchFamily="34" charset="0"/>
                <a:cs typeface="Lato Light" panose="020F0502020204030203" pitchFamily="34" charset="0"/>
              </a:rPr>
              <a:t>SPEAKER NOTES:</a:t>
            </a:r>
            <a:endParaRPr lang="en-CA" dirty="0">
              <a:solidFill>
                <a:srgbClr val="231F20"/>
              </a:solidFill>
              <a:latin typeface="Lato Light" panose="020F0502020204030203" pitchFamily="34" charset="0"/>
              <a:ea typeface="Lato Light" panose="020F0502020204030203" pitchFamily="34" charset="0"/>
              <a:cs typeface="Lato Light" panose="020F0502020204030203" pitchFamily="34" charset="0"/>
            </a:endParaRPr>
          </a:p>
          <a:p>
            <a:pPr marL="184414" indent="-184414" defTabSz="931774">
              <a:lnSpc>
                <a:spcPct val="107000"/>
              </a:lnSpc>
              <a:spcAft>
                <a:spcPts val="611"/>
              </a:spcAft>
              <a:buFont typeface="Arial" panose="020B0604020202020204" pitchFamily="34" charset="0"/>
              <a:buChar char="•"/>
              <a:tabLst>
                <a:tab pos="465887" algn="l"/>
              </a:tabLst>
              <a:defRPr/>
            </a:pPr>
            <a:r>
              <a:rPr lang="en-CA" dirty="0">
                <a:solidFill>
                  <a:srgbClr val="231F20"/>
                </a:solidFill>
                <a:latin typeface="Lato Light" panose="020F0502020204030203" pitchFamily="34" charset="0"/>
                <a:ea typeface="Lato Light" panose="020F0502020204030203" pitchFamily="34" charset="0"/>
                <a:cs typeface="Lato Light" panose="020F0502020204030203" pitchFamily="34" charset="0"/>
              </a:rPr>
              <a:t>This slide lists the information </a:t>
            </a:r>
            <a:r>
              <a:rPr lang="en-CA" dirty="0">
                <a:solidFill>
                  <a:srgbClr val="231F20"/>
                </a:solidFill>
                <a:highlight>
                  <a:srgbClr val="FFFF00"/>
                </a:highlight>
                <a:latin typeface="Lato Light" panose="020F0502020204030203" pitchFamily="34" charset="0"/>
                <a:ea typeface="Lato Light" panose="020F0502020204030203" pitchFamily="34" charset="0"/>
                <a:cs typeface="Lato Light" panose="020F0502020204030203" pitchFamily="34" charset="0"/>
              </a:rPr>
              <a:t>that should be discussed </a:t>
            </a:r>
            <a:r>
              <a:rPr lang="en-CA" dirty="0">
                <a:solidFill>
                  <a:srgbClr val="231F20"/>
                </a:solidFill>
                <a:latin typeface="Lato Light" panose="020F0502020204030203" pitchFamily="34" charset="0"/>
                <a:ea typeface="Lato Light" panose="020F0502020204030203" pitchFamily="34" charset="0"/>
                <a:cs typeface="Lato Light" panose="020F0502020204030203" pitchFamily="34" charset="0"/>
              </a:rPr>
              <a:t>with the patient and caregiver early in the disease, based on their own timeline and level of readiness to know more. </a:t>
            </a:r>
          </a:p>
          <a:p>
            <a:pPr marL="184414" indent="-184414" defTabSz="931774">
              <a:lnSpc>
                <a:spcPct val="107000"/>
              </a:lnSpc>
              <a:spcAft>
                <a:spcPts val="611"/>
              </a:spcAft>
              <a:buFont typeface="Arial" panose="020B0604020202020204" pitchFamily="34" charset="0"/>
              <a:buChar char="•"/>
              <a:tabLst>
                <a:tab pos="465887" algn="l"/>
              </a:tabLst>
              <a:defRPr/>
            </a:pPr>
            <a:r>
              <a:rPr lang="en-CA" dirty="0">
                <a:solidFill>
                  <a:srgbClr val="231F20"/>
                </a:solidFill>
                <a:latin typeface="Lato Light" panose="020F0502020204030203" pitchFamily="34" charset="0"/>
                <a:ea typeface="Lato Light" panose="020F0502020204030203" pitchFamily="34" charset="0"/>
                <a:cs typeface="Lato Light" panose="020F0502020204030203" pitchFamily="34" charset="0"/>
              </a:rPr>
              <a:t>Please review this list with program participants. </a:t>
            </a:r>
            <a:endParaRPr lang="en-CA" dirty="0">
              <a:solidFill>
                <a:prstClr val="black"/>
              </a:solidFill>
              <a:latin typeface="Lato Light" panose="020F0502020204030203" pitchFamily="34" charset="0"/>
              <a:ea typeface="Lato Light" panose="020F0502020204030203" pitchFamily="34" charset="0"/>
              <a:cs typeface="Lato Light" panose="020F0502020204030203" pitchFamily="34" charset="0"/>
            </a:endParaRPr>
          </a:p>
          <a:p>
            <a:pPr defTabSz="931774">
              <a:defRPr/>
            </a:pPr>
            <a:endParaRPr lang="en-CA" sz="900" dirty="0">
              <a:solidFill>
                <a:prstClr val="black"/>
              </a:solidFill>
              <a:latin typeface="Lato Light" panose="020F0502020204030203" pitchFamily="34" charset="0"/>
              <a:ea typeface="Lato Light" panose="020F0502020204030203" pitchFamily="34" charset="0"/>
              <a:cs typeface="Lato Light" panose="020F0502020204030203" pitchFamily="34" charset="0"/>
            </a:endParaRPr>
          </a:p>
          <a:p>
            <a:pPr defTabSz="931774">
              <a:spcAft>
                <a:spcPts val="611"/>
              </a:spcAft>
              <a:defRPr/>
            </a:pPr>
            <a:r>
              <a:rPr lang="en-CA" sz="900" b="1" dirty="0">
                <a:solidFill>
                  <a:prstClr val="black"/>
                </a:solidFill>
              </a:rPr>
              <a:t>References:</a:t>
            </a:r>
          </a:p>
          <a:p>
            <a:pPr marL="171450" indent="-171450" defTabSz="931774">
              <a:spcAft>
                <a:spcPts val="611"/>
              </a:spcAft>
              <a:buFont typeface="Arial" panose="020B0604020202020204" pitchFamily="34" charset="0"/>
              <a:buChar char="•"/>
              <a:defRPr/>
            </a:pPr>
            <a:r>
              <a:rPr lang="en-CA" sz="900" dirty="0" err="1">
                <a:solidFill>
                  <a:prstClr val="black"/>
                </a:solidFill>
              </a:rPr>
              <a:t>Baile</a:t>
            </a:r>
            <a:r>
              <a:rPr lang="en-CA" sz="900" dirty="0">
                <a:solidFill>
                  <a:prstClr val="black"/>
                </a:solidFill>
              </a:rPr>
              <a:t> WF, </a:t>
            </a:r>
            <a:r>
              <a:rPr lang="fr-CA" sz="900" i="1" dirty="0"/>
              <a:t>et al</a:t>
            </a:r>
            <a:r>
              <a:rPr lang="en-CA" sz="900" dirty="0">
                <a:solidFill>
                  <a:prstClr val="black"/>
                </a:solidFill>
              </a:rPr>
              <a:t>. SPIKES-A six-step protocol for delivering bad news: application to the patient with cancer. Oncologist. 2000;5:302-11.</a:t>
            </a:r>
          </a:p>
          <a:p>
            <a:pPr marL="171450" indent="-171450" defTabSz="931774">
              <a:spcAft>
                <a:spcPts val="611"/>
              </a:spcAft>
              <a:buFont typeface="Arial" panose="020B0604020202020204" pitchFamily="34" charset="0"/>
              <a:buChar char="•"/>
              <a:defRPr/>
            </a:pPr>
            <a:r>
              <a:rPr lang="en-CA" sz="900" dirty="0">
                <a:solidFill>
                  <a:prstClr val="black"/>
                </a:solidFill>
              </a:rPr>
              <a:t>Buckman R. Breaking bad news: the S-P-I-K-E-S strategy. Community Oncology 2005;2:138-42.</a:t>
            </a:r>
          </a:p>
          <a:p>
            <a:pPr marL="171450" indent="-171450" defTabSz="931774">
              <a:spcAft>
                <a:spcPts val="611"/>
              </a:spcAft>
              <a:buFont typeface="Arial" panose="020B0604020202020204" pitchFamily="34" charset="0"/>
              <a:buChar char="•"/>
              <a:defRPr/>
            </a:pPr>
            <a:r>
              <a:rPr lang="en-CA" sz="900" dirty="0">
                <a:solidFill>
                  <a:prstClr val="black"/>
                </a:solidFill>
              </a:rPr>
              <a:t>EFNS Task Force on Diagnosis and Management of Amyotrophic Lateral Sclerosis:, Andersen PM, Abrahams S, </a:t>
            </a:r>
            <a:r>
              <a:rPr lang="en-CA" sz="900" dirty="0" err="1">
                <a:solidFill>
                  <a:prstClr val="black"/>
                </a:solidFill>
              </a:rPr>
              <a:t>Borasio</a:t>
            </a:r>
            <a:r>
              <a:rPr lang="en-CA" sz="900" dirty="0">
                <a:solidFill>
                  <a:prstClr val="black"/>
                </a:solidFill>
              </a:rPr>
              <a:t> GD, et al. EFNS guidelines on the clinical management of amyotrophic lateral sclerosis (MALS)--revised report of an EFNS task force. </a:t>
            </a:r>
            <a:r>
              <a:rPr lang="en-CA" sz="900" dirty="0" err="1">
                <a:solidFill>
                  <a:prstClr val="black"/>
                </a:solidFill>
              </a:rPr>
              <a:t>Eur</a:t>
            </a:r>
            <a:r>
              <a:rPr lang="en-CA" sz="900" dirty="0">
                <a:solidFill>
                  <a:prstClr val="black"/>
                </a:solidFill>
              </a:rPr>
              <a:t> J Neurol. 2012;19:360-75. </a:t>
            </a:r>
          </a:p>
          <a:p>
            <a:endParaRPr lang="en-CA" dirty="0"/>
          </a:p>
        </p:txBody>
      </p:sp>
      <p:sp>
        <p:nvSpPr>
          <p:cNvPr id="4" name="Slide Number Placeholder 3"/>
          <p:cNvSpPr>
            <a:spLocks noGrp="1"/>
          </p:cNvSpPr>
          <p:nvPr>
            <p:ph type="sldNum" sz="quarter" idx="5"/>
          </p:nvPr>
        </p:nvSpPr>
        <p:spPr/>
        <p:txBody>
          <a:bodyPr/>
          <a:lstStyle/>
          <a:p>
            <a:fld id="{1CDAE1F0-0348-4E06-9321-97A559EA0B65}" type="slidenum">
              <a:rPr lang="en-CA" smtClean="0"/>
              <a:pPr/>
              <a:t>34</a:t>
            </a:fld>
            <a:endParaRPr lang="en-CA"/>
          </a:p>
        </p:txBody>
      </p:sp>
    </p:spTree>
    <p:extLst>
      <p:ext uri="{BB962C8B-B14F-4D97-AF65-F5344CB8AC3E}">
        <p14:creationId xmlns:p14="http://schemas.microsoft.com/office/powerpoint/2010/main" val="13448709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spcBef>
                <a:spcPts val="611"/>
              </a:spcBef>
              <a:spcAft>
                <a:spcPts val="611"/>
              </a:spcAft>
              <a:defRPr/>
            </a:pPr>
            <a:r>
              <a:rPr lang="en-CA" b="1" dirty="0">
                <a:solidFill>
                  <a:prstClr val="black"/>
                </a:solidFill>
                <a:latin typeface="Lato Light" panose="020F0502020204030203" pitchFamily="34" charset="0"/>
                <a:ea typeface="Lato Light" panose="020F0502020204030203" pitchFamily="34" charset="0"/>
                <a:cs typeface="Lato Light" panose="020F0502020204030203" pitchFamily="34" charset="0"/>
              </a:rPr>
              <a:t>SPEAKER NOTES:</a:t>
            </a:r>
            <a:endParaRPr lang="en-CA" dirty="0">
              <a:solidFill>
                <a:srgbClr val="231F20"/>
              </a:solidFill>
              <a:latin typeface="Lato Light" panose="020F0502020204030203" pitchFamily="34" charset="0"/>
              <a:ea typeface="Lato Light" panose="020F0502020204030203" pitchFamily="34" charset="0"/>
              <a:cs typeface="Lato Light" panose="020F0502020204030203" pitchFamily="34" charset="0"/>
            </a:endParaRPr>
          </a:p>
          <a:p>
            <a:pPr marL="174708" indent="-174708">
              <a:spcBef>
                <a:spcPts val="611"/>
              </a:spcBef>
              <a:spcAft>
                <a:spcPts val="611"/>
              </a:spcAft>
              <a:buFont typeface="Arial" panose="020B0604020202020204" pitchFamily="34" charset="0"/>
              <a:buChar char="•"/>
            </a:pPr>
            <a:r>
              <a:rPr lang="en-US" dirty="0"/>
              <a:t>Productive discussions need time, and single visits are fatiguing and saturating for patients, caregivers, and healthcare professionals. A single visit often becomes ineffective after 30–60 minutes, and discussions at different times need to occur. Therefore, it is important that you offer to provide information over time (based on the patient’s readiness to know more) and that the next follow-up visit for further discussion is booked before the patient leaves. </a:t>
            </a:r>
          </a:p>
          <a:p>
            <a:pPr marL="174708" indent="-174708">
              <a:spcBef>
                <a:spcPts val="611"/>
              </a:spcBef>
              <a:spcAft>
                <a:spcPts val="611"/>
              </a:spcAft>
              <a:buFont typeface="Arial" panose="020B0604020202020204" pitchFamily="34" charset="0"/>
              <a:buChar char="•"/>
            </a:pPr>
            <a:r>
              <a:rPr lang="en-US" dirty="0"/>
              <a:t>Also, before the end of the visit, it is important to reassure the patient and caregiver that the ALS/MND team is available to support them and will follow-up with them closely. </a:t>
            </a:r>
          </a:p>
          <a:p>
            <a:endParaRPr lang="en-US" dirty="0"/>
          </a:p>
          <a:p>
            <a:pPr>
              <a:spcBef>
                <a:spcPts val="611"/>
              </a:spcBef>
            </a:pPr>
            <a:r>
              <a:rPr lang="en-CA" sz="900" b="1" dirty="0"/>
              <a:t>Reference:</a:t>
            </a:r>
          </a:p>
          <a:p>
            <a:pPr marL="171450" indent="-171450">
              <a:spcBef>
                <a:spcPts val="611"/>
              </a:spcBef>
              <a:buFont typeface="Arial" panose="020B0604020202020204" pitchFamily="34" charset="0"/>
              <a:buChar char="•"/>
            </a:pPr>
            <a:r>
              <a:rPr lang="en-CA" sz="900" dirty="0">
                <a:solidFill>
                  <a:srgbClr val="212121"/>
                </a:solidFill>
              </a:rPr>
              <a:t>Edwards WF, </a:t>
            </a:r>
            <a:r>
              <a:rPr lang="fr-CA" sz="900" i="1" dirty="0"/>
              <a:t>et al.</a:t>
            </a:r>
            <a:r>
              <a:rPr lang="en-CA" sz="900" dirty="0">
                <a:solidFill>
                  <a:srgbClr val="212121"/>
                </a:solidFill>
              </a:rPr>
              <a:t> Delivering Bad News in Amyotrophic Lateral Sclerosis: Proposal of Specific Technique ALS ALLOW. Neurol Clin </a:t>
            </a:r>
            <a:r>
              <a:rPr lang="en-CA" sz="900" dirty="0" err="1">
                <a:solidFill>
                  <a:srgbClr val="212121"/>
                </a:solidFill>
              </a:rPr>
              <a:t>Pract</a:t>
            </a:r>
            <a:r>
              <a:rPr lang="en-CA" sz="900" dirty="0">
                <a:solidFill>
                  <a:srgbClr val="212121"/>
                </a:solidFill>
              </a:rPr>
              <a:t>. 2021;11:521-26. </a:t>
            </a:r>
            <a:endParaRPr lang="en-CA" sz="900" dirty="0"/>
          </a:p>
          <a:p>
            <a:endParaRPr lang="en-US" dirty="0"/>
          </a:p>
          <a:p>
            <a:endParaRPr lang="en-US" dirty="0"/>
          </a:p>
          <a:p>
            <a:endParaRPr lang="en-CA" dirty="0"/>
          </a:p>
        </p:txBody>
      </p:sp>
      <p:sp>
        <p:nvSpPr>
          <p:cNvPr id="4" name="Slide Number Placeholder 3"/>
          <p:cNvSpPr>
            <a:spLocks noGrp="1"/>
          </p:cNvSpPr>
          <p:nvPr>
            <p:ph type="sldNum" sz="quarter" idx="5"/>
          </p:nvPr>
        </p:nvSpPr>
        <p:spPr/>
        <p:txBody>
          <a:bodyPr/>
          <a:lstStyle/>
          <a:p>
            <a:fld id="{1CDAE1F0-0348-4E06-9321-97A559EA0B65}" type="slidenum">
              <a:rPr lang="en-CA" smtClean="0"/>
              <a:pPr/>
              <a:t>35</a:t>
            </a:fld>
            <a:endParaRPr lang="en-CA"/>
          </a:p>
        </p:txBody>
      </p:sp>
    </p:spTree>
    <p:extLst>
      <p:ext uri="{BB962C8B-B14F-4D97-AF65-F5344CB8AC3E}">
        <p14:creationId xmlns:p14="http://schemas.microsoft.com/office/powerpoint/2010/main" val="8484866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609465"/>
          </a:xfrm>
        </p:spPr>
        <p:txBody>
          <a:bodyPr/>
          <a:lstStyle/>
          <a:p>
            <a:pPr>
              <a:spcAft>
                <a:spcPts val="611"/>
              </a:spcAft>
            </a:pPr>
            <a:r>
              <a:rPr lang="en-CA" b="1" dirty="0">
                <a:solidFill>
                  <a:prstClr val="black"/>
                </a:solidFill>
                <a:latin typeface="Lato Light" panose="020F0502020204030203" pitchFamily="34" charset="0"/>
                <a:ea typeface="Lato Light" panose="020F0502020204030203" pitchFamily="34" charset="0"/>
                <a:cs typeface="Lato Light" panose="020F0502020204030203" pitchFamily="34" charset="0"/>
              </a:rPr>
              <a:t>SPEAKER NOTES:</a:t>
            </a:r>
            <a:endParaRPr lang="en-CA" dirty="0">
              <a:latin typeface="Lato Light" panose="020F0502020204030203" pitchFamily="34" charset="0"/>
              <a:ea typeface="Lato Light" panose="020F0502020204030203" pitchFamily="34" charset="0"/>
              <a:cs typeface="Lato Light" panose="020F0502020204030203" pitchFamily="34" charset="0"/>
            </a:endParaRPr>
          </a:p>
          <a:p>
            <a:pPr marL="174708" indent="-174708">
              <a:spcAft>
                <a:spcPts val="611"/>
              </a:spcAft>
              <a:buFont typeface="Arial" panose="020B0604020202020204" pitchFamily="34" charset="0"/>
              <a:buChar char="•"/>
            </a:pPr>
            <a:r>
              <a:rPr lang="en-CA" dirty="0">
                <a:latin typeface="Lato Light" panose="020F0502020204030203" pitchFamily="34" charset="0"/>
                <a:ea typeface="Lato Light" panose="020F0502020204030203" pitchFamily="34" charset="0"/>
                <a:cs typeface="Lato Light" panose="020F0502020204030203" pitchFamily="34" charset="0"/>
              </a:rPr>
              <a:t>Responding to the patient’s emotions is one of the greatest challenges to delivering difficult news. In this next step of the protocol – </a:t>
            </a:r>
            <a:r>
              <a:rPr lang="en-CA" b="1" u="sng" dirty="0">
                <a:latin typeface="Lato Light" panose="020F0502020204030203" pitchFamily="34" charset="0"/>
                <a:ea typeface="Lato Light" panose="020F0502020204030203" pitchFamily="34" charset="0"/>
                <a:cs typeface="Lato Light" panose="020F0502020204030203" pitchFamily="34" charset="0"/>
              </a:rPr>
              <a:t>E</a:t>
            </a:r>
            <a:r>
              <a:rPr lang="en-CA" b="1" dirty="0">
                <a:latin typeface="Lato Light" panose="020F0502020204030203" pitchFamily="34" charset="0"/>
                <a:ea typeface="Lato Light" panose="020F0502020204030203" pitchFamily="34" charset="0"/>
                <a:cs typeface="Lato Light" panose="020F0502020204030203" pitchFamily="34" charset="0"/>
              </a:rPr>
              <a:t>motion/Empathy </a:t>
            </a:r>
            <a:r>
              <a:rPr lang="en-CA" dirty="0">
                <a:latin typeface="Lato Light" panose="020F0502020204030203" pitchFamily="34" charset="0"/>
                <a:ea typeface="Lato Light" panose="020F0502020204030203" pitchFamily="34" charset="0"/>
                <a:cs typeface="Lato Light" panose="020F0502020204030203" pitchFamily="34" charset="0"/>
              </a:rPr>
              <a:t>– healthcare professionals can offer support and solidarity by addressing emotions with empathetic responses. </a:t>
            </a:r>
          </a:p>
          <a:p>
            <a:pPr marL="174708" indent="-174708">
              <a:spcAft>
                <a:spcPts val="611"/>
              </a:spcAft>
              <a:buFont typeface="Arial" panose="020B0604020202020204" pitchFamily="34" charset="0"/>
              <a:buChar char="•"/>
            </a:pPr>
            <a:r>
              <a:rPr lang="en-CA" dirty="0">
                <a:latin typeface="Lato Light" panose="020F0502020204030203" pitchFamily="34" charset="0"/>
                <a:ea typeface="Lato Light" panose="020F0502020204030203" pitchFamily="34" charset="0"/>
                <a:cs typeface="Lato Light" panose="020F0502020204030203" pitchFamily="34" charset="0"/>
              </a:rPr>
              <a:t>An empathetic response consists of the following steps:</a:t>
            </a:r>
          </a:p>
          <a:p>
            <a:pPr marL="368827" lvl="1" indent="-184414">
              <a:spcAft>
                <a:spcPts val="611"/>
              </a:spcAft>
              <a:buFont typeface="+mj-lt"/>
              <a:buAutoNum type="arabicPeriod"/>
            </a:pPr>
            <a:r>
              <a:rPr lang="en-CA" dirty="0">
                <a:latin typeface="Lato Light" panose="020F0502020204030203" pitchFamily="34" charset="0"/>
                <a:ea typeface="Lato Light" panose="020F0502020204030203" pitchFamily="34" charset="0"/>
                <a:cs typeface="Lato Light" panose="020F0502020204030203" pitchFamily="34" charset="0"/>
              </a:rPr>
              <a:t>Listening for/observing and identifying the emotion;</a:t>
            </a:r>
          </a:p>
          <a:p>
            <a:pPr marL="368827" lvl="1" indent="-184414">
              <a:spcAft>
                <a:spcPts val="611"/>
              </a:spcAft>
              <a:buFont typeface="+mj-lt"/>
              <a:buAutoNum type="arabicPeriod"/>
            </a:pPr>
            <a:r>
              <a:rPr lang="en-CA" dirty="0">
                <a:latin typeface="Lato Light" panose="020F0502020204030203" pitchFamily="34" charset="0"/>
                <a:ea typeface="Lato Light" panose="020F0502020204030203" pitchFamily="34" charset="0"/>
                <a:cs typeface="Lato Light" panose="020F0502020204030203" pitchFamily="34" charset="0"/>
              </a:rPr>
              <a:t>Identifying the cause or source of the emotion, which is most likely the difficult news that the patient just heard;</a:t>
            </a:r>
          </a:p>
          <a:p>
            <a:pPr marL="368827" lvl="1" indent="-184414">
              <a:spcAft>
                <a:spcPts val="611"/>
              </a:spcAft>
              <a:buFont typeface="+mj-lt"/>
              <a:buAutoNum type="arabicPeriod"/>
            </a:pPr>
            <a:r>
              <a:rPr lang="en-CA" dirty="0">
                <a:latin typeface="Lato Light" panose="020F0502020204030203" pitchFamily="34" charset="0"/>
                <a:ea typeface="Lato Light" panose="020F0502020204030203" pitchFamily="34" charset="0"/>
                <a:cs typeface="Lato Light" panose="020F0502020204030203" pitchFamily="34" charset="0"/>
              </a:rPr>
              <a:t>Giving the patient time to express their feelings then responding in way that demonstrates you made the connection between the above two steps. </a:t>
            </a:r>
          </a:p>
          <a:p>
            <a:pPr marL="174708" indent="-174708">
              <a:spcAft>
                <a:spcPts val="611"/>
              </a:spcAft>
              <a:buFont typeface="Arial" panose="020B0604020202020204" pitchFamily="34" charset="0"/>
              <a:buChar char="•"/>
            </a:pPr>
            <a:r>
              <a:rPr lang="en-CA" dirty="0"/>
              <a:t>Empathetic responses help validate and normalize the patient’s feelings. </a:t>
            </a:r>
          </a:p>
          <a:p>
            <a:pPr marL="174708" indent="-174708">
              <a:spcAft>
                <a:spcPts val="611"/>
              </a:spcAft>
              <a:buFont typeface="Arial" panose="020B0604020202020204" pitchFamily="34" charset="0"/>
              <a:buChar char="•"/>
            </a:pPr>
            <a:r>
              <a:rPr lang="en-CA" dirty="0"/>
              <a:t>To minimize feelings of embarrassment and isolation, it is important to let the patient know that showing emotion is perfectly normal.  </a:t>
            </a:r>
          </a:p>
          <a:p>
            <a:pPr marL="174708" indent="-174708">
              <a:spcAft>
                <a:spcPts val="611"/>
              </a:spcAft>
              <a:buFont typeface="Arial" panose="020B0604020202020204" pitchFamily="34" charset="0"/>
              <a:buChar char="•"/>
            </a:pPr>
            <a:endParaRPr lang="en-CA" sz="900" dirty="0"/>
          </a:p>
          <a:p>
            <a:pPr>
              <a:spcAft>
                <a:spcPts val="611"/>
              </a:spcAft>
            </a:pPr>
            <a:r>
              <a:rPr lang="en-CA" sz="900" b="1" dirty="0"/>
              <a:t>References:</a:t>
            </a:r>
          </a:p>
          <a:p>
            <a:pPr marL="171450" indent="-171450">
              <a:spcAft>
                <a:spcPts val="611"/>
              </a:spcAft>
              <a:buFont typeface="Arial" panose="020B0604020202020204" pitchFamily="34" charset="0"/>
              <a:buChar char="•"/>
            </a:pPr>
            <a:r>
              <a:rPr lang="en-CA" sz="900" dirty="0" err="1"/>
              <a:t>Baile</a:t>
            </a:r>
            <a:r>
              <a:rPr lang="en-CA" sz="900" dirty="0"/>
              <a:t> WF, </a:t>
            </a:r>
            <a:r>
              <a:rPr lang="fr-CA" sz="900" i="1" dirty="0"/>
              <a:t>et al</a:t>
            </a:r>
            <a:r>
              <a:rPr lang="en-CA" sz="900" dirty="0"/>
              <a:t>. SPIKES-A six-step protocol for delivering bad news: application to the patient with cancer. Oncologist. 2000;5:302-11.</a:t>
            </a:r>
          </a:p>
          <a:p>
            <a:pPr marL="171450" indent="-171450">
              <a:spcAft>
                <a:spcPts val="611"/>
              </a:spcAft>
              <a:buFont typeface="Arial" panose="020B0604020202020204" pitchFamily="34" charset="0"/>
              <a:buChar char="•"/>
            </a:pPr>
            <a:r>
              <a:rPr lang="en-CA" sz="900" dirty="0"/>
              <a:t>Buckman R. Breaking bad news: the S-P-I-K-E-S strategy. Community Oncology 2005;2:138-42.</a:t>
            </a:r>
          </a:p>
          <a:p>
            <a:pPr>
              <a:spcAft>
                <a:spcPts val="611"/>
              </a:spcAft>
            </a:pPr>
            <a:endParaRPr lang="en-CA" dirty="0"/>
          </a:p>
        </p:txBody>
      </p:sp>
      <p:sp>
        <p:nvSpPr>
          <p:cNvPr id="4" name="Slide Number Placeholder 3"/>
          <p:cNvSpPr>
            <a:spLocks noGrp="1"/>
          </p:cNvSpPr>
          <p:nvPr>
            <p:ph type="sldNum" sz="quarter" idx="5"/>
          </p:nvPr>
        </p:nvSpPr>
        <p:spPr/>
        <p:txBody>
          <a:bodyPr/>
          <a:lstStyle/>
          <a:p>
            <a:fld id="{1CDAE1F0-0348-4E06-9321-97A559EA0B65}" type="slidenum">
              <a:rPr lang="en-CA" smtClean="0"/>
              <a:pPr/>
              <a:t>36</a:t>
            </a:fld>
            <a:endParaRPr lang="en-CA"/>
          </a:p>
        </p:txBody>
      </p:sp>
    </p:spTree>
    <p:extLst>
      <p:ext uri="{BB962C8B-B14F-4D97-AF65-F5344CB8AC3E}">
        <p14:creationId xmlns:p14="http://schemas.microsoft.com/office/powerpoint/2010/main" val="1888313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715986"/>
          </a:xfrm>
        </p:spPr>
        <p:txBody>
          <a:bodyPr/>
          <a:lstStyle/>
          <a:p>
            <a:pPr>
              <a:spcAft>
                <a:spcPts val="611"/>
              </a:spcAft>
            </a:pPr>
            <a:r>
              <a:rPr lang="en-CA" sz="1100" b="1" dirty="0">
                <a:solidFill>
                  <a:prstClr val="black"/>
                </a:solidFill>
                <a:latin typeface="Lato Light" panose="020F0502020204030203" pitchFamily="34" charset="0"/>
                <a:ea typeface="Lato Light" panose="020F0502020204030203" pitchFamily="34" charset="0"/>
                <a:cs typeface="Lato Light" panose="020F0502020204030203" pitchFamily="34" charset="0"/>
              </a:rPr>
              <a:t>SPEAKER NOTES:</a:t>
            </a:r>
            <a:endParaRPr lang="en-CA" sz="1100" dirty="0">
              <a:latin typeface="Lato Light" panose="020F0502020204030203" pitchFamily="34" charset="0"/>
              <a:ea typeface="Lato Light" panose="020F0502020204030203" pitchFamily="34" charset="0"/>
              <a:cs typeface="Lato Light" panose="020F0502020204030203" pitchFamily="34" charset="0"/>
            </a:endParaRPr>
          </a:p>
          <a:p>
            <a:pPr marL="174708" indent="-174708" defTabSz="931774">
              <a:spcAft>
                <a:spcPts val="611"/>
              </a:spcAft>
              <a:buFont typeface="Arial" panose="020B0604020202020204" pitchFamily="34" charset="0"/>
              <a:buChar char="•"/>
              <a:defRPr/>
            </a:pPr>
            <a:r>
              <a:rPr lang="en-US" sz="1100" dirty="0"/>
              <a:t>When delivering difficult news, emotions can often become incredibly overwhelming for patients and caregivers as well as for us, the healthcare professionals. This slide lists important key points we can follow to both attend to and be respectful of these overwhelming feelings and emotions. </a:t>
            </a:r>
            <a:r>
              <a:rPr lang="en-CA" sz="1100" dirty="0"/>
              <a:t>A short video of Faculty member, Dr. Melinda Kavanaugh, discussing these points in more detail is provided (see next slide). Please review this video prior to the session and, if time permits during the session, please share this video with program participants. </a:t>
            </a:r>
          </a:p>
          <a:p>
            <a:pPr marL="174708" indent="-174708" defTabSz="931774">
              <a:spcAft>
                <a:spcPts val="611"/>
              </a:spcAft>
              <a:buFont typeface="Arial" panose="020B0604020202020204" pitchFamily="34" charset="0"/>
              <a:buChar char="•"/>
              <a:defRPr/>
            </a:pPr>
            <a:r>
              <a:rPr lang="en-US" sz="1100" dirty="0"/>
              <a:t>One of the most important things we can do is to allow the patient and caregiver to express and share their emotions. It is critical that we do not shut them down or stop them from expressing emotions because this makes us uncomfortable. This may mean that we have to listen to them in silence while still letting them know that you are there for them. Silence is powerful and important and is not well taught in medical/healthcare training. When patients and caregivers are overwhelmed by emotions, silence is golden. Trying to communicate during surges of emotion is unproductive.</a:t>
            </a:r>
          </a:p>
          <a:p>
            <a:pPr marL="174708" indent="-174708">
              <a:spcAft>
                <a:spcPts val="611"/>
              </a:spcAft>
              <a:buFont typeface="Arial" panose="020B0604020202020204" pitchFamily="34" charset="0"/>
              <a:buChar char="•"/>
            </a:pPr>
            <a:r>
              <a:rPr lang="en-US" sz="1100" dirty="0"/>
              <a:t>It is also important to check in to see what we can do for them. This may mean just sitting and listening, stepping outside the room to give them space to process the information for themselves, or bringing someone else from the ALS/MND team in, such as a social worker, therapist or nurse, to provide additional support. </a:t>
            </a:r>
          </a:p>
          <a:p>
            <a:pPr>
              <a:spcAft>
                <a:spcPts val="611"/>
              </a:spcAft>
            </a:pPr>
            <a:endParaRPr lang="en-US" sz="1100" dirty="0"/>
          </a:p>
          <a:p>
            <a:pPr>
              <a:spcBef>
                <a:spcPts val="611"/>
              </a:spcBef>
            </a:pPr>
            <a:r>
              <a:rPr lang="en-CA" sz="900" b="1" dirty="0"/>
              <a:t>Reference:</a:t>
            </a:r>
          </a:p>
          <a:p>
            <a:pPr marL="171450" indent="-171450">
              <a:spcBef>
                <a:spcPts val="611"/>
              </a:spcBef>
              <a:buFont typeface="Arial" panose="020B0604020202020204" pitchFamily="34" charset="0"/>
              <a:buChar char="•"/>
            </a:pPr>
            <a:r>
              <a:rPr lang="en-CA" sz="900" dirty="0">
                <a:solidFill>
                  <a:srgbClr val="212121"/>
                </a:solidFill>
              </a:rPr>
              <a:t>Edwards WF, </a:t>
            </a:r>
            <a:r>
              <a:rPr lang="fr-CA" sz="900" i="1" dirty="0"/>
              <a:t>et al</a:t>
            </a:r>
            <a:r>
              <a:rPr lang="en-CA" sz="900" dirty="0">
                <a:solidFill>
                  <a:srgbClr val="212121"/>
                </a:solidFill>
              </a:rPr>
              <a:t>. Delivering Bad News in Amyotrophic Lateral Sclerosis: Proposal of Specific Technique ALS ALLOW. Neurol Clin </a:t>
            </a:r>
            <a:r>
              <a:rPr lang="en-CA" sz="900" dirty="0" err="1">
                <a:solidFill>
                  <a:srgbClr val="212121"/>
                </a:solidFill>
              </a:rPr>
              <a:t>Pract</a:t>
            </a:r>
            <a:r>
              <a:rPr lang="en-CA" sz="900" dirty="0">
                <a:solidFill>
                  <a:srgbClr val="212121"/>
                </a:solidFill>
              </a:rPr>
              <a:t>. 2021;11:521-26. </a:t>
            </a:r>
            <a:endParaRPr lang="en-CA" sz="900" dirty="0"/>
          </a:p>
          <a:p>
            <a:pPr>
              <a:spcAft>
                <a:spcPts val="611"/>
              </a:spcAft>
            </a:pPr>
            <a:endParaRPr lang="en-CA" sz="1100" dirty="0"/>
          </a:p>
        </p:txBody>
      </p:sp>
      <p:sp>
        <p:nvSpPr>
          <p:cNvPr id="4" name="Slide Number Placeholder 3"/>
          <p:cNvSpPr>
            <a:spLocks noGrp="1"/>
          </p:cNvSpPr>
          <p:nvPr>
            <p:ph type="sldNum" sz="quarter" idx="5"/>
          </p:nvPr>
        </p:nvSpPr>
        <p:spPr/>
        <p:txBody>
          <a:bodyPr/>
          <a:lstStyle/>
          <a:p>
            <a:fld id="{1CDAE1F0-0348-4E06-9321-97A559EA0B65}" type="slidenum">
              <a:rPr lang="en-CA" smtClean="0"/>
              <a:pPr/>
              <a:t>37</a:t>
            </a:fld>
            <a:endParaRPr lang="en-CA"/>
          </a:p>
        </p:txBody>
      </p:sp>
    </p:spTree>
    <p:extLst>
      <p:ext uri="{BB962C8B-B14F-4D97-AF65-F5344CB8AC3E}">
        <p14:creationId xmlns:p14="http://schemas.microsoft.com/office/powerpoint/2010/main" val="24239757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spcAft>
                <a:spcPts val="611"/>
              </a:spcAft>
              <a:defRPr/>
            </a:pPr>
            <a:r>
              <a:rPr lang="en-US" sz="1100" b="1">
                <a:solidFill>
                  <a:prstClr val="black"/>
                </a:solidFill>
              </a:rPr>
              <a:t>SPEAKER’S NOTES:</a:t>
            </a:r>
          </a:p>
          <a:p>
            <a:pPr marL="174708" indent="-174708" defTabSz="931774">
              <a:spcAft>
                <a:spcPts val="611"/>
              </a:spcAft>
              <a:buFont typeface="Arial" panose="020B0604020202020204" pitchFamily="34" charset="0"/>
              <a:buChar char="•"/>
              <a:defRPr/>
            </a:pPr>
            <a:r>
              <a:rPr lang="en-US" sz="1100">
                <a:solidFill>
                  <a:prstClr val="black"/>
                </a:solidFill>
              </a:rPr>
              <a:t>In this 3-minute video, </a:t>
            </a:r>
            <a:r>
              <a:rPr lang="en-CA" sz="1100">
                <a:solidFill>
                  <a:prstClr val="black"/>
                </a:solidFill>
              </a:rPr>
              <a:t>Dr. Melinda Kavanaugh provides key tips to follow when emotions become overwhelming. If time permits during the session, please share this video with program participants. </a:t>
            </a:r>
          </a:p>
          <a:p>
            <a:pPr marL="174708" indent="-174708" defTabSz="931774">
              <a:spcAft>
                <a:spcPts val="611"/>
              </a:spcAft>
              <a:buFont typeface="Arial" panose="020B0604020202020204" pitchFamily="34" charset="0"/>
              <a:buChar char="•"/>
              <a:defRPr/>
            </a:pPr>
            <a:r>
              <a:rPr lang="en-CA" sz="1100">
                <a:solidFill>
                  <a:prstClr val="black"/>
                </a:solidFill>
              </a:rPr>
              <a:t>Feel free to share other key “pearls” or tips you have used in your practice when emotions become overwhelming and ask participants to share theirs as well. </a:t>
            </a:r>
          </a:p>
          <a:p>
            <a:endParaRPr lang="en-CA"/>
          </a:p>
        </p:txBody>
      </p:sp>
      <p:sp>
        <p:nvSpPr>
          <p:cNvPr id="4" name="Slide Number Placeholder 3"/>
          <p:cNvSpPr>
            <a:spLocks noGrp="1"/>
          </p:cNvSpPr>
          <p:nvPr>
            <p:ph type="sldNum" sz="quarter" idx="5"/>
          </p:nvPr>
        </p:nvSpPr>
        <p:spPr/>
        <p:txBody>
          <a:bodyPr/>
          <a:lstStyle/>
          <a:p>
            <a:fld id="{1CDAE1F0-0348-4E06-9321-97A559EA0B65}" type="slidenum">
              <a:rPr lang="en-CA" smtClean="0"/>
              <a:pPr/>
              <a:t>38</a:t>
            </a:fld>
            <a:endParaRPr lang="en-CA"/>
          </a:p>
        </p:txBody>
      </p:sp>
    </p:spTree>
    <p:extLst>
      <p:ext uri="{BB962C8B-B14F-4D97-AF65-F5344CB8AC3E}">
        <p14:creationId xmlns:p14="http://schemas.microsoft.com/office/powerpoint/2010/main" val="3703457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3"/>
            <a:ext cx="5744005" cy="4207745"/>
          </a:xfrm>
        </p:spPr>
        <p:txBody>
          <a:bodyPr/>
          <a:lstStyle/>
          <a:p>
            <a:pPr>
              <a:spcAft>
                <a:spcPts val="611"/>
              </a:spcAft>
            </a:pPr>
            <a:r>
              <a:rPr lang="en-CA" sz="1100" b="1" dirty="0">
                <a:latin typeface="Lato Light" panose="020F0502020204030203" pitchFamily="34" charset="0"/>
                <a:ea typeface="Lato Light" panose="020F0502020204030203" pitchFamily="34" charset="0"/>
                <a:cs typeface="Lato Light" panose="020F0502020204030203" pitchFamily="34" charset="0"/>
              </a:rPr>
              <a:t>SPEAKER NOTES:</a:t>
            </a:r>
          </a:p>
          <a:p>
            <a:pPr marL="174708" indent="-174708" defTabSz="931774">
              <a:spcAft>
                <a:spcPts val="611"/>
              </a:spcAft>
              <a:buFont typeface="Arial" panose="020B0604020202020204" pitchFamily="34" charset="0"/>
              <a:buChar char="•"/>
              <a:defRPr/>
            </a:pPr>
            <a:r>
              <a:rPr lang="en-CA" sz="1100" dirty="0">
                <a:latin typeface="Lato Light" panose="020F0502020204030203" pitchFamily="34" charset="0"/>
                <a:ea typeface="Lato Light" panose="020F0502020204030203" pitchFamily="34" charset="0"/>
                <a:cs typeface="Lato Light" panose="020F0502020204030203" pitchFamily="34" charset="0"/>
              </a:rPr>
              <a:t>The final step of the A–LS–PIKES protocol is  </a:t>
            </a:r>
            <a:r>
              <a:rPr lang="en-CA" sz="1100" b="1" u="sng" dirty="0">
                <a:latin typeface="Lato Light" panose="020F0502020204030203" pitchFamily="34" charset="0"/>
                <a:ea typeface="Lato Light" panose="020F0502020204030203" pitchFamily="34" charset="0"/>
                <a:cs typeface="Lato Light" panose="020F0502020204030203" pitchFamily="34" charset="0"/>
              </a:rPr>
              <a:t>S</a:t>
            </a:r>
            <a:r>
              <a:rPr lang="en-CA" sz="1100" b="1" dirty="0">
                <a:latin typeface="Lato Light" panose="020F0502020204030203" pitchFamily="34" charset="0"/>
                <a:ea typeface="Lato Light" panose="020F0502020204030203" pitchFamily="34" charset="0"/>
                <a:cs typeface="Lato Light" panose="020F0502020204030203" pitchFamily="34" charset="0"/>
              </a:rPr>
              <a:t>trategy &amp; Summary. </a:t>
            </a:r>
          </a:p>
          <a:p>
            <a:pPr marL="174708" indent="-174708" defTabSz="931774">
              <a:spcAft>
                <a:spcPts val="611"/>
              </a:spcAft>
              <a:buFont typeface="Arial" panose="020B0604020202020204" pitchFamily="34" charset="0"/>
              <a:buChar char="•"/>
              <a:defRPr/>
            </a:pPr>
            <a:r>
              <a:rPr lang="en-US" sz="1100" dirty="0">
                <a:latin typeface="Lato Light" panose="020F0502020204030203" pitchFamily="34" charset="0"/>
                <a:ea typeface="Lato Light" panose="020F0502020204030203" pitchFamily="34" charset="0"/>
                <a:cs typeface="Lato Light" panose="020F0502020204030203" pitchFamily="34" charset="0"/>
              </a:rPr>
              <a:t>Patients who have a clear plan for the future are less likely to feel anxious and uncertain.</a:t>
            </a:r>
            <a:r>
              <a:rPr lang="en-CA" sz="1100" dirty="0">
                <a:latin typeface="Lato Light" panose="020F0502020204030203" pitchFamily="34" charset="0"/>
                <a:ea typeface="Lato Light" panose="020F0502020204030203" pitchFamily="34" charset="0"/>
                <a:cs typeface="Lato Light" panose="020F0502020204030203" pitchFamily="34" charset="0"/>
              </a:rPr>
              <a:t> In this final step, it is important to explore the patient’s ideas, concerns, expectations and hopes. Based on this, recommend a strategy or plan for next steps. Summarize the conversation and consider providing the patient and caregiver with a written plan or summary for them to take home with them. </a:t>
            </a:r>
          </a:p>
          <a:p>
            <a:pPr marL="174708" indent="-174708" defTabSz="931774">
              <a:spcAft>
                <a:spcPts val="611"/>
              </a:spcAft>
              <a:buFont typeface="Arial" panose="020B0604020202020204" pitchFamily="34" charset="0"/>
              <a:buChar char="•"/>
              <a:defRPr/>
            </a:pPr>
            <a:r>
              <a:rPr lang="en-CA" sz="1100" dirty="0">
                <a:latin typeface="Lato Light" panose="020F0502020204030203" pitchFamily="34" charset="0"/>
                <a:ea typeface="Lato Light" panose="020F0502020204030203" pitchFamily="34" charset="0"/>
                <a:cs typeface="Lato Light" panose="020F0502020204030203" pitchFamily="34" charset="0"/>
              </a:rPr>
              <a:t>Before the end of the visit, reassure them that the ALS/MND team is available to support them and </a:t>
            </a:r>
            <a:r>
              <a:rPr lang="en-US" sz="1100" dirty="0">
                <a:latin typeface="Lato Light" panose="020F0502020204030203" pitchFamily="34" charset="0"/>
                <a:ea typeface="Lato Light" panose="020F0502020204030203" pitchFamily="34" charset="0"/>
                <a:cs typeface="Lato Light" panose="020F0502020204030203" pitchFamily="34" charset="0"/>
              </a:rPr>
              <a:t>that they will continue to be cared for and will not be abandoned. </a:t>
            </a:r>
          </a:p>
          <a:p>
            <a:pPr marL="174708" indent="-174708" defTabSz="931774">
              <a:spcAft>
                <a:spcPts val="611"/>
              </a:spcAft>
              <a:buFont typeface="Arial" panose="020B0604020202020204" pitchFamily="34" charset="0"/>
              <a:buChar char="•"/>
              <a:defRPr/>
            </a:pPr>
            <a:r>
              <a:rPr lang="en-US" sz="1100" dirty="0">
                <a:latin typeface="Lato Light" panose="020F0502020204030203" pitchFamily="34" charset="0"/>
                <a:ea typeface="Lato Light" panose="020F0502020204030203" pitchFamily="34" charset="0"/>
                <a:cs typeface="Lato Light" panose="020F0502020204030203" pitchFamily="34" charset="0"/>
              </a:rPr>
              <a:t>Provide reliable resources for information, including verified and peer-reviewed websites and local, national and international ALS/MND patient organizations. </a:t>
            </a:r>
          </a:p>
          <a:p>
            <a:pPr defTabSz="931774">
              <a:spcAft>
                <a:spcPts val="611"/>
              </a:spcAft>
              <a:defRPr/>
            </a:pPr>
            <a:endParaRPr lang="en-CA" sz="900" dirty="0">
              <a:latin typeface="Lato Light" panose="020F0502020204030203" pitchFamily="34" charset="0"/>
              <a:ea typeface="Lato Light" panose="020F0502020204030203" pitchFamily="34" charset="0"/>
              <a:cs typeface="Lato Light" panose="020F0502020204030203" pitchFamily="34" charset="0"/>
            </a:endParaRPr>
          </a:p>
          <a:p>
            <a:pPr>
              <a:spcAft>
                <a:spcPts val="611"/>
              </a:spcAft>
            </a:pPr>
            <a:r>
              <a:rPr lang="en-CA" sz="900" b="1" dirty="0"/>
              <a:t>References:</a:t>
            </a:r>
          </a:p>
          <a:p>
            <a:pPr marL="171450" indent="-171450">
              <a:spcAft>
                <a:spcPts val="611"/>
              </a:spcAft>
              <a:buFont typeface="Arial" panose="020B0604020202020204" pitchFamily="34" charset="0"/>
              <a:buChar char="•"/>
            </a:pPr>
            <a:r>
              <a:rPr lang="en-CA" sz="900" dirty="0" err="1"/>
              <a:t>Baile</a:t>
            </a:r>
            <a:r>
              <a:rPr lang="en-CA" sz="900" dirty="0"/>
              <a:t> WF, </a:t>
            </a:r>
            <a:r>
              <a:rPr lang="fr-CA" sz="900" i="1" dirty="0"/>
              <a:t>et al</a:t>
            </a:r>
            <a:r>
              <a:rPr lang="en-CA" sz="900" dirty="0"/>
              <a:t>. SPIKES-A six-step protocol for delivering bad news: application to the patient with cancer. Oncologist. 2000;5:302-11.</a:t>
            </a:r>
          </a:p>
          <a:p>
            <a:pPr marL="171450" indent="-171450">
              <a:spcAft>
                <a:spcPts val="611"/>
              </a:spcAft>
              <a:buFont typeface="Arial" panose="020B0604020202020204" pitchFamily="34" charset="0"/>
              <a:buChar char="•"/>
            </a:pPr>
            <a:r>
              <a:rPr lang="en-CA" sz="900" dirty="0"/>
              <a:t>Buckman R. Breaking bad news: the S-P-I-K-E-S strategy. Community Oncology 2005;2:138-42.</a:t>
            </a:r>
          </a:p>
          <a:p>
            <a:pPr marL="171450" indent="-171450">
              <a:spcAft>
                <a:spcPts val="611"/>
              </a:spcAft>
              <a:buFont typeface="Arial" panose="020B0604020202020204" pitchFamily="34" charset="0"/>
              <a:buChar char="•"/>
            </a:pPr>
            <a:r>
              <a:rPr lang="en-CA" sz="900" dirty="0"/>
              <a:t>EFNS Task Force on Diagnosis and Management of Amyotrophic Lateral Sclerosis:, Andersen PM, Abrahams S, </a:t>
            </a:r>
            <a:r>
              <a:rPr lang="en-CA" sz="900" dirty="0" err="1"/>
              <a:t>Borasio</a:t>
            </a:r>
            <a:r>
              <a:rPr lang="en-CA" sz="900" dirty="0"/>
              <a:t> GD, et al. EFNS guidelines on the clinical management of amyotrophic lateral sclerosis (MALS)--revised report of an EFNS task force. </a:t>
            </a:r>
            <a:r>
              <a:rPr lang="en-CA" sz="900" dirty="0" err="1"/>
              <a:t>Eur</a:t>
            </a:r>
            <a:r>
              <a:rPr lang="en-CA" sz="900" dirty="0"/>
              <a:t> J Neurol. 2012;19:360-75. </a:t>
            </a:r>
          </a:p>
          <a:p>
            <a:pPr marL="171450" indent="-171450" defTabSz="931774">
              <a:spcAft>
                <a:spcPts val="611"/>
              </a:spcAft>
              <a:buFont typeface="Arial" panose="020B0604020202020204" pitchFamily="34" charset="0"/>
              <a:buChar char="•"/>
              <a:defRPr/>
            </a:pPr>
            <a:r>
              <a:rPr lang="en-CA" sz="900" dirty="0">
                <a:solidFill>
                  <a:srgbClr val="212121"/>
                </a:solidFill>
              </a:rPr>
              <a:t>Edwards WF, </a:t>
            </a:r>
            <a:r>
              <a:rPr lang="fr-CA" sz="900" i="1" dirty="0"/>
              <a:t>et al</a:t>
            </a:r>
            <a:r>
              <a:rPr lang="en-CA" sz="900" dirty="0">
                <a:solidFill>
                  <a:srgbClr val="212121"/>
                </a:solidFill>
              </a:rPr>
              <a:t>. Delivering Bad News in Amyotrophic Lateral Sclerosis: Proposal of Specific Technique ALS ALLOW. Neurol Clin </a:t>
            </a:r>
            <a:r>
              <a:rPr lang="en-CA" sz="900" dirty="0" err="1">
                <a:solidFill>
                  <a:srgbClr val="212121"/>
                </a:solidFill>
              </a:rPr>
              <a:t>Pract</a:t>
            </a:r>
            <a:r>
              <a:rPr lang="en-CA" sz="900" dirty="0">
                <a:solidFill>
                  <a:srgbClr val="212121"/>
                </a:solidFill>
              </a:rPr>
              <a:t>. 2021;11:521-26. </a:t>
            </a:r>
            <a:endParaRPr lang="en-CA" sz="900" dirty="0"/>
          </a:p>
          <a:p>
            <a:pPr marL="232943" indent="-232943">
              <a:spcAft>
                <a:spcPts val="611"/>
              </a:spcAft>
              <a:buFont typeface="+mj-lt"/>
              <a:buAutoNum type="arabicPeriod"/>
            </a:pPr>
            <a:endParaRPr lang="en-CA" sz="900" dirty="0"/>
          </a:p>
          <a:p>
            <a:pPr defTabSz="931774">
              <a:spcAft>
                <a:spcPts val="611"/>
              </a:spcAft>
              <a:defRPr/>
            </a:pPr>
            <a:endParaRPr lang="en-CA" dirty="0">
              <a:latin typeface="Lato Light" panose="020F0502020204030203" pitchFamily="34" charset="0"/>
              <a:ea typeface="Lato Light" panose="020F0502020204030203" pitchFamily="34" charset="0"/>
              <a:cs typeface="Lato Light" panose="020F0502020204030203" pitchFamily="34" charset="0"/>
            </a:endParaRPr>
          </a:p>
        </p:txBody>
      </p:sp>
      <p:sp>
        <p:nvSpPr>
          <p:cNvPr id="4" name="Slide Number Placeholder 3"/>
          <p:cNvSpPr>
            <a:spLocks noGrp="1"/>
          </p:cNvSpPr>
          <p:nvPr>
            <p:ph type="sldNum" sz="quarter" idx="5"/>
          </p:nvPr>
        </p:nvSpPr>
        <p:spPr/>
        <p:txBody>
          <a:bodyPr/>
          <a:lstStyle/>
          <a:p>
            <a:fld id="{1CDAE1F0-0348-4E06-9321-97A559EA0B65}" type="slidenum">
              <a:rPr lang="en-CA" smtClean="0"/>
              <a:pPr/>
              <a:t>39</a:t>
            </a:fld>
            <a:endParaRPr lang="en-CA"/>
          </a:p>
        </p:txBody>
      </p:sp>
    </p:spTree>
    <p:extLst>
      <p:ext uri="{BB962C8B-B14F-4D97-AF65-F5344CB8AC3E}">
        <p14:creationId xmlns:p14="http://schemas.microsoft.com/office/powerpoint/2010/main" val="24003610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CA" b="1" dirty="0">
                <a:latin typeface="Lato Light" panose="020F0502020204030203" pitchFamily="34" charset="0"/>
                <a:ea typeface="Lato Light" panose="020F0502020204030203" pitchFamily="34" charset="0"/>
                <a:cs typeface="Lato Light" panose="020F0502020204030203" pitchFamily="34" charset="0"/>
              </a:rPr>
              <a:t>SPEAKER NOTES:</a:t>
            </a:r>
          </a:p>
          <a:p>
            <a:pPr marL="174708" indent="-174708" defTabSz="931774">
              <a:spcAft>
                <a:spcPts val="611"/>
              </a:spcAft>
              <a:buFont typeface="Arial" panose="020B0604020202020204" pitchFamily="34" charset="0"/>
              <a:buChar char="•"/>
              <a:defRPr/>
            </a:pPr>
            <a:r>
              <a:rPr lang="en-US" dirty="0">
                <a:latin typeface="Lato Light" panose="020F0502020204030203" pitchFamily="34" charset="0"/>
                <a:ea typeface="Lato Light" panose="020F0502020204030203" pitchFamily="34" charset="0"/>
                <a:cs typeface="Lato Light" panose="020F0502020204030203" pitchFamily="34" charset="0"/>
              </a:rPr>
              <a:t>Please remind participants of the key “do nots” when breaking difficult news that are presented on this slide. Feel free to share any other “do nots” not listed here and ask participants to share theirs as well. </a:t>
            </a:r>
            <a:endParaRPr lang="en-US" b="0" i="0" dirty="0">
              <a:effectLst/>
              <a:latin typeface="Lato Light" panose="020F0502020204030203" pitchFamily="34" charset="0"/>
              <a:ea typeface="Lato Light" panose="020F0502020204030203" pitchFamily="34" charset="0"/>
              <a:cs typeface="Lato Light" panose="020F0502020204030203" pitchFamily="34" charset="0"/>
            </a:endParaRPr>
          </a:p>
          <a:p>
            <a:endParaRPr lang="en-CA" dirty="0"/>
          </a:p>
        </p:txBody>
      </p:sp>
      <p:sp>
        <p:nvSpPr>
          <p:cNvPr id="4" name="Slide Number Placeholder 3"/>
          <p:cNvSpPr>
            <a:spLocks noGrp="1"/>
          </p:cNvSpPr>
          <p:nvPr>
            <p:ph type="sldNum" sz="quarter" idx="5"/>
          </p:nvPr>
        </p:nvSpPr>
        <p:spPr/>
        <p:txBody>
          <a:bodyPr/>
          <a:lstStyle/>
          <a:p>
            <a:fld id="{1CDAE1F0-0348-4E06-9321-97A559EA0B65}" type="slidenum">
              <a:rPr lang="en-CA" smtClean="0"/>
              <a:pPr/>
              <a:t>40</a:t>
            </a:fld>
            <a:endParaRPr lang="en-CA"/>
          </a:p>
        </p:txBody>
      </p:sp>
    </p:spTree>
    <p:extLst>
      <p:ext uri="{BB962C8B-B14F-4D97-AF65-F5344CB8AC3E}">
        <p14:creationId xmlns:p14="http://schemas.microsoft.com/office/powerpoint/2010/main" val="23525199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CA" b="1">
                <a:latin typeface="Lato Light" panose="020F0502020204030203" pitchFamily="34" charset="0"/>
                <a:ea typeface="Lato Light" panose="020F0502020204030203" pitchFamily="34" charset="0"/>
                <a:cs typeface="Lato Light" panose="020F0502020204030203" pitchFamily="34" charset="0"/>
              </a:rPr>
              <a:t>SPEAKER NOTES:</a:t>
            </a:r>
          </a:p>
          <a:p>
            <a:pPr marL="174708" indent="-174708" defTabSz="931774">
              <a:spcAft>
                <a:spcPts val="611"/>
              </a:spcAft>
              <a:buFont typeface="Arial" panose="020B0604020202020204" pitchFamily="34" charset="0"/>
              <a:buChar char="•"/>
              <a:defRPr/>
            </a:pPr>
            <a:r>
              <a:rPr lang="en-US">
                <a:latin typeface="Lato Light" panose="020F0502020204030203" pitchFamily="34" charset="0"/>
                <a:ea typeface="Lato Light" panose="020F0502020204030203" pitchFamily="34" charset="0"/>
                <a:cs typeface="Lato Light" panose="020F0502020204030203" pitchFamily="34" charset="0"/>
              </a:rPr>
              <a:t>In this short 2-minute video, Faculty member, Dr. Colleen O’Connell, provides some of her key clinical pearls on </a:t>
            </a:r>
            <a:r>
              <a:rPr lang="en-US" i="1">
                <a:latin typeface="Lato Light" panose="020F0502020204030203" pitchFamily="34" charset="0"/>
                <a:ea typeface="Lato Light" panose="020F0502020204030203" pitchFamily="34" charset="0"/>
                <a:cs typeface="Lato Light" panose="020F0502020204030203" pitchFamily="34" charset="0"/>
              </a:rPr>
              <a:t>how to </a:t>
            </a:r>
            <a:r>
              <a:rPr lang="en-US">
                <a:latin typeface="Lato Light" panose="020F0502020204030203" pitchFamily="34" charset="0"/>
                <a:ea typeface="Lato Light" panose="020F0502020204030203" pitchFamily="34" charset="0"/>
                <a:cs typeface="Lato Light" panose="020F0502020204030203" pitchFamily="34" charset="0"/>
              </a:rPr>
              <a:t>best deliver an ALS/MND diagnosis. </a:t>
            </a:r>
          </a:p>
          <a:p>
            <a:pPr marL="174708" indent="-174708" defTabSz="931774">
              <a:spcAft>
                <a:spcPts val="611"/>
              </a:spcAft>
              <a:buFont typeface="Arial" panose="020B0604020202020204" pitchFamily="34" charset="0"/>
              <a:buChar char="•"/>
              <a:defRPr/>
            </a:pPr>
            <a:r>
              <a:rPr lang="en-US">
                <a:latin typeface="Lato Light" panose="020F0502020204030203" pitchFamily="34" charset="0"/>
                <a:ea typeface="Lato Light" panose="020F0502020204030203" pitchFamily="34" charset="0"/>
                <a:cs typeface="Lato Light" panose="020F0502020204030203" pitchFamily="34" charset="0"/>
              </a:rPr>
              <a:t>If time permits, please share this video with program participants. Feel free to share some of your own clinical pearls with program participants and ask them to share theirs as well. </a:t>
            </a:r>
            <a:endParaRPr lang="en-US" b="0" i="0">
              <a:effectLst/>
              <a:latin typeface="Lato Light" panose="020F0502020204030203" pitchFamily="34" charset="0"/>
              <a:ea typeface="Lato Light" panose="020F0502020204030203" pitchFamily="34" charset="0"/>
              <a:cs typeface="Lato Light" panose="020F0502020204030203" pitchFamily="34" charset="0"/>
            </a:endParaRPr>
          </a:p>
          <a:p>
            <a:endParaRPr lang="en-CA"/>
          </a:p>
        </p:txBody>
      </p:sp>
      <p:sp>
        <p:nvSpPr>
          <p:cNvPr id="4" name="Slide Number Placeholder 3"/>
          <p:cNvSpPr>
            <a:spLocks noGrp="1"/>
          </p:cNvSpPr>
          <p:nvPr>
            <p:ph type="sldNum" sz="quarter" idx="5"/>
          </p:nvPr>
        </p:nvSpPr>
        <p:spPr/>
        <p:txBody>
          <a:bodyPr/>
          <a:lstStyle/>
          <a:p>
            <a:fld id="{1CDAE1F0-0348-4E06-9321-97A559EA0B65}" type="slidenum">
              <a:rPr lang="en-CA" smtClean="0"/>
              <a:pPr/>
              <a:t>41</a:t>
            </a:fld>
            <a:endParaRPr lang="en-CA"/>
          </a:p>
        </p:txBody>
      </p:sp>
    </p:spTree>
    <p:extLst>
      <p:ext uri="{BB962C8B-B14F-4D97-AF65-F5344CB8AC3E}">
        <p14:creationId xmlns:p14="http://schemas.microsoft.com/office/powerpoint/2010/main" val="2134275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CDAE1F0-0348-4E06-9321-97A559EA0B65}" type="slidenum">
              <a:rPr lang="en-CA" smtClean="0"/>
              <a:pPr/>
              <a:t>4</a:t>
            </a:fld>
            <a:endParaRPr lang="en-CA"/>
          </a:p>
        </p:txBody>
      </p:sp>
    </p:spTree>
    <p:extLst>
      <p:ext uri="{BB962C8B-B14F-4D97-AF65-F5344CB8AC3E}">
        <p14:creationId xmlns:p14="http://schemas.microsoft.com/office/powerpoint/2010/main" val="3828604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CA" b="1" dirty="0">
                <a:latin typeface="Lato Light" panose="020F0502020204030203" pitchFamily="34" charset="0"/>
                <a:ea typeface="Lato Light" panose="020F0502020204030203" pitchFamily="34" charset="0"/>
                <a:cs typeface="Lato Light" panose="020F0502020204030203" pitchFamily="34" charset="0"/>
              </a:rPr>
              <a:t>SPEAKER NOTES:</a:t>
            </a:r>
          </a:p>
          <a:p>
            <a:pPr marL="174708" indent="-174708" defTabSz="931774">
              <a:spcAft>
                <a:spcPts val="611"/>
              </a:spcAft>
              <a:buFont typeface="Arial" panose="020B0604020202020204" pitchFamily="34" charset="0"/>
              <a:buChar char="•"/>
              <a:defRPr/>
            </a:pPr>
            <a:r>
              <a:rPr lang="en-US" dirty="0">
                <a:latin typeface="Lato Light" panose="020F0502020204030203" pitchFamily="34" charset="0"/>
                <a:ea typeface="Lato Light" panose="020F0502020204030203" pitchFamily="34" charset="0"/>
                <a:cs typeface="Lato Light" panose="020F0502020204030203" pitchFamily="34" charset="0"/>
              </a:rPr>
              <a:t>In this 3-minute video, Dr. Colleen O’Connell provides some of her key clinical pearls on </a:t>
            </a:r>
            <a:r>
              <a:rPr lang="en-US" i="1" dirty="0">
                <a:latin typeface="Lato Light" panose="020F0502020204030203" pitchFamily="34" charset="0"/>
                <a:ea typeface="Lato Light" panose="020F0502020204030203" pitchFamily="34" charset="0"/>
                <a:cs typeface="Lato Light" panose="020F0502020204030203" pitchFamily="34" charset="0"/>
              </a:rPr>
              <a:t>what to discuss </a:t>
            </a:r>
            <a:r>
              <a:rPr lang="en-US" dirty="0">
                <a:latin typeface="Lato Light" panose="020F0502020204030203" pitchFamily="34" charset="0"/>
                <a:ea typeface="Lato Light" panose="020F0502020204030203" pitchFamily="34" charset="0"/>
                <a:cs typeface="Lato Light" panose="020F0502020204030203" pitchFamily="34" charset="0"/>
              </a:rPr>
              <a:t>when delivering an ALS/MND diagnosis. </a:t>
            </a:r>
          </a:p>
          <a:p>
            <a:pPr marL="174708" indent="-174708" defTabSz="931774">
              <a:spcAft>
                <a:spcPts val="611"/>
              </a:spcAft>
              <a:buFont typeface="Arial" panose="020B0604020202020204" pitchFamily="34" charset="0"/>
              <a:buChar char="•"/>
              <a:defRPr/>
            </a:pPr>
            <a:r>
              <a:rPr lang="en-US" dirty="0">
                <a:latin typeface="Lato Light" panose="020F0502020204030203" pitchFamily="34" charset="0"/>
                <a:ea typeface="Lato Light" panose="020F0502020204030203" pitchFamily="34" charset="0"/>
                <a:cs typeface="Lato Light" panose="020F0502020204030203" pitchFamily="34" charset="0"/>
              </a:rPr>
              <a:t>If time permits, please share this video with program participants. Feel free to share some of your own clinical pearls and ask participants to share theirs as well. </a:t>
            </a:r>
            <a:endParaRPr lang="en-US" b="0" i="0" dirty="0">
              <a:effectLst/>
              <a:latin typeface="Lato Light" panose="020F0502020204030203" pitchFamily="34" charset="0"/>
              <a:ea typeface="Lato Light" panose="020F0502020204030203" pitchFamily="34" charset="0"/>
              <a:cs typeface="Lato Light" panose="020F0502020204030203" pitchFamily="34" charset="0"/>
            </a:endParaRPr>
          </a:p>
          <a:p>
            <a:endParaRPr lang="en-CA" dirty="0"/>
          </a:p>
        </p:txBody>
      </p:sp>
      <p:sp>
        <p:nvSpPr>
          <p:cNvPr id="4" name="Slide Number Placeholder 3"/>
          <p:cNvSpPr>
            <a:spLocks noGrp="1"/>
          </p:cNvSpPr>
          <p:nvPr>
            <p:ph type="sldNum" sz="quarter" idx="5"/>
          </p:nvPr>
        </p:nvSpPr>
        <p:spPr/>
        <p:txBody>
          <a:bodyPr/>
          <a:lstStyle/>
          <a:p>
            <a:fld id="{1CDAE1F0-0348-4E06-9321-97A559EA0B65}" type="slidenum">
              <a:rPr lang="en-CA" smtClean="0"/>
              <a:pPr/>
              <a:t>42</a:t>
            </a:fld>
            <a:endParaRPr lang="en-CA"/>
          </a:p>
        </p:txBody>
      </p:sp>
    </p:spTree>
    <p:extLst>
      <p:ext uri="{BB962C8B-B14F-4D97-AF65-F5344CB8AC3E}">
        <p14:creationId xmlns:p14="http://schemas.microsoft.com/office/powerpoint/2010/main" val="41715569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CA" b="1">
                <a:latin typeface="Lato Light" panose="020F0502020204030203" pitchFamily="34" charset="0"/>
                <a:ea typeface="Lato Light" panose="020F0502020204030203" pitchFamily="34" charset="0"/>
                <a:cs typeface="Lato Light" panose="020F0502020204030203" pitchFamily="34" charset="0"/>
              </a:rPr>
              <a:t>SPEAKER NOTES:</a:t>
            </a:r>
          </a:p>
          <a:p>
            <a:pPr marL="174708" indent="-174708" defTabSz="931774">
              <a:spcAft>
                <a:spcPts val="611"/>
              </a:spcAft>
              <a:buFont typeface="Arial" panose="020B0604020202020204" pitchFamily="34" charset="0"/>
              <a:buChar char="•"/>
              <a:defRPr/>
            </a:pPr>
            <a:r>
              <a:rPr lang="en-US">
                <a:latin typeface="Lato Light" panose="020F0502020204030203" pitchFamily="34" charset="0"/>
                <a:ea typeface="Lato Light" panose="020F0502020204030203" pitchFamily="34" charset="0"/>
                <a:cs typeface="Lato Light" panose="020F0502020204030203" pitchFamily="34" charset="0"/>
              </a:rPr>
              <a:t>This slide lists some of the key/critical things that should occur after the diagnosis is given, including connecting patients and caregivers with the various ALS/MND team members as well as patient associations, providing a clear plan for next steps, planning the next meeting, providing reliable information and following up via phone within 24 hours. </a:t>
            </a:r>
          </a:p>
          <a:p>
            <a:pPr marL="174708" indent="-174708" defTabSz="931774">
              <a:spcAft>
                <a:spcPts val="611"/>
              </a:spcAft>
              <a:buFont typeface="Arial" panose="020B0604020202020204" pitchFamily="34" charset="0"/>
              <a:buChar char="•"/>
              <a:defRPr/>
            </a:pPr>
            <a:r>
              <a:rPr lang="en-US">
                <a:latin typeface="Lato Light" panose="020F0502020204030203" pitchFamily="34" charset="0"/>
                <a:ea typeface="Lato Light" panose="020F0502020204030203" pitchFamily="34" charset="0"/>
                <a:cs typeface="Lato Light" panose="020F0502020204030203" pitchFamily="34" charset="0"/>
              </a:rPr>
              <a:t>Please share any other important elements that occur after the diagnosis is given in your practice and ask participants to share theirs as well. </a:t>
            </a:r>
            <a:endParaRPr lang="en-US" b="0" i="0">
              <a:effectLst/>
              <a:latin typeface="Lato Light" panose="020F0502020204030203" pitchFamily="34" charset="0"/>
              <a:ea typeface="Lato Light" panose="020F0502020204030203" pitchFamily="34" charset="0"/>
              <a:cs typeface="Lato Light" panose="020F0502020204030203" pitchFamily="34" charset="0"/>
            </a:endParaRPr>
          </a:p>
          <a:p>
            <a:endParaRPr lang="en-CA"/>
          </a:p>
        </p:txBody>
      </p:sp>
      <p:sp>
        <p:nvSpPr>
          <p:cNvPr id="4" name="Slide Number Placeholder 3"/>
          <p:cNvSpPr>
            <a:spLocks noGrp="1"/>
          </p:cNvSpPr>
          <p:nvPr>
            <p:ph type="sldNum" sz="quarter" idx="5"/>
          </p:nvPr>
        </p:nvSpPr>
        <p:spPr/>
        <p:txBody>
          <a:bodyPr/>
          <a:lstStyle/>
          <a:p>
            <a:fld id="{1CDAE1F0-0348-4E06-9321-97A559EA0B65}" type="slidenum">
              <a:rPr lang="en-CA" smtClean="0"/>
              <a:pPr/>
              <a:t>43</a:t>
            </a:fld>
            <a:endParaRPr lang="en-CA"/>
          </a:p>
        </p:txBody>
      </p:sp>
    </p:spTree>
    <p:extLst>
      <p:ext uri="{BB962C8B-B14F-4D97-AF65-F5344CB8AC3E}">
        <p14:creationId xmlns:p14="http://schemas.microsoft.com/office/powerpoint/2010/main" val="33429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CA" b="1">
                <a:latin typeface="Lato Light" panose="020F0502020204030203" pitchFamily="34" charset="0"/>
                <a:ea typeface="Lato Light" panose="020F0502020204030203" pitchFamily="34" charset="0"/>
                <a:cs typeface="Lato Light" panose="020F0502020204030203" pitchFamily="34" charset="0"/>
              </a:rPr>
              <a:t>SPEAKER NOTES:</a:t>
            </a:r>
          </a:p>
          <a:p>
            <a:pPr marL="174708" indent="-174708" defTabSz="931774">
              <a:spcAft>
                <a:spcPts val="611"/>
              </a:spcAft>
              <a:buFont typeface="Arial" panose="020B0604020202020204" pitchFamily="34" charset="0"/>
              <a:buChar char="•"/>
              <a:defRPr/>
            </a:pPr>
            <a:r>
              <a:rPr lang="en-US">
                <a:latin typeface="Lato Light" panose="020F0502020204030203" pitchFamily="34" charset="0"/>
                <a:ea typeface="Lato Light" panose="020F0502020204030203" pitchFamily="34" charset="0"/>
                <a:cs typeface="Lato Light" panose="020F0502020204030203" pitchFamily="34" charset="0"/>
              </a:rPr>
              <a:t>Key roles of ALS/MND team members after the diagnosis is given are listed on this slide and include: planning, support, promoting patient QoL, and identifying additional support systems/networks for patients and their families. </a:t>
            </a:r>
          </a:p>
          <a:p>
            <a:pPr marL="174708" indent="-174708" defTabSz="931774">
              <a:spcAft>
                <a:spcPts val="611"/>
              </a:spcAft>
              <a:buFont typeface="Arial" panose="020B0604020202020204" pitchFamily="34" charset="0"/>
              <a:buChar char="•"/>
              <a:defRPr/>
            </a:pPr>
            <a:r>
              <a:rPr lang="en-US">
                <a:latin typeface="Lato Light" panose="020F0502020204030203" pitchFamily="34" charset="0"/>
                <a:ea typeface="Lato Light" panose="020F0502020204030203" pitchFamily="34" charset="0"/>
                <a:cs typeface="Lato Light" panose="020F0502020204030203" pitchFamily="34" charset="0"/>
              </a:rPr>
              <a:t>Please ask participants to share any other important roles that they play shortly after an ALS/MND diagnosis is given. </a:t>
            </a:r>
            <a:endParaRPr lang="en-CA"/>
          </a:p>
        </p:txBody>
      </p:sp>
      <p:sp>
        <p:nvSpPr>
          <p:cNvPr id="4" name="Slide Number Placeholder 3"/>
          <p:cNvSpPr>
            <a:spLocks noGrp="1"/>
          </p:cNvSpPr>
          <p:nvPr>
            <p:ph type="sldNum" sz="quarter" idx="5"/>
          </p:nvPr>
        </p:nvSpPr>
        <p:spPr/>
        <p:txBody>
          <a:bodyPr/>
          <a:lstStyle/>
          <a:p>
            <a:fld id="{1CDAE1F0-0348-4E06-9321-97A559EA0B65}" type="slidenum">
              <a:rPr lang="en-CA" smtClean="0"/>
              <a:pPr/>
              <a:t>44</a:t>
            </a:fld>
            <a:endParaRPr lang="en-CA"/>
          </a:p>
        </p:txBody>
      </p:sp>
    </p:spTree>
    <p:extLst>
      <p:ext uri="{BB962C8B-B14F-4D97-AF65-F5344CB8AC3E}">
        <p14:creationId xmlns:p14="http://schemas.microsoft.com/office/powerpoint/2010/main" val="15205680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CA" b="1" dirty="0">
                <a:latin typeface="Lato Light" panose="020F0502020204030203" pitchFamily="34" charset="0"/>
                <a:ea typeface="Lato Light" panose="020F0502020204030203" pitchFamily="34" charset="0"/>
                <a:cs typeface="Lato Light" panose="020F0502020204030203" pitchFamily="34" charset="0"/>
              </a:rPr>
              <a:t>SPEAKER NOTES:</a:t>
            </a:r>
          </a:p>
          <a:p>
            <a:pPr marL="174708" indent="-174708" defTabSz="931774">
              <a:spcAft>
                <a:spcPts val="611"/>
              </a:spcAft>
              <a:buFont typeface="Arial" panose="020B0604020202020204" pitchFamily="34" charset="0"/>
              <a:buChar char="•"/>
              <a:defRPr/>
            </a:pPr>
            <a:r>
              <a:rPr lang="en-US" b="0" i="0" dirty="0">
                <a:effectLst/>
                <a:latin typeface="Lato Light" panose="020F0502020204030203" pitchFamily="34" charset="0"/>
                <a:ea typeface="Lato Light" panose="020F0502020204030203" pitchFamily="34" charset="0"/>
                <a:cs typeface="Lato Light" panose="020F0502020204030203" pitchFamily="34" charset="0"/>
              </a:rPr>
              <a:t>ALS/MND is emotionally challenging not only for patients and caregivers, but for ALS/MND team members as well. Therefore, fostering the emotional well-being of the team is critical. </a:t>
            </a:r>
          </a:p>
          <a:p>
            <a:pPr marL="174708" indent="-174708" defTabSz="931774">
              <a:spcAft>
                <a:spcPts val="611"/>
              </a:spcAft>
              <a:buFont typeface="Arial" panose="020B0604020202020204" pitchFamily="34" charset="0"/>
              <a:buChar char="•"/>
              <a:defRPr/>
            </a:pPr>
            <a:r>
              <a:rPr lang="en-US" b="0" i="0" dirty="0">
                <a:effectLst/>
                <a:latin typeface="Lato Light" panose="020F0502020204030203" pitchFamily="34" charset="0"/>
                <a:ea typeface="Lato Light" panose="020F0502020204030203" pitchFamily="34" charset="0"/>
                <a:cs typeface="Lato Light" panose="020F0502020204030203" pitchFamily="34" charset="0"/>
              </a:rPr>
              <a:t>Some strategies for fostering this well-being are provided on this slide. Please share other approaches used to foster the well-being of your ALS/MND team and ask participants to share theirs as well. </a:t>
            </a:r>
          </a:p>
          <a:p>
            <a:pPr marL="174708" indent="-174708" defTabSz="931774">
              <a:spcAft>
                <a:spcPts val="611"/>
              </a:spcAft>
              <a:buFont typeface="Arial" panose="020B0604020202020204" pitchFamily="34" charset="0"/>
              <a:buChar char="•"/>
              <a:defRPr/>
            </a:pPr>
            <a:r>
              <a:rPr lang="en-US" b="0" i="0" dirty="0">
                <a:effectLst/>
                <a:latin typeface="Lato Light" panose="020F0502020204030203" pitchFamily="34" charset="0"/>
                <a:ea typeface="Lato Light" panose="020F0502020204030203" pitchFamily="34" charset="0"/>
                <a:cs typeface="Lato Light" panose="020F0502020204030203" pitchFamily="34" charset="0"/>
              </a:rPr>
              <a:t>Note that in some large MS clinics </a:t>
            </a:r>
            <a:r>
              <a:rPr lang="en-US" dirty="0">
                <a:latin typeface="Lato Light" panose="020F0502020204030203" pitchFamily="34" charset="0"/>
                <a:ea typeface="Lato Light" panose="020F0502020204030203" pitchFamily="34" charset="0"/>
                <a:cs typeface="Lato Light" panose="020F0502020204030203" pitchFamily="34" charset="0"/>
              </a:rPr>
              <a:t>or </a:t>
            </a:r>
            <a:r>
              <a:rPr lang="en-US" b="0" i="0" dirty="0" err="1">
                <a:effectLst/>
                <a:latin typeface="Lato Light" panose="020F0502020204030203" pitchFamily="34" charset="0"/>
                <a:ea typeface="Lato Light" panose="020F0502020204030203" pitchFamily="34" charset="0"/>
                <a:cs typeface="Lato Light" panose="020F0502020204030203" pitchFamily="34" charset="0"/>
              </a:rPr>
              <a:t>centres</a:t>
            </a:r>
            <a:r>
              <a:rPr lang="en-US" b="0" i="0" dirty="0">
                <a:effectLst/>
                <a:latin typeface="Lato Light" panose="020F0502020204030203" pitchFamily="34" charset="0"/>
                <a:ea typeface="Lato Light" panose="020F0502020204030203" pitchFamily="34" charset="0"/>
                <a:cs typeface="Lato Light" panose="020F0502020204030203" pitchFamily="34" charset="0"/>
              </a:rPr>
              <a:t>, </a:t>
            </a:r>
            <a:r>
              <a:rPr lang="en-US" dirty="0">
                <a:effectLst/>
                <a:latin typeface="Lato Light" panose="020F0502020204030203" pitchFamily="34" charset="0"/>
                <a:ea typeface="Lato Light" panose="020F0502020204030203" pitchFamily="34" charset="0"/>
                <a:cs typeface="Lato Light" panose="020F0502020204030203" pitchFamily="34" charset="0"/>
              </a:rPr>
              <a:t>group sessions </a:t>
            </a:r>
            <a:r>
              <a:rPr lang="en-US" dirty="0">
                <a:latin typeface="Lato Light" panose="020F0502020204030203" pitchFamily="34" charset="0"/>
                <a:ea typeface="Lato Light" panose="020F0502020204030203" pitchFamily="34" charset="0"/>
                <a:cs typeface="Lato Light" panose="020F0502020204030203" pitchFamily="34" charset="0"/>
              </a:rPr>
              <a:t>facilitated by a spiritual leader or resource person are held </a:t>
            </a:r>
            <a:r>
              <a:rPr lang="en-US" dirty="0">
                <a:effectLst/>
                <a:latin typeface="Lato Light" panose="020F0502020204030203" pitchFamily="34" charset="0"/>
                <a:ea typeface="Lato Light" panose="020F0502020204030203" pitchFamily="34" charset="0"/>
                <a:cs typeface="Lato Light" panose="020F0502020204030203" pitchFamily="34" charset="0"/>
              </a:rPr>
              <a:t>that help HCPs discuss and deal with the grief inherent in caring for people with ALS and their families. </a:t>
            </a:r>
            <a:endParaRPr lang="en-CA" dirty="0">
              <a:latin typeface="Lato Light" panose="020F0502020204030203" pitchFamily="34" charset="0"/>
              <a:ea typeface="Lato Light" panose="020F0502020204030203" pitchFamily="34" charset="0"/>
              <a:cs typeface="Lato Light" panose="020F0502020204030203" pitchFamily="34" charset="0"/>
            </a:endParaRPr>
          </a:p>
        </p:txBody>
      </p:sp>
      <p:sp>
        <p:nvSpPr>
          <p:cNvPr id="4" name="Slide Number Placeholder 3"/>
          <p:cNvSpPr>
            <a:spLocks noGrp="1"/>
          </p:cNvSpPr>
          <p:nvPr>
            <p:ph type="sldNum" sz="quarter" idx="5"/>
          </p:nvPr>
        </p:nvSpPr>
        <p:spPr/>
        <p:txBody>
          <a:bodyPr/>
          <a:lstStyle/>
          <a:p>
            <a:fld id="{1CDAE1F0-0348-4E06-9321-97A559EA0B65}" type="slidenum">
              <a:rPr lang="en-CA" smtClean="0"/>
              <a:pPr/>
              <a:t>45</a:t>
            </a:fld>
            <a:endParaRPr lang="en-CA"/>
          </a:p>
        </p:txBody>
      </p:sp>
    </p:spTree>
    <p:extLst>
      <p:ext uri="{BB962C8B-B14F-4D97-AF65-F5344CB8AC3E}">
        <p14:creationId xmlns:p14="http://schemas.microsoft.com/office/powerpoint/2010/main" val="16811728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832263" cy="4677251"/>
          </a:xfrm>
        </p:spPr>
        <p:txBody>
          <a:bodyPr/>
          <a:lstStyle/>
          <a:p>
            <a:r>
              <a:rPr lang="en-US" sz="1000" b="1"/>
              <a:t>SPEAKER’S NOTES:</a:t>
            </a:r>
          </a:p>
          <a:p>
            <a:pPr marL="174708" indent="-174708">
              <a:spcAft>
                <a:spcPts val="611"/>
              </a:spcAft>
              <a:buFont typeface="Arial" panose="020B0604020202020204" pitchFamily="34" charset="0"/>
              <a:buChar char="•"/>
            </a:pPr>
            <a:r>
              <a:rPr lang="en-US" sz="1100"/>
              <a:t>In this 4.5-minute video, Dr. Melinda Kavanaugh shares some important clinical pearls for allied healthcare professionals (e.g., nurses, social workers, therapists, etc.) in the “aftermath” period following delivery of an ALS/MND diagnosis. </a:t>
            </a:r>
          </a:p>
          <a:p>
            <a:pPr marL="174708" indent="-174708">
              <a:spcAft>
                <a:spcPts val="611"/>
              </a:spcAft>
              <a:buFont typeface="Arial" panose="020B0604020202020204" pitchFamily="34" charset="0"/>
              <a:buChar char="•"/>
            </a:pPr>
            <a:r>
              <a:rPr lang="en-US" sz="1100"/>
              <a:t>If time permits and if allied healthcare professionals are participating in your session, please share this video. </a:t>
            </a:r>
          </a:p>
          <a:p>
            <a:pPr marL="174708" indent="-174708">
              <a:spcAft>
                <a:spcPts val="611"/>
              </a:spcAft>
              <a:buFont typeface="Arial" panose="020B0604020202020204" pitchFamily="34" charset="0"/>
              <a:buChar char="•"/>
            </a:pPr>
            <a:r>
              <a:rPr lang="en-US" sz="1100"/>
              <a:t>Below are some of the key points Dr. Kavanaugh discusses:</a:t>
            </a:r>
          </a:p>
          <a:p>
            <a:pPr marL="368827" lvl="1" indent="-184414">
              <a:spcAft>
                <a:spcPts val="611"/>
              </a:spcAft>
              <a:buFont typeface="Wingdings" panose="05000000000000000000" pitchFamily="2" charset="2"/>
              <a:buChar char="§"/>
            </a:pPr>
            <a:r>
              <a:rPr lang="en-US" sz="1000"/>
              <a:t>This is a very critical period as patients and their caregivers are often still in shock following delivery of the diagnosis. Allied healthcare professionals (AHPs) play a crucial role at this time as they often become the “sounding boards” for the patient and family, helping them to process the diagnosis, clarifying information conveyed by the physician, and providing hope and support. </a:t>
            </a:r>
          </a:p>
          <a:p>
            <a:pPr marL="368827" lvl="1" indent="-184414">
              <a:spcAft>
                <a:spcPts val="611"/>
              </a:spcAft>
              <a:buFont typeface="Wingdings" panose="05000000000000000000" pitchFamily="2" charset="2"/>
              <a:buChar char="§"/>
            </a:pPr>
            <a:r>
              <a:rPr lang="en-CA" sz="1000"/>
              <a:t>In this aftermath period, patients and caregivers often ask AHPs everything, including: </a:t>
            </a:r>
            <a:r>
              <a:rPr lang="en-CA" sz="1000" i="1"/>
              <a:t>When and how do we tell people/family/friends about the diagnosis? What do we need to do when we get home? Do we need to hire help? How do we fight this?</a:t>
            </a:r>
          </a:p>
          <a:p>
            <a:pPr marL="368827" lvl="1" indent="-184414">
              <a:spcAft>
                <a:spcPts val="611"/>
              </a:spcAft>
              <a:buFont typeface="Wingdings" panose="05000000000000000000" pitchFamily="2" charset="2"/>
              <a:buChar char="§"/>
            </a:pPr>
            <a:r>
              <a:rPr lang="en-CA" sz="1000"/>
              <a:t>AHPs also frequently get asked “intense” questions that are not directly related to their specific area of expertise, such as </a:t>
            </a:r>
            <a:r>
              <a:rPr lang="en-CA" sz="1000" i="1"/>
              <a:t>“What’s my prognosis?” “How long am I going to live?” “What’s going to happen to me down the road?” </a:t>
            </a:r>
            <a:r>
              <a:rPr lang="en-CA" sz="1000"/>
              <a:t>A good general and non-specific practice response to these types of questions is: </a:t>
            </a:r>
            <a:r>
              <a:rPr lang="en-CA" sz="1000" i="1"/>
              <a:t>“ALS is highly variable and we have no way to predict the exact progression of the disease. But here’s what we can do to help you right now…” </a:t>
            </a:r>
            <a:r>
              <a:rPr lang="en-CA" sz="1000"/>
              <a:t>This response brings the patient and caregiver back to the “here and now” and provides them with hope that there are indeed things that can be done at present and in the foreseeable future to help maintain and/or improve their quality of life.</a:t>
            </a:r>
            <a:endParaRPr lang="en-US" sz="1000"/>
          </a:p>
        </p:txBody>
      </p:sp>
      <p:sp>
        <p:nvSpPr>
          <p:cNvPr id="4" name="Slide Number Placeholder 3"/>
          <p:cNvSpPr>
            <a:spLocks noGrp="1"/>
          </p:cNvSpPr>
          <p:nvPr>
            <p:ph type="sldNum" sz="quarter" idx="5"/>
          </p:nvPr>
        </p:nvSpPr>
        <p:spPr/>
        <p:txBody>
          <a:bodyPr/>
          <a:lstStyle/>
          <a:p>
            <a:fld id="{1CDAE1F0-0348-4E06-9321-97A559EA0B65}" type="slidenum">
              <a:rPr lang="en-CA" smtClean="0"/>
              <a:pPr/>
              <a:t>46</a:t>
            </a:fld>
            <a:endParaRPr lang="en-CA"/>
          </a:p>
        </p:txBody>
      </p:sp>
    </p:spTree>
    <p:extLst>
      <p:ext uri="{BB962C8B-B14F-4D97-AF65-F5344CB8AC3E}">
        <p14:creationId xmlns:p14="http://schemas.microsoft.com/office/powerpoint/2010/main" val="11275578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441405" cy="3660458"/>
          </a:xfrm>
        </p:spPr>
        <p:txBody>
          <a:bodyPr/>
          <a:lstStyle/>
          <a:p>
            <a:r>
              <a:rPr lang="en-US" sz="1000" b="1"/>
              <a:t>SPEAKER’S NOTES:</a:t>
            </a:r>
          </a:p>
          <a:p>
            <a:pPr marL="174708" indent="-174708">
              <a:spcAft>
                <a:spcPts val="611"/>
              </a:spcAft>
              <a:buFont typeface="Arial" panose="020B0604020202020204" pitchFamily="34" charset="0"/>
              <a:buChar char="•"/>
            </a:pPr>
            <a:r>
              <a:rPr lang="en-US" sz="1100"/>
              <a:t>In this 6-minute video, Dr. Melinda Kavanaugh explains how AHPs can apply and integrate the A-LS-PIKES protocol throughout the entire disease trajectory in ALS/MND to help ensure the needs of patients and caregivers are met. </a:t>
            </a:r>
          </a:p>
          <a:p>
            <a:pPr marL="174708" indent="-174708">
              <a:spcAft>
                <a:spcPts val="611"/>
              </a:spcAft>
              <a:buFont typeface="Arial" panose="020B0604020202020204" pitchFamily="34" charset="0"/>
              <a:buChar char="•"/>
            </a:pPr>
            <a:r>
              <a:rPr lang="en-US" sz="1100"/>
              <a:t>If time permits and if AHPs are participating in your session, please share this video. </a:t>
            </a:r>
          </a:p>
          <a:p>
            <a:endParaRPr lang="en-CA"/>
          </a:p>
        </p:txBody>
      </p:sp>
      <p:sp>
        <p:nvSpPr>
          <p:cNvPr id="4" name="Slide Number Placeholder 3"/>
          <p:cNvSpPr>
            <a:spLocks noGrp="1"/>
          </p:cNvSpPr>
          <p:nvPr>
            <p:ph type="sldNum" sz="quarter" idx="5"/>
          </p:nvPr>
        </p:nvSpPr>
        <p:spPr/>
        <p:txBody>
          <a:bodyPr/>
          <a:lstStyle/>
          <a:p>
            <a:fld id="{1CDAE1F0-0348-4E06-9321-97A559EA0B65}" type="slidenum">
              <a:rPr lang="en-CA" smtClean="0"/>
              <a:pPr/>
              <a:t>47</a:t>
            </a:fld>
            <a:endParaRPr lang="en-CA"/>
          </a:p>
        </p:txBody>
      </p:sp>
    </p:spTree>
    <p:extLst>
      <p:ext uri="{BB962C8B-B14F-4D97-AF65-F5344CB8AC3E}">
        <p14:creationId xmlns:p14="http://schemas.microsoft.com/office/powerpoint/2010/main" val="10981201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a:t>SPEAKER’S NOTES:</a:t>
            </a:r>
          </a:p>
          <a:p>
            <a:pPr marL="174708" indent="-174708">
              <a:spcAft>
                <a:spcPts val="611"/>
              </a:spcAft>
              <a:buFont typeface="Arial" panose="020B0604020202020204" pitchFamily="34" charset="0"/>
              <a:buChar char="•"/>
            </a:pPr>
            <a:r>
              <a:rPr lang="en-US"/>
              <a:t>Please share the key take-home messages shown here with program participants. </a:t>
            </a:r>
          </a:p>
          <a:p>
            <a:pPr marL="174708" indent="-174708">
              <a:spcAft>
                <a:spcPts val="611"/>
              </a:spcAft>
              <a:buFont typeface="Arial" panose="020B0604020202020204" pitchFamily="34" charset="0"/>
              <a:buChar char="•"/>
            </a:pPr>
            <a:r>
              <a:rPr lang="en-US"/>
              <a:t>Feel free to share your personal key learnings from this session and ask participants to share theirs as well. </a:t>
            </a:r>
          </a:p>
          <a:p>
            <a:endParaRPr lang="en-CA"/>
          </a:p>
        </p:txBody>
      </p:sp>
      <p:sp>
        <p:nvSpPr>
          <p:cNvPr id="4" name="Slide Number Placeholder 3"/>
          <p:cNvSpPr>
            <a:spLocks noGrp="1"/>
          </p:cNvSpPr>
          <p:nvPr>
            <p:ph type="sldNum" sz="quarter" idx="5"/>
          </p:nvPr>
        </p:nvSpPr>
        <p:spPr/>
        <p:txBody>
          <a:bodyPr/>
          <a:lstStyle/>
          <a:p>
            <a:fld id="{1CDAE1F0-0348-4E06-9321-97A559EA0B65}" type="slidenum">
              <a:rPr lang="en-CA" smtClean="0"/>
              <a:pPr/>
              <a:t>48</a:t>
            </a:fld>
            <a:endParaRPr lang="en-CA"/>
          </a:p>
        </p:txBody>
      </p:sp>
    </p:spTree>
    <p:extLst>
      <p:ext uri="{BB962C8B-B14F-4D97-AF65-F5344CB8AC3E}">
        <p14:creationId xmlns:p14="http://schemas.microsoft.com/office/powerpoint/2010/main" val="37164719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a:t>SPEAKER’S NOTES:</a:t>
            </a:r>
          </a:p>
          <a:p>
            <a:pPr marL="174708" indent="-174708">
              <a:spcAft>
                <a:spcPts val="611"/>
              </a:spcAft>
              <a:buFont typeface="Arial" panose="020B0604020202020204" pitchFamily="34" charset="0"/>
              <a:buChar char="•"/>
            </a:pPr>
            <a:r>
              <a:rPr lang="en-US"/>
              <a:t>Please consider sharing this impactful video of Norman MacIsaac, a person living with ALS/MND from Canada, sharing his experience when first receiving his diagnosis as well as his thoughts and comments on this program.</a:t>
            </a:r>
          </a:p>
          <a:p>
            <a:pPr marL="174708" indent="-174708">
              <a:spcAft>
                <a:spcPts val="611"/>
              </a:spcAft>
              <a:buFont typeface="Arial" panose="020B0604020202020204" pitchFamily="34" charset="0"/>
              <a:buChar char="•"/>
            </a:pPr>
            <a:r>
              <a:rPr lang="en-US"/>
              <a:t>Norman was diagnosed in 2014. Since then, he has been an active advocate for people living with ALS/MND. He collaborates with ALS Quebec, ALS Canada and the International Alliance of ALS/MND Associations. </a:t>
            </a:r>
          </a:p>
          <a:p>
            <a:endParaRPr lang="en-CA"/>
          </a:p>
        </p:txBody>
      </p:sp>
      <p:sp>
        <p:nvSpPr>
          <p:cNvPr id="4" name="Slide Number Placeholder 3"/>
          <p:cNvSpPr>
            <a:spLocks noGrp="1"/>
          </p:cNvSpPr>
          <p:nvPr>
            <p:ph type="sldNum" sz="quarter" idx="5"/>
          </p:nvPr>
        </p:nvSpPr>
        <p:spPr/>
        <p:txBody>
          <a:bodyPr/>
          <a:lstStyle/>
          <a:p>
            <a:fld id="{1CDAE1F0-0348-4E06-9321-97A559EA0B65}" type="slidenum">
              <a:rPr lang="en-CA" smtClean="0"/>
              <a:pPr/>
              <a:t>49</a:t>
            </a:fld>
            <a:endParaRPr lang="en-CA"/>
          </a:p>
        </p:txBody>
      </p:sp>
    </p:spTree>
    <p:extLst>
      <p:ext uri="{BB962C8B-B14F-4D97-AF65-F5344CB8AC3E}">
        <p14:creationId xmlns:p14="http://schemas.microsoft.com/office/powerpoint/2010/main" val="2332410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5"/>
          </p:nvPr>
        </p:nvSpPr>
        <p:spPr/>
        <p:txBody>
          <a:bodyPr/>
          <a:lstStyle/>
          <a:p>
            <a:fld id="{1CDAE1F0-0348-4E06-9321-97A559EA0B65}" type="slidenum">
              <a:rPr lang="en-CA" smtClean="0"/>
              <a:pPr/>
              <a:t>50</a:t>
            </a:fld>
            <a:endParaRPr lang="en-CA"/>
          </a:p>
        </p:txBody>
      </p:sp>
    </p:spTree>
    <p:extLst>
      <p:ext uri="{BB962C8B-B14F-4D97-AF65-F5344CB8AC3E}">
        <p14:creationId xmlns:p14="http://schemas.microsoft.com/office/powerpoint/2010/main" val="27527236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CDAE1F0-0348-4E06-9321-97A559EA0B65}" type="slidenum">
              <a:rPr lang="en-CA" smtClean="0"/>
              <a:pPr/>
              <a:t>51</a:t>
            </a:fld>
            <a:endParaRPr lang="en-CA"/>
          </a:p>
        </p:txBody>
      </p:sp>
    </p:spTree>
    <p:extLst>
      <p:ext uri="{BB962C8B-B14F-4D97-AF65-F5344CB8AC3E}">
        <p14:creationId xmlns:p14="http://schemas.microsoft.com/office/powerpoint/2010/main" val="72944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9478">
              <a:defRPr/>
            </a:pPr>
            <a:fld id="{DBDBF580-D318-4C5D-B927-FEBC7823BF7C}" type="slidenum">
              <a:rPr lang="en-US">
                <a:solidFill>
                  <a:prstClr val="black"/>
                </a:solidFill>
              </a:rPr>
              <a:pPr defTabSz="949478">
                <a:defRPr/>
              </a:pPr>
              <a:t>5</a:t>
            </a:fld>
            <a:endParaRPr lang="en-US">
              <a:solidFill>
                <a:prstClr val="black"/>
              </a:solidFill>
            </a:endParaRPr>
          </a:p>
        </p:txBody>
      </p:sp>
    </p:spTree>
    <p:extLst>
      <p:ext uri="{BB962C8B-B14F-4D97-AF65-F5344CB8AC3E}">
        <p14:creationId xmlns:p14="http://schemas.microsoft.com/office/powerpoint/2010/main" val="969301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CDAE1F0-0348-4E06-9321-97A559EA0B65}" type="slidenum">
              <a:rPr lang="en-CA" smtClean="0"/>
              <a:pPr/>
              <a:t>7</a:t>
            </a:fld>
            <a:endParaRPr lang="en-CA"/>
          </a:p>
        </p:txBody>
      </p:sp>
    </p:spTree>
    <p:extLst>
      <p:ext uri="{BB962C8B-B14F-4D97-AF65-F5344CB8AC3E}">
        <p14:creationId xmlns:p14="http://schemas.microsoft.com/office/powerpoint/2010/main" val="3086530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CDAE1F0-0348-4E06-9321-97A559EA0B65}" type="slidenum">
              <a:rPr lang="en-CA" smtClean="0"/>
              <a:pPr/>
              <a:t>8</a:t>
            </a:fld>
            <a:endParaRPr lang="en-CA"/>
          </a:p>
        </p:txBody>
      </p:sp>
    </p:spTree>
    <p:extLst>
      <p:ext uri="{BB962C8B-B14F-4D97-AF65-F5344CB8AC3E}">
        <p14:creationId xmlns:p14="http://schemas.microsoft.com/office/powerpoint/2010/main" val="2605768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CDAE1F0-0348-4E06-9321-97A559EA0B65}" type="slidenum">
              <a:rPr lang="en-CA" smtClean="0"/>
              <a:pPr/>
              <a:t>9</a:t>
            </a:fld>
            <a:endParaRPr lang="en-CA"/>
          </a:p>
        </p:txBody>
      </p:sp>
    </p:spTree>
    <p:extLst>
      <p:ext uri="{BB962C8B-B14F-4D97-AF65-F5344CB8AC3E}">
        <p14:creationId xmlns:p14="http://schemas.microsoft.com/office/powerpoint/2010/main" val="2027919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CA" b="1" i="0" u="none" strike="noStrike" baseline="0"/>
              <a:t>SPEAKER NOTES:</a:t>
            </a:r>
          </a:p>
          <a:p>
            <a:pPr marL="174708" indent="-174708">
              <a:spcAft>
                <a:spcPts val="611"/>
              </a:spcAft>
              <a:buFont typeface="Arial" panose="020B0604020202020204" pitchFamily="34" charset="0"/>
              <a:buChar char="•"/>
            </a:pPr>
            <a:r>
              <a:rPr lang="en-CA" b="0" i="0">
                <a:solidFill>
                  <a:srgbClr val="000000"/>
                </a:solidFill>
                <a:effectLst/>
              </a:rPr>
              <a:t>Please share this short video in which an ALS/MND caregiver shares her experience receiving her husband’s diagnosis. </a:t>
            </a:r>
          </a:p>
          <a:p>
            <a:pPr marL="174708" indent="-174708">
              <a:spcAft>
                <a:spcPts val="611"/>
              </a:spcAft>
              <a:buFont typeface="Arial" panose="020B0604020202020204" pitchFamily="34" charset="0"/>
              <a:buChar char="•"/>
            </a:pPr>
            <a:r>
              <a:rPr lang="en-CA" b="0" i="0">
                <a:solidFill>
                  <a:srgbClr val="000000"/>
                </a:solidFill>
                <a:effectLst/>
              </a:rPr>
              <a:t>This video highlights the need for a program focussing on how to deliver difficult news appropriately and effectively to people living with ALS/MND and their caregivers/families. </a:t>
            </a:r>
          </a:p>
          <a:p>
            <a:endParaRPr lang="en-CA"/>
          </a:p>
          <a:p>
            <a:endParaRPr lang="en-CA"/>
          </a:p>
        </p:txBody>
      </p:sp>
      <p:sp>
        <p:nvSpPr>
          <p:cNvPr id="4" name="Slide Number Placeholder 3"/>
          <p:cNvSpPr>
            <a:spLocks noGrp="1"/>
          </p:cNvSpPr>
          <p:nvPr>
            <p:ph type="sldNum" sz="quarter" idx="5"/>
          </p:nvPr>
        </p:nvSpPr>
        <p:spPr/>
        <p:txBody>
          <a:bodyPr/>
          <a:lstStyle/>
          <a:p>
            <a:fld id="{1CDAE1F0-0348-4E06-9321-97A559EA0B65}" type="slidenum">
              <a:rPr lang="en-CA" smtClean="0"/>
              <a:t>11</a:t>
            </a:fld>
            <a:endParaRPr lang="en-CA"/>
          </a:p>
        </p:txBody>
      </p:sp>
    </p:spTree>
    <p:extLst>
      <p:ext uri="{BB962C8B-B14F-4D97-AF65-F5344CB8AC3E}">
        <p14:creationId xmlns:p14="http://schemas.microsoft.com/office/powerpoint/2010/main" val="2127572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20026F-9D99-4853-FBF2-6AC266A2E0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31618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39D0E-F18E-B636-57CC-5E2AADFF69A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47C6172-1DE2-197B-02E6-C7E4F60E26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E3631A0-0F96-FF9A-5F21-74D35B076D5E}"/>
              </a:ext>
            </a:extLst>
          </p:cNvPr>
          <p:cNvSpPr>
            <a:spLocks noGrp="1"/>
          </p:cNvSpPr>
          <p:nvPr>
            <p:ph type="dt" sz="half" idx="10"/>
          </p:nvPr>
        </p:nvSpPr>
        <p:spPr/>
        <p:txBody>
          <a:bodyPr/>
          <a:lstStyle/>
          <a:p>
            <a:fld id="{604CA1A8-8719-4328-864F-9350F52657DE}" type="datetimeFigureOut">
              <a:rPr lang="en-CA" smtClean="0"/>
              <a:t>2023-01-23</a:t>
            </a:fld>
            <a:endParaRPr lang="en-CA"/>
          </a:p>
        </p:txBody>
      </p:sp>
      <p:sp>
        <p:nvSpPr>
          <p:cNvPr id="5" name="Footer Placeholder 4">
            <a:extLst>
              <a:ext uri="{FF2B5EF4-FFF2-40B4-BE49-F238E27FC236}">
                <a16:creationId xmlns:a16="http://schemas.microsoft.com/office/drawing/2014/main" id="{84F8180F-4263-C3EC-41E5-56B12C11061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347F3AF-AE0D-EC01-EC3C-1656019C47BE}"/>
              </a:ext>
            </a:extLst>
          </p:cNvPr>
          <p:cNvSpPr>
            <a:spLocks noGrp="1"/>
          </p:cNvSpPr>
          <p:nvPr>
            <p:ph type="sldNum" sz="quarter" idx="12"/>
          </p:nvPr>
        </p:nvSpPr>
        <p:spPr/>
        <p:txBody>
          <a:bodyPr/>
          <a:lstStyle/>
          <a:p>
            <a:fld id="{F9B79004-B1D9-4702-8A28-32AD3688A3C5}" type="slidenum">
              <a:rPr lang="en-CA" smtClean="0"/>
              <a:t>‹#›</a:t>
            </a:fld>
            <a:endParaRPr lang="en-CA"/>
          </a:p>
        </p:txBody>
      </p:sp>
    </p:spTree>
    <p:extLst>
      <p:ext uri="{BB962C8B-B14F-4D97-AF65-F5344CB8AC3E}">
        <p14:creationId xmlns:p14="http://schemas.microsoft.com/office/powerpoint/2010/main" val="365763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EBDD6D-9233-0712-B780-0F1F80F942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itle Placeholder 1">
            <a:extLst>
              <a:ext uri="{FF2B5EF4-FFF2-40B4-BE49-F238E27FC236}">
                <a16:creationId xmlns:a16="http://schemas.microsoft.com/office/drawing/2014/main" id="{196A5FD8-402A-A98E-4420-4148C5A796AA}"/>
              </a:ext>
            </a:extLst>
          </p:cNvPr>
          <p:cNvSpPr>
            <a:spLocks noGrp="1"/>
          </p:cNvSpPr>
          <p:nvPr>
            <p:ph type="title"/>
          </p:nvPr>
        </p:nvSpPr>
        <p:spPr>
          <a:xfrm>
            <a:off x="585810" y="540000"/>
            <a:ext cx="11001671" cy="498598"/>
          </a:xfrm>
          <a:prstGeom prst="rect">
            <a:avLst/>
          </a:prstGeom>
        </p:spPr>
        <p:txBody>
          <a:bodyPr vert="horz" wrap="square" lIns="0" tIns="0" rIns="0" bIns="0" rtlCol="0" anchor="ctr">
            <a:spAutoFit/>
          </a:bodyPr>
          <a:lstStyle>
            <a:lvl1pPr>
              <a:defRPr sz="3600" b="0">
                <a:solidFill>
                  <a:srgbClr val="DB7059"/>
                </a:solidFill>
                <a:latin typeface="Lato" panose="020F0502020204030203" pitchFamily="34" charset="0"/>
                <a:cs typeface="Rubik" pitchFamily="2" charset="-79"/>
              </a:defRPr>
            </a:lvl1pPr>
          </a:lstStyle>
          <a:p>
            <a:r>
              <a:rPr lang="en-US"/>
              <a:t>Click to edit Master title style</a:t>
            </a:r>
            <a:endParaRPr lang="en-CA"/>
          </a:p>
        </p:txBody>
      </p:sp>
      <p:sp>
        <p:nvSpPr>
          <p:cNvPr id="9" name="TextBox 8">
            <a:extLst>
              <a:ext uri="{FF2B5EF4-FFF2-40B4-BE49-F238E27FC236}">
                <a16:creationId xmlns:a16="http://schemas.microsoft.com/office/drawing/2014/main" id="{D083D36F-C897-1670-6CFB-AE2BE16F1FC3}"/>
              </a:ext>
            </a:extLst>
          </p:cNvPr>
          <p:cNvSpPr txBox="1"/>
          <p:nvPr userDrawn="1"/>
        </p:nvSpPr>
        <p:spPr>
          <a:xfrm>
            <a:off x="11587480" y="6333240"/>
            <a:ext cx="309700" cy="215444"/>
          </a:xfrm>
          <a:prstGeom prst="rect">
            <a:avLst/>
          </a:prstGeom>
          <a:noFill/>
        </p:spPr>
        <p:txBody>
          <a:bodyPr wrap="none" rtlCol="0">
            <a:spAutoFit/>
          </a:bodyPr>
          <a:lstStyle/>
          <a:p>
            <a:pPr algn="ctr"/>
            <a:fld id="{6153B892-D8AE-4403-AEB2-2324F4E7E14F}" type="slidenum">
              <a:rPr lang="en-CA" sz="800" smtClean="0">
                <a:solidFill>
                  <a:srgbClr val="667A84"/>
                </a:solidFill>
                <a:latin typeface="Lato Light" panose="020F0302020204030203" pitchFamily="34" charset="0"/>
              </a:rPr>
              <a:pPr algn="ctr"/>
              <a:t>‹#›</a:t>
            </a:fld>
            <a:endParaRPr lang="en-CA" sz="800">
              <a:solidFill>
                <a:srgbClr val="667A84"/>
              </a:solidFill>
              <a:latin typeface="Lato Light" panose="020F0302020204030203" pitchFamily="34" charset="0"/>
            </a:endParaRPr>
          </a:p>
        </p:txBody>
      </p:sp>
      <p:sp>
        <p:nvSpPr>
          <p:cNvPr id="11" name="Content Placeholder 18">
            <a:extLst>
              <a:ext uri="{FF2B5EF4-FFF2-40B4-BE49-F238E27FC236}">
                <a16:creationId xmlns:a16="http://schemas.microsoft.com/office/drawing/2014/main" id="{909DE675-3DF1-3F9D-F83E-7060F112BC83}"/>
              </a:ext>
            </a:extLst>
          </p:cNvPr>
          <p:cNvSpPr>
            <a:spLocks noGrp="1"/>
          </p:cNvSpPr>
          <p:nvPr>
            <p:ph sz="quarter" idx="10"/>
          </p:nvPr>
        </p:nvSpPr>
        <p:spPr>
          <a:xfrm>
            <a:off x="585810" y="1412429"/>
            <a:ext cx="11001670" cy="1957459"/>
          </a:xfrm>
          <a:prstGeom prst="rect">
            <a:avLst/>
          </a:prstGeom>
        </p:spPr>
        <p:txBody>
          <a:bodyPr wrap="square" lIns="0" tIns="0" rIns="0" bIns="0">
            <a:spAutoFit/>
          </a:bodyPr>
          <a:lstStyle>
            <a:lvl1pPr marL="360363" indent="-360363">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1pPr>
            <a:lvl2pPr marL="715963" indent="-358775">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2pPr>
            <a:lvl3pPr marL="715963" indent="-358775">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3pPr>
            <a:lvl4pPr marL="715963" indent="-358775">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4pPr>
            <a:lvl5pPr marL="715963" indent="-358775">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7" name="Straight Connector 6">
            <a:extLst>
              <a:ext uri="{FF2B5EF4-FFF2-40B4-BE49-F238E27FC236}">
                <a16:creationId xmlns:a16="http://schemas.microsoft.com/office/drawing/2014/main" id="{FF54572A-BA1B-2617-E94E-6241E2CA1F65}"/>
              </a:ext>
            </a:extLst>
          </p:cNvPr>
          <p:cNvCxnSpPr>
            <a:cxnSpLocks/>
          </p:cNvCxnSpPr>
          <p:nvPr userDrawn="1"/>
        </p:nvCxnSpPr>
        <p:spPr>
          <a:xfrm>
            <a:off x="585811" y="1225514"/>
            <a:ext cx="11001671" cy="0"/>
          </a:xfrm>
          <a:prstGeom prst="line">
            <a:avLst/>
          </a:prstGeom>
          <a:ln w="19050">
            <a:gradFill>
              <a:gsLst>
                <a:gs pos="100000">
                  <a:srgbClr val="667A84"/>
                </a:gs>
                <a:gs pos="0">
                  <a:srgbClr val="E5EFEE"/>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59696314-03B4-486E-C109-AE2B69AB84C8}"/>
              </a:ext>
            </a:extLst>
          </p:cNvPr>
          <p:cNvSpPr>
            <a:spLocks noGrp="1"/>
          </p:cNvSpPr>
          <p:nvPr>
            <p:ph type="body" sz="quarter" idx="11"/>
          </p:nvPr>
        </p:nvSpPr>
        <p:spPr>
          <a:xfrm>
            <a:off x="585811" y="6399412"/>
            <a:ext cx="10180638" cy="96950"/>
          </a:xfrm>
          <a:prstGeom prst="rect">
            <a:avLst/>
          </a:prstGeom>
        </p:spPr>
        <p:txBody>
          <a:bodyPr lIns="0" tIns="0" rIns="0" bIns="0" anchor="b" anchorCtr="0">
            <a:spAutoFit/>
          </a:bodyPr>
          <a:lstStyle>
            <a:lvl1pPr marL="0" indent="0">
              <a:spcBef>
                <a:spcPts val="0"/>
              </a:spcBef>
              <a:buNone/>
              <a:defRPr sz="700">
                <a:solidFill>
                  <a:srgbClr val="667A84"/>
                </a:solidFill>
                <a:latin typeface="Lato Light" panose="020F0302020204030203" pitchFamily="34" charset="0"/>
              </a:defRPr>
            </a:lvl1pPr>
            <a:lvl2pPr marL="457200" indent="0">
              <a:buNone/>
              <a:defRPr>
                <a:latin typeface="Averta Thin" panose="00000300000000000000" pitchFamily="50" charset="0"/>
              </a:defRPr>
            </a:lvl2pPr>
            <a:lvl3pPr marL="914400" indent="0">
              <a:buNone/>
              <a:defRPr>
                <a:latin typeface="Averta Thin" panose="00000300000000000000" pitchFamily="50" charset="0"/>
              </a:defRPr>
            </a:lvl3pPr>
            <a:lvl4pPr marL="1371600" indent="0">
              <a:buNone/>
              <a:defRPr>
                <a:latin typeface="Averta Thin" panose="00000300000000000000" pitchFamily="50" charset="0"/>
              </a:defRPr>
            </a:lvl4pPr>
            <a:lvl5pPr marL="1828800" indent="0">
              <a:buNone/>
              <a:defRPr>
                <a:latin typeface="Averta Thin" panose="00000300000000000000" pitchFamily="50" charset="0"/>
              </a:defRPr>
            </a:lvl5pPr>
          </a:lstStyle>
          <a:p>
            <a:pPr lvl="0"/>
            <a:r>
              <a:rPr lang="en-US"/>
              <a:t>Click to edit Master text styles</a:t>
            </a:r>
            <a:endParaRPr lang="en-CA"/>
          </a:p>
        </p:txBody>
      </p:sp>
    </p:spTree>
    <p:extLst>
      <p:ext uri="{BB962C8B-B14F-4D97-AF65-F5344CB8AC3E}">
        <p14:creationId xmlns:p14="http://schemas.microsoft.com/office/powerpoint/2010/main" val="2842091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CCED2A-7DBA-0ED3-C490-4394D5F427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itle Placeholder 1">
            <a:extLst>
              <a:ext uri="{FF2B5EF4-FFF2-40B4-BE49-F238E27FC236}">
                <a16:creationId xmlns:a16="http://schemas.microsoft.com/office/drawing/2014/main" id="{9FCBCA73-83D9-C3B5-A0B4-ED21ED448DF7}"/>
              </a:ext>
            </a:extLst>
          </p:cNvPr>
          <p:cNvSpPr>
            <a:spLocks noGrp="1"/>
          </p:cNvSpPr>
          <p:nvPr>
            <p:ph type="title"/>
          </p:nvPr>
        </p:nvSpPr>
        <p:spPr>
          <a:xfrm>
            <a:off x="585810" y="540000"/>
            <a:ext cx="11001671" cy="498598"/>
          </a:xfrm>
          <a:prstGeom prst="rect">
            <a:avLst/>
          </a:prstGeom>
        </p:spPr>
        <p:txBody>
          <a:bodyPr vert="horz" wrap="square" lIns="0" tIns="0" rIns="0" bIns="0" rtlCol="0" anchor="ctr">
            <a:spAutoFit/>
          </a:bodyPr>
          <a:lstStyle>
            <a:lvl1pPr>
              <a:defRPr sz="3600" b="0">
                <a:solidFill>
                  <a:srgbClr val="DB7059"/>
                </a:solidFill>
                <a:latin typeface="Lato" panose="020F0502020204030203" pitchFamily="34" charset="0"/>
                <a:cs typeface="Rubik" pitchFamily="2" charset="-79"/>
              </a:defRPr>
            </a:lvl1pPr>
          </a:lstStyle>
          <a:p>
            <a:r>
              <a:rPr lang="en-US"/>
              <a:t>Click to edit Master title style</a:t>
            </a:r>
            <a:endParaRPr lang="en-CA"/>
          </a:p>
        </p:txBody>
      </p:sp>
      <p:sp>
        <p:nvSpPr>
          <p:cNvPr id="12" name="TextBox 11">
            <a:extLst>
              <a:ext uri="{FF2B5EF4-FFF2-40B4-BE49-F238E27FC236}">
                <a16:creationId xmlns:a16="http://schemas.microsoft.com/office/drawing/2014/main" id="{E798EF9E-CD1F-1E79-4E7A-AEADBDC849BB}"/>
              </a:ext>
            </a:extLst>
          </p:cNvPr>
          <p:cNvSpPr txBox="1"/>
          <p:nvPr userDrawn="1"/>
        </p:nvSpPr>
        <p:spPr>
          <a:xfrm>
            <a:off x="11587480" y="6333240"/>
            <a:ext cx="309700" cy="215444"/>
          </a:xfrm>
          <a:prstGeom prst="rect">
            <a:avLst/>
          </a:prstGeom>
          <a:noFill/>
        </p:spPr>
        <p:txBody>
          <a:bodyPr wrap="none" rtlCol="0">
            <a:spAutoFit/>
          </a:bodyPr>
          <a:lstStyle/>
          <a:p>
            <a:pPr algn="ctr"/>
            <a:fld id="{6153B892-D8AE-4403-AEB2-2324F4E7E14F}" type="slidenum">
              <a:rPr lang="en-CA" sz="800" smtClean="0">
                <a:solidFill>
                  <a:srgbClr val="667A84"/>
                </a:solidFill>
                <a:latin typeface="Lato Light" panose="020F0302020204030203" pitchFamily="34" charset="0"/>
              </a:rPr>
              <a:pPr algn="ctr"/>
              <a:t>‹#›</a:t>
            </a:fld>
            <a:endParaRPr lang="en-CA" sz="800">
              <a:solidFill>
                <a:srgbClr val="667A84"/>
              </a:solidFill>
              <a:latin typeface="Lato Light" panose="020F0302020204030203" pitchFamily="34" charset="0"/>
            </a:endParaRPr>
          </a:p>
        </p:txBody>
      </p:sp>
      <p:sp>
        <p:nvSpPr>
          <p:cNvPr id="13" name="Content Placeholder 18">
            <a:extLst>
              <a:ext uri="{FF2B5EF4-FFF2-40B4-BE49-F238E27FC236}">
                <a16:creationId xmlns:a16="http://schemas.microsoft.com/office/drawing/2014/main" id="{25F408D2-570D-6152-8B4F-2CEBEBA51639}"/>
              </a:ext>
            </a:extLst>
          </p:cNvPr>
          <p:cNvSpPr>
            <a:spLocks noGrp="1"/>
          </p:cNvSpPr>
          <p:nvPr>
            <p:ph sz="quarter" idx="10"/>
          </p:nvPr>
        </p:nvSpPr>
        <p:spPr>
          <a:xfrm>
            <a:off x="585810" y="1412429"/>
            <a:ext cx="11001670" cy="1957459"/>
          </a:xfrm>
          <a:prstGeom prst="rect">
            <a:avLst/>
          </a:prstGeom>
        </p:spPr>
        <p:txBody>
          <a:bodyPr wrap="square" lIns="0" tIns="0" rIns="0" bIns="0">
            <a:spAutoFit/>
          </a:bodyPr>
          <a:lstStyle>
            <a:lvl1pPr marL="360363" indent="-360363">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1pPr>
            <a:lvl2pPr marL="715963" indent="-358775">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2pPr>
            <a:lvl3pPr marL="715963" indent="-358775">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3pPr>
            <a:lvl4pPr marL="715963" indent="-358775">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4pPr>
            <a:lvl5pPr marL="715963" indent="-358775">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14" name="Straight Connector 13">
            <a:extLst>
              <a:ext uri="{FF2B5EF4-FFF2-40B4-BE49-F238E27FC236}">
                <a16:creationId xmlns:a16="http://schemas.microsoft.com/office/drawing/2014/main" id="{CCEC3D82-88F2-F2ED-FCEF-40C31953570C}"/>
              </a:ext>
            </a:extLst>
          </p:cNvPr>
          <p:cNvCxnSpPr>
            <a:cxnSpLocks/>
          </p:cNvCxnSpPr>
          <p:nvPr userDrawn="1"/>
        </p:nvCxnSpPr>
        <p:spPr>
          <a:xfrm>
            <a:off x="585811" y="1225514"/>
            <a:ext cx="11001671" cy="0"/>
          </a:xfrm>
          <a:prstGeom prst="line">
            <a:avLst/>
          </a:prstGeom>
          <a:ln w="19050">
            <a:gradFill>
              <a:gsLst>
                <a:gs pos="100000">
                  <a:srgbClr val="667A84"/>
                </a:gs>
                <a:gs pos="0">
                  <a:srgbClr val="E5EFEE"/>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5" name="Text Placeholder 9">
            <a:extLst>
              <a:ext uri="{FF2B5EF4-FFF2-40B4-BE49-F238E27FC236}">
                <a16:creationId xmlns:a16="http://schemas.microsoft.com/office/drawing/2014/main" id="{E34E84B2-1424-F5AA-9266-CA6AC5FD7531}"/>
              </a:ext>
            </a:extLst>
          </p:cNvPr>
          <p:cNvSpPr>
            <a:spLocks noGrp="1"/>
          </p:cNvSpPr>
          <p:nvPr>
            <p:ph type="body" sz="quarter" idx="11"/>
          </p:nvPr>
        </p:nvSpPr>
        <p:spPr>
          <a:xfrm>
            <a:off x="585811" y="6399412"/>
            <a:ext cx="10180638" cy="96950"/>
          </a:xfrm>
          <a:prstGeom prst="rect">
            <a:avLst/>
          </a:prstGeom>
        </p:spPr>
        <p:txBody>
          <a:bodyPr lIns="0" tIns="0" rIns="0" bIns="0" anchor="b" anchorCtr="0">
            <a:spAutoFit/>
          </a:bodyPr>
          <a:lstStyle>
            <a:lvl1pPr marL="0" indent="0">
              <a:spcBef>
                <a:spcPts val="0"/>
              </a:spcBef>
              <a:buNone/>
              <a:defRPr sz="700">
                <a:solidFill>
                  <a:srgbClr val="667A84"/>
                </a:solidFill>
                <a:latin typeface="Lato Light" panose="020F0302020204030203" pitchFamily="34" charset="0"/>
              </a:defRPr>
            </a:lvl1pPr>
            <a:lvl2pPr marL="457200" indent="0">
              <a:buNone/>
              <a:defRPr>
                <a:latin typeface="Averta Thin" panose="00000300000000000000" pitchFamily="50" charset="0"/>
              </a:defRPr>
            </a:lvl2pPr>
            <a:lvl3pPr marL="914400" indent="0">
              <a:buNone/>
              <a:defRPr>
                <a:latin typeface="Averta Thin" panose="00000300000000000000" pitchFamily="50" charset="0"/>
              </a:defRPr>
            </a:lvl3pPr>
            <a:lvl4pPr marL="1371600" indent="0">
              <a:buNone/>
              <a:defRPr>
                <a:latin typeface="Averta Thin" panose="00000300000000000000" pitchFamily="50" charset="0"/>
              </a:defRPr>
            </a:lvl4pPr>
            <a:lvl5pPr marL="1828800" indent="0">
              <a:buNone/>
              <a:defRPr>
                <a:latin typeface="Averta Thin" panose="00000300000000000000" pitchFamily="50" charset="0"/>
              </a:defRPr>
            </a:lvl5pPr>
          </a:lstStyle>
          <a:p>
            <a:pPr lvl="0"/>
            <a:r>
              <a:rPr lang="en-US"/>
              <a:t>Click to edit Master text styles</a:t>
            </a:r>
            <a:endParaRPr lang="en-CA"/>
          </a:p>
        </p:txBody>
      </p:sp>
    </p:spTree>
    <p:extLst>
      <p:ext uri="{BB962C8B-B14F-4D97-AF65-F5344CB8AC3E}">
        <p14:creationId xmlns:p14="http://schemas.microsoft.com/office/powerpoint/2010/main" val="321296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EBDD6D-9233-0712-B780-0F1F80F942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itle Placeholder 1">
            <a:extLst>
              <a:ext uri="{FF2B5EF4-FFF2-40B4-BE49-F238E27FC236}">
                <a16:creationId xmlns:a16="http://schemas.microsoft.com/office/drawing/2014/main" id="{196A5FD8-402A-A98E-4420-4148C5A796AA}"/>
              </a:ext>
            </a:extLst>
          </p:cNvPr>
          <p:cNvSpPr>
            <a:spLocks noGrp="1"/>
          </p:cNvSpPr>
          <p:nvPr>
            <p:ph type="title" hasCustomPrompt="1"/>
          </p:nvPr>
        </p:nvSpPr>
        <p:spPr>
          <a:xfrm>
            <a:off x="585810" y="540000"/>
            <a:ext cx="11001671" cy="997196"/>
          </a:xfrm>
          <a:prstGeom prst="rect">
            <a:avLst/>
          </a:prstGeom>
        </p:spPr>
        <p:txBody>
          <a:bodyPr vert="horz" wrap="square" lIns="0" tIns="0" rIns="0" bIns="0" rtlCol="0" anchor="t" anchorCtr="0">
            <a:spAutoFit/>
          </a:bodyPr>
          <a:lstStyle>
            <a:lvl1pPr>
              <a:defRPr sz="3600" b="0">
                <a:solidFill>
                  <a:srgbClr val="DB7059"/>
                </a:solidFill>
                <a:latin typeface="Lato" panose="020F0502020204030203" pitchFamily="34" charset="0"/>
                <a:cs typeface="Helvetica" panose="020B0604020202020204" pitchFamily="34" charset="0"/>
              </a:defRPr>
            </a:lvl1pPr>
          </a:lstStyle>
          <a:p>
            <a:r>
              <a:rPr lang="en-US"/>
              <a:t>Click to edit </a:t>
            </a:r>
            <a:br>
              <a:rPr lang="en-US"/>
            </a:br>
            <a:r>
              <a:rPr lang="en-US"/>
              <a:t>Master title style</a:t>
            </a:r>
            <a:endParaRPr lang="en-CA"/>
          </a:p>
        </p:txBody>
      </p:sp>
      <p:sp>
        <p:nvSpPr>
          <p:cNvPr id="11" name="Content Placeholder 18">
            <a:extLst>
              <a:ext uri="{FF2B5EF4-FFF2-40B4-BE49-F238E27FC236}">
                <a16:creationId xmlns:a16="http://schemas.microsoft.com/office/drawing/2014/main" id="{909DE675-3DF1-3F9D-F83E-7060F112BC83}"/>
              </a:ext>
            </a:extLst>
          </p:cNvPr>
          <p:cNvSpPr>
            <a:spLocks noGrp="1"/>
          </p:cNvSpPr>
          <p:nvPr>
            <p:ph sz="quarter" idx="10"/>
          </p:nvPr>
        </p:nvSpPr>
        <p:spPr>
          <a:xfrm>
            <a:off x="585810" y="1925509"/>
            <a:ext cx="11001670" cy="1957459"/>
          </a:xfrm>
          <a:prstGeom prst="rect">
            <a:avLst/>
          </a:prstGeom>
        </p:spPr>
        <p:txBody>
          <a:bodyPr wrap="square" lIns="0" tIns="0" rIns="0" bIns="0">
            <a:spAutoFit/>
          </a:bodyPr>
          <a:lstStyle>
            <a:lvl1pPr marL="360363" indent="-360363">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1pPr>
            <a:lvl2pPr marL="715963" indent="-358775">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2pPr>
            <a:lvl3pPr marL="715963" indent="-358775">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3pPr>
            <a:lvl4pPr marL="715963" indent="-358775">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4pPr>
            <a:lvl5pPr marL="715963" indent="-358775">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7" name="Straight Connector 6">
            <a:extLst>
              <a:ext uri="{FF2B5EF4-FFF2-40B4-BE49-F238E27FC236}">
                <a16:creationId xmlns:a16="http://schemas.microsoft.com/office/drawing/2014/main" id="{FF54572A-BA1B-2617-E94E-6241E2CA1F65}"/>
              </a:ext>
            </a:extLst>
          </p:cNvPr>
          <p:cNvCxnSpPr>
            <a:cxnSpLocks/>
          </p:cNvCxnSpPr>
          <p:nvPr userDrawn="1"/>
        </p:nvCxnSpPr>
        <p:spPr>
          <a:xfrm>
            <a:off x="585811" y="1731352"/>
            <a:ext cx="11001671" cy="0"/>
          </a:xfrm>
          <a:prstGeom prst="line">
            <a:avLst/>
          </a:prstGeom>
          <a:ln w="19050">
            <a:gradFill>
              <a:gsLst>
                <a:gs pos="100000">
                  <a:srgbClr val="667A84"/>
                </a:gs>
                <a:gs pos="0">
                  <a:srgbClr val="E5EFEE"/>
                </a:gs>
              </a:gsLst>
              <a:lin ang="10800000" scaled="0"/>
            </a:gra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8E91149-24C6-26A7-1830-E5922958D152}"/>
              </a:ext>
            </a:extLst>
          </p:cNvPr>
          <p:cNvSpPr txBox="1"/>
          <p:nvPr userDrawn="1"/>
        </p:nvSpPr>
        <p:spPr>
          <a:xfrm>
            <a:off x="11587480" y="6333240"/>
            <a:ext cx="309700" cy="215444"/>
          </a:xfrm>
          <a:prstGeom prst="rect">
            <a:avLst/>
          </a:prstGeom>
          <a:noFill/>
        </p:spPr>
        <p:txBody>
          <a:bodyPr wrap="none" rtlCol="0">
            <a:spAutoFit/>
          </a:bodyPr>
          <a:lstStyle/>
          <a:p>
            <a:pPr algn="ctr"/>
            <a:fld id="{6153B892-D8AE-4403-AEB2-2324F4E7E14F}" type="slidenum">
              <a:rPr lang="en-CA" sz="800" smtClean="0">
                <a:solidFill>
                  <a:srgbClr val="667A84"/>
                </a:solidFill>
                <a:latin typeface="Lato Light" panose="020F0302020204030203" pitchFamily="34" charset="0"/>
              </a:rPr>
              <a:pPr algn="ctr"/>
              <a:t>‹#›</a:t>
            </a:fld>
            <a:endParaRPr lang="en-CA" sz="800">
              <a:solidFill>
                <a:srgbClr val="667A84"/>
              </a:solidFill>
              <a:latin typeface="Lato Light" panose="020F0302020204030203" pitchFamily="34" charset="0"/>
            </a:endParaRPr>
          </a:p>
        </p:txBody>
      </p:sp>
      <p:sp>
        <p:nvSpPr>
          <p:cNvPr id="12" name="Text Placeholder 9">
            <a:extLst>
              <a:ext uri="{FF2B5EF4-FFF2-40B4-BE49-F238E27FC236}">
                <a16:creationId xmlns:a16="http://schemas.microsoft.com/office/drawing/2014/main" id="{39285243-78FD-56DB-349C-35B6BEFFD7C9}"/>
              </a:ext>
            </a:extLst>
          </p:cNvPr>
          <p:cNvSpPr>
            <a:spLocks noGrp="1"/>
          </p:cNvSpPr>
          <p:nvPr>
            <p:ph type="body" sz="quarter" idx="11"/>
          </p:nvPr>
        </p:nvSpPr>
        <p:spPr>
          <a:xfrm>
            <a:off x="585811" y="6399412"/>
            <a:ext cx="10180638" cy="96950"/>
          </a:xfrm>
          <a:prstGeom prst="rect">
            <a:avLst/>
          </a:prstGeom>
        </p:spPr>
        <p:txBody>
          <a:bodyPr lIns="0" tIns="0" rIns="0" bIns="0" anchor="b" anchorCtr="0">
            <a:spAutoFit/>
          </a:bodyPr>
          <a:lstStyle>
            <a:lvl1pPr marL="0" indent="0">
              <a:spcBef>
                <a:spcPts val="0"/>
              </a:spcBef>
              <a:buNone/>
              <a:defRPr sz="700">
                <a:solidFill>
                  <a:srgbClr val="667A84"/>
                </a:solidFill>
                <a:latin typeface="Lato Light" panose="020F0302020204030203" pitchFamily="34" charset="0"/>
              </a:defRPr>
            </a:lvl1pPr>
            <a:lvl2pPr marL="457200" indent="0">
              <a:buNone/>
              <a:defRPr>
                <a:latin typeface="Averta Thin" panose="00000300000000000000" pitchFamily="50" charset="0"/>
              </a:defRPr>
            </a:lvl2pPr>
            <a:lvl3pPr marL="914400" indent="0">
              <a:buNone/>
              <a:defRPr>
                <a:latin typeface="Averta Thin" panose="00000300000000000000" pitchFamily="50" charset="0"/>
              </a:defRPr>
            </a:lvl3pPr>
            <a:lvl4pPr marL="1371600" indent="0">
              <a:buNone/>
              <a:defRPr>
                <a:latin typeface="Averta Thin" panose="00000300000000000000" pitchFamily="50" charset="0"/>
              </a:defRPr>
            </a:lvl4pPr>
            <a:lvl5pPr marL="1828800" indent="0">
              <a:buNone/>
              <a:defRPr>
                <a:latin typeface="Averta Thin" panose="00000300000000000000" pitchFamily="50" charset="0"/>
              </a:defRPr>
            </a:lvl5pPr>
          </a:lstStyle>
          <a:p>
            <a:pPr lvl="0"/>
            <a:r>
              <a:rPr lang="en-US"/>
              <a:t>Click to edit Master text styles</a:t>
            </a:r>
            <a:endParaRPr lang="en-CA"/>
          </a:p>
        </p:txBody>
      </p:sp>
    </p:spTree>
    <p:extLst>
      <p:ext uri="{BB962C8B-B14F-4D97-AF65-F5344CB8AC3E}">
        <p14:creationId xmlns:p14="http://schemas.microsoft.com/office/powerpoint/2010/main" val="533029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9572E7-1107-7469-B6F7-9B92ADBC18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itle Placeholder 1">
            <a:extLst>
              <a:ext uri="{FF2B5EF4-FFF2-40B4-BE49-F238E27FC236}">
                <a16:creationId xmlns:a16="http://schemas.microsoft.com/office/drawing/2014/main" id="{1EF9A929-24D9-3A95-2B7D-7F404384EDA7}"/>
              </a:ext>
            </a:extLst>
          </p:cNvPr>
          <p:cNvSpPr>
            <a:spLocks noGrp="1"/>
          </p:cNvSpPr>
          <p:nvPr>
            <p:ph type="title" hasCustomPrompt="1"/>
          </p:nvPr>
        </p:nvSpPr>
        <p:spPr>
          <a:xfrm>
            <a:off x="585810" y="540000"/>
            <a:ext cx="11001671" cy="997196"/>
          </a:xfrm>
          <a:prstGeom prst="rect">
            <a:avLst/>
          </a:prstGeom>
        </p:spPr>
        <p:txBody>
          <a:bodyPr vert="horz" wrap="square" lIns="0" tIns="0" rIns="0" bIns="0" rtlCol="0" anchor="t" anchorCtr="0">
            <a:spAutoFit/>
          </a:bodyPr>
          <a:lstStyle>
            <a:lvl1pPr>
              <a:defRPr sz="3600" b="0">
                <a:solidFill>
                  <a:srgbClr val="DB7059"/>
                </a:solidFill>
                <a:latin typeface="Lato" panose="020F0502020204030203" pitchFamily="34" charset="0"/>
                <a:cs typeface="Helvetica" panose="020B0604020202020204" pitchFamily="34" charset="0"/>
              </a:defRPr>
            </a:lvl1pPr>
          </a:lstStyle>
          <a:p>
            <a:r>
              <a:rPr lang="en-US"/>
              <a:t>Click to edit </a:t>
            </a:r>
            <a:br>
              <a:rPr lang="en-US"/>
            </a:br>
            <a:r>
              <a:rPr lang="en-US"/>
              <a:t>Master title style</a:t>
            </a:r>
            <a:endParaRPr lang="en-CA"/>
          </a:p>
        </p:txBody>
      </p:sp>
      <p:sp>
        <p:nvSpPr>
          <p:cNvPr id="13" name="Content Placeholder 18">
            <a:extLst>
              <a:ext uri="{FF2B5EF4-FFF2-40B4-BE49-F238E27FC236}">
                <a16:creationId xmlns:a16="http://schemas.microsoft.com/office/drawing/2014/main" id="{60C2BD3A-CC46-6E6C-E363-C2DE647206C5}"/>
              </a:ext>
            </a:extLst>
          </p:cNvPr>
          <p:cNvSpPr>
            <a:spLocks noGrp="1"/>
          </p:cNvSpPr>
          <p:nvPr>
            <p:ph sz="quarter" idx="10"/>
          </p:nvPr>
        </p:nvSpPr>
        <p:spPr>
          <a:xfrm>
            <a:off x="585810" y="1925509"/>
            <a:ext cx="11001670" cy="1957459"/>
          </a:xfrm>
          <a:prstGeom prst="rect">
            <a:avLst/>
          </a:prstGeom>
        </p:spPr>
        <p:txBody>
          <a:bodyPr wrap="square" lIns="0" tIns="0" rIns="0" bIns="0">
            <a:spAutoFit/>
          </a:bodyPr>
          <a:lstStyle>
            <a:lvl1pPr marL="360363" indent="-360363">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1pPr>
            <a:lvl2pPr marL="715963" indent="-358775">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2pPr>
            <a:lvl3pPr marL="715963" indent="-358775">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3pPr>
            <a:lvl4pPr marL="715963" indent="-358775">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4pPr>
            <a:lvl5pPr marL="715963" indent="-358775">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14" name="Straight Connector 13">
            <a:extLst>
              <a:ext uri="{FF2B5EF4-FFF2-40B4-BE49-F238E27FC236}">
                <a16:creationId xmlns:a16="http://schemas.microsoft.com/office/drawing/2014/main" id="{F8A6FAB6-8B4A-5A6E-4A1D-6ECF5E62EA96}"/>
              </a:ext>
            </a:extLst>
          </p:cNvPr>
          <p:cNvCxnSpPr>
            <a:cxnSpLocks/>
          </p:cNvCxnSpPr>
          <p:nvPr userDrawn="1"/>
        </p:nvCxnSpPr>
        <p:spPr>
          <a:xfrm>
            <a:off x="585811" y="1731352"/>
            <a:ext cx="11001671" cy="0"/>
          </a:xfrm>
          <a:prstGeom prst="line">
            <a:avLst/>
          </a:prstGeom>
          <a:ln w="19050">
            <a:gradFill>
              <a:gsLst>
                <a:gs pos="100000">
                  <a:srgbClr val="667A84"/>
                </a:gs>
                <a:gs pos="0">
                  <a:srgbClr val="E5EFEE"/>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7199640-417B-88F4-12C7-209C0262212F}"/>
              </a:ext>
            </a:extLst>
          </p:cNvPr>
          <p:cNvSpPr txBox="1"/>
          <p:nvPr userDrawn="1"/>
        </p:nvSpPr>
        <p:spPr>
          <a:xfrm>
            <a:off x="11587480" y="6333240"/>
            <a:ext cx="309700" cy="215444"/>
          </a:xfrm>
          <a:prstGeom prst="rect">
            <a:avLst/>
          </a:prstGeom>
          <a:noFill/>
        </p:spPr>
        <p:txBody>
          <a:bodyPr wrap="none" rtlCol="0">
            <a:spAutoFit/>
          </a:bodyPr>
          <a:lstStyle/>
          <a:p>
            <a:pPr algn="ctr"/>
            <a:fld id="{6153B892-D8AE-4403-AEB2-2324F4E7E14F}" type="slidenum">
              <a:rPr lang="en-CA" sz="800" smtClean="0">
                <a:solidFill>
                  <a:srgbClr val="667A84"/>
                </a:solidFill>
                <a:latin typeface="Lato Light" panose="020F0302020204030203" pitchFamily="34" charset="0"/>
              </a:rPr>
              <a:pPr algn="ctr"/>
              <a:t>‹#›</a:t>
            </a:fld>
            <a:endParaRPr lang="en-CA" sz="800">
              <a:solidFill>
                <a:srgbClr val="667A84"/>
              </a:solidFill>
              <a:latin typeface="Lato Light" panose="020F0302020204030203" pitchFamily="34" charset="0"/>
            </a:endParaRPr>
          </a:p>
        </p:txBody>
      </p:sp>
      <p:sp>
        <p:nvSpPr>
          <p:cNvPr id="16" name="Text Placeholder 9">
            <a:extLst>
              <a:ext uri="{FF2B5EF4-FFF2-40B4-BE49-F238E27FC236}">
                <a16:creationId xmlns:a16="http://schemas.microsoft.com/office/drawing/2014/main" id="{D6FA4E4F-1EA9-417B-988F-772088F6EBC4}"/>
              </a:ext>
            </a:extLst>
          </p:cNvPr>
          <p:cNvSpPr>
            <a:spLocks noGrp="1"/>
          </p:cNvSpPr>
          <p:nvPr>
            <p:ph type="body" sz="quarter" idx="11"/>
          </p:nvPr>
        </p:nvSpPr>
        <p:spPr>
          <a:xfrm>
            <a:off x="585811" y="6399412"/>
            <a:ext cx="10180638" cy="96950"/>
          </a:xfrm>
          <a:prstGeom prst="rect">
            <a:avLst/>
          </a:prstGeom>
        </p:spPr>
        <p:txBody>
          <a:bodyPr lIns="0" tIns="0" rIns="0" bIns="0" anchor="b" anchorCtr="0">
            <a:spAutoFit/>
          </a:bodyPr>
          <a:lstStyle>
            <a:lvl1pPr marL="0" indent="0">
              <a:spcBef>
                <a:spcPts val="0"/>
              </a:spcBef>
              <a:buNone/>
              <a:defRPr sz="700">
                <a:solidFill>
                  <a:srgbClr val="667A84"/>
                </a:solidFill>
                <a:latin typeface="Lato Light" panose="020F0302020204030203" pitchFamily="34" charset="0"/>
              </a:defRPr>
            </a:lvl1pPr>
            <a:lvl2pPr marL="457200" indent="0">
              <a:buNone/>
              <a:defRPr>
                <a:latin typeface="Averta Thin" panose="00000300000000000000" pitchFamily="50" charset="0"/>
              </a:defRPr>
            </a:lvl2pPr>
            <a:lvl3pPr marL="914400" indent="0">
              <a:buNone/>
              <a:defRPr>
                <a:latin typeface="Averta Thin" panose="00000300000000000000" pitchFamily="50" charset="0"/>
              </a:defRPr>
            </a:lvl3pPr>
            <a:lvl4pPr marL="1371600" indent="0">
              <a:buNone/>
              <a:defRPr>
                <a:latin typeface="Averta Thin" panose="00000300000000000000" pitchFamily="50" charset="0"/>
              </a:defRPr>
            </a:lvl4pPr>
            <a:lvl5pPr marL="1828800" indent="0">
              <a:buNone/>
              <a:defRPr>
                <a:latin typeface="Averta Thin" panose="00000300000000000000" pitchFamily="50" charset="0"/>
              </a:defRPr>
            </a:lvl5pPr>
          </a:lstStyle>
          <a:p>
            <a:pPr lvl="0"/>
            <a:r>
              <a:rPr lang="en-US"/>
              <a:t>Click to edit Master text styles</a:t>
            </a:r>
            <a:endParaRPr lang="en-CA"/>
          </a:p>
        </p:txBody>
      </p:sp>
    </p:spTree>
    <p:extLst>
      <p:ext uri="{BB962C8B-B14F-4D97-AF65-F5344CB8AC3E}">
        <p14:creationId xmlns:p14="http://schemas.microsoft.com/office/powerpoint/2010/main" val="1239336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6B95F2-788D-4EF5-80FB-6734D0C32E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itle Placeholder 1">
            <a:extLst>
              <a:ext uri="{FF2B5EF4-FFF2-40B4-BE49-F238E27FC236}">
                <a16:creationId xmlns:a16="http://schemas.microsoft.com/office/drawing/2014/main" id="{3D84121C-9E2F-220D-9551-C4E6F40455F2}"/>
              </a:ext>
            </a:extLst>
          </p:cNvPr>
          <p:cNvSpPr>
            <a:spLocks noGrp="1"/>
          </p:cNvSpPr>
          <p:nvPr>
            <p:ph type="title" hasCustomPrompt="1"/>
          </p:nvPr>
        </p:nvSpPr>
        <p:spPr>
          <a:xfrm>
            <a:off x="5206519" y="2364572"/>
            <a:ext cx="6210450" cy="997196"/>
          </a:xfrm>
          <a:prstGeom prst="rect">
            <a:avLst/>
          </a:prstGeom>
        </p:spPr>
        <p:txBody>
          <a:bodyPr vert="horz" wrap="square" lIns="0" tIns="0" rIns="0" bIns="0" rtlCol="0" anchor="b" anchorCtr="0">
            <a:spAutoFit/>
          </a:bodyPr>
          <a:lstStyle>
            <a:lvl1pPr>
              <a:defRPr sz="3600" b="1">
                <a:solidFill>
                  <a:srgbClr val="DB7059"/>
                </a:solidFill>
                <a:latin typeface="Lato" panose="020F0502020204030203" pitchFamily="34" charset="0"/>
              </a:defRPr>
            </a:lvl1pPr>
          </a:lstStyle>
          <a:p>
            <a:r>
              <a:rPr lang="en-US"/>
              <a:t>Click to edit </a:t>
            </a:r>
            <a:br>
              <a:rPr lang="en-US"/>
            </a:br>
            <a:r>
              <a:rPr lang="en-US"/>
              <a:t>Master title style</a:t>
            </a:r>
            <a:endParaRPr lang="en-CA"/>
          </a:p>
        </p:txBody>
      </p:sp>
      <p:sp>
        <p:nvSpPr>
          <p:cNvPr id="18" name="Text Placeholder 17">
            <a:extLst>
              <a:ext uri="{FF2B5EF4-FFF2-40B4-BE49-F238E27FC236}">
                <a16:creationId xmlns:a16="http://schemas.microsoft.com/office/drawing/2014/main" id="{EDA6F2F3-8928-49DD-3333-C4E7A171DC94}"/>
              </a:ext>
            </a:extLst>
          </p:cNvPr>
          <p:cNvSpPr>
            <a:spLocks noGrp="1"/>
          </p:cNvSpPr>
          <p:nvPr>
            <p:ph type="body" sz="quarter" idx="10" hasCustomPrompt="1"/>
          </p:nvPr>
        </p:nvSpPr>
        <p:spPr>
          <a:xfrm>
            <a:off x="5206519" y="3588755"/>
            <a:ext cx="6210449" cy="775597"/>
          </a:xfrm>
          <a:prstGeom prst="rect">
            <a:avLst/>
          </a:prstGeom>
        </p:spPr>
        <p:txBody>
          <a:bodyPr wrap="square" lIns="0" tIns="0" rIns="0" bIns="0">
            <a:spAutoFit/>
          </a:bodyPr>
          <a:lstStyle>
            <a:lvl1pPr marL="0" indent="0">
              <a:buNone/>
              <a:defRPr>
                <a:solidFill>
                  <a:srgbClr val="DB7059"/>
                </a:solidFill>
                <a:latin typeface="Lato Light" panose="020F0302020204030203" pitchFamily="34" charset="0"/>
              </a:defRPr>
            </a:lvl1pPr>
          </a:lstStyle>
          <a:p>
            <a:pPr lvl="0"/>
            <a:r>
              <a:rPr lang="en-US"/>
              <a:t>Click to edit </a:t>
            </a:r>
            <a:br>
              <a:rPr lang="en-US"/>
            </a:br>
            <a:r>
              <a:rPr lang="en-US"/>
              <a:t>Master text styles</a:t>
            </a:r>
          </a:p>
        </p:txBody>
      </p:sp>
      <p:cxnSp>
        <p:nvCxnSpPr>
          <p:cNvPr id="7" name="Straight Connector 6">
            <a:extLst>
              <a:ext uri="{FF2B5EF4-FFF2-40B4-BE49-F238E27FC236}">
                <a16:creationId xmlns:a16="http://schemas.microsoft.com/office/drawing/2014/main" id="{5B85219E-A44A-5AC5-5D46-8AD3520B10D9}"/>
              </a:ext>
            </a:extLst>
          </p:cNvPr>
          <p:cNvCxnSpPr>
            <a:cxnSpLocks/>
          </p:cNvCxnSpPr>
          <p:nvPr userDrawn="1"/>
        </p:nvCxnSpPr>
        <p:spPr>
          <a:xfrm>
            <a:off x="5206519" y="3488708"/>
            <a:ext cx="5923761" cy="0"/>
          </a:xfrm>
          <a:prstGeom prst="line">
            <a:avLst/>
          </a:prstGeom>
          <a:ln w="19050">
            <a:gradFill>
              <a:gsLst>
                <a:gs pos="100000">
                  <a:srgbClr val="667A84"/>
                </a:gs>
                <a:gs pos="0">
                  <a:srgbClr val="E5EFEE"/>
                </a:gs>
              </a:gsLst>
              <a:lin ang="10800000" scaled="0"/>
            </a:gra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186693C-BDB1-2206-E90F-369A536D3DB5}"/>
              </a:ext>
            </a:extLst>
          </p:cNvPr>
          <p:cNvSpPr txBox="1"/>
          <p:nvPr userDrawn="1"/>
        </p:nvSpPr>
        <p:spPr>
          <a:xfrm>
            <a:off x="11587480" y="6333240"/>
            <a:ext cx="309700" cy="215444"/>
          </a:xfrm>
          <a:prstGeom prst="rect">
            <a:avLst/>
          </a:prstGeom>
          <a:noFill/>
        </p:spPr>
        <p:txBody>
          <a:bodyPr wrap="none" rtlCol="0">
            <a:spAutoFit/>
          </a:bodyPr>
          <a:lstStyle/>
          <a:p>
            <a:pPr algn="ctr"/>
            <a:fld id="{6153B892-D8AE-4403-AEB2-2324F4E7E14F}" type="slidenum">
              <a:rPr lang="en-CA" sz="800" smtClean="0">
                <a:solidFill>
                  <a:srgbClr val="667A84"/>
                </a:solidFill>
                <a:latin typeface="Lato Light" panose="020F0302020204030203" pitchFamily="34" charset="0"/>
              </a:rPr>
              <a:pPr algn="ctr"/>
              <a:t>‹#›</a:t>
            </a:fld>
            <a:endParaRPr lang="en-CA" sz="800">
              <a:solidFill>
                <a:srgbClr val="667A84"/>
              </a:solidFill>
              <a:latin typeface="Lato Light" panose="020F0302020204030203" pitchFamily="34" charset="0"/>
            </a:endParaRPr>
          </a:p>
        </p:txBody>
      </p:sp>
    </p:spTree>
    <p:extLst>
      <p:ext uri="{BB962C8B-B14F-4D97-AF65-F5344CB8AC3E}">
        <p14:creationId xmlns:p14="http://schemas.microsoft.com/office/powerpoint/2010/main" val="3273556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B6EF38-3BD2-63EA-BCD2-2FEDFC2681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itle Placeholder 1">
            <a:extLst>
              <a:ext uri="{FF2B5EF4-FFF2-40B4-BE49-F238E27FC236}">
                <a16:creationId xmlns:a16="http://schemas.microsoft.com/office/drawing/2014/main" id="{3D84121C-9E2F-220D-9551-C4E6F40455F2}"/>
              </a:ext>
            </a:extLst>
          </p:cNvPr>
          <p:cNvSpPr>
            <a:spLocks noGrp="1"/>
          </p:cNvSpPr>
          <p:nvPr>
            <p:ph type="title" hasCustomPrompt="1"/>
          </p:nvPr>
        </p:nvSpPr>
        <p:spPr>
          <a:xfrm>
            <a:off x="6542559" y="2930402"/>
            <a:ext cx="5039841" cy="997196"/>
          </a:xfrm>
          <a:prstGeom prst="rect">
            <a:avLst/>
          </a:prstGeom>
        </p:spPr>
        <p:txBody>
          <a:bodyPr vert="horz" wrap="square" lIns="0" tIns="0" rIns="0" bIns="0" rtlCol="0" anchor="ctr" anchorCtr="0">
            <a:spAutoFit/>
          </a:bodyPr>
          <a:lstStyle>
            <a:lvl1pPr>
              <a:defRPr sz="3600" b="1">
                <a:solidFill>
                  <a:srgbClr val="DB7059"/>
                </a:solidFill>
                <a:latin typeface="Lato" panose="020F0502020204030203" pitchFamily="34" charset="0"/>
              </a:defRPr>
            </a:lvl1pPr>
          </a:lstStyle>
          <a:p>
            <a:r>
              <a:rPr lang="en-US"/>
              <a:t>Click to edit </a:t>
            </a:r>
            <a:br>
              <a:rPr lang="en-US"/>
            </a:br>
            <a:r>
              <a:rPr lang="en-US"/>
              <a:t>Master title style</a:t>
            </a:r>
            <a:endParaRPr lang="en-CA"/>
          </a:p>
        </p:txBody>
      </p:sp>
      <p:sp>
        <p:nvSpPr>
          <p:cNvPr id="8" name="TextBox 7">
            <a:extLst>
              <a:ext uri="{FF2B5EF4-FFF2-40B4-BE49-F238E27FC236}">
                <a16:creationId xmlns:a16="http://schemas.microsoft.com/office/drawing/2014/main" id="{4C81456B-44E1-8362-3E1C-8455232EA68A}"/>
              </a:ext>
            </a:extLst>
          </p:cNvPr>
          <p:cNvSpPr txBox="1"/>
          <p:nvPr userDrawn="1"/>
        </p:nvSpPr>
        <p:spPr>
          <a:xfrm>
            <a:off x="11587480" y="6333240"/>
            <a:ext cx="309700" cy="215444"/>
          </a:xfrm>
          <a:prstGeom prst="rect">
            <a:avLst/>
          </a:prstGeom>
          <a:noFill/>
        </p:spPr>
        <p:txBody>
          <a:bodyPr wrap="none" rtlCol="0">
            <a:spAutoFit/>
          </a:bodyPr>
          <a:lstStyle/>
          <a:p>
            <a:pPr algn="ctr"/>
            <a:fld id="{6153B892-D8AE-4403-AEB2-2324F4E7E14F}" type="slidenum">
              <a:rPr lang="en-CA" sz="800" smtClean="0">
                <a:solidFill>
                  <a:srgbClr val="667A84"/>
                </a:solidFill>
                <a:latin typeface="Lato Light" panose="020F0302020204030203" pitchFamily="34" charset="0"/>
              </a:rPr>
              <a:pPr algn="ctr"/>
              <a:t>‹#›</a:t>
            </a:fld>
            <a:endParaRPr lang="en-CA" sz="800">
              <a:solidFill>
                <a:srgbClr val="667A84"/>
              </a:solidFill>
              <a:latin typeface="Lato Light" panose="020F0302020204030203" pitchFamily="34" charset="0"/>
            </a:endParaRPr>
          </a:p>
        </p:txBody>
      </p:sp>
    </p:spTree>
    <p:extLst>
      <p:ext uri="{BB962C8B-B14F-4D97-AF65-F5344CB8AC3E}">
        <p14:creationId xmlns:p14="http://schemas.microsoft.com/office/powerpoint/2010/main" val="249485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1749515"/>
      </p:ext>
    </p:extLst>
  </p:cSld>
  <p:clrMap bg1="lt1" tx1="dk1" bg2="lt2" tx2="dk2" accent1="accent1" accent2="accent2" accent3="accent3" accent4="accent4" accent5="accent5" accent6="accent6" hlink="hlink" folHlink="folHlink"/>
  <p:sldLayoutIdLst>
    <p:sldLayoutId id="2147483661" r:id="rId1"/>
    <p:sldLayoutId id="214748366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357668"/>
      </p:ext>
    </p:extLst>
  </p:cSld>
  <p:clrMap bg1="lt1" tx1="dk1" bg2="lt2" tx2="dk2" accent1="accent1" accent2="accent2" accent3="accent3" accent4="accent4" accent5="accent5" accent6="accent6" hlink="hlink" folHlink="folHlink"/>
  <p:sldLayoutIdLst>
    <p:sldLayoutId id="2147483652" r:id="rId1"/>
    <p:sldLayoutId id="2147483665" r:id="rId2"/>
    <p:sldLayoutId id="2147483663" r:id="rId3"/>
    <p:sldLayoutId id="2147483666" r:id="rId4"/>
    <p:sldLayoutId id="2147483653" r:id="rId5"/>
    <p:sldLayoutId id="214748366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ralsguide.com/allison-bulat-interview.htm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8Kl-KuuJB1k"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capc.org/blog/palliative-pulse-palliative-pulse-july-2017-overcome-implicit-bias-palliative-care/"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microsoft.com/office/2018/10/relationships/comments" Target="../comments/modernComment_132_699030A6.xm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10_E3D02F53.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microsoft.com/office/2018/10/relationships/comments" Target="../comments/modernComment_111_72DE975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6BE4C83E-B6AA-B434-6BEB-7E21A06FB328}"/>
              </a:ext>
            </a:extLst>
          </p:cNvPr>
          <p:cNvSpPr txBox="1">
            <a:spLocks/>
          </p:cNvSpPr>
          <p:nvPr/>
        </p:nvSpPr>
        <p:spPr>
          <a:xfrm>
            <a:off x="390502" y="6550332"/>
            <a:ext cx="10180638" cy="96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700">
                <a:solidFill>
                  <a:srgbClr val="667A84"/>
                </a:solidFill>
                <a:latin typeface="Lato Light" panose="020F0302020204030203" pitchFamily="34" charset="0"/>
              </a:rPr>
              <a:t>ALS, amyotrophic lateral sclerosis, MND: motor neuron disease</a:t>
            </a:r>
          </a:p>
        </p:txBody>
      </p:sp>
    </p:spTree>
    <p:extLst>
      <p:ext uri="{BB962C8B-B14F-4D97-AF65-F5344CB8AC3E}">
        <p14:creationId xmlns:p14="http://schemas.microsoft.com/office/powerpoint/2010/main" val="1825850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EC9E95-2435-6F98-CCD4-2C94AA16BD42}"/>
              </a:ext>
            </a:extLst>
          </p:cNvPr>
          <p:cNvSpPr>
            <a:spLocks noGrp="1"/>
          </p:cNvSpPr>
          <p:nvPr>
            <p:ph type="title"/>
          </p:nvPr>
        </p:nvSpPr>
        <p:spPr/>
        <p:txBody>
          <a:bodyPr/>
          <a:lstStyle/>
          <a:p>
            <a:r>
              <a:rPr lang="fr-CA" dirty="0" err="1"/>
              <a:t>Why</a:t>
            </a:r>
            <a:r>
              <a:rPr lang="fr-CA" dirty="0"/>
              <a:t> </a:t>
            </a:r>
            <a:r>
              <a:rPr lang="fr-CA" dirty="0" err="1"/>
              <a:t>was</a:t>
            </a:r>
            <a:r>
              <a:rPr lang="fr-CA" dirty="0"/>
              <a:t> </a:t>
            </a:r>
            <a:r>
              <a:rPr lang="fr-CA" dirty="0" err="1"/>
              <a:t>this</a:t>
            </a:r>
            <a:r>
              <a:rPr lang="fr-CA" dirty="0"/>
              <a:t> program </a:t>
            </a:r>
            <a:r>
              <a:rPr lang="fr-CA" dirty="0" err="1"/>
              <a:t>created</a:t>
            </a:r>
            <a:r>
              <a:rPr lang="fr-CA" dirty="0"/>
              <a:t>? </a:t>
            </a:r>
            <a:endParaRPr lang="en-CA" dirty="0"/>
          </a:p>
        </p:txBody>
      </p:sp>
      <p:sp>
        <p:nvSpPr>
          <p:cNvPr id="4" name="Espace réservé du texte 3">
            <a:extLst>
              <a:ext uri="{FF2B5EF4-FFF2-40B4-BE49-F238E27FC236}">
                <a16:creationId xmlns:a16="http://schemas.microsoft.com/office/drawing/2014/main" id="{EC847C5E-6A5F-080A-DD2F-0BA5E62517A9}"/>
              </a:ext>
            </a:extLst>
          </p:cNvPr>
          <p:cNvSpPr>
            <a:spLocks noGrp="1"/>
          </p:cNvSpPr>
          <p:nvPr>
            <p:ph type="body" sz="quarter" idx="11"/>
          </p:nvPr>
        </p:nvSpPr>
        <p:spPr/>
        <p:txBody>
          <a:bodyPr/>
          <a:lstStyle/>
          <a:p>
            <a:endParaRPr lang="en-CA"/>
          </a:p>
        </p:txBody>
      </p:sp>
      <p:sp>
        <p:nvSpPr>
          <p:cNvPr id="6" name="Content Placeholder 5">
            <a:extLst>
              <a:ext uri="{FF2B5EF4-FFF2-40B4-BE49-F238E27FC236}">
                <a16:creationId xmlns:a16="http://schemas.microsoft.com/office/drawing/2014/main" id="{A8A70EFD-E065-11EC-1C1C-3066BEB1871F}"/>
              </a:ext>
            </a:extLst>
          </p:cNvPr>
          <p:cNvSpPr>
            <a:spLocks noGrp="1"/>
          </p:cNvSpPr>
          <p:nvPr>
            <p:ph sz="quarter" idx="10"/>
          </p:nvPr>
        </p:nvSpPr>
        <p:spPr/>
        <p:txBody>
          <a:bodyPr/>
          <a:lstStyle/>
          <a:p>
            <a:endParaRPr lang="en-CA"/>
          </a:p>
        </p:txBody>
      </p:sp>
    </p:spTree>
    <p:extLst>
      <p:ext uri="{BB962C8B-B14F-4D97-AF65-F5344CB8AC3E}">
        <p14:creationId xmlns:p14="http://schemas.microsoft.com/office/powerpoint/2010/main" val="33716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EEFC0-F0C0-E991-0411-30B13EC27BFF}"/>
              </a:ext>
            </a:extLst>
          </p:cNvPr>
          <p:cNvSpPr>
            <a:spLocks noGrp="1"/>
          </p:cNvSpPr>
          <p:nvPr>
            <p:ph type="title"/>
          </p:nvPr>
        </p:nvSpPr>
        <p:spPr>
          <a:xfrm>
            <a:off x="585811" y="693131"/>
            <a:ext cx="11001671" cy="498598"/>
          </a:xfrm>
        </p:spPr>
        <p:txBody>
          <a:bodyPr/>
          <a:lstStyle/>
          <a:p>
            <a:r>
              <a:rPr lang="en-CA">
                <a:cs typeface="Helvetica" panose="020B0604020202020204" pitchFamily="34" charset="0"/>
              </a:rPr>
              <a:t>A Caregiver's Experience Receiving the Diagnosis</a:t>
            </a:r>
          </a:p>
        </p:txBody>
      </p:sp>
      <p:sp>
        <p:nvSpPr>
          <p:cNvPr id="4" name="Text Placeholder 3">
            <a:extLst>
              <a:ext uri="{FF2B5EF4-FFF2-40B4-BE49-F238E27FC236}">
                <a16:creationId xmlns:a16="http://schemas.microsoft.com/office/drawing/2014/main" id="{E56ED2A1-C4B9-50C5-915A-F5E78C784308}"/>
              </a:ext>
            </a:extLst>
          </p:cNvPr>
          <p:cNvSpPr>
            <a:spLocks noGrp="1"/>
          </p:cNvSpPr>
          <p:nvPr>
            <p:ph type="body" sz="quarter" idx="11"/>
          </p:nvPr>
        </p:nvSpPr>
        <p:spPr>
          <a:xfrm>
            <a:off x="595165" y="6409351"/>
            <a:ext cx="10180638" cy="96950"/>
          </a:xfrm>
        </p:spPr>
        <p:txBody>
          <a:bodyPr/>
          <a:lstStyle/>
          <a:p>
            <a:r>
              <a:rPr lang="en-US" dirty="0"/>
              <a:t>Your ALS Guide. </a:t>
            </a:r>
            <a:r>
              <a:rPr lang="en-US" i="1" dirty="0"/>
              <a:t>Receiving an ALS Diagnosis from a Neurologist. </a:t>
            </a:r>
            <a:r>
              <a:rPr lang="en-US" dirty="0"/>
              <a:t>Available at: </a:t>
            </a:r>
            <a:r>
              <a:rPr lang="en-CA" dirty="0">
                <a:hlinkClick r:id="rId3"/>
              </a:rPr>
              <a:t>https://www.youralsguide.com/allison-bulat-interview.html</a:t>
            </a:r>
            <a:r>
              <a:rPr lang="en-CA" dirty="0"/>
              <a:t> Accessed on November 17, 2022.</a:t>
            </a:r>
          </a:p>
        </p:txBody>
      </p:sp>
    </p:spTree>
    <p:extLst>
      <p:ext uri="{BB962C8B-B14F-4D97-AF65-F5344CB8AC3E}">
        <p14:creationId xmlns:p14="http://schemas.microsoft.com/office/powerpoint/2010/main" val="3251607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37629-E72E-3D71-93C2-52ACB26602AC}"/>
              </a:ext>
            </a:extLst>
          </p:cNvPr>
          <p:cNvSpPr>
            <a:spLocks noGrp="1"/>
          </p:cNvSpPr>
          <p:nvPr>
            <p:ph type="title"/>
          </p:nvPr>
        </p:nvSpPr>
        <p:spPr/>
        <p:txBody>
          <a:bodyPr/>
          <a:lstStyle/>
          <a:p>
            <a:r>
              <a:rPr lang="en-CA" dirty="0"/>
              <a:t>What is “Bad” News?</a:t>
            </a:r>
          </a:p>
        </p:txBody>
      </p:sp>
      <p:sp>
        <p:nvSpPr>
          <p:cNvPr id="6" name="Text Placeholder 5">
            <a:extLst>
              <a:ext uri="{FF2B5EF4-FFF2-40B4-BE49-F238E27FC236}">
                <a16:creationId xmlns:a16="http://schemas.microsoft.com/office/drawing/2014/main" id="{74481318-34EB-FBFD-BEFE-8D0C45BA68FC}"/>
              </a:ext>
            </a:extLst>
          </p:cNvPr>
          <p:cNvSpPr>
            <a:spLocks noGrp="1"/>
          </p:cNvSpPr>
          <p:nvPr>
            <p:ph type="body" sz="quarter" idx="11"/>
          </p:nvPr>
        </p:nvSpPr>
        <p:spPr>
          <a:xfrm>
            <a:off x="878208" y="6399412"/>
            <a:ext cx="10180638" cy="96950"/>
          </a:xfrm>
        </p:spPr>
        <p:txBody>
          <a:bodyPr/>
          <a:lstStyle/>
          <a:p>
            <a:r>
              <a:rPr lang="en-US" dirty="0"/>
              <a:t>Buckman R. </a:t>
            </a:r>
            <a:r>
              <a:rPr lang="en-US" i="1" dirty="0"/>
              <a:t>How to Break Bad News: A Guide for Health Care Professionals</a:t>
            </a:r>
            <a:r>
              <a:rPr lang="en-US" dirty="0"/>
              <a:t>. Baltimore: Johns Hopkins University Press. 1992.</a:t>
            </a:r>
            <a:endParaRPr lang="en-CA" dirty="0"/>
          </a:p>
        </p:txBody>
      </p:sp>
      <p:grpSp>
        <p:nvGrpSpPr>
          <p:cNvPr id="28" name="Group 27">
            <a:extLst>
              <a:ext uri="{FF2B5EF4-FFF2-40B4-BE49-F238E27FC236}">
                <a16:creationId xmlns:a16="http://schemas.microsoft.com/office/drawing/2014/main" id="{CAB9A7B2-9DF0-86B1-7588-9D94B47AE9C6}"/>
              </a:ext>
            </a:extLst>
          </p:cNvPr>
          <p:cNvGrpSpPr/>
          <p:nvPr/>
        </p:nvGrpSpPr>
        <p:grpSpPr>
          <a:xfrm>
            <a:off x="517575" y="1708280"/>
            <a:ext cx="7809417" cy="4021449"/>
            <a:chOff x="535754" y="1598418"/>
            <a:chExt cx="7809417" cy="4021449"/>
          </a:xfrm>
        </p:grpSpPr>
        <p:sp>
          <p:nvSpPr>
            <p:cNvPr id="7" name="Content Placeholder 2">
              <a:extLst>
                <a:ext uri="{FF2B5EF4-FFF2-40B4-BE49-F238E27FC236}">
                  <a16:creationId xmlns:a16="http://schemas.microsoft.com/office/drawing/2014/main" id="{2DDA75A5-1A92-5806-5DEB-9DEF071C012D}"/>
                </a:ext>
              </a:extLst>
            </p:cNvPr>
            <p:cNvSpPr txBox="1">
              <a:spLocks/>
            </p:cNvSpPr>
            <p:nvPr/>
          </p:nvSpPr>
          <p:spPr>
            <a:xfrm>
              <a:off x="1891458" y="2352997"/>
              <a:ext cx="5478988" cy="2569934"/>
            </a:xfrm>
            <a:prstGeom prst="rect">
              <a:avLst/>
            </a:prstGeom>
          </p:spPr>
          <p:txBody>
            <a:bodyPr wrap="square" lIns="0" tIns="0" rIns="0" bIns="0">
              <a:spAutoFit/>
            </a:bodyPr>
            <a:lstStyle>
              <a:lvl1pPr marL="360363" indent="-360363" algn="l" defTabSz="914400" rtl="0" eaLnBrk="1" latinLnBrk="0" hangingPunct="1">
                <a:lnSpc>
                  <a:spcPct val="90000"/>
                </a:lnSpc>
                <a:spcBef>
                  <a:spcPts val="900"/>
                </a:spcBef>
                <a:buClr>
                  <a:srgbClr val="DB7059"/>
                </a:buClr>
                <a:buSzPct val="120000"/>
                <a:buFont typeface="Courier New" panose="02070309020205020404" pitchFamily="49" charset="0"/>
                <a:buChar char="o"/>
                <a:defRPr sz="2800" kern="1200">
                  <a:solidFill>
                    <a:srgbClr val="667A84"/>
                  </a:solidFill>
                  <a:latin typeface="Lato Light" panose="020F0302020204030203" pitchFamily="34" charset="0"/>
                  <a:ea typeface="+mn-ea"/>
                  <a:cs typeface="+mn-cs"/>
                </a:defRPr>
              </a:lvl1pPr>
              <a:lvl2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400" kern="1200">
                  <a:solidFill>
                    <a:srgbClr val="667A84"/>
                  </a:solidFill>
                  <a:latin typeface="Lato Light" panose="020F0302020204030203" pitchFamily="34" charset="0"/>
                  <a:ea typeface="+mn-ea"/>
                  <a:cs typeface="+mn-cs"/>
                </a:defRPr>
              </a:lvl2pPr>
              <a:lvl3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000" kern="1200">
                  <a:solidFill>
                    <a:srgbClr val="667A84"/>
                  </a:solidFill>
                  <a:latin typeface="Lato Light" panose="020F0302020204030203" pitchFamily="34" charset="0"/>
                  <a:ea typeface="+mn-ea"/>
                  <a:cs typeface="+mn-cs"/>
                </a:defRPr>
              </a:lvl3pPr>
              <a:lvl4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4pPr>
              <a:lvl5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0"/>
                </a:spcBef>
                <a:buFont typeface="Courier New" panose="02070309020205020404" pitchFamily="49" charset="0"/>
                <a:buNone/>
              </a:pPr>
              <a:r>
                <a:rPr lang="en-US" sz="3400" dirty="0">
                  <a:latin typeface="Lato" panose="020F0502020204030203" pitchFamily="34" charset="0"/>
                </a:rPr>
                <a:t>“Bad” news is any news that seriously and adversely affects the patient’s view </a:t>
              </a:r>
              <a:br>
                <a:rPr lang="en-US" sz="3400" dirty="0">
                  <a:latin typeface="Lato" panose="020F0502020204030203" pitchFamily="34" charset="0"/>
                </a:rPr>
              </a:br>
              <a:r>
                <a:rPr lang="en-US" sz="3400" dirty="0">
                  <a:latin typeface="Lato" panose="020F0502020204030203" pitchFamily="34" charset="0"/>
                </a:rPr>
                <a:t>of his or her future.</a:t>
              </a:r>
            </a:p>
            <a:p>
              <a:pPr marL="0" indent="0">
                <a:lnSpc>
                  <a:spcPct val="100000"/>
                </a:lnSpc>
                <a:spcBef>
                  <a:spcPts val="1800"/>
                </a:spcBef>
                <a:buFont typeface="Courier New" panose="02070309020205020404" pitchFamily="49" charset="0"/>
                <a:buNone/>
              </a:pPr>
              <a:r>
                <a:rPr lang="en-US" sz="1600" dirty="0">
                  <a:solidFill>
                    <a:schemeClr val="bg1">
                      <a:lumMod val="50000"/>
                    </a:schemeClr>
                  </a:solidFill>
                  <a:latin typeface="Lato" panose="020F0502020204030203" pitchFamily="34" charset="0"/>
                </a:rPr>
                <a:t>– Robert Buckman, 1992</a:t>
              </a:r>
              <a:endParaRPr lang="en-US" sz="2400" dirty="0">
                <a:solidFill>
                  <a:schemeClr val="bg1">
                    <a:lumMod val="50000"/>
                  </a:schemeClr>
                </a:solidFill>
                <a:latin typeface="Lato" panose="020F0502020204030203" pitchFamily="34" charset="0"/>
              </a:endParaRPr>
            </a:p>
          </p:txBody>
        </p:sp>
        <p:sp>
          <p:nvSpPr>
            <p:cNvPr id="13" name="TextBox 12">
              <a:extLst>
                <a:ext uri="{FF2B5EF4-FFF2-40B4-BE49-F238E27FC236}">
                  <a16:creationId xmlns:a16="http://schemas.microsoft.com/office/drawing/2014/main" id="{D0054D29-AAEA-DB81-7C43-168B223E233C}"/>
                </a:ext>
              </a:extLst>
            </p:cNvPr>
            <p:cNvSpPr txBox="1"/>
            <p:nvPr/>
          </p:nvSpPr>
          <p:spPr>
            <a:xfrm>
              <a:off x="535754" y="1598418"/>
              <a:ext cx="386632" cy="1769715"/>
            </a:xfrm>
            <a:prstGeom prst="rect">
              <a:avLst/>
            </a:prstGeom>
            <a:noFill/>
          </p:spPr>
          <p:txBody>
            <a:bodyPr wrap="square" lIns="0" tIns="0" rIns="0" bIns="0">
              <a:spAutoFit/>
            </a:bodyPr>
            <a:lstStyle/>
            <a:p>
              <a:r>
                <a:rPr kumimoji="0" lang="en-US" sz="11500" b="0" i="0" u="none" strike="noStrike" kern="1200" cap="none" spc="0" normalizeH="0" baseline="0" noProof="0">
                  <a:ln>
                    <a:noFill/>
                  </a:ln>
                  <a:solidFill>
                    <a:srgbClr val="DB7059"/>
                  </a:solidFill>
                  <a:effectLst/>
                  <a:uLnTx/>
                  <a:uFillTx/>
                  <a:latin typeface="Lato" panose="020F0502020204030203" pitchFamily="34" charset="0"/>
                  <a:cs typeface="Arial" panose="020B0604020202020204" pitchFamily="34" charset="0"/>
                </a:rPr>
                <a:t>“</a:t>
              </a:r>
              <a:endParaRPr lang="en-CA" sz="4400">
                <a:latin typeface="Lato" panose="020F0502020204030203" pitchFamily="34" charset="0"/>
              </a:endParaRPr>
            </a:p>
          </p:txBody>
        </p:sp>
        <p:grpSp>
          <p:nvGrpSpPr>
            <p:cNvPr id="26" name="Group 25">
              <a:extLst>
                <a:ext uri="{FF2B5EF4-FFF2-40B4-BE49-F238E27FC236}">
                  <a16:creationId xmlns:a16="http://schemas.microsoft.com/office/drawing/2014/main" id="{23E96B39-C753-BEE7-2363-776FC172A44A}"/>
                </a:ext>
              </a:extLst>
            </p:cNvPr>
            <p:cNvGrpSpPr/>
            <p:nvPr/>
          </p:nvGrpSpPr>
          <p:grpSpPr>
            <a:xfrm>
              <a:off x="896388" y="1963990"/>
              <a:ext cx="7110099" cy="3295591"/>
              <a:chOff x="868254" y="1963990"/>
              <a:chExt cx="7110099" cy="3295591"/>
            </a:xfrm>
          </p:grpSpPr>
          <p:grpSp>
            <p:nvGrpSpPr>
              <p:cNvPr id="22" name="Group 21">
                <a:extLst>
                  <a:ext uri="{FF2B5EF4-FFF2-40B4-BE49-F238E27FC236}">
                    <a16:creationId xmlns:a16="http://schemas.microsoft.com/office/drawing/2014/main" id="{35F2BAC8-7938-061D-ADA6-C13DFAE32826}"/>
                  </a:ext>
                </a:extLst>
              </p:cNvPr>
              <p:cNvGrpSpPr/>
              <p:nvPr/>
            </p:nvGrpSpPr>
            <p:grpSpPr>
              <a:xfrm>
                <a:off x="1304129" y="1963990"/>
                <a:ext cx="6674224" cy="2636810"/>
                <a:chOff x="1223682" y="2110595"/>
                <a:chExt cx="6674224" cy="2636810"/>
              </a:xfrm>
            </p:grpSpPr>
            <p:cxnSp>
              <p:nvCxnSpPr>
                <p:cNvPr id="17" name="Straight Connector 16">
                  <a:extLst>
                    <a:ext uri="{FF2B5EF4-FFF2-40B4-BE49-F238E27FC236}">
                      <a16:creationId xmlns:a16="http://schemas.microsoft.com/office/drawing/2014/main" id="{14E1FB14-F8A5-A567-7294-C7B39E2D8AF9}"/>
                    </a:ext>
                  </a:extLst>
                </p:cNvPr>
                <p:cNvCxnSpPr>
                  <a:cxnSpLocks/>
                </p:cNvCxnSpPr>
                <p:nvPr/>
              </p:nvCxnSpPr>
              <p:spPr>
                <a:xfrm>
                  <a:off x="1223682" y="2110595"/>
                  <a:ext cx="6674224" cy="0"/>
                </a:xfrm>
                <a:prstGeom prst="line">
                  <a:avLst/>
                </a:prstGeom>
                <a:ln w="15875">
                  <a:solidFill>
                    <a:srgbClr val="DB70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E845E59-79D8-7F89-9C56-47D854F94877}"/>
                    </a:ext>
                  </a:extLst>
                </p:cNvPr>
                <p:cNvCxnSpPr>
                  <a:cxnSpLocks/>
                </p:cNvCxnSpPr>
                <p:nvPr/>
              </p:nvCxnSpPr>
              <p:spPr>
                <a:xfrm>
                  <a:off x="7897906" y="2110595"/>
                  <a:ext cx="0" cy="2636810"/>
                </a:xfrm>
                <a:prstGeom prst="line">
                  <a:avLst/>
                </a:prstGeom>
                <a:ln w="15875">
                  <a:solidFill>
                    <a:srgbClr val="DB7059"/>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D28796B7-DC56-F44F-1C03-2824C03E585E}"/>
                  </a:ext>
                </a:extLst>
              </p:cNvPr>
              <p:cNvGrpSpPr/>
              <p:nvPr/>
            </p:nvGrpSpPr>
            <p:grpSpPr>
              <a:xfrm rot="10800000">
                <a:off x="868254" y="2622771"/>
                <a:ext cx="6674224" cy="2636810"/>
                <a:chOff x="1223682" y="2110595"/>
                <a:chExt cx="6674224" cy="2636810"/>
              </a:xfrm>
            </p:grpSpPr>
            <p:cxnSp>
              <p:nvCxnSpPr>
                <p:cNvPr id="24" name="Straight Connector 23">
                  <a:extLst>
                    <a:ext uri="{FF2B5EF4-FFF2-40B4-BE49-F238E27FC236}">
                      <a16:creationId xmlns:a16="http://schemas.microsoft.com/office/drawing/2014/main" id="{3A763A17-DE88-7B4C-34DE-C973189F2A0D}"/>
                    </a:ext>
                  </a:extLst>
                </p:cNvPr>
                <p:cNvCxnSpPr>
                  <a:cxnSpLocks/>
                </p:cNvCxnSpPr>
                <p:nvPr/>
              </p:nvCxnSpPr>
              <p:spPr>
                <a:xfrm>
                  <a:off x="1223682" y="2110595"/>
                  <a:ext cx="6674224" cy="0"/>
                </a:xfrm>
                <a:prstGeom prst="line">
                  <a:avLst/>
                </a:prstGeom>
                <a:ln w="15875">
                  <a:solidFill>
                    <a:srgbClr val="DB705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20B9B7-2C37-12DA-D180-F0C8712A64E3}"/>
                    </a:ext>
                  </a:extLst>
                </p:cNvPr>
                <p:cNvCxnSpPr>
                  <a:cxnSpLocks/>
                </p:cNvCxnSpPr>
                <p:nvPr/>
              </p:nvCxnSpPr>
              <p:spPr>
                <a:xfrm>
                  <a:off x="7897906" y="2110595"/>
                  <a:ext cx="0" cy="2636810"/>
                </a:xfrm>
                <a:prstGeom prst="line">
                  <a:avLst/>
                </a:prstGeom>
                <a:ln w="15875">
                  <a:solidFill>
                    <a:srgbClr val="DB7059"/>
                  </a:solidFill>
                </a:ln>
              </p:spPr>
              <p:style>
                <a:lnRef idx="1">
                  <a:schemeClr val="accent1"/>
                </a:lnRef>
                <a:fillRef idx="0">
                  <a:schemeClr val="accent1"/>
                </a:fillRef>
                <a:effectRef idx="0">
                  <a:schemeClr val="accent1"/>
                </a:effectRef>
                <a:fontRef idx="minor">
                  <a:schemeClr val="tx1"/>
                </a:fontRef>
              </p:style>
            </p:cxnSp>
          </p:grpSp>
        </p:grpSp>
        <p:sp>
          <p:nvSpPr>
            <p:cNvPr id="27" name="TextBox 26">
              <a:extLst>
                <a:ext uri="{FF2B5EF4-FFF2-40B4-BE49-F238E27FC236}">
                  <a16:creationId xmlns:a16="http://schemas.microsoft.com/office/drawing/2014/main" id="{58D12049-6717-0703-35BC-58889BD0A965}"/>
                </a:ext>
              </a:extLst>
            </p:cNvPr>
            <p:cNvSpPr txBox="1"/>
            <p:nvPr/>
          </p:nvSpPr>
          <p:spPr>
            <a:xfrm rot="10800000">
              <a:off x="7958539" y="3850152"/>
              <a:ext cx="386632" cy="1769715"/>
            </a:xfrm>
            <a:prstGeom prst="rect">
              <a:avLst/>
            </a:prstGeom>
            <a:noFill/>
          </p:spPr>
          <p:txBody>
            <a:bodyPr wrap="square" lIns="0" tIns="0" rIns="0" bIns="0">
              <a:spAutoFit/>
            </a:bodyPr>
            <a:lstStyle/>
            <a:p>
              <a:r>
                <a:rPr kumimoji="0" lang="en-US" sz="11500" b="0" i="0" u="none" strike="noStrike" kern="1200" cap="none" spc="0" normalizeH="0" baseline="0" noProof="0">
                  <a:ln>
                    <a:noFill/>
                  </a:ln>
                  <a:solidFill>
                    <a:srgbClr val="DB7059"/>
                  </a:solidFill>
                  <a:effectLst/>
                  <a:uLnTx/>
                  <a:uFillTx/>
                  <a:latin typeface="Lato" panose="020F0502020204030203" pitchFamily="34" charset="0"/>
                  <a:cs typeface="Arial" panose="020B0604020202020204" pitchFamily="34" charset="0"/>
                </a:rPr>
                <a:t>“</a:t>
              </a:r>
              <a:endParaRPr lang="en-CA" sz="4400">
                <a:latin typeface="Lato" panose="020F0502020204030203" pitchFamily="34" charset="0"/>
              </a:endParaRPr>
            </a:p>
          </p:txBody>
        </p:sp>
      </p:grpSp>
    </p:spTree>
    <p:extLst>
      <p:ext uri="{BB962C8B-B14F-4D97-AF65-F5344CB8AC3E}">
        <p14:creationId xmlns:p14="http://schemas.microsoft.com/office/powerpoint/2010/main" val="445386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37629-E72E-3D71-93C2-52ACB26602AC}"/>
              </a:ext>
            </a:extLst>
          </p:cNvPr>
          <p:cNvSpPr>
            <a:spLocks noGrp="1"/>
          </p:cNvSpPr>
          <p:nvPr>
            <p:ph type="title"/>
          </p:nvPr>
        </p:nvSpPr>
        <p:spPr/>
        <p:txBody>
          <a:bodyPr/>
          <a:lstStyle/>
          <a:p>
            <a:r>
              <a:rPr lang="en-US" dirty="0"/>
              <a:t>The Task of Breaking Difficult or “Bad” News</a:t>
            </a:r>
            <a:endParaRPr lang="en-CA" dirty="0"/>
          </a:p>
        </p:txBody>
      </p:sp>
      <p:sp>
        <p:nvSpPr>
          <p:cNvPr id="6" name="Text Placeholder 5">
            <a:extLst>
              <a:ext uri="{FF2B5EF4-FFF2-40B4-BE49-F238E27FC236}">
                <a16:creationId xmlns:a16="http://schemas.microsoft.com/office/drawing/2014/main" id="{74481318-34EB-FBFD-BEFE-8D0C45BA68FC}"/>
              </a:ext>
            </a:extLst>
          </p:cNvPr>
          <p:cNvSpPr>
            <a:spLocks noGrp="1"/>
          </p:cNvSpPr>
          <p:nvPr>
            <p:ph type="body" sz="quarter" idx="11"/>
          </p:nvPr>
        </p:nvSpPr>
        <p:spPr>
          <a:xfrm>
            <a:off x="878208" y="6399412"/>
            <a:ext cx="10180638" cy="96950"/>
          </a:xfrm>
        </p:spPr>
        <p:txBody>
          <a:bodyPr/>
          <a:lstStyle/>
          <a:p>
            <a:r>
              <a:rPr lang="en-US" dirty="0"/>
              <a:t>Buckman R. </a:t>
            </a:r>
            <a:r>
              <a:rPr lang="en-US" i="1" dirty="0"/>
              <a:t>How to Break Bad News: A Guide for Health Care Professionals. </a:t>
            </a:r>
            <a:r>
              <a:rPr lang="en-US" dirty="0"/>
              <a:t>Baltimore: Johns Hopkins University Press. 1992.</a:t>
            </a:r>
            <a:endParaRPr lang="en-CA" dirty="0"/>
          </a:p>
        </p:txBody>
      </p:sp>
      <p:sp>
        <p:nvSpPr>
          <p:cNvPr id="7" name="Content Placeholder 2">
            <a:extLst>
              <a:ext uri="{FF2B5EF4-FFF2-40B4-BE49-F238E27FC236}">
                <a16:creationId xmlns:a16="http://schemas.microsoft.com/office/drawing/2014/main" id="{2DDA75A5-1A92-5806-5DEB-9DEF071C012D}"/>
              </a:ext>
            </a:extLst>
          </p:cNvPr>
          <p:cNvSpPr txBox="1">
            <a:spLocks/>
          </p:cNvSpPr>
          <p:nvPr/>
        </p:nvSpPr>
        <p:spPr>
          <a:xfrm>
            <a:off x="1503959" y="2104876"/>
            <a:ext cx="6516701" cy="3524042"/>
          </a:xfrm>
          <a:prstGeom prst="rect">
            <a:avLst/>
          </a:prstGeom>
        </p:spPr>
        <p:txBody>
          <a:bodyPr wrap="square" lIns="0" tIns="0" rIns="0" bIns="0">
            <a:spAutoFit/>
          </a:bodyPr>
          <a:lstStyle>
            <a:lvl1pPr marL="360363" indent="-360363" algn="l" defTabSz="914400" rtl="0" eaLnBrk="1" latinLnBrk="0" hangingPunct="1">
              <a:lnSpc>
                <a:spcPct val="90000"/>
              </a:lnSpc>
              <a:spcBef>
                <a:spcPts val="900"/>
              </a:spcBef>
              <a:buClr>
                <a:srgbClr val="DB7059"/>
              </a:buClr>
              <a:buSzPct val="120000"/>
              <a:buFont typeface="Courier New" panose="02070309020205020404" pitchFamily="49" charset="0"/>
              <a:buChar char="o"/>
              <a:defRPr sz="2800" kern="1200">
                <a:solidFill>
                  <a:srgbClr val="667A84"/>
                </a:solidFill>
                <a:latin typeface="Lato Light" panose="020F0302020204030203" pitchFamily="34" charset="0"/>
                <a:ea typeface="+mn-ea"/>
                <a:cs typeface="+mn-cs"/>
              </a:defRPr>
            </a:lvl1pPr>
            <a:lvl2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400" kern="1200">
                <a:solidFill>
                  <a:srgbClr val="667A84"/>
                </a:solidFill>
                <a:latin typeface="Lato Light" panose="020F0302020204030203" pitchFamily="34" charset="0"/>
                <a:ea typeface="+mn-ea"/>
                <a:cs typeface="+mn-cs"/>
              </a:defRPr>
            </a:lvl2pPr>
            <a:lvl3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000" kern="1200">
                <a:solidFill>
                  <a:srgbClr val="667A84"/>
                </a:solidFill>
                <a:latin typeface="Lato Light" panose="020F0302020204030203" pitchFamily="34" charset="0"/>
                <a:ea typeface="+mn-ea"/>
                <a:cs typeface="+mn-cs"/>
              </a:defRPr>
            </a:lvl3pPr>
            <a:lvl4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4pPr>
            <a:lvl5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3000"/>
              </a:spcBef>
              <a:buFont typeface="Courier New" panose="02070309020205020404" pitchFamily="49" charset="0"/>
              <a:buNone/>
            </a:pPr>
            <a:r>
              <a:rPr lang="en-US" sz="3000" dirty="0">
                <a:latin typeface="Lato" panose="020F0502020204030203" pitchFamily="34" charset="0"/>
              </a:rPr>
              <a:t>The task of breaking “bad” news is a testing ground for the entire range of our professional skills and abilities. </a:t>
            </a:r>
            <a:br>
              <a:rPr lang="en-US" sz="3000" dirty="0">
                <a:latin typeface="Lato" panose="020F0502020204030203" pitchFamily="34" charset="0"/>
              </a:rPr>
            </a:br>
            <a:r>
              <a:rPr lang="en-US" sz="3000" dirty="0">
                <a:latin typeface="Lato" panose="020F0502020204030203" pitchFamily="34" charset="0"/>
              </a:rPr>
              <a:t>If we do it badly, the patients or family members many never forgive us; if we do it well, they will never forget us.</a:t>
            </a:r>
          </a:p>
          <a:p>
            <a:pPr marL="0" indent="0">
              <a:lnSpc>
                <a:spcPct val="100000"/>
              </a:lnSpc>
              <a:spcBef>
                <a:spcPts val="1800"/>
              </a:spcBef>
              <a:buFont typeface="Courier New" panose="02070309020205020404" pitchFamily="49" charset="0"/>
              <a:buNone/>
            </a:pPr>
            <a:r>
              <a:rPr lang="en-US" sz="1600" dirty="0">
                <a:solidFill>
                  <a:schemeClr val="bg1">
                    <a:lumMod val="50000"/>
                  </a:schemeClr>
                </a:solidFill>
                <a:latin typeface="Lato" panose="020F0502020204030203" pitchFamily="34" charset="0"/>
              </a:rPr>
              <a:t>– Robert Buckman, 1992</a:t>
            </a:r>
            <a:endParaRPr lang="en-US" sz="2400" dirty="0">
              <a:solidFill>
                <a:schemeClr val="bg1">
                  <a:lumMod val="50000"/>
                </a:schemeClr>
              </a:solidFill>
              <a:latin typeface="Lato" panose="020F0502020204030203" pitchFamily="34" charset="0"/>
            </a:endParaRPr>
          </a:p>
        </p:txBody>
      </p:sp>
      <p:sp>
        <p:nvSpPr>
          <p:cNvPr id="13" name="TextBox 12">
            <a:extLst>
              <a:ext uri="{FF2B5EF4-FFF2-40B4-BE49-F238E27FC236}">
                <a16:creationId xmlns:a16="http://schemas.microsoft.com/office/drawing/2014/main" id="{D0054D29-AAEA-DB81-7C43-168B223E233C}"/>
              </a:ext>
            </a:extLst>
          </p:cNvPr>
          <p:cNvSpPr txBox="1"/>
          <p:nvPr/>
        </p:nvSpPr>
        <p:spPr>
          <a:xfrm>
            <a:off x="568377" y="1273151"/>
            <a:ext cx="386632" cy="1769715"/>
          </a:xfrm>
          <a:prstGeom prst="rect">
            <a:avLst/>
          </a:prstGeom>
          <a:noFill/>
        </p:spPr>
        <p:txBody>
          <a:bodyPr wrap="square" lIns="0" tIns="0" rIns="0" bIns="0">
            <a:spAutoFit/>
          </a:bodyPr>
          <a:lstStyle/>
          <a:p>
            <a:r>
              <a:rPr kumimoji="0" lang="en-US" sz="11500" b="0" i="0" u="none" strike="noStrike" kern="1200" cap="none" spc="0" normalizeH="0" baseline="0" noProof="0">
                <a:ln>
                  <a:noFill/>
                </a:ln>
                <a:solidFill>
                  <a:srgbClr val="DB7059"/>
                </a:solidFill>
                <a:effectLst/>
                <a:uLnTx/>
                <a:uFillTx/>
                <a:latin typeface="Lato" panose="020F0502020204030203" pitchFamily="34" charset="0"/>
                <a:cs typeface="Arial" panose="020B0604020202020204" pitchFamily="34" charset="0"/>
              </a:rPr>
              <a:t>“</a:t>
            </a:r>
            <a:endParaRPr lang="en-CA" sz="4400">
              <a:latin typeface="Lato" panose="020F0502020204030203" pitchFamily="34" charset="0"/>
            </a:endParaRPr>
          </a:p>
        </p:txBody>
      </p:sp>
      <p:cxnSp>
        <p:nvCxnSpPr>
          <p:cNvPr id="17" name="Straight Connector 16">
            <a:extLst>
              <a:ext uri="{FF2B5EF4-FFF2-40B4-BE49-F238E27FC236}">
                <a16:creationId xmlns:a16="http://schemas.microsoft.com/office/drawing/2014/main" id="{14E1FB14-F8A5-A567-7294-C7B39E2D8AF9}"/>
              </a:ext>
            </a:extLst>
          </p:cNvPr>
          <p:cNvCxnSpPr>
            <a:cxnSpLocks/>
          </p:cNvCxnSpPr>
          <p:nvPr/>
        </p:nvCxnSpPr>
        <p:spPr>
          <a:xfrm>
            <a:off x="1437566" y="1664500"/>
            <a:ext cx="6982921" cy="0"/>
          </a:xfrm>
          <a:prstGeom prst="line">
            <a:avLst/>
          </a:prstGeom>
          <a:ln w="15875">
            <a:solidFill>
              <a:srgbClr val="DB70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E845E59-79D8-7F89-9C56-47D854F94877}"/>
              </a:ext>
            </a:extLst>
          </p:cNvPr>
          <p:cNvCxnSpPr>
            <a:cxnSpLocks/>
          </p:cNvCxnSpPr>
          <p:nvPr/>
        </p:nvCxnSpPr>
        <p:spPr>
          <a:xfrm>
            <a:off x="8420487" y="1664500"/>
            <a:ext cx="0" cy="3652567"/>
          </a:xfrm>
          <a:prstGeom prst="line">
            <a:avLst/>
          </a:prstGeom>
          <a:ln w="15875">
            <a:solidFill>
              <a:srgbClr val="DB7059"/>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D28796B7-DC56-F44F-1C03-2824C03E585E}"/>
              </a:ext>
            </a:extLst>
          </p:cNvPr>
          <p:cNvGrpSpPr/>
          <p:nvPr/>
        </p:nvGrpSpPr>
        <p:grpSpPr>
          <a:xfrm rot="10800000">
            <a:off x="878209" y="2387600"/>
            <a:ext cx="6978858" cy="3607837"/>
            <a:chOff x="1223682" y="2110595"/>
            <a:chExt cx="6674224" cy="3676403"/>
          </a:xfrm>
        </p:grpSpPr>
        <p:cxnSp>
          <p:nvCxnSpPr>
            <p:cNvPr id="24" name="Straight Connector 23">
              <a:extLst>
                <a:ext uri="{FF2B5EF4-FFF2-40B4-BE49-F238E27FC236}">
                  <a16:creationId xmlns:a16="http://schemas.microsoft.com/office/drawing/2014/main" id="{3A763A17-DE88-7B4C-34DE-C973189F2A0D}"/>
                </a:ext>
              </a:extLst>
            </p:cNvPr>
            <p:cNvCxnSpPr>
              <a:cxnSpLocks/>
            </p:cNvCxnSpPr>
            <p:nvPr/>
          </p:nvCxnSpPr>
          <p:spPr>
            <a:xfrm>
              <a:off x="1223682" y="2110595"/>
              <a:ext cx="6674224" cy="0"/>
            </a:xfrm>
            <a:prstGeom prst="line">
              <a:avLst/>
            </a:prstGeom>
            <a:ln w="15875">
              <a:solidFill>
                <a:srgbClr val="DB705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20B9B7-2C37-12DA-D180-F0C8712A64E3}"/>
                </a:ext>
              </a:extLst>
            </p:cNvPr>
            <p:cNvCxnSpPr>
              <a:cxnSpLocks/>
            </p:cNvCxnSpPr>
            <p:nvPr/>
          </p:nvCxnSpPr>
          <p:spPr>
            <a:xfrm rot="10800000" flipV="1">
              <a:off x="7873043" y="2110595"/>
              <a:ext cx="24863" cy="3676403"/>
            </a:xfrm>
            <a:prstGeom prst="line">
              <a:avLst/>
            </a:prstGeom>
            <a:ln w="15875">
              <a:solidFill>
                <a:srgbClr val="DB7059"/>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58D12049-6717-0703-35BC-58889BD0A965}"/>
              </a:ext>
            </a:extLst>
          </p:cNvPr>
          <p:cNvSpPr txBox="1"/>
          <p:nvPr/>
        </p:nvSpPr>
        <p:spPr>
          <a:xfrm rot="10800000">
            <a:off x="8328158" y="4635837"/>
            <a:ext cx="386632" cy="1769715"/>
          </a:xfrm>
          <a:prstGeom prst="rect">
            <a:avLst/>
          </a:prstGeom>
          <a:noFill/>
        </p:spPr>
        <p:txBody>
          <a:bodyPr wrap="square" lIns="0" tIns="0" rIns="0" bIns="0">
            <a:spAutoFit/>
          </a:bodyPr>
          <a:lstStyle/>
          <a:p>
            <a:r>
              <a:rPr kumimoji="0" lang="en-US" sz="11500" b="0" i="0" u="none" strike="noStrike" kern="1200" cap="none" spc="0" normalizeH="0" baseline="0" noProof="0">
                <a:ln>
                  <a:noFill/>
                </a:ln>
                <a:solidFill>
                  <a:srgbClr val="DB7059"/>
                </a:solidFill>
                <a:effectLst/>
                <a:uLnTx/>
                <a:uFillTx/>
                <a:latin typeface="Lato" panose="020F0502020204030203" pitchFamily="34" charset="0"/>
                <a:cs typeface="Arial" panose="020B0604020202020204" pitchFamily="34" charset="0"/>
              </a:rPr>
              <a:t>“</a:t>
            </a:r>
            <a:endParaRPr lang="en-CA" sz="4400">
              <a:latin typeface="Lato" panose="020F0502020204030203" pitchFamily="34" charset="0"/>
            </a:endParaRPr>
          </a:p>
        </p:txBody>
      </p:sp>
    </p:spTree>
    <p:extLst>
      <p:ext uri="{BB962C8B-B14F-4D97-AF65-F5344CB8AC3E}">
        <p14:creationId xmlns:p14="http://schemas.microsoft.com/office/powerpoint/2010/main" val="1245401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37629-E72E-3D71-93C2-52ACB26602AC}"/>
              </a:ext>
            </a:extLst>
          </p:cNvPr>
          <p:cNvSpPr>
            <a:spLocks noGrp="1"/>
          </p:cNvSpPr>
          <p:nvPr>
            <p:ph type="title"/>
          </p:nvPr>
        </p:nvSpPr>
        <p:spPr>
          <a:xfrm>
            <a:off x="595165" y="540000"/>
            <a:ext cx="11001671" cy="498598"/>
          </a:xfrm>
        </p:spPr>
        <p:txBody>
          <a:bodyPr/>
          <a:lstStyle/>
          <a:p>
            <a:r>
              <a:rPr lang="en-US" dirty="0"/>
              <a:t>What are the Barriers to Breaking News?</a:t>
            </a:r>
            <a:endParaRPr lang="en-CA" dirty="0"/>
          </a:p>
        </p:txBody>
      </p:sp>
      <p:sp>
        <p:nvSpPr>
          <p:cNvPr id="3" name="Content Placeholder 2">
            <a:extLst>
              <a:ext uri="{FF2B5EF4-FFF2-40B4-BE49-F238E27FC236}">
                <a16:creationId xmlns:a16="http://schemas.microsoft.com/office/drawing/2014/main" id="{BA757358-310C-E634-B844-6339E046C012}"/>
              </a:ext>
            </a:extLst>
          </p:cNvPr>
          <p:cNvSpPr>
            <a:spLocks noGrp="1"/>
          </p:cNvSpPr>
          <p:nvPr>
            <p:ph sz="quarter" idx="10"/>
          </p:nvPr>
        </p:nvSpPr>
        <p:spPr>
          <a:xfrm>
            <a:off x="527191" y="1548000"/>
            <a:ext cx="11137618" cy="775597"/>
          </a:xfrm>
        </p:spPr>
        <p:txBody>
          <a:bodyPr/>
          <a:lstStyle/>
          <a:p>
            <a:pPr marL="0" indent="0" algn="ctr">
              <a:spcBef>
                <a:spcPts val="1800"/>
              </a:spcBef>
              <a:buNone/>
            </a:pPr>
            <a:r>
              <a:rPr lang="en-US" dirty="0">
                <a:latin typeface="Lato" panose="020F0502020204030203" pitchFamily="34" charset="0"/>
              </a:rPr>
              <a:t>Healthcare professionals that deliver challenging news often experience:</a:t>
            </a:r>
          </a:p>
        </p:txBody>
      </p:sp>
      <p:sp>
        <p:nvSpPr>
          <p:cNvPr id="4" name="Text Placeholder 3">
            <a:extLst>
              <a:ext uri="{FF2B5EF4-FFF2-40B4-BE49-F238E27FC236}">
                <a16:creationId xmlns:a16="http://schemas.microsoft.com/office/drawing/2014/main" id="{87B48A6A-77AE-FCC4-91C5-D733B7295F1D}"/>
              </a:ext>
            </a:extLst>
          </p:cNvPr>
          <p:cNvSpPr>
            <a:spLocks noGrp="1"/>
          </p:cNvSpPr>
          <p:nvPr>
            <p:ph type="body" sz="quarter" idx="11"/>
          </p:nvPr>
        </p:nvSpPr>
        <p:spPr>
          <a:xfrm>
            <a:off x="585811" y="6399412"/>
            <a:ext cx="10180638" cy="96950"/>
          </a:xfrm>
        </p:spPr>
        <p:txBody>
          <a:bodyPr/>
          <a:lstStyle/>
          <a:p>
            <a:r>
              <a:rPr lang="en-US"/>
              <a:t>Adapted from: Baile W, et al. Oncologist 2000;5:302-311. Buckman R. Community Oncology 2005;2:138-42.</a:t>
            </a:r>
          </a:p>
        </p:txBody>
      </p:sp>
      <p:sp>
        <p:nvSpPr>
          <p:cNvPr id="5" name="Content Placeholder 2">
            <a:extLst>
              <a:ext uri="{FF2B5EF4-FFF2-40B4-BE49-F238E27FC236}">
                <a16:creationId xmlns:a16="http://schemas.microsoft.com/office/drawing/2014/main" id="{DB87457D-9ABE-B595-AD92-2767EFFF423D}"/>
              </a:ext>
            </a:extLst>
          </p:cNvPr>
          <p:cNvSpPr txBox="1">
            <a:spLocks/>
          </p:cNvSpPr>
          <p:nvPr/>
        </p:nvSpPr>
        <p:spPr>
          <a:xfrm>
            <a:off x="801585" y="2324874"/>
            <a:ext cx="2160000" cy="2303671"/>
          </a:xfrm>
          <a:prstGeom prst="rect">
            <a:avLst/>
          </a:prstGeom>
          <a:solidFill>
            <a:srgbClr val="FFF5F5"/>
          </a:solidFill>
          <a:ln w="19050">
            <a:solidFill>
              <a:srgbClr val="DB7059"/>
            </a:solidFill>
          </a:ln>
        </p:spPr>
        <p:txBody>
          <a:bodyPr wrap="square" lIns="324000" tIns="144000" rIns="144000" bIns="144000">
            <a:spAutoFit/>
          </a:bodyPr>
          <a:lstStyle>
            <a:defPPr>
              <a:defRPr lang="en-US"/>
            </a:defPPr>
            <a:lvl1pPr indent="0">
              <a:lnSpc>
                <a:spcPct val="90000"/>
              </a:lnSpc>
              <a:spcBef>
                <a:spcPts val="1800"/>
              </a:spcBef>
              <a:buClr>
                <a:srgbClr val="DB7059"/>
              </a:buClr>
              <a:buSzPct val="120000"/>
              <a:buFont typeface="Courier New" panose="02070309020205020404" pitchFamily="49" charset="0"/>
              <a:buNone/>
              <a:defRPr sz="2400">
                <a:solidFill>
                  <a:srgbClr val="667A84"/>
                </a:solidFill>
                <a:latin typeface="Lato Light" panose="020F0302020204030203" pitchFamily="34" charset="0"/>
              </a:defRPr>
            </a:lvl1pPr>
            <a:lvl2pPr marL="715963" indent="-358775">
              <a:lnSpc>
                <a:spcPct val="90000"/>
              </a:lnSpc>
              <a:spcBef>
                <a:spcPts val="900"/>
              </a:spcBef>
              <a:buClr>
                <a:srgbClr val="DB7059"/>
              </a:buClr>
              <a:buSzPct val="120000"/>
              <a:buFont typeface="Courier New" panose="02070309020205020404" pitchFamily="49" charset="0"/>
              <a:buChar char="o"/>
              <a:defRPr sz="2400">
                <a:solidFill>
                  <a:srgbClr val="667A84"/>
                </a:solidFill>
                <a:latin typeface="Lato Light" panose="020F0302020204030203" pitchFamily="34" charset="0"/>
              </a:defRPr>
            </a:lvl2pPr>
            <a:lvl3pPr marL="715963" indent="-358775">
              <a:lnSpc>
                <a:spcPct val="90000"/>
              </a:lnSpc>
              <a:spcBef>
                <a:spcPts val="900"/>
              </a:spcBef>
              <a:buClr>
                <a:srgbClr val="DB7059"/>
              </a:buClr>
              <a:buSzPct val="120000"/>
              <a:buFont typeface="Courier New" panose="02070309020205020404" pitchFamily="49" charset="0"/>
              <a:buChar char="o"/>
              <a:defRPr sz="2000">
                <a:solidFill>
                  <a:srgbClr val="667A84"/>
                </a:solidFill>
                <a:latin typeface="Lato Light" panose="020F0302020204030203" pitchFamily="34" charset="0"/>
              </a:defRPr>
            </a:lvl3pPr>
            <a:lvl4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4pPr>
            <a:lvl5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sz="800">
              <a:solidFill>
                <a:srgbClr val="DB7059"/>
              </a:solidFill>
              <a:latin typeface="Lato" panose="020F0502020204030203" pitchFamily="34" charset="0"/>
            </a:endParaRPr>
          </a:p>
          <a:p>
            <a:r>
              <a:rPr lang="en-US">
                <a:solidFill>
                  <a:srgbClr val="DB7059"/>
                </a:solidFill>
                <a:latin typeface="Lato" panose="020F0502020204030203" pitchFamily="34" charset="0"/>
              </a:rPr>
              <a:t>Strong emotions</a:t>
            </a:r>
            <a:r>
              <a:rPr lang="en-US"/>
              <a:t>, such as anxiety</a:t>
            </a:r>
          </a:p>
          <a:p>
            <a:endParaRPr lang="en-US" sz="800"/>
          </a:p>
        </p:txBody>
      </p:sp>
      <p:sp>
        <p:nvSpPr>
          <p:cNvPr id="6" name="Content Placeholder 2">
            <a:extLst>
              <a:ext uri="{FF2B5EF4-FFF2-40B4-BE49-F238E27FC236}">
                <a16:creationId xmlns:a16="http://schemas.microsoft.com/office/drawing/2014/main" id="{09F2BFED-B918-5C7A-6F9E-A5F4B96329A4}"/>
              </a:ext>
            </a:extLst>
          </p:cNvPr>
          <p:cNvSpPr txBox="1">
            <a:spLocks/>
          </p:cNvSpPr>
          <p:nvPr/>
        </p:nvSpPr>
        <p:spPr>
          <a:xfrm>
            <a:off x="3431195" y="2286608"/>
            <a:ext cx="2340000" cy="2303671"/>
          </a:xfrm>
          <a:prstGeom prst="rect">
            <a:avLst/>
          </a:prstGeom>
          <a:solidFill>
            <a:srgbClr val="FFF5F5"/>
          </a:solidFill>
          <a:ln w="19050">
            <a:solidFill>
              <a:srgbClr val="DB7059"/>
            </a:solidFill>
          </a:ln>
        </p:spPr>
        <p:txBody>
          <a:bodyPr wrap="square" lIns="324000" tIns="144000" rIns="144000" bIns="144000">
            <a:spAutoFit/>
          </a:bodyPr>
          <a:lstStyle>
            <a:defPPr>
              <a:defRPr lang="en-US"/>
            </a:defPPr>
            <a:lvl1pPr indent="0">
              <a:lnSpc>
                <a:spcPct val="90000"/>
              </a:lnSpc>
              <a:spcBef>
                <a:spcPts val="1800"/>
              </a:spcBef>
              <a:buClr>
                <a:srgbClr val="DB7059"/>
              </a:buClr>
              <a:buSzPct val="120000"/>
              <a:buFont typeface="Courier New" panose="02070309020205020404" pitchFamily="49" charset="0"/>
              <a:buNone/>
              <a:defRPr sz="2400">
                <a:solidFill>
                  <a:srgbClr val="667A84"/>
                </a:solidFill>
                <a:latin typeface="Lato Light" panose="020F0302020204030203" pitchFamily="34" charset="0"/>
              </a:defRPr>
            </a:lvl1pPr>
            <a:lvl2pPr marL="715963" indent="-358775">
              <a:lnSpc>
                <a:spcPct val="90000"/>
              </a:lnSpc>
              <a:spcBef>
                <a:spcPts val="900"/>
              </a:spcBef>
              <a:buClr>
                <a:srgbClr val="DB7059"/>
              </a:buClr>
              <a:buSzPct val="120000"/>
              <a:buFont typeface="Courier New" panose="02070309020205020404" pitchFamily="49" charset="0"/>
              <a:buChar char="o"/>
              <a:defRPr sz="2400">
                <a:solidFill>
                  <a:srgbClr val="667A84"/>
                </a:solidFill>
                <a:latin typeface="Lato Light" panose="020F0302020204030203" pitchFamily="34" charset="0"/>
              </a:defRPr>
            </a:lvl2pPr>
            <a:lvl3pPr marL="715963" indent="-358775">
              <a:lnSpc>
                <a:spcPct val="90000"/>
              </a:lnSpc>
              <a:spcBef>
                <a:spcPts val="900"/>
              </a:spcBef>
              <a:buClr>
                <a:srgbClr val="DB7059"/>
              </a:buClr>
              <a:buSzPct val="120000"/>
              <a:buFont typeface="Courier New" panose="02070309020205020404" pitchFamily="49" charset="0"/>
              <a:buChar char="o"/>
              <a:defRPr sz="2000">
                <a:solidFill>
                  <a:srgbClr val="667A84"/>
                </a:solidFill>
                <a:latin typeface="Lato Light" panose="020F0302020204030203" pitchFamily="34" charset="0"/>
              </a:defRPr>
            </a:lvl3pPr>
            <a:lvl4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4pPr>
            <a:lvl5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a:solidFill>
                <a:srgbClr val="DB7059"/>
              </a:solidFill>
              <a:latin typeface="Lato" panose="020F0502020204030203" pitchFamily="34" charset="0"/>
            </a:endParaRPr>
          </a:p>
          <a:p>
            <a:r>
              <a:rPr lang="en-US">
                <a:solidFill>
                  <a:srgbClr val="DB7059"/>
                </a:solidFill>
                <a:latin typeface="Lato" panose="020F0502020204030203" pitchFamily="34" charset="0"/>
              </a:rPr>
              <a:t>A burden of responsibility </a:t>
            </a:r>
            <a:r>
              <a:rPr lang="en-US"/>
              <a:t>for the news</a:t>
            </a:r>
          </a:p>
          <a:p>
            <a:endParaRPr lang="en-US" sz="1600"/>
          </a:p>
        </p:txBody>
      </p:sp>
      <p:sp>
        <p:nvSpPr>
          <p:cNvPr id="7" name="Content Placeholder 2">
            <a:extLst>
              <a:ext uri="{FF2B5EF4-FFF2-40B4-BE49-F238E27FC236}">
                <a16:creationId xmlns:a16="http://schemas.microsoft.com/office/drawing/2014/main" id="{9D395EA9-396E-463B-F43E-1A86EDD27384}"/>
              </a:ext>
            </a:extLst>
          </p:cNvPr>
          <p:cNvSpPr txBox="1">
            <a:spLocks/>
          </p:cNvSpPr>
          <p:nvPr/>
        </p:nvSpPr>
        <p:spPr>
          <a:xfrm>
            <a:off x="6240804" y="2324874"/>
            <a:ext cx="2340000" cy="2285205"/>
          </a:xfrm>
          <a:prstGeom prst="rect">
            <a:avLst/>
          </a:prstGeom>
          <a:solidFill>
            <a:srgbClr val="FFF5F5"/>
          </a:solidFill>
          <a:ln w="19050">
            <a:solidFill>
              <a:srgbClr val="DB7059"/>
            </a:solidFill>
          </a:ln>
        </p:spPr>
        <p:txBody>
          <a:bodyPr wrap="square" lIns="324000" tIns="144000" rIns="144000" bIns="144000">
            <a:spAutoFit/>
          </a:bodyPr>
          <a:lstStyle>
            <a:defPPr>
              <a:defRPr lang="en-US"/>
            </a:defPPr>
            <a:lvl1pPr indent="0">
              <a:lnSpc>
                <a:spcPct val="90000"/>
              </a:lnSpc>
              <a:spcBef>
                <a:spcPts val="1800"/>
              </a:spcBef>
              <a:buClr>
                <a:srgbClr val="DB7059"/>
              </a:buClr>
              <a:buSzPct val="120000"/>
              <a:buFont typeface="Courier New" panose="02070309020205020404" pitchFamily="49" charset="0"/>
              <a:buNone/>
              <a:defRPr sz="2400">
                <a:solidFill>
                  <a:srgbClr val="667A84"/>
                </a:solidFill>
                <a:latin typeface="Lato Light" panose="020F0302020204030203" pitchFamily="34" charset="0"/>
              </a:defRPr>
            </a:lvl1pPr>
            <a:lvl2pPr marL="715963" indent="-358775">
              <a:lnSpc>
                <a:spcPct val="90000"/>
              </a:lnSpc>
              <a:spcBef>
                <a:spcPts val="900"/>
              </a:spcBef>
              <a:buClr>
                <a:srgbClr val="DB7059"/>
              </a:buClr>
              <a:buSzPct val="120000"/>
              <a:buFont typeface="Courier New" panose="02070309020205020404" pitchFamily="49" charset="0"/>
              <a:buChar char="o"/>
              <a:defRPr sz="2400">
                <a:solidFill>
                  <a:srgbClr val="667A84"/>
                </a:solidFill>
                <a:latin typeface="Lato Light" panose="020F0302020204030203" pitchFamily="34" charset="0"/>
              </a:defRPr>
            </a:lvl2pPr>
            <a:lvl3pPr marL="715963" indent="-358775">
              <a:lnSpc>
                <a:spcPct val="90000"/>
              </a:lnSpc>
              <a:spcBef>
                <a:spcPts val="900"/>
              </a:spcBef>
              <a:buClr>
                <a:srgbClr val="DB7059"/>
              </a:buClr>
              <a:buSzPct val="120000"/>
              <a:buFont typeface="Courier New" panose="02070309020205020404" pitchFamily="49" charset="0"/>
              <a:buChar char="o"/>
              <a:defRPr sz="2000">
                <a:solidFill>
                  <a:srgbClr val="667A84"/>
                </a:solidFill>
                <a:latin typeface="Lato Light" panose="020F0302020204030203" pitchFamily="34" charset="0"/>
              </a:defRPr>
            </a:lvl3pPr>
            <a:lvl4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4pPr>
            <a:lvl5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solidFill>
                  <a:srgbClr val="DB7059"/>
                </a:solidFill>
                <a:latin typeface="Lato" panose="020F0502020204030203" pitchFamily="34" charset="0"/>
              </a:rPr>
              <a:t>Fear of patients’/</a:t>
            </a:r>
            <a:br>
              <a:rPr lang="en-US">
                <a:solidFill>
                  <a:srgbClr val="DB7059"/>
                </a:solidFill>
                <a:latin typeface="Lato" panose="020F0502020204030203" pitchFamily="34" charset="0"/>
              </a:rPr>
            </a:br>
            <a:r>
              <a:rPr lang="en-US">
                <a:solidFill>
                  <a:srgbClr val="DB7059"/>
                </a:solidFill>
                <a:latin typeface="Lato" panose="020F0502020204030203" pitchFamily="34" charset="0"/>
              </a:rPr>
              <a:t>caregivers’ emotional reactions </a:t>
            </a:r>
            <a:r>
              <a:rPr lang="en-US"/>
              <a:t>to </a:t>
            </a:r>
            <a:br>
              <a:rPr lang="en-US"/>
            </a:br>
            <a:r>
              <a:rPr lang="en-US"/>
              <a:t>the news </a:t>
            </a:r>
          </a:p>
        </p:txBody>
      </p:sp>
      <p:sp>
        <p:nvSpPr>
          <p:cNvPr id="8" name="Content Placeholder 2">
            <a:extLst>
              <a:ext uri="{FF2B5EF4-FFF2-40B4-BE49-F238E27FC236}">
                <a16:creationId xmlns:a16="http://schemas.microsoft.com/office/drawing/2014/main" id="{B049D4CB-C65E-04AC-9B22-A7DDD50F5B6A}"/>
              </a:ext>
            </a:extLst>
          </p:cNvPr>
          <p:cNvSpPr txBox="1">
            <a:spLocks/>
          </p:cNvSpPr>
          <p:nvPr/>
        </p:nvSpPr>
        <p:spPr>
          <a:xfrm>
            <a:off x="9050414" y="2324874"/>
            <a:ext cx="2340000" cy="2329063"/>
          </a:xfrm>
          <a:prstGeom prst="rect">
            <a:avLst/>
          </a:prstGeom>
          <a:solidFill>
            <a:srgbClr val="FFF5F5"/>
          </a:solidFill>
          <a:ln w="19050">
            <a:solidFill>
              <a:srgbClr val="DB7059"/>
            </a:solidFill>
          </a:ln>
        </p:spPr>
        <p:txBody>
          <a:bodyPr wrap="square" lIns="324000" tIns="144000" rIns="144000" bIns="144000">
            <a:spAutoFit/>
          </a:bodyPr>
          <a:lstStyle>
            <a:defPPr>
              <a:defRPr lang="en-US"/>
            </a:defPPr>
            <a:lvl1pPr indent="0">
              <a:lnSpc>
                <a:spcPct val="90000"/>
              </a:lnSpc>
              <a:spcBef>
                <a:spcPts val="1800"/>
              </a:spcBef>
              <a:buClr>
                <a:srgbClr val="DB7059"/>
              </a:buClr>
              <a:buSzPct val="120000"/>
              <a:buFont typeface="Courier New" panose="02070309020205020404" pitchFamily="49" charset="0"/>
              <a:buNone/>
              <a:defRPr sz="2400">
                <a:solidFill>
                  <a:srgbClr val="667A84"/>
                </a:solidFill>
                <a:latin typeface="Lato Light" panose="020F0302020204030203" pitchFamily="34" charset="0"/>
              </a:defRPr>
            </a:lvl1pPr>
            <a:lvl2pPr marL="715963" indent="-358775">
              <a:lnSpc>
                <a:spcPct val="90000"/>
              </a:lnSpc>
              <a:spcBef>
                <a:spcPts val="900"/>
              </a:spcBef>
              <a:buClr>
                <a:srgbClr val="DB7059"/>
              </a:buClr>
              <a:buSzPct val="120000"/>
              <a:buFont typeface="Courier New" panose="02070309020205020404" pitchFamily="49" charset="0"/>
              <a:buChar char="o"/>
              <a:defRPr sz="2400">
                <a:solidFill>
                  <a:srgbClr val="667A84"/>
                </a:solidFill>
                <a:latin typeface="Lato Light" panose="020F0302020204030203" pitchFamily="34" charset="0"/>
              </a:defRPr>
            </a:lvl2pPr>
            <a:lvl3pPr marL="715963" indent="-358775">
              <a:lnSpc>
                <a:spcPct val="90000"/>
              </a:lnSpc>
              <a:spcBef>
                <a:spcPts val="900"/>
              </a:spcBef>
              <a:buClr>
                <a:srgbClr val="DB7059"/>
              </a:buClr>
              <a:buSzPct val="120000"/>
              <a:buFont typeface="Courier New" panose="02070309020205020404" pitchFamily="49" charset="0"/>
              <a:buChar char="o"/>
              <a:defRPr sz="2000">
                <a:solidFill>
                  <a:srgbClr val="667A84"/>
                </a:solidFill>
                <a:latin typeface="Lato Light" panose="020F0302020204030203" pitchFamily="34" charset="0"/>
              </a:defRPr>
            </a:lvl3pPr>
            <a:lvl4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4pPr>
            <a:lvl5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solidFill>
                  <a:srgbClr val="DB7059"/>
                </a:solidFill>
                <a:latin typeface="Lato" panose="020F0502020204030203" pitchFamily="34" charset="0"/>
              </a:rPr>
              <a:t>Fear of negative evaluation</a:t>
            </a:r>
            <a:r>
              <a:rPr lang="en-US">
                <a:solidFill>
                  <a:srgbClr val="DB7059"/>
                </a:solidFill>
              </a:rPr>
              <a:t> </a:t>
            </a:r>
            <a:r>
              <a:rPr lang="en-US"/>
              <a:t>by the patient and family </a:t>
            </a:r>
          </a:p>
          <a:p>
            <a:endParaRPr lang="en-US" sz="1050"/>
          </a:p>
        </p:txBody>
      </p:sp>
      <p:sp>
        <p:nvSpPr>
          <p:cNvPr id="9" name="TextBox 8">
            <a:extLst>
              <a:ext uri="{FF2B5EF4-FFF2-40B4-BE49-F238E27FC236}">
                <a16:creationId xmlns:a16="http://schemas.microsoft.com/office/drawing/2014/main" id="{A08FF64A-2C93-6F34-5E46-D4FEB4AF96BC}"/>
              </a:ext>
            </a:extLst>
          </p:cNvPr>
          <p:cNvSpPr txBox="1"/>
          <p:nvPr/>
        </p:nvSpPr>
        <p:spPr>
          <a:xfrm>
            <a:off x="801585" y="4999156"/>
            <a:ext cx="10863224" cy="1102179"/>
          </a:xfrm>
          <a:prstGeom prst="rect">
            <a:avLst/>
          </a:prstGeom>
          <a:solidFill>
            <a:srgbClr val="DB7059"/>
          </a:solidFill>
        </p:spPr>
        <p:txBody>
          <a:bodyPr wrap="square" lIns="180000" tIns="180000" rIns="180000" bIns="180000" rtlCol="0">
            <a:spAutoFit/>
          </a:bodyPr>
          <a:lstStyle/>
          <a:p>
            <a:pPr algn="ctr"/>
            <a:r>
              <a:rPr lang="en-US" sz="2400" b="1" dirty="0">
                <a:solidFill>
                  <a:schemeClr val="bg1"/>
                </a:solidFill>
                <a:latin typeface="Lato" panose="020F0502020204030203" pitchFamily="34" charset="0"/>
              </a:rPr>
              <a:t>This stress creates a reluctance to deliver the news – the “MUM” effect – and can lead to delays in delivering a diagnosis and/or follow-up care. </a:t>
            </a:r>
          </a:p>
        </p:txBody>
      </p:sp>
    </p:spTree>
    <p:extLst>
      <p:ext uri="{BB962C8B-B14F-4D97-AF65-F5344CB8AC3E}">
        <p14:creationId xmlns:p14="http://schemas.microsoft.com/office/powerpoint/2010/main" val="987213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37629-E72E-3D71-93C2-52ACB26602AC}"/>
              </a:ext>
            </a:extLst>
          </p:cNvPr>
          <p:cNvSpPr>
            <a:spLocks noGrp="1"/>
          </p:cNvSpPr>
          <p:nvPr>
            <p:ph type="title"/>
          </p:nvPr>
        </p:nvSpPr>
        <p:spPr>
          <a:xfrm>
            <a:off x="595165" y="553850"/>
            <a:ext cx="11001671" cy="470898"/>
          </a:xfrm>
        </p:spPr>
        <p:txBody>
          <a:bodyPr/>
          <a:lstStyle/>
          <a:p>
            <a:r>
              <a:rPr lang="en-US" sz="3400" dirty="0"/>
              <a:t>Unique Challenges to Delivering News in ALS/MND</a:t>
            </a:r>
            <a:endParaRPr lang="en-CA" sz="3400" dirty="0"/>
          </a:p>
        </p:txBody>
      </p:sp>
      <p:sp>
        <p:nvSpPr>
          <p:cNvPr id="4" name="Text Placeholder 3">
            <a:extLst>
              <a:ext uri="{FF2B5EF4-FFF2-40B4-BE49-F238E27FC236}">
                <a16:creationId xmlns:a16="http://schemas.microsoft.com/office/drawing/2014/main" id="{87B48A6A-77AE-FCC4-91C5-D733B7295F1D}"/>
              </a:ext>
            </a:extLst>
          </p:cNvPr>
          <p:cNvSpPr>
            <a:spLocks noGrp="1"/>
          </p:cNvSpPr>
          <p:nvPr>
            <p:ph type="body" sz="quarter" idx="11"/>
          </p:nvPr>
        </p:nvSpPr>
        <p:spPr>
          <a:xfrm>
            <a:off x="585809" y="6391742"/>
            <a:ext cx="10180638" cy="193899"/>
          </a:xfrm>
        </p:spPr>
        <p:txBody>
          <a:bodyPr/>
          <a:lstStyle/>
          <a:p>
            <a:r>
              <a:rPr lang="en-CA" sz="7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ALS, amyotrophic lateral sclerosis; MND, motor neuron disease; </a:t>
            </a:r>
            <a:r>
              <a:rPr lang="en-US">
                <a:solidFill>
                  <a:schemeClr val="tx1">
                    <a:lumMod val="50000"/>
                    <a:lumOff val="50000"/>
                  </a:schemeClr>
                </a:solidFill>
              </a:rPr>
              <a:t>QoL, quality of life</a:t>
            </a:r>
          </a:p>
          <a:p>
            <a:r>
              <a:rPr lang="en-US"/>
              <a:t>Adapted from: Edwards WF, et al. Neurol Clin Pract. 2021;11:521-26. </a:t>
            </a:r>
          </a:p>
        </p:txBody>
      </p:sp>
      <p:grpSp>
        <p:nvGrpSpPr>
          <p:cNvPr id="34" name="Group 33">
            <a:extLst>
              <a:ext uri="{FF2B5EF4-FFF2-40B4-BE49-F238E27FC236}">
                <a16:creationId xmlns:a16="http://schemas.microsoft.com/office/drawing/2014/main" id="{DA70020A-15A0-6B95-4295-C43028FA372E}"/>
              </a:ext>
            </a:extLst>
          </p:cNvPr>
          <p:cNvGrpSpPr/>
          <p:nvPr/>
        </p:nvGrpSpPr>
        <p:grpSpPr>
          <a:xfrm>
            <a:off x="585809" y="2876472"/>
            <a:ext cx="3132082" cy="1089752"/>
            <a:chOff x="585809" y="2876472"/>
            <a:chExt cx="3132082" cy="1089752"/>
          </a:xfrm>
        </p:grpSpPr>
        <p:sp>
          <p:nvSpPr>
            <p:cNvPr id="8" name="Content Placeholder 2">
              <a:extLst>
                <a:ext uri="{FF2B5EF4-FFF2-40B4-BE49-F238E27FC236}">
                  <a16:creationId xmlns:a16="http://schemas.microsoft.com/office/drawing/2014/main" id="{DCFA9BF4-3506-9284-4BDF-A16D9B39B6D7}"/>
                </a:ext>
              </a:extLst>
            </p:cNvPr>
            <p:cNvSpPr txBox="1">
              <a:spLocks/>
            </p:cNvSpPr>
            <p:nvPr/>
          </p:nvSpPr>
          <p:spPr>
            <a:xfrm>
              <a:off x="585809" y="3273727"/>
              <a:ext cx="3132082" cy="692497"/>
            </a:xfrm>
            <a:prstGeom prst="rect">
              <a:avLst/>
            </a:prstGeom>
          </p:spPr>
          <p:txBody>
            <a:bodyPr wrap="square" lIns="0" tIns="0" rIns="0" bIns="0">
              <a:spAutoFit/>
            </a:bodyPr>
            <a:lstStyle>
              <a:lvl1pPr marL="360363" indent="-360363" algn="l" defTabSz="914400" rtl="0" eaLnBrk="1" latinLnBrk="0" hangingPunct="1">
                <a:lnSpc>
                  <a:spcPct val="90000"/>
                </a:lnSpc>
                <a:spcBef>
                  <a:spcPts val="900"/>
                </a:spcBef>
                <a:buClr>
                  <a:srgbClr val="DB7059"/>
                </a:buClr>
                <a:buSzPct val="120000"/>
                <a:buFont typeface="Courier New" panose="02070309020205020404" pitchFamily="49" charset="0"/>
                <a:buChar char="o"/>
                <a:defRPr sz="2800" kern="1200">
                  <a:solidFill>
                    <a:srgbClr val="667A84"/>
                  </a:solidFill>
                  <a:latin typeface="Lato Light" panose="020F0302020204030203" pitchFamily="34" charset="0"/>
                  <a:ea typeface="+mn-ea"/>
                  <a:cs typeface="+mn-cs"/>
                </a:defRPr>
              </a:lvl1pPr>
              <a:lvl2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400" kern="1200">
                  <a:solidFill>
                    <a:srgbClr val="667A84"/>
                  </a:solidFill>
                  <a:latin typeface="Lato Light" panose="020F0302020204030203" pitchFamily="34" charset="0"/>
                  <a:ea typeface="+mn-ea"/>
                  <a:cs typeface="+mn-cs"/>
                </a:defRPr>
              </a:lvl2pPr>
              <a:lvl3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000" kern="1200">
                  <a:solidFill>
                    <a:srgbClr val="667A84"/>
                  </a:solidFill>
                  <a:latin typeface="Lato Light" panose="020F0302020204030203" pitchFamily="34" charset="0"/>
                  <a:ea typeface="+mn-ea"/>
                  <a:cs typeface="+mn-cs"/>
                </a:defRPr>
              </a:lvl3pPr>
              <a:lvl4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4pPr>
              <a:lvl5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400"/>
                </a:spcBef>
                <a:buFont typeface="Courier New" panose="02070309020205020404" pitchFamily="49" charset="0"/>
                <a:buNone/>
              </a:pPr>
              <a:r>
                <a:rPr lang="en-US" sz="1800" b="1" dirty="0">
                  <a:solidFill>
                    <a:srgbClr val="DB7059"/>
                  </a:solidFill>
                  <a:latin typeface="Lato" panose="020F0502020204030203" pitchFamily="34" charset="0"/>
                </a:rPr>
                <a:t>Early in the disease </a:t>
              </a:r>
              <a:br>
                <a:rPr lang="en-US" sz="1800" b="1" dirty="0">
                  <a:solidFill>
                    <a:srgbClr val="DB7059"/>
                  </a:solidFill>
                  <a:latin typeface="Lato" panose="020F0502020204030203" pitchFamily="34" charset="0"/>
                </a:rPr>
              </a:br>
              <a:r>
                <a:rPr lang="en-US" sz="1600" dirty="0">
                  <a:solidFill>
                    <a:srgbClr val="DB7059"/>
                  </a:solidFill>
                  <a:latin typeface="Lato" panose="020F0502020204030203" pitchFamily="34" charset="0"/>
                </a:rPr>
                <a:t>when they learn of their diagnosis but are still highly functional</a:t>
              </a:r>
            </a:p>
          </p:txBody>
        </p:sp>
        <p:cxnSp>
          <p:nvCxnSpPr>
            <p:cNvPr id="25" name="Straight Connector 24">
              <a:extLst>
                <a:ext uri="{FF2B5EF4-FFF2-40B4-BE49-F238E27FC236}">
                  <a16:creationId xmlns:a16="http://schemas.microsoft.com/office/drawing/2014/main" id="{B6A4117D-C89D-DFF6-4BB2-5A33DC1077FE}"/>
                </a:ext>
              </a:extLst>
            </p:cNvPr>
            <p:cNvCxnSpPr>
              <a:cxnSpLocks/>
            </p:cNvCxnSpPr>
            <p:nvPr/>
          </p:nvCxnSpPr>
          <p:spPr>
            <a:xfrm>
              <a:off x="1514787" y="2876472"/>
              <a:ext cx="0" cy="320952"/>
            </a:xfrm>
            <a:prstGeom prst="line">
              <a:avLst/>
            </a:prstGeom>
            <a:ln w="19050">
              <a:solidFill>
                <a:srgbClr val="667A84"/>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4622813A-D11E-1601-D3FF-53D935D3EC0D}"/>
              </a:ext>
            </a:extLst>
          </p:cNvPr>
          <p:cNvGrpSpPr/>
          <p:nvPr/>
        </p:nvGrpSpPr>
        <p:grpSpPr>
          <a:xfrm>
            <a:off x="4602148" y="2838659"/>
            <a:ext cx="2795592" cy="1182965"/>
            <a:chOff x="4602148" y="2838659"/>
            <a:chExt cx="2795592" cy="1182965"/>
          </a:xfrm>
        </p:grpSpPr>
        <p:sp>
          <p:nvSpPr>
            <p:cNvPr id="9" name="Content Placeholder 2">
              <a:extLst>
                <a:ext uri="{FF2B5EF4-FFF2-40B4-BE49-F238E27FC236}">
                  <a16:creationId xmlns:a16="http://schemas.microsoft.com/office/drawing/2014/main" id="{96E5786B-1B23-C9A6-F3A1-318C53914454}"/>
                </a:ext>
              </a:extLst>
            </p:cNvPr>
            <p:cNvSpPr txBox="1">
              <a:spLocks/>
            </p:cNvSpPr>
            <p:nvPr/>
          </p:nvSpPr>
          <p:spPr>
            <a:xfrm>
              <a:off x="4602148" y="3273727"/>
              <a:ext cx="2795592" cy="747897"/>
            </a:xfrm>
            <a:prstGeom prst="rect">
              <a:avLst/>
            </a:prstGeom>
          </p:spPr>
          <p:txBody>
            <a:bodyPr wrap="square" lIns="0" tIns="0" rIns="0" bIns="0">
              <a:spAutoFit/>
            </a:bodyPr>
            <a:lstStyle>
              <a:lvl1pPr marL="360363" indent="-360363" algn="l" defTabSz="914400" rtl="0" eaLnBrk="1" latinLnBrk="0" hangingPunct="1">
                <a:lnSpc>
                  <a:spcPct val="90000"/>
                </a:lnSpc>
                <a:spcBef>
                  <a:spcPts val="900"/>
                </a:spcBef>
                <a:buClr>
                  <a:srgbClr val="DB7059"/>
                </a:buClr>
                <a:buSzPct val="120000"/>
                <a:buFont typeface="Courier New" panose="02070309020205020404" pitchFamily="49" charset="0"/>
                <a:buChar char="o"/>
                <a:defRPr sz="2800" kern="1200">
                  <a:solidFill>
                    <a:srgbClr val="667A84"/>
                  </a:solidFill>
                  <a:latin typeface="Lato Light" panose="020F0302020204030203" pitchFamily="34" charset="0"/>
                  <a:ea typeface="+mn-ea"/>
                  <a:cs typeface="+mn-cs"/>
                </a:defRPr>
              </a:lvl1pPr>
              <a:lvl2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400" kern="1200">
                  <a:solidFill>
                    <a:srgbClr val="667A84"/>
                  </a:solidFill>
                  <a:latin typeface="Lato Light" panose="020F0302020204030203" pitchFamily="34" charset="0"/>
                  <a:ea typeface="+mn-ea"/>
                  <a:cs typeface="+mn-cs"/>
                </a:defRPr>
              </a:lvl2pPr>
              <a:lvl3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000" kern="1200">
                  <a:solidFill>
                    <a:srgbClr val="667A84"/>
                  </a:solidFill>
                  <a:latin typeface="Lato Light" panose="020F0302020204030203" pitchFamily="34" charset="0"/>
                  <a:ea typeface="+mn-ea"/>
                  <a:cs typeface="+mn-cs"/>
                </a:defRPr>
              </a:lvl3pPr>
              <a:lvl4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4pPr>
              <a:lvl5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2400"/>
                </a:spcBef>
                <a:buFont typeface="Courier New" panose="02070309020205020404" pitchFamily="49" charset="0"/>
                <a:buNone/>
              </a:pPr>
              <a:r>
                <a:rPr lang="en-US" sz="1800" b="1" dirty="0">
                  <a:solidFill>
                    <a:srgbClr val="DB7059"/>
                  </a:solidFill>
                  <a:latin typeface="Lato" panose="020F0502020204030203" pitchFamily="34" charset="0"/>
                </a:rPr>
                <a:t>As the disease progresses </a:t>
              </a:r>
              <a:br>
                <a:rPr lang="en-US" sz="1800" b="1" dirty="0">
                  <a:solidFill>
                    <a:srgbClr val="DB7059"/>
                  </a:solidFill>
                  <a:latin typeface="Lato" panose="020F0502020204030203" pitchFamily="34" charset="0"/>
                </a:rPr>
              </a:br>
              <a:r>
                <a:rPr lang="en-US" sz="1800" b="1" dirty="0">
                  <a:solidFill>
                    <a:srgbClr val="DB7059"/>
                  </a:solidFill>
                  <a:latin typeface="Lato" panose="020F0502020204030203" pitchFamily="34" charset="0"/>
                </a:rPr>
                <a:t>and function continues </a:t>
              </a:r>
              <a:br>
                <a:rPr lang="en-US" sz="1800" b="1" dirty="0">
                  <a:solidFill>
                    <a:srgbClr val="DB7059"/>
                  </a:solidFill>
                  <a:latin typeface="Lato" panose="020F0502020204030203" pitchFamily="34" charset="0"/>
                </a:rPr>
              </a:br>
              <a:r>
                <a:rPr lang="en-US" sz="1800" b="1" dirty="0">
                  <a:solidFill>
                    <a:srgbClr val="DB7059"/>
                  </a:solidFill>
                  <a:latin typeface="Lato" panose="020F0502020204030203" pitchFamily="34" charset="0"/>
                </a:rPr>
                <a:t>to decline</a:t>
              </a:r>
            </a:p>
          </p:txBody>
        </p:sp>
        <p:cxnSp>
          <p:nvCxnSpPr>
            <p:cNvPr id="15" name="Straight Connector 14">
              <a:extLst>
                <a:ext uri="{FF2B5EF4-FFF2-40B4-BE49-F238E27FC236}">
                  <a16:creationId xmlns:a16="http://schemas.microsoft.com/office/drawing/2014/main" id="{447ED7E3-FAC7-83B8-95A2-06FD135F7649}"/>
                </a:ext>
              </a:extLst>
            </p:cNvPr>
            <p:cNvCxnSpPr>
              <a:cxnSpLocks/>
            </p:cNvCxnSpPr>
            <p:nvPr/>
          </p:nvCxnSpPr>
          <p:spPr>
            <a:xfrm>
              <a:off x="5999943" y="2838659"/>
              <a:ext cx="0" cy="336025"/>
            </a:xfrm>
            <a:prstGeom prst="line">
              <a:avLst/>
            </a:prstGeom>
            <a:ln w="19050">
              <a:solidFill>
                <a:srgbClr val="667A84"/>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389B8A95-364D-C7DD-0A26-5C149D5B515B}"/>
              </a:ext>
            </a:extLst>
          </p:cNvPr>
          <p:cNvGrpSpPr/>
          <p:nvPr/>
        </p:nvGrpSpPr>
        <p:grpSpPr>
          <a:xfrm>
            <a:off x="7646796" y="2851219"/>
            <a:ext cx="3676297" cy="1115005"/>
            <a:chOff x="7646796" y="2851219"/>
            <a:chExt cx="3676297" cy="1115005"/>
          </a:xfrm>
        </p:grpSpPr>
        <p:sp>
          <p:nvSpPr>
            <p:cNvPr id="10" name="Content Placeholder 2">
              <a:extLst>
                <a:ext uri="{FF2B5EF4-FFF2-40B4-BE49-F238E27FC236}">
                  <a16:creationId xmlns:a16="http://schemas.microsoft.com/office/drawing/2014/main" id="{0DCBB7ED-7C10-941A-2A67-30BAAF480A0F}"/>
                </a:ext>
              </a:extLst>
            </p:cNvPr>
            <p:cNvSpPr txBox="1">
              <a:spLocks/>
            </p:cNvSpPr>
            <p:nvPr/>
          </p:nvSpPr>
          <p:spPr>
            <a:xfrm>
              <a:off x="7646796" y="3273727"/>
              <a:ext cx="3676297" cy="692497"/>
            </a:xfrm>
            <a:prstGeom prst="rect">
              <a:avLst/>
            </a:prstGeom>
          </p:spPr>
          <p:txBody>
            <a:bodyPr wrap="square" lIns="0" tIns="0" rIns="0" bIns="0">
              <a:spAutoFit/>
            </a:bodyPr>
            <a:lstStyle>
              <a:lvl1pPr marL="360363" indent="-360363" algn="l" defTabSz="914400" rtl="0" eaLnBrk="1" latinLnBrk="0" hangingPunct="1">
                <a:lnSpc>
                  <a:spcPct val="90000"/>
                </a:lnSpc>
                <a:spcBef>
                  <a:spcPts val="900"/>
                </a:spcBef>
                <a:buClr>
                  <a:srgbClr val="DB7059"/>
                </a:buClr>
                <a:buSzPct val="120000"/>
                <a:buFont typeface="Courier New" panose="02070309020205020404" pitchFamily="49" charset="0"/>
                <a:buChar char="o"/>
                <a:defRPr sz="2800" kern="1200">
                  <a:solidFill>
                    <a:srgbClr val="667A84"/>
                  </a:solidFill>
                  <a:latin typeface="Lato Light" panose="020F0302020204030203" pitchFamily="34" charset="0"/>
                  <a:ea typeface="+mn-ea"/>
                  <a:cs typeface="+mn-cs"/>
                </a:defRPr>
              </a:lvl1pPr>
              <a:lvl2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400" kern="1200">
                  <a:solidFill>
                    <a:srgbClr val="667A84"/>
                  </a:solidFill>
                  <a:latin typeface="Lato Light" panose="020F0302020204030203" pitchFamily="34" charset="0"/>
                  <a:ea typeface="+mn-ea"/>
                  <a:cs typeface="+mn-cs"/>
                </a:defRPr>
              </a:lvl2pPr>
              <a:lvl3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000" kern="1200">
                  <a:solidFill>
                    <a:srgbClr val="667A84"/>
                  </a:solidFill>
                  <a:latin typeface="Lato Light" panose="020F0302020204030203" pitchFamily="34" charset="0"/>
                  <a:ea typeface="+mn-ea"/>
                  <a:cs typeface="+mn-cs"/>
                </a:defRPr>
              </a:lvl3pPr>
              <a:lvl4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4pPr>
              <a:lvl5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2400"/>
                </a:spcBef>
                <a:buFont typeface="Courier New" panose="02070309020205020404" pitchFamily="49" charset="0"/>
                <a:buNone/>
              </a:pPr>
              <a:r>
                <a:rPr lang="en-US" sz="1800" b="1">
                  <a:solidFill>
                    <a:srgbClr val="DB7059"/>
                  </a:solidFill>
                  <a:latin typeface="Lato" panose="020F0502020204030203" pitchFamily="34" charset="0"/>
                </a:rPr>
                <a:t>Late in the disease</a:t>
              </a:r>
              <a:br>
                <a:rPr lang="en-US" sz="1800" b="1">
                  <a:solidFill>
                    <a:srgbClr val="DB7059"/>
                  </a:solidFill>
                  <a:latin typeface="Lato" panose="020F0502020204030203" pitchFamily="34" charset="0"/>
                </a:rPr>
              </a:br>
              <a:r>
                <a:rPr lang="en-US" sz="1600">
                  <a:solidFill>
                    <a:srgbClr val="DB7059"/>
                  </a:solidFill>
                  <a:latin typeface="Lato" panose="020F0502020204030203" pitchFamily="34" charset="0"/>
                </a:rPr>
                <a:t>when palliation, dying and advanced directives need to be discussed </a:t>
              </a:r>
            </a:p>
          </p:txBody>
        </p:sp>
        <p:cxnSp>
          <p:nvCxnSpPr>
            <p:cNvPr id="23" name="Straight Connector 22">
              <a:extLst>
                <a:ext uri="{FF2B5EF4-FFF2-40B4-BE49-F238E27FC236}">
                  <a16:creationId xmlns:a16="http://schemas.microsoft.com/office/drawing/2014/main" id="{8AA5B731-E25B-09CD-8DB1-9E733CE2A135}"/>
                </a:ext>
              </a:extLst>
            </p:cNvPr>
            <p:cNvCxnSpPr>
              <a:cxnSpLocks/>
            </p:cNvCxnSpPr>
            <p:nvPr/>
          </p:nvCxnSpPr>
          <p:spPr>
            <a:xfrm>
              <a:off x="10325003" y="2851219"/>
              <a:ext cx="0" cy="310904"/>
            </a:xfrm>
            <a:prstGeom prst="line">
              <a:avLst/>
            </a:prstGeom>
            <a:ln w="19050">
              <a:solidFill>
                <a:srgbClr val="667A84"/>
              </a:solidFill>
            </a:ln>
          </p:spPr>
          <p:style>
            <a:lnRef idx="1">
              <a:schemeClr val="accent1"/>
            </a:lnRef>
            <a:fillRef idx="0">
              <a:schemeClr val="accent1"/>
            </a:fillRef>
            <a:effectRef idx="0">
              <a:schemeClr val="accent1"/>
            </a:effectRef>
            <a:fontRef idx="minor">
              <a:schemeClr val="tx1"/>
            </a:fontRef>
          </p:style>
        </p:cxnSp>
      </p:grpSp>
      <p:sp>
        <p:nvSpPr>
          <p:cNvPr id="7" name="Arrow: Right 6">
            <a:extLst>
              <a:ext uri="{FF2B5EF4-FFF2-40B4-BE49-F238E27FC236}">
                <a16:creationId xmlns:a16="http://schemas.microsoft.com/office/drawing/2014/main" id="{C95A3AC1-DD8C-2240-76F2-2914C79A5DBA}"/>
              </a:ext>
            </a:extLst>
          </p:cNvPr>
          <p:cNvSpPr/>
          <p:nvPr/>
        </p:nvSpPr>
        <p:spPr>
          <a:xfrm>
            <a:off x="585809" y="2308652"/>
            <a:ext cx="10828269" cy="728296"/>
          </a:xfrm>
          <a:prstGeom prst="rightArrow">
            <a:avLst>
              <a:gd name="adj1" fmla="val 63797"/>
              <a:gd name="adj2" fmla="val 50000"/>
            </a:avLst>
          </a:prstGeom>
          <a:gradFill>
            <a:gsLst>
              <a:gs pos="0">
                <a:srgbClr val="FFB69B"/>
              </a:gs>
              <a:gs pos="100000">
                <a:srgbClr val="DB7059"/>
              </a:gs>
            </a:gsLst>
            <a:lin ang="0" scaled="0"/>
          </a:gradFill>
          <a:ln>
            <a:noFill/>
          </a:ln>
        </p:spPr>
        <p:style>
          <a:lnRef idx="2">
            <a:schemeClr val="accent2">
              <a:shade val="50000"/>
            </a:schemeClr>
          </a:lnRef>
          <a:fillRef idx="1">
            <a:schemeClr val="accent2"/>
          </a:fillRef>
          <a:effectRef idx="0">
            <a:schemeClr val="accent2"/>
          </a:effectRef>
          <a:fontRef idx="minor">
            <a:schemeClr val="lt1"/>
          </a:fontRef>
        </p:style>
        <p:txBody>
          <a:bodyPr lIns="180000" bIns="72000" rtlCol="0" anchor="ctr"/>
          <a:lstStyle/>
          <a:p>
            <a:pPr algn="ctr"/>
            <a:r>
              <a:rPr lang="en-US" sz="1600" b="1" dirty="0">
                <a:solidFill>
                  <a:schemeClr val="tx1"/>
                </a:solidFill>
                <a:latin typeface="Lato" panose="020F0502020204030203" pitchFamily="34" charset="0"/>
              </a:rPr>
              <a:t>People living with ALS/MND receive challenging news at various time points throughout the disease trajectory:</a:t>
            </a:r>
            <a:endParaRPr lang="en-CA" sz="1600" b="1" dirty="0">
              <a:solidFill>
                <a:schemeClr val="tx1"/>
              </a:solidFill>
              <a:latin typeface="Lato" panose="020F0502020204030203" pitchFamily="34" charset="0"/>
            </a:endParaRPr>
          </a:p>
        </p:txBody>
      </p:sp>
      <p:grpSp>
        <p:nvGrpSpPr>
          <p:cNvPr id="38" name="Group 37">
            <a:extLst>
              <a:ext uri="{FF2B5EF4-FFF2-40B4-BE49-F238E27FC236}">
                <a16:creationId xmlns:a16="http://schemas.microsoft.com/office/drawing/2014/main" id="{DFE706DD-89BE-19E8-D174-3CCE060954EC}"/>
              </a:ext>
            </a:extLst>
          </p:cNvPr>
          <p:cNvGrpSpPr/>
          <p:nvPr/>
        </p:nvGrpSpPr>
        <p:grpSpPr>
          <a:xfrm>
            <a:off x="5386316" y="4099298"/>
            <a:ext cx="6027759" cy="1181401"/>
            <a:chOff x="5386316" y="4099298"/>
            <a:chExt cx="6027759" cy="1181401"/>
          </a:xfrm>
        </p:grpSpPr>
        <p:sp>
          <p:nvSpPr>
            <p:cNvPr id="18" name="TextBox 17">
              <a:extLst>
                <a:ext uri="{FF2B5EF4-FFF2-40B4-BE49-F238E27FC236}">
                  <a16:creationId xmlns:a16="http://schemas.microsoft.com/office/drawing/2014/main" id="{417658C2-E89B-ECD9-AAA2-C8DB9E36F127}"/>
                </a:ext>
              </a:extLst>
            </p:cNvPr>
            <p:cNvSpPr txBox="1"/>
            <p:nvPr/>
          </p:nvSpPr>
          <p:spPr>
            <a:xfrm>
              <a:off x="5386316" y="4387396"/>
              <a:ext cx="6027759" cy="893303"/>
            </a:xfrm>
            <a:prstGeom prst="rect">
              <a:avLst/>
            </a:prstGeom>
            <a:solidFill>
              <a:srgbClr val="FFF5F5"/>
            </a:solidFill>
            <a:ln w="19050">
              <a:solidFill>
                <a:srgbClr val="667A84"/>
              </a:solidFill>
            </a:ln>
          </p:spPr>
          <p:txBody>
            <a:bodyPr wrap="square" lIns="144000" tIns="72000" rIns="144000" bIns="72000" rtlCol="0">
              <a:spAutoFit/>
            </a:bodyPr>
            <a:lstStyle>
              <a:defPPr>
                <a:defRPr lang="en-US"/>
              </a:defPPr>
              <a:lvl1pPr>
                <a:lnSpc>
                  <a:spcPct val="90000"/>
                </a:lnSpc>
                <a:defRPr>
                  <a:solidFill>
                    <a:srgbClr val="667A84"/>
                  </a:solidFill>
                  <a:latin typeface="Lato" panose="020F0502020204030203" pitchFamily="34" charset="0"/>
                </a:defRPr>
              </a:lvl1pPr>
            </a:lstStyle>
            <a:p>
              <a:pPr algn="ctr"/>
              <a:r>
                <a:rPr lang="en-US" dirty="0"/>
                <a:t>Ineffective communication at the later stages may </a:t>
              </a:r>
              <a:br>
                <a:rPr lang="en-US" dirty="0"/>
              </a:br>
              <a:r>
                <a:rPr lang="en-US" dirty="0"/>
                <a:t>cause unrealistic expectations, unpreparedness, </a:t>
              </a:r>
              <a:br>
                <a:rPr lang="en-US" dirty="0"/>
              </a:br>
              <a:r>
                <a:rPr lang="en-US" dirty="0"/>
                <a:t>and respiratory crises </a:t>
              </a:r>
            </a:p>
          </p:txBody>
        </p:sp>
        <p:cxnSp>
          <p:nvCxnSpPr>
            <p:cNvPr id="31" name="Straight Arrow Connector 30">
              <a:extLst>
                <a:ext uri="{FF2B5EF4-FFF2-40B4-BE49-F238E27FC236}">
                  <a16:creationId xmlns:a16="http://schemas.microsoft.com/office/drawing/2014/main" id="{3282B966-08E4-33E5-D735-847339852C8E}"/>
                </a:ext>
              </a:extLst>
            </p:cNvPr>
            <p:cNvCxnSpPr>
              <a:cxnSpLocks/>
            </p:cNvCxnSpPr>
            <p:nvPr/>
          </p:nvCxnSpPr>
          <p:spPr>
            <a:xfrm>
              <a:off x="5999943" y="4099298"/>
              <a:ext cx="0" cy="195618"/>
            </a:xfrm>
            <a:prstGeom prst="straightConnector1">
              <a:avLst/>
            </a:prstGeom>
            <a:ln w="19050">
              <a:solidFill>
                <a:srgbClr val="667A8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264904D-69A0-5EF4-B484-E1A76CA1F77D}"/>
                </a:ext>
              </a:extLst>
            </p:cNvPr>
            <p:cNvCxnSpPr>
              <a:cxnSpLocks/>
            </p:cNvCxnSpPr>
            <p:nvPr/>
          </p:nvCxnSpPr>
          <p:spPr>
            <a:xfrm>
              <a:off x="10334752" y="4099298"/>
              <a:ext cx="0" cy="195618"/>
            </a:xfrm>
            <a:prstGeom prst="straightConnector1">
              <a:avLst/>
            </a:prstGeom>
            <a:ln w="19050">
              <a:solidFill>
                <a:srgbClr val="667A8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5FF5713D-1519-9A57-9156-522602D23866}"/>
              </a:ext>
            </a:extLst>
          </p:cNvPr>
          <p:cNvGrpSpPr/>
          <p:nvPr/>
        </p:nvGrpSpPr>
        <p:grpSpPr>
          <a:xfrm>
            <a:off x="585810" y="4099298"/>
            <a:ext cx="3467576" cy="1181401"/>
            <a:chOff x="585810" y="4099298"/>
            <a:chExt cx="3467576" cy="1181401"/>
          </a:xfrm>
        </p:grpSpPr>
        <p:sp>
          <p:nvSpPr>
            <p:cNvPr id="21" name="TextBox 20">
              <a:extLst>
                <a:ext uri="{FF2B5EF4-FFF2-40B4-BE49-F238E27FC236}">
                  <a16:creationId xmlns:a16="http://schemas.microsoft.com/office/drawing/2014/main" id="{81ECA320-D1A1-9249-CF45-0A7E8A63224A}"/>
                </a:ext>
              </a:extLst>
            </p:cNvPr>
            <p:cNvSpPr txBox="1"/>
            <p:nvPr/>
          </p:nvSpPr>
          <p:spPr>
            <a:xfrm>
              <a:off x="585810" y="4387396"/>
              <a:ext cx="3467576" cy="893303"/>
            </a:xfrm>
            <a:prstGeom prst="rect">
              <a:avLst/>
            </a:prstGeom>
            <a:solidFill>
              <a:srgbClr val="FFF5F5"/>
            </a:solidFill>
            <a:ln w="19050">
              <a:solidFill>
                <a:srgbClr val="667A84"/>
              </a:solidFill>
            </a:ln>
          </p:spPr>
          <p:txBody>
            <a:bodyPr wrap="square" lIns="144000" tIns="72000" rIns="144000" bIns="72000" rtlCol="0">
              <a:spAutoFit/>
            </a:bodyPr>
            <a:lstStyle/>
            <a:p>
              <a:pPr algn="ctr">
                <a:lnSpc>
                  <a:spcPct val="90000"/>
                </a:lnSpc>
              </a:pPr>
              <a:r>
                <a:rPr lang="en-US" dirty="0">
                  <a:solidFill>
                    <a:srgbClr val="667A84"/>
                  </a:solidFill>
                  <a:latin typeface="Lato" panose="020F0502020204030203" pitchFamily="34" charset="0"/>
                </a:rPr>
                <a:t>Ineffective communication at this stage causes emotional trauma and compromises QoL</a:t>
              </a:r>
            </a:p>
          </p:txBody>
        </p:sp>
        <p:cxnSp>
          <p:nvCxnSpPr>
            <p:cNvPr id="33" name="Straight Arrow Connector 32">
              <a:extLst>
                <a:ext uri="{FF2B5EF4-FFF2-40B4-BE49-F238E27FC236}">
                  <a16:creationId xmlns:a16="http://schemas.microsoft.com/office/drawing/2014/main" id="{488B6C91-8151-D0FD-E466-DB8B325FEC7F}"/>
                </a:ext>
              </a:extLst>
            </p:cNvPr>
            <p:cNvCxnSpPr>
              <a:cxnSpLocks/>
            </p:cNvCxnSpPr>
            <p:nvPr/>
          </p:nvCxnSpPr>
          <p:spPr>
            <a:xfrm>
              <a:off x="1514787" y="4099298"/>
              <a:ext cx="0" cy="195618"/>
            </a:xfrm>
            <a:prstGeom prst="straightConnector1">
              <a:avLst/>
            </a:prstGeom>
            <a:ln w="19050">
              <a:solidFill>
                <a:srgbClr val="667A84"/>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456259B1-A291-708B-FFA6-37EE9604C49D}"/>
              </a:ext>
            </a:extLst>
          </p:cNvPr>
          <p:cNvSpPr txBox="1"/>
          <p:nvPr/>
        </p:nvSpPr>
        <p:spPr>
          <a:xfrm>
            <a:off x="585809" y="1459312"/>
            <a:ext cx="10828269" cy="689008"/>
          </a:xfrm>
          <a:prstGeom prst="rect">
            <a:avLst/>
          </a:prstGeom>
          <a:solidFill>
            <a:srgbClr val="FFF5F5"/>
          </a:solidFill>
          <a:ln w="19050">
            <a:solidFill>
              <a:srgbClr val="667A84"/>
            </a:solidFill>
          </a:ln>
        </p:spPr>
        <p:txBody>
          <a:bodyPr wrap="square" lIns="180000" tIns="108000" rIns="144000" bIns="108000" rtlCol="0">
            <a:spAutoFit/>
          </a:bodyPr>
          <a:lstStyle/>
          <a:p>
            <a:pPr algn="ctr">
              <a:lnSpc>
                <a:spcPct val="90000"/>
              </a:lnSpc>
            </a:pPr>
            <a:r>
              <a:rPr lang="en-US" sz="1700" dirty="0">
                <a:solidFill>
                  <a:srgbClr val="667A84"/>
                </a:solidFill>
                <a:latin typeface="Lato" panose="020F0502020204030203" pitchFamily="34" charset="0"/>
              </a:rPr>
              <a:t>Unlike oncologic diagnoses (which often have substantial treatments and often a cure), ALS/MND remains progressive and fatal even despite extensive biomedical research and availability of clinical trials</a:t>
            </a:r>
          </a:p>
        </p:txBody>
      </p:sp>
      <p:sp>
        <p:nvSpPr>
          <p:cNvPr id="22" name="TextBox 21">
            <a:extLst>
              <a:ext uri="{FF2B5EF4-FFF2-40B4-BE49-F238E27FC236}">
                <a16:creationId xmlns:a16="http://schemas.microsoft.com/office/drawing/2014/main" id="{C0AA51BC-6C73-8BF4-3422-A8FD8250BF42}"/>
              </a:ext>
            </a:extLst>
          </p:cNvPr>
          <p:cNvSpPr txBox="1"/>
          <p:nvPr/>
        </p:nvSpPr>
        <p:spPr>
          <a:xfrm>
            <a:off x="585809" y="5600965"/>
            <a:ext cx="10828266" cy="699404"/>
          </a:xfrm>
          <a:prstGeom prst="rect">
            <a:avLst/>
          </a:prstGeom>
          <a:solidFill>
            <a:srgbClr val="DB7059"/>
          </a:solidFill>
        </p:spPr>
        <p:txBody>
          <a:bodyPr wrap="square" lIns="180000" tIns="72000" rIns="180000" bIns="72000" rtlCol="0">
            <a:spAutoFit/>
          </a:bodyPr>
          <a:lstStyle/>
          <a:p>
            <a:pPr algn="ctr"/>
            <a:r>
              <a:rPr lang="en-US" b="1" dirty="0">
                <a:solidFill>
                  <a:schemeClr val="bg1"/>
                </a:solidFill>
                <a:latin typeface="Lato" panose="020F0502020204030203" pitchFamily="34" charset="0"/>
              </a:rPr>
              <a:t>All of this is further complicated by the fact that the disease manifestations </a:t>
            </a:r>
            <a:br>
              <a:rPr lang="en-US" b="1" dirty="0">
                <a:solidFill>
                  <a:schemeClr val="bg1"/>
                </a:solidFill>
                <a:latin typeface="Lato" panose="020F0502020204030203" pitchFamily="34" charset="0"/>
              </a:rPr>
            </a:br>
            <a:r>
              <a:rPr lang="en-US" b="1" dirty="0">
                <a:solidFill>
                  <a:schemeClr val="bg1"/>
                </a:solidFill>
                <a:latin typeface="Lato" panose="020F0502020204030203" pitchFamily="34" charset="0"/>
              </a:rPr>
              <a:t>of ALS/MND are markedly heterogeneous</a:t>
            </a:r>
          </a:p>
        </p:txBody>
      </p:sp>
    </p:spTree>
    <p:extLst>
      <p:ext uri="{BB962C8B-B14F-4D97-AF65-F5344CB8AC3E}">
        <p14:creationId xmlns:p14="http://schemas.microsoft.com/office/powerpoint/2010/main" val="179363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644AC-6EFD-B64A-AA3A-AE6DD492D45E}"/>
              </a:ext>
            </a:extLst>
          </p:cNvPr>
          <p:cNvSpPr>
            <a:spLocks noGrp="1"/>
          </p:cNvSpPr>
          <p:nvPr>
            <p:ph type="title"/>
          </p:nvPr>
        </p:nvSpPr>
        <p:spPr>
          <a:xfrm>
            <a:off x="595165" y="540000"/>
            <a:ext cx="11001671" cy="886397"/>
          </a:xfrm>
        </p:spPr>
        <p:txBody>
          <a:bodyPr/>
          <a:lstStyle/>
          <a:p>
            <a:r>
              <a:rPr lang="en-US" sz="3200" dirty="0"/>
              <a:t>How a Diagnosis is Delivered is a Source of Discontent for Many People Living with ALS/MND and Caregivers</a:t>
            </a:r>
            <a:r>
              <a:rPr lang="en-US" sz="3200" baseline="30000" dirty="0"/>
              <a:t>1</a:t>
            </a:r>
            <a:endParaRPr lang="en-CA" sz="3200" baseline="30000" dirty="0"/>
          </a:p>
        </p:txBody>
      </p:sp>
      <p:sp>
        <p:nvSpPr>
          <p:cNvPr id="3" name="Content Placeholder 2">
            <a:extLst>
              <a:ext uri="{FF2B5EF4-FFF2-40B4-BE49-F238E27FC236}">
                <a16:creationId xmlns:a16="http://schemas.microsoft.com/office/drawing/2014/main" id="{F935D048-B0D8-89E3-36AF-27B88BACBA67}"/>
              </a:ext>
            </a:extLst>
          </p:cNvPr>
          <p:cNvSpPr>
            <a:spLocks noGrp="1"/>
          </p:cNvSpPr>
          <p:nvPr>
            <p:ph sz="quarter" idx="10"/>
          </p:nvPr>
        </p:nvSpPr>
        <p:spPr>
          <a:xfrm>
            <a:off x="595166" y="2188528"/>
            <a:ext cx="11001670" cy="332399"/>
          </a:xfrm>
        </p:spPr>
        <p:txBody>
          <a:bodyPr/>
          <a:lstStyle/>
          <a:p>
            <a:pPr marL="0" indent="0" algn="ctr">
              <a:buNone/>
            </a:pPr>
            <a:r>
              <a:rPr lang="en-US" sz="2400" b="1">
                <a:latin typeface="Lato" panose="020F0502020204030203" pitchFamily="34" charset="0"/>
              </a:rPr>
              <a:t>Surveys of people living with ALS/MND and their caregivers have shown that:</a:t>
            </a:r>
          </a:p>
        </p:txBody>
      </p:sp>
      <p:sp>
        <p:nvSpPr>
          <p:cNvPr id="4" name="Text Placeholder 3">
            <a:extLst>
              <a:ext uri="{FF2B5EF4-FFF2-40B4-BE49-F238E27FC236}">
                <a16:creationId xmlns:a16="http://schemas.microsoft.com/office/drawing/2014/main" id="{6847FF1D-A5E1-1C59-6DD7-F606D38610F1}"/>
              </a:ext>
            </a:extLst>
          </p:cNvPr>
          <p:cNvSpPr>
            <a:spLocks noGrp="1"/>
          </p:cNvSpPr>
          <p:nvPr>
            <p:ph type="body" sz="quarter" idx="11"/>
          </p:nvPr>
        </p:nvSpPr>
        <p:spPr>
          <a:xfrm>
            <a:off x="585811" y="6302463"/>
            <a:ext cx="10180638" cy="193899"/>
          </a:xfrm>
        </p:spPr>
        <p:txBody>
          <a:bodyPr/>
          <a:lstStyle/>
          <a:p>
            <a:r>
              <a:rPr lang="en-CA"/>
              <a:t>1. Shoesmith C, et al. CMAJ. 2020;192:E1453-E1468. 2. McCluskey L, et al. Amyotroph Lateral Scler Other Motor Neuron Disord. 2004;5:131-5. </a:t>
            </a:r>
          </a:p>
          <a:p>
            <a:r>
              <a:rPr lang="en-CA"/>
              <a:t>3. Peters M, et al. J Health Serv Res Policy. 2013;18:28-33. 4. Abdulla S, et al. Amyotroph Lateral Scler Frontotemporal Degener 2014;15:505–12.</a:t>
            </a:r>
          </a:p>
        </p:txBody>
      </p:sp>
      <p:grpSp>
        <p:nvGrpSpPr>
          <p:cNvPr id="17" name="Group 16">
            <a:extLst>
              <a:ext uri="{FF2B5EF4-FFF2-40B4-BE49-F238E27FC236}">
                <a16:creationId xmlns:a16="http://schemas.microsoft.com/office/drawing/2014/main" id="{020379C7-3F59-72D6-6BCF-0DF9222C03A7}"/>
              </a:ext>
            </a:extLst>
          </p:cNvPr>
          <p:cNvGrpSpPr/>
          <p:nvPr/>
        </p:nvGrpSpPr>
        <p:grpSpPr>
          <a:xfrm>
            <a:off x="1110921" y="2801705"/>
            <a:ext cx="1908000" cy="2939202"/>
            <a:chOff x="836575" y="2701620"/>
            <a:chExt cx="1908000" cy="2939202"/>
          </a:xfrm>
        </p:grpSpPr>
        <p:sp>
          <p:nvSpPr>
            <p:cNvPr id="6" name="TextBox 5">
              <a:extLst>
                <a:ext uri="{FF2B5EF4-FFF2-40B4-BE49-F238E27FC236}">
                  <a16:creationId xmlns:a16="http://schemas.microsoft.com/office/drawing/2014/main" id="{6DFB5E07-1CB0-C0D1-9682-5757A223C961}"/>
                </a:ext>
              </a:extLst>
            </p:cNvPr>
            <p:cNvSpPr txBox="1"/>
            <p:nvPr/>
          </p:nvSpPr>
          <p:spPr>
            <a:xfrm>
              <a:off x="985357" y="2701620"/>
              <a:ext cx="1610436" cy="1465695"/>
            </a:xfrm>
            <a:prstGeom prst="rect">
              <a:avLst/>
            </a:prstGeom>
            <a:solidFill>
              <a:srgbClr val="DB7059"/>
            </a:solidFill>
          </p:spPr>
          <p:txBody>
            <a:bodyPr wrap="square" lIns="180000" tIns="360000" rIns="180000" bIns="360000" rtlCol="0">
              <a:spAutoFit/>
            </a:bodyPr>
            <a:lstStyle/>
            <a:p>
              <a:pPr algn="ctr"/>
              <a:r>
                <a:rPr lang="en-CA" sz="4800">
                  <a:solidFill>
                    <a:schemeClr val="bg1"/>
                  </a:solidFill>
                  <a:latin typeface="Lato Black" panose="020F0A02020204030203" pitchFamily="34" charset="0"/>
                </a:rPr>
                <a:t>50%</a:t>
              </a:r>
            </a:p>
          </p:txBody>
        </p:sp>
        <p:sp>
          <p:nvSpPr>
            <p:cNvPr id="10" name="Content Placeholder 2">
              <a:extLst>
                <a:ext uri="{FF2B5EF4-FFF2-40B4-BE49-F238E27FC236}">
                  <a16:creationId xmlns:a16="http://schemas.microsoft.com/office/drawing/2014/main" id="{AB245898-6F1A-93F3-87F6-90B12680CD68}"/>
                </a:ext>
              </a:extLst>
            </p:cNvPr>
            <p:cNvSpPr txBox="1">
              <a:spLocks/>
            </p:cNvSpPr>
            <p:nvPr/>
          </p:nvSpPr>
          <p:spPr>
            <a:xfrm>
              <a:off x="836575" y="4394327"/>
              <a:ext cx="1908000" cy="1246495"/>
            </a:xfrm>
            <a:prstGeom prst="rect">
              <a:avLst/>
            </a:prstGeom>
          </p:spPr>
          <p:txBody>
            <a:bodyPr wrap="square" lIns="0" tIns="0" rIns="0" bIns="0">
              <a:spAutoFit/>
            </a:bodyPr>
            <a:lstStyle>
              <a:lvl1pPr marL="360363" indent="-360363" algn="l" defTabSz="914400" rtl="0" eaLnBrk="1" latinLnBrk="0" hangingPunct="1">
                <a:lnSpc>
                  <a:spcPct val="90000"/>
                </a:lnSpc>
                <a:spcBef>
                  <a:spcPts val="900"/>
                </a:spcBef>
                <a:buClr>
                  <a:srgbClr val="DB7059"/>
                </a:buClr>
                <a:buSzPct val="120000"/>
                <a:buFont typeface="Courier New" panose="02070309020205020404" pitchFamily="49" charset="0"/>
                <a:buChar char="o"/>
                <a:defRPr sz="2800" kern="1200">
                  <a:solidFill>
                    <a:srgbClr val="667A84"/>
                  </a:solidFill>
                  <a:latin typeface="Lato Light" panose="020F0302020204030203" pitchFamily="34" charset="0"/>
                  <a:ea typeface="+mn-ea"/>
                  <a:cs typeface="+mn-cs"/>
                </a:defRPr>
              </a:lvl1pPr>
              <a:lvl2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400" kern="1200">
                  <a:solidFill>
                    <a:srgbClr val="667A84"/>
                  </a:solidFill>
                  <a:latin typeface="Lato Light" panose="020F0302020204030203" pitchFamily="34" charset="0"/>
                  <a:ea typeface="+mn-ea"/>
                  <a:cs typeface="+mn-cs"/>
                </a:defRPr>
              </a:lvl2pPr>
              <a:lvl3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000" kern="1200">
                  <a:solidFill>
                    <a:srgbClr val="667A84"/>
                  </a:solidFill>
                  <a:latin typeface="Lato Light" panose="020F0302020204030203" pitchFamily="34" charset="0"/>
                  <a:ea typeface="+mn-ea"/>
                  <a:cs typeface="+mn-cs"/>
                </a:defRPr>
              </a:lvl3pPr>
              <a:lvl4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4pPr>
              <a:lvl5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2400"/>
                </a:spcBef>
                <a:buFont typeface="Courier New" panose="02070309020205020404" pitchFamily="49" charset="0"/>
                <a:buNone/>
              </a:pPr>
              <a:r>
                <a:rPr lang="en-US" sz="1800">
                  <a:latin typeface="Lato" panose="020F0502020204030203" pitchFamily="34" charset="0"/>
                </a:rPr>
                <a:t>were </a:t>
              </a:r>
              <a:r>
                <a:rPr lang="en-US" sz="1800" b="1" u="sng">
                  <a:solidFill>
                    <a:srgbClr val="DB7059"/>
                  </a:solidFill>
                  <a:latin typeface="Lato" panose="020F0502020204030203" pitchFamily="34" charset="0"/>
                </a:rPr>
                <a:t>dissatisfied</a:t>
              </a:r>
              <a:r>
                <a:rPr lang="en-US" sz="1800">
                  <a:latin typeface="Lato" panose="020F0502020204030203" pitchFamily="34" charset="0"/>
                </a:rPr>
                <a:t> by the manner </a:t>
              </a:r>
              <a:br>
                <a:rPr lang="en-US" sz="1800">
                  <a:latin typeface="Lato" panose="020F0502020204030203" pitchFamily="34" charset="0"/>
                </a:rPr>
              </a:br>
              <a:r>
                <a:rPr lang="en-US" sz="1800">
                  <a:latin typeface="Lato" panose="020F0502020204030203" pitchFamily="34" charset="0"/>
                </a:rPr>
                <a:t>in which the diagnosis was communicated</a:t>
              </a:r>
              <a:r>
                <a:rPr lang="en-US" sz="1800" baseline="30000">
                  <a:latin typeface="Lato" panose="020F0502020204030203" pitchFamily="34" charset="0"/>
                </a:rPr>
                <a:t>2</a:t>
              </a:r>
            </a:p>
          </p:txBody>
        </p:sp>
      </p:grpSp>
      <p:grpSp>
        <p:nvGrpSpPr>
          <p:cNvPr id="18" name="Group 17">
            <a:extLst>
              <a:ext uri="{FF2B5EF4-FFF2-40B4-BE49-F238E27FC236}">
                <a16:creationId xmlns:a16="http://schemas.microsoft.com/office/drawing/2014/main" id="{7BA786AD-0E1B-7AB9-1307-35BBB8C247C5}"/>
              </a:ext>
            </a:extLst>
          </p:cNvPr>
          <p:cNvGrpSpPr/>
          <p:nvPr/>
        </p:nvGrpSpPr>
        <p:grpSpPr>
          <a:xfrm>
            <a:off x="3810307" y="2801705"/>
            <a:ext cx="1908000" cy="2939202"/>
            <a:chOff x="3370357" y="2701620"/>
            <a:chExt cx="1908000" cy="2939202"/>
          </a:xfrm>
        </p:grpSpPr>
        <p:sp>
          <p:nvSpPr>
            <p:cNvPr id="7" name="TextBox 6">
              <a:extLst>
                <a:ext uri="{FF2B5EF4-FFF2-40B4-BE49-F238E27FC236}">
                  <a16:creationId xmlns:a16="http://schemas.microsoft.com/office/drawing/2014/main" id="{71B329E0-9D4E-D7B2-F701-93624CCC563E}"/>
                </a:ext>
              </a:extLst>
            </p:cNvPr>
            <p:cNvSpPr txBox="1"/>
            <p:nvPr/>
          </p:nvSpPr>
          <p:spPr>
            <a:xfrm>
              <a:off x="3519139" y="2701620"/>
              <a:ext cx="1610436" cy="1465695"/>
            </a:xfrm>
            <a:prstGeom prst="rect">
              <a:avLst/>
            </a:prstGeom>
            <a:solidFill>
              <a:srgbClr val="667A84"/>
            </a:solidFill>
          </p:spPr>
          <p:txBody>
            <a:bodyPr wrap="square" lIns="180000" tIns="360000" rIns="180000" bIns="360000" rtlCol="0">
              <a:spAutoFit/>
            </a:bodyPr>
            <a:lstStyle/>
            <a:p>
              <a:pPr algn="ctr"/>
              <a:r>
                <a:rPr lang="en-CA" sz="4800">
                  <a:solidFill>
                    <a:schemeClr val="bg1"/>
                  </a:solidFill>
                  <a:latin typeface="Lato Black" panose="020F0A02020204030203" pitchFamily="34" charset="0"/>
                </a:rPr>
                <a:t>41%</a:t>
              </a:r>
            </a:p>
          </p:txBody>
        </p:sp>
        <p:sp>
          <p:nvSpPr>
            <p:cNvPr id="11" name="Content Placeholder 2">
              <a:extLst>
                <a:ext uri="{FF2B5EF4-FFF2-40B4-BE49-F238E27FC236}">
                  <a16:creationId xmlns:a16="http://schemas.microsoft.com/office/drawing/2014/main" id="{B85B7731-19DE-4BAD-733E-1F68CE5B7D40}"/>
                </a:ext>
              </a:extLst>
            </p:cNvPr>
            <p:cNvSpPr txBox="1">
              <a:spLocks/>
            </p:cNvSpPr>
            <p:nvPr/>
          </p:nvSpPr>
          <p:spPr>
            <a:xfrm>
              <a:off x="3370357" y="4394327"/>
              <a:ext cx="1908000" cy="1246495"/>
            </a:xfrm>
            <a:prstGeom prst="rect">
              <a:avLst/>
            </a:prstGeom>
          </p:spPr>
          <p:txBody>
            <a:bodyPr wrap="square" lIns="0" tIns="0" rIns="0" bIns="0">
              <a:spAutoFit/>
            </a:bodyPr>
            <a:lstStyle>
              <a:lvl1pPr marL="360363" indent="-360363" algn="l" defTabSz="914400" rtl="0" eaLnBrk="1" latinLnBrk="0" hangingPunct="1">
                <a:lnSpc>
                  <a:spcPct val="90000"/>
                </a:lnSpc>
                <a:spcBef>
                  <a:spcPts val="900"/>
                </a:spcBef>
                <a:buClr>
                  <a:srgbClr val="DB7059"/>
                </a:buClr>
                <a:buSzPct val="120000"/>
                <a:buFont typeface="Courier New" panose="02070309020205020404" pitchFamily="49" charset="0"/>
                <a:buChar char="o"/>
                <a:defRPr sz="2800" kern="1200">
                  <a:solidFill>
                    <a:srgbClr val="667A84"/>
                  </a:solidFill>
                  <a:latin typeface="Lato Light" panose="020F0302020204030203" pitchFamily="34" charset="0"/>
                  <a:ea typeface="+mn-ea"/>
                  <a:cs typeface="+mn-cs"/>
                </a:defRPr>
              </a:lvl1pPr>
              <a:lvl2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400" kern="1200">
                  <a:solidFill>
                    <a:srgbClr val="667A84"/>
                  </a:solidFill>
                  <a:latin typeface="Lato Light" panose="020F0302020204030203" pitchFamily="34" charset="0"/>
                  <a:ea typeface="+mn-ea"/>
                  <a:cs typeface="+mn-cs"/>
                </a:defRPr>
              </a:lvl2pPr>
              <a:lvl3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000" kern="1200">
                  <a:solidFill>
                    <a:srgbClr val="667A84"/>
                  </a:solidFill>
                  <a:latin typeface="Lato Light" panose="020F0302020204030203" pitchFamily="34" charset="0"/>
                  <a:ea typeface="+mn-ea"/>
                  <a:cs typeface="+mn-cs"/>
                </a:defRPr>
              </a:lvl3pPr>
              <a:lvl4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4pPr>
              <a:lvl5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2400"/>
                </a:spcBef>
                <a:buFont typeface="Courier New" panose="02070309020205020404" pitchFamily="49" charset="0"/>
                <a:buNone/>
              </a:pPr>
              <a:r>
                <a:rPr lang="en-US" sz="1800">
                  <a:latin typeface="Lato" panose="020F0502020204030203" pitchFamily="34" charset="0"/>
                </a:rPr>
                <a:t>received </a:t>
              </a:r>
              <a:r>
                <a:rPr lang="en-US" sz="1800" b="1" u="sng">
                  <a:solidFill>
                    <a:srgbClr val="DB7059"/>
                  </a:solidFill>
                  <a:latin typeface="Lato" panose="020F0502020204030203" pitchFamily="34" charset="0"/>
                </a:rPr>
                <a:t>insufficient information </a:t>
              </a:r>
              <a:r>
                <a:rPr lang="en-US" sz="1800">
                  <a:latin typeface="Lato" panose="020F0502020204030203" pitchFamily="34" charset="0"/>
                </a:rPr>
                <a:t>at </a:t>
              </a:r>
              <a:br>
                <a:rPr lang="en-US" sz="1800">
                  <a:latin typeface="Lato" panose="020F0502020204030203" pitchFamily="34" charset="0"/>
                </a:rPr>
              </a:br>
              <a:r>
                <a:rPr lang="en-US" sz="1800">
                  <a:latin typeface="Lato" panose="020F0502020204030203" pitchFamily="34" charset="0"/>
                </a:rPr>
                <a:t>the time of diagnosis</a:t>
              </a:r>
              <a:r>
                <a:rPr lang="en-US" sz="1800" baseline="30000">
                  <a:latin typeface="Lato" panose="020F0502020204030203" pitchFamily="34" charset="0"/>
                </a:rPr>
                <a:t>3</a:t>
              </a:r>
            </a:p>
          </p:txBody>
        </p:sp>
      </p:grpSp>
      <p:grpSp>
        <p:nvGrpSpPr>
          <p:cNvPr id="16" name="Group 15">
            <a:extLst>
              <a:ext uri="{FF2B5EF4-FFF2-40B4-BE49-F238E27FC236}">
                <a16:creationId xmlns:a16="http://schemas.microsoft.com/office/drawing/2014/main" id="{0B2E0E3A-D978-A682-03A9-50B92725E236}"/>
              </a:ext>
            </a:extLst>
          </p:cNvPr>
          <p:cNvGrpSpPr/>
          <p:nvPr/>
        </p:nvGrpSpPr>
        <p:grpSpPr>
          <a:xfrm>
            <a:off x="6509693" y="2801705"/>
            <a:ext cx="1908000" cy="2440604"/>
            <a:chOff x="6309813" y="2701620"/>
            <a:chExt cx="1908000" cy="2440604"/>
          </a:xfrm>
        </p:grpSpPr>
        <p:sp>
          <p:nvSpPr>
            <p:cNvPr id="8" name="TextBox 7">
              <a:extLst>
                <a:ext uri="{FF2B5EF4-FFF2-40B4-BE49-F238E27FC236}">
                  <a16:creationId xmlns:a16="http://schemas.microsoft.com/office/drawing/2014/main" id="{C13400D3-B2C4-D939-CD7B-1579383001F3}"/>
                </a:ext>
              </a:extLst>
            </p:cNvPr>
            <p:cNvSpPr txBox="1"/>
            <p:nvPr/>
          </p:nvSpPr>
          <p:spPr>
            <a:xfrm>
              <a:off x="6458595" y="2701620"/>
              <a:ext cx="1610436" cy="1465695"/>
            </a:xfrm>
            <a:prstGeom prst="rect">
              <a:avLst/>
            </a:prstGeom>
            <a:solidFill>
              <a:srgbClr val="DB7059"/>
            </a:solidFill>
          </p:spPr>
          <p:txBody>
            <a:bodyPr wrap="square" lIns="180000" tIns="360000" rIns="180000" bIns="360000" rtlCol="0">
              <a:spAutoFit/>
            </a:bodyPr>
            <a:lstStyle/>
            <a:p>
              <a:pPr algn="ctr"/>
              <a:r>
                <a:rPr lang="en-CA" sz="4800">
                  <a:solidFill>
                    <a:schemeClr val="bg1"/>
                  </a:solidFill>
                  <a:latin typeface="Lato Black" panose="020F0A02020204030203" pitchFamily="34" charset="0"/>
                </a:rPr>
                <a:t>33%</a:t>
              </a:r>
            </a:p>
          </p:txBody>
        </p:sp>
        <p:sp>
          <p:nvSpPr>
            <p:cNvPr id="12" name="Content Placeholder 2">
              <a:extLst>
                <a:ext uri="{FF2B5EF4-FFF2-40B4-BE49-F238E27FC236}">
                  <a16:creationId xmlns:a16="http://schemas.microsoft.com/office/drawing/2014/main" id="{5A96AF24-D7F8-DD0F-C51D-D98AF4985A35}"/>
                </a:ext>
              </a:extLst>
            </p:cNvPr>
            <p:cNvSpPr txBox="1">
              <a:spLocks/>
            </p:cNvSpPr>
            <p:nvPr/>
          </p:nvSpPr>
          <p:spPr>
            <a:xfrm>
              <a:off x="6309813" y="4394327"/>
              <a:ext cx="1908000" cy="747897"/>
            </a:xfrm>
            <a:prstGeom prst="rect">
              <a:avLst/>
            </a:prstGeom>
          </p:spPr>
          <p:txBody>
            <a:bodyPr wrap="square" lIns="0" tIns="0" rIns="0" bIns="0">
              <a:spAutoFit/>
            </a:bodyPr>
            <a:lstStyle>
              <a:lvl1pPr marL="360363" indent="-360363" algn="l" defTabSz="914400" rtl="0" eaLnBrk="1" latinLnBrk="0" hangingPunct="1">
                <a:lnSpc>
                  <a:spcPct val="90000"/>
                </a:lnSpc>
                <a:spcBef>
                  <a:spcPts val="900"/>
                </a:spcBef>
                <a:buClr>
                  <a:srgbClr val="DB7059"/>
                </a:buClr>
                <a:buSzPct val="120000"/>
                <a:buFont typeface="Courier New" panose="02070309020205020404" pitchFamily="49" charset="0"/>
                <a:buChar char="o"/>
                <a:defRPr sz="2800" kern="1200">
                  <a:solidFill>
                    <a:srgbClr val="667A84"/>
                  </a:solidFill>
                  <a:latin typeface="Lato Light" panose="020F0302020204030203" pitchFamily="34" charset="0"/>
                  <a:ea typeface="+mn-ea"/>
                  <a:cs typeface="+mn-cs"/>
                </a:defRPr>
              </a:lvl1pPr>
              <a:lvl2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400" kern="1200">
                  <a:solidFill>
                    <a:srgbClr val="667A84"/>
                  </a:solidFill>
                  <a:latin typeface="Lato Light" panose="020F0302020204030203" pitchFamily="34" charset="0"/>
                  <a:ea typeface="+mn-ea"/>
                  <a:cs typeface="+mn-cs"/>
                </a:defRPr>
              </a:lvl2pPr>
              <a:lvl3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000" kern="1200">
                  <a:solidFill>
                    <a:srgbClr val="667A84"/>
                  </a:solidFill>
                  <a:latin typeface="Lato Light" panose="020F0302020204030203" pitchFamily="34" charset="0"/>
                  <a:ea typeface="+mn-ea"/>
                  <a:cs typeface="+mn-cs"/>
                </a:defRPr>
              </a:lvl3pPr>
              <a:lvl4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4pPr>
              <a:lvl5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2400"/>
                </a:spcBef>
                <a:buFont typeface="Courier New" panose="02070309020205020404" pitchFamily="49" charset="0"/>
                <a:buNone/>
              </a:pPr>
              <a:r>
                <a:rPr lang="en-US" sz="1800">
                  <a:latin typeface="Lato" panose="020F0502020204030203" pitchFamily="34" charset="0"/>
                </a:rPr>
                <a:t>Were </a:t>
              </a:r>
              <a:r>
                <a:rPr lang="en-US" sz="1800" b="1" u="sng">
                  <a:solidFill>
                    <a:srgbClr val="DB7059"/>
                  </a:solidFill>
                  <a:latin typeface="Lato" panose="020F0502020204030203" pitchFamily="34" charset="0"/>
                </a:rPr>
                <a:t>not given </a:t>
              </a:r>
              <a:br>
                <a:rPr lang="en-US" sz="1800" b="1" u="sng">
                  <a:solidFill>
                    <a:srgbClr val="DB7059"/>
                  </a:solidFill>
                  <a:latin typeface="Lato" panose="020F0502020204030203" pitchFamily="34" charset="0"/>
                </a:rPr>
              </a:br>
              <a:r>
                <a:rPr lang="en-US" sz="1800" b="1" u="sng">
                  <a:solidFill>
                    <a:srgbClr val="DB7059"/>
                  </a:solidFill>
                  <a:latin typeface="Lato" panose="020F0502020204030203" pitchFamily="34" charset="0"/>
                </a:rPr>
                <a:t>a contact </a:t>
              </a:r>
              <a:r>
                <a:rPr lang="en-US" sz="1800">
                  <a:latin typeface="Lato" panose="020F0502020204030203" pitchFamily="34" charset="0"/>
                </a:rPr>
                <a:t>for follow-up</a:t>
              </a:r>
              <a:r>
                <a:rPr lang="en-US" sz="1800" baseline="30000">
                  <a:latin typeface="Lato" panose="020F0502020204030203" pitchFamily="34" charset="0"/>
                </a:rPr>
                <a:t>3</a:t>
              </a:r>
            </a:p>
          </p:txBody>
        </p:sp>
      </p:grpSp>
      <p:grpSp>
        <p:nvGrpSpPr>
          <p:cNvPr id="15" name="Group 14">
            <a:extLst>
              <a:ext uri="{FF2B5EF4-FFF2-40B4-BE49-F238E27FC236}">
                <a16:creationId xmlns:a16="http://schemas.microsoft.com/office/drawing/2014/main" id="{5E00576F-B099-27F3-E234-F77A75C427A6}"/>
              </a:ext>
            </a:extLst>
          </p:cNvPr>
          <p:cNvGrpSpPr/>
          <p:nvPr/>
        </p:nvGrpSpPr>
        <p:grpSpPr>
          <a:xfrm>
            <a:off x="9209079" y="2801705"/>
            <a:ext cx="1872000" cy="2939202"/>
            <a:chOff x="8934733" y="2701620"/>
            <a:chExt cx="1872000" cy="2939202"/>
          </a:xfrm>
        </p:grpSpPr>
        <p:sp>
          <p:nvSpPr>
            <p:cNvPr id="9" name="TextBox 8">
              <a:extLst>
                <a:ext uri="{FF2B5EF4-FFF2-40B4-BE49-F238E27FC236}">
                  <a16:creationId xmlns:a16="http://schemas.microsoft.com/office/drawing/2014/main" id="{2F0F68FE-6344-A928-7E73-39E0C43C424D}"/>
                </a:ext>
              </a:extLst>
            </p:cNvPr>
            <p:cNvSpPr txBox="1"/>
            <p:nvPr/>
          </p:nvSpPr>
          <p:spPr>
            <a:xfrm>
              <a:off x="9062113" y="2701620"/>
              <a:ext cx="1610436" cy="1465695"/>
            </a:xfrm>
            <a:prstGeom prst="rect">
              <a:avLst/>
            </a:prstGeom>
            <a:solidFill>
              <a:srgbClr val="667A84"/>
            </a:solidFill>
          </p:spPr>
          <p:txBody>
            <a:bodyPr wrap="square" lIns="180000" tIns="360000" rIns="180000" bIns="360000" rtlCol="0">
              <a:spAutoFit/>
            </a:bodyPr>
            <a:lstStyle/>
            <a:p>
              <a:pPr algn="ctr"/>
              <a:r>
                <a:rPr lang="en-CA" sz="4800">
                  <a:solidFill>
                    <a:schemeClr val="bg1"/>
                  </a:solidFill>
                  <a:latin typeface="Lato Black" panose="020F0A02020204030203" pitchFamily="34" charset="0"/>
                </a:rPr>
                <a:t>75%</a:t>
              </a:r>
            </a:p>
          </p:txBody>
        </p:sp>
        <p:sp>
          <p:nvSpPr>
            <p:cNvPr id="13" name="Content Placeholder 2">
              <a:extLst>
                <a:ext uri="{FF2B5EF4-FFF2-40B4-BE49-F238E27FC236}">
                  <a16:creationId xmlns:a16="http://schemas.microsoft.com/office/drawing/2014/main" id="{9DC14DC2-8CA3-8087-0E7B-4183CECE1855}"/>
                </a:ext>
              </a:extLst>
            </p:cNvPr>
            <p:cNvSpPr txBox="1">
              <a:spLocks/>
            </p:cNvSpPr>
            <p:nvPr/>
          </p:nvSpPr>
          <p:spPr>
            <a:xfrm>
              <a:off x="8934733" y="4394327"/>
              <a:ext cx="1872000" cy="1246495"/>
            </a:xfrm>
            <a:prstGeom prst="rect">
              <a:avLst/>
            </a:prstGeom>
          </p:spPr>
          <p:txBody>
            <a:bodyPr wrap="square" lIns="0" tIns="0" rIns="0" bIns="0">
              <a:spAutoFit/>
            </a:bodyPr>
            <a:lstStyle>
              <a:lvl1pPr marL="360363" indent="-360363" algn="l" defTabSz="914400" rtl="0" eaLnBrk="1" latinLnBrk="0" hangingPunct="1">
                <a:lnSpc>
                  <a:spcPct val="90000"/>
                </a:lnSpc>
                <a:spcBef>
                  <a:spcPts val="900"/>
                </a:spcBef>
                <a:buClr>
                  <a:srgbClr val="DB7059"/>
                </a:buClr>
                <a:buSzPct val="120000"/>
                <a:buFont typeface="Courier New" panose="02070309020205020404" pitchFamily="49" charset="0"/>
                <a:buChar char="o"/>
                <a:defRPr sz="2800" kern="1200">
                  <a:solidFill>
                    <a:srgbClr val="667A84"/>
                  </a:solidFill>
                  <a:latin typeface="Lato Light" panose="020F0302020204030203" pitchFamily="34" charset="0"/>
                  <a:ea typeface="+mn-ea"/>
                  <a:cs typeface="+mn-cs"/>
                </a:defRPr>
              </a:lvl1pPr>
              <a:lvl2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400" kern="1200">
                  <a:solidFill>
                    <a:srgbClr val="667A84"/>
                  </a:solidFill>
                  <a:latin typeface="Lato Light" panose="020F0302020204030203" pitchFamily="34" charset="0"/>
                  <a:ea typeface="+mn-ea"/>
                  <a:cs typeface="+mn-cs"/>
                </a:defRPr>
              </a:lvl2pPr>
              <a:lvl3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000" kern="1200">
                  <a:solidFill>
                    <a:srgbClr val="667A84"/>
                  </a:solidFill>
                  <a:latin typeface="Lato Light" panose="020F0302020204030203" pitchFamily="34" charset="0"/>
                  <a:ea typeface="+mn-ea"/>
                  <a:cs typeface="+mn-cs"/>
                </a:defRPr>
              </a:lvl3pPr>
              <a:lvl4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4pPr>
              <a:lvl5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2400"/>
                </a:spcBef>
                <a:buFont typeface="Courier New" panose="02070309020205020404" pitchFamily="49" charset="0"/>
                <a:buNone/>
              </a:pPr>
              <a:r>
                <a:rPr lang="en-US" sz="1800" b="1" u="sng">
                  <a:solidFill>
                    <a:srgbClr val="DB7059"/>
                  </a:solidFill>
                  <a:latin typeface="Lato" panose="020F0502020204030203" pitchFamily="34" charset="0"/>
                </a:rPr>
                <a:t>had questions </a:t>
              </a:r>
              <a:r>
                <a:rPr lang="en-US" sz="1800">
                  <a:latin typeface="Lato" panose="020F0502020204030203" pitchFamily="34" charset="0"/>
                </a:rPr>
                <a:t>that arose </a:t>
              </a:r>
              <a:r>
                <a:rPr lang="en-US" sz="1800" b="1" u="sng">
                  <a:solidFill>
                    <a:srgbClr val="DB7059"/>
                  </a:solidFill>
                  <a:latin typeface="Lato" panose="020F0502020204030203" pitchFamily="34" charset="0"/>
                </a:rPr>
                <a:t>immediately after</a:t>
              </a:r>
              <a:r>
                <a:rPr lang="en-US" sz="1800">
                  <a:solidFill>
                    <a:srgbClr val="DB7059"/>
                  </a:solidFill>
                  <a:latin typeface="Lato" panose="020F0502020204030203" pitchFamily="34" charset="0"/>
                </a:rPr>
                <a:t> </a:t>
              </a:r>
              <a:r>
                <a:rPr lang="en-US" sz="1800">
                  <a:latin typeface="Lato" panose="020F0502020204030203" pitchFamily="34" charset="0"/>
                </a:rPr>
                <a:t>they received the initial diagnosis</a:t>
              </a:r>
              <a:r>
                <a:rPr lang="en-US" sz="1800" baseline="30000">
                  <a:latin typeface="Lato" panose="020F0502020204030203" pitchFamily="34" charset="0"/>
                </a:rPr>
                <a:t>4</a:t>
              </a:r>
            </a:p>
          </p:txBody>
        </p:sp>
      </p:grpSp>
      <p:sp>
        <p:nvSpPr>
          <p:cNvPr id="14" name="TextBox 13">
            <a:extLst>
              <a:ext uri="{FF2B5EF4-FFF2-40B4-BE49-F238E27FC236}">
                <a16:creationId xmlns:a16="http://schemas.microsoft.com/office/drawing/2014/main" id="{65A7961C-6FD0-A7F3-8BF2-FA339312E8E4}"/>
              </a:ext>
            </a:extLst>
          </p:cNvPr>
          <p:cNvSpPr txBox="1"/>
          <p:nvPr/>
        </p:nvSpPr>
        <p:spPr>
          <a:xfrm>
            <a:off x="511955" y="6099308"/>
            <a:ext cx="6093994" cy="215444"/>
          </a:xfrm>
          <a:prstGeom prst="rect">
            <a:avLst/>
          </a:prstGeom>
          <a:noFill/>
        </p:spPr>
        <p:txBody>
          <a:bodyPr wrap="square">
            <a:spAutoFit/>
          </a:bodyPr>
          <a:lstStyle/>
          <a:p>
            <a:r>
              <a:rPr lang="en-CA" sz="8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ALS, amyotrophic lateral sclerosis; MND, motor neuron disease</a:t>
            </a:r>
            <a:endParaRPr lang="en-US">
              <a:solidFill>
                <a:schemeClr val="tx1">
                  <a:lumMod val="50000"/>
                  <a:lumOff val="50000"/>
                </a:schemeClr>
              </a:solidFill>
            </a:endParaRPr>
          </a:p>
        </p:txBody>
      </p:sp>
    </p:spTree>
    <p:extLst>
      <p:ext uri="{BB962C8B-B14F-4D97-AF65-F5344CB8AC3E}">
        <p14:creationId xmlns:p14="http://schemas.microsoft.com/office/powerpoint/2010/main" val="294960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EEFC0-F0C0-E991-0411-30B13EC27BFF}"/>
              </a:ext>
            </a:extLst>
          </p:cNvPr>
          <p:cNvSpPr>
            <a:spLocks noGrp="1"/>
          </p:cNvSpPr>
          <p:nvPr>
            <p:ph type="title"/>
          </p:nvPr>
        </p:nvSpPr>
        <p:spPr/>
        <p:txBody>
          <a:bodyPr/>
          <a:lstStyle/>
          <a:p>
            <a:r>
              <a:rPr lang="en-CA">
                <a:cs typeface="Helvetica" panose="020B0604020202020204" pitchFamily="34" charset="0"/>
              </a:rPr>
              <a:t>A</a:t>
            </a:r>
            <a:r>
              <a:rPr lang="en-CA" b="1">
                <a:effectLst/>
                <a:ea typeface="Times New Roman" panose="02020603050405020304" pitchFamily="18" charset="0"/>
                <a:cs typeface="Calibri" panose="020F0502020204030204" pitchFamily="34" charset="0"/>
              </a:rPr>
              <a:t> </a:t>
            </a:r>
            <a:r>
              <a:rPr lang="en-CA">
                <a:cs typeface="Helvetica" panose="020B0604020202020204" pitchFamily="34" charset="0"/>
              </a:rPr>
              <a:t>Caregiver's Perspective on How Challenging Delivering a Diagnosis Must be for Clinicians</a:t>
            </a:r>
          </a:p>
        </p:txBody>
      </p:sp>
      <p:sp>
        <p:nvSpPr>
          <p:cNvPr id="6" name="Text Placeholder 5">
            <a:extLst>
              <a:ext uri="{FF2B5EF4-FFF2-40B4-BE49-F238E27FC236}">
                <a16:creationId xmlns:a16="http://schemas.microsoft.com/office/drawing/2014/main" id="{40EC201A-35B9-A8DC-B0D6-3F40EF64CC12}"/>
              </a:ext>
            </a:extLst>
          </p:cNvPr>
          <p:cNvSpPr>
            <a:spLocks noGrp="1"/>
          </p:cNvSpPr>
          <p:nvPr>
            <p:ph type="body" sz="quarter" idx="11"/>
          </p:nvPr>
        </p:nvSpPr>
        <p:spPr>
          <a:xfrm>
            <a:off x="585811" y="6399412"/>
            <a:ext cx="10180638" cy="96950"/>
          </a:xfrm>
        </p:spPr>
        <p:txBody>
          <a:bodyPr/>
          <a:lstStyle/>
          <a:p>
            <a:r>
              <a:rPr lang="en-US"/>
              <a:t>Your ALS Guide. </a:t>
            </a:r>
            <a:r>
              <a:rPr lang="en-US" i="1"/>
              <a:t>Receiving an ALS Diagnosis from a Neurologist. </a:t>
            </a:r>
            <a:r>
              <a:rPr lang="en-US"/>
              <a:t>Available at: </a:t>
            </a:r>
            <a:r>
              <a:rPr lang="en-CA">
                <a:hlinkClick r:id="rId3"/>
              </a:rPr>
              <a:t>https://www.youtube.com/watch?v=8Kl-KuuJB1k</a:t>
            </a:r>
            <a:r>
              <a:rPr lang="en-CA"/>
              <a:t>  Accessed August 16, 2022.</a:t>
            </a:r>
          </a:p>
        </p:txBody>
      </p:sp>
    </p:spTree>
    <p:extLst>
      <p:ext uri="{BB962C8B-B14F-4D97-AF65-F5344CB8AC3E}">
        <p14:creationId xmlns:p14="http://schemas.microsoft.com/office/powerpoint/2010/main" val="458048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9F108C-0609-1DFF-EA72-AA4BB29A2F92}"/>
              </a:ext>
            </a:extLst>
          </p:cNvPr>
          <p:cNvSpPr>
            <a:spLocks noGrp="1"/>
          </p:cNvSpPr>
          <p:nvPr>
            <p:ph type="title"/>
          </p:nvPr>
        </p:nvSpPr>
        <p:spPr/>
        <p:txBody>
          <a:bodyPr/>
          <a:lstStyle/>
          <a:p>
            <a:r>
              <a:rPr lang="en-CA"/>
              <a:t>The Good News!</a:t>
            </a:r>
          </a:p>
        </p:txBody>
      </p:sp>
      <p:sp>
        <p:nvSpPr>
          <p:cNvPr id="6" name="Content Placeholder 5">
            <a:extLst>
              <a:ext uri="{FF2B5EF4-FFF2-40B4-BE49-F238E27FC236}">
                <a16:creationId xmlns:a16="http://schemas.microsoft.com/office/drawing/2014/main" id="{89566DF8-40B7-2198-5501-AEDFA030110B}"/>
              </a:ext>
            </a:extLst>
          </p:cNvPr>
          <p:cNvSpPr>
            <a:spLocks noGrp="1"/>
          </p:cNvSpPr>
          <p:nvPr>
            <p:ph sz="quarter" idx="10"/>
          </p:nvPr>
        </p:nvSpPr>
        <p:spPr>
          <a:xfrm>
            <a:off x="585810" y="1512000"/>
            <a:ext cx="10591452" cy="4538165"/>
          </a:xfrm>
        </p:spPr>
        <p:txBody>
          <a:bodyPr/>
          <a:lstStyle/>
          <a:p>
            <a:pPr>
              <a:spcBef>
                <a:spcPts val="1500"/>
              </a:spcBef>
            </a:pPr>
            <a:r>
              <a:rPr lang="en-US" sz="2600" dirty="0"/>
              <a:t>Delivering news in ALS/MND or in any other clinical situation is a </a:t>
            </a:r>
            <a:r>
              <a:rPr lang="en-US" sz="2600" dirty="0">
                <a:solidFill>
                  <a:srgbClr val="DB7059"/>
                </a:solidFill>
                <a:latin typeface="Lato" panose="020F0502020204030203" pitchFamily="34" charset="0"/>
              </a:rPr>
              <a:t>skill</a:t>
            </a:r>
            <a:r>
              <a:rPr lang="en-US" sz="2600" dirty="0">
                <a:solidFill>
                  <a:srgbClr val="DB7059"/>
                </a:solidFill>
              </a:rPr>
              <a:t> </a:t>
            </a:r>
            <a:r>
              <a:rPr lang="en-US" sz="2600" dirty="0">
                <a:solidFill>
                  <a:srgbClr val="DB7059"/>
                </a:solidFill>
                <a:latin typeface="Lato" panose="020F0502020204030203" pitchFamily="34" charset="0"/>
              </a:rPr>
              <a:t>that can be learned </a:t>
            </a:r>
            <a:r>
              <a:rPr lang="en-US" sz="2600" dirty="0"/>
              <a:t>and improved upon by: </a:t>
            </a:r>
            <a:br>
              <a:rPr lang="en-US" sz="2600" dirty="0"/>
            </a:br>
            <a:br>
              <a:rPr lang="en-US" sz="2600" dirty="0"/>
            </a:br>
            <a:br>
              <a:rPr lang="en-US" sz="2600" dirty="0"/>
            </a:br>
            <a:br>
              <a:rPr lang="en-US" sz="2600" dirty="0"/>
            </a:br>
            <a:endParaRPr lang="en-US" sz="2600" dirty="0"/>
          </a:p>
          <a:p>
            <a:pPr>
              <a:spcBef>
                <a:spcPts val="1500"/>
              </a:spcBef>
            </a:pPr>
            <a:r>
              <a:rPr lang="en-US" sz="2600" dirty="0"/>
              <a:t>Breaking this news effectively can </a:t>
            </a:r>
            <a:r>
              <a:rPr lang="en-US" sz="2600" dirty="0">
                <a:solidFill>
                  <a:srgbClr val="DB7059"/>
                </a:solidFill>
                <a:latin typeface="Lato" panose="020F0502020204030203" pitchFamily="34" charset="0"/>
              </a:rPr>
              <a:t>improve patient well-being and QoL</a:t>
            </a:r>
          </a:p>
          <a:p>
            <a:pPr>
              <a:spcBef>
                <a:spcPts val="1500"/>
              </a:spcBef>
            </a:pPr>
            <a:r>
              <a:rPr lang="en-US" sz="2600" dirty="0"/>
              <a:t>Clinicians who are comfortable with delivering challenging news are </a:t>
            </a:r>
            <a:r>
              <a:rPr lang="en-US" sz="2600" dirty="0">
                <a:solidFill>
                  <a:srgbClr val="DB7059"/>
                </a:solidFill>
                <a:latin typeface="Lato" panose="020F0502020204030203" pitchFamily="34" charset="0"/>
              </a:rPr>
              <a:t>less subject to stress and burnout</a:t>
            </a:r>
          </a:p>
          <a:p>
            <a:pPr>
              <a:spcBef>
                <a:spcPts val="1500"/>
              </a:spcBef>
            </a:pPr>
            <a:r>
              <a:rPr lang="en-US" sz="2600" dirty="0"/>
              <a:t>Learning how to deliver the news effectively can </a:t>
            </a:r>
            <a:r>
              <a:rPr lang="en-US" sz="2600" dirty="0">
                <a:solidFill>
                  <a:srgbClr val="DB7059"/>
                </a:solidFill>
                <a:latin typeface="Lato" panose="020F0502020204030203" pitchFamily="34" charset="0"/>
              </a:rPr>
              <a:t>improve overall clinical skills and interactions with patients and families </a:t>
            </a:r>
            <a:endParaRPr lang="en-CA" sz="2600" dirty="0">
              <a:solidFill>
                <a:srgbClr val="DB7059"/>
              </a:solidFill>
              <a:latin typeface="Lato" panose="020F0502020204030203" pitchFamily="34" charset="0"/>
            </a:endParaRPr>
          </a:p>
        </p:txBody>
      </p:sp>
      <p:sp>
        <p:nvSpPr>
          <p:cNvPr id="7" name="Text Placeholder 6">
            <a:extLst>
              <a:ext uri="{FF2B5EF4-FFF2-40B4-BE49-F238E27FC236}">
                <a16:creationId xmlns:a16="http://schemas.microsoft.com/office/drawing/2014/main" id="{D9DC0ED0-4417-0F77-5007-56F78B2E3C23}"/>
              </a:ext>
            </a:extLst>
          </p:cNvPr>
          <p:cNvSpPr>
            <a:spLocks noGrp="1"/>
          </p:cNvSpPr>
          <p:nvPr>
            <p:ph type="body" sz="quarter" idx="11"/>
          </p:nvPr>
        </p:nvSpPr>
        <p:spPr>
          <a:xfrm>
            <a:off x="585811" y="6399412"/>
            <a:ext cx="10180638" cy="96950"/>
          </a:xfrm>
        </p:spPr>
        <p:txBody>
          <a:bodyPr/>
          <a:lstStyle/>
          <a:p>
            <a:r>
              <a:rPr lang="en-US"/>
              <a:t>Adapted from: Baile W, et al. Oncologist 2000;5:302-311. Buckman R. Community Oncology 2005;2:138-42.</a:t>
            </a:r>
          </a:p>
        </p:txBody>
      </p:sp>
      <p:sp>
        <p:nvSpPr>
          <p:cNvPr id="8" name="TextBox 7">
            <a:extLst>
              <a:ext uri="{FF2B5EF4-FFF2-40B4-BE49-F238E27FC236}">
                <a16:creationId xmlns:a16="http://schemas.microsoft.com/office/drawing/2014/main" id="{8857ED49-CF71-6538-4EC7-79834AEC9250}"/>
              </a:ext>
            </a:extLst>
          </p:cNvPr>
          <p:cNvSpPr txBox="1"/>
          <p:nvPr/>
        </p:nvSpPr>
        <p:spPr>
          <a:xfrm>
            <a:off x="960323" y="2434658"/>
            <a:ext cx="2551361" cy="1215305"/>
          </a:xfrm>
          <a:prstGeom prst="rect">
            <a:avLst/>
          </a:prstGeom>
          <a:solidFill>
            <a:srgbClr val="FFF5F5"/>
          </a:solidFill>
          <a:ln w="19050">
            <a:solidFill>
              <a:srgbClr val="667A84"/>
            </a:solidFill>
          </a:ln>
        </p:spPr>
        <p:txBody>
          <a:bodyPr wrap="square" lIns="144000" tIns="108000" rIns="144000" bIns="108000" rtlCol="0">
            <a:spAutoFit/>
          </a:bodyPr>
          <a:lstStyle/>
          <a:p>
            <a:pPr algn="ctr">
              <a:lnSpc>
                <a:spcPct val="90000"/>
              </a:lnSpc>
            </a:pPr>
            <a:r>
              <a:rPr lang="en-US" sz="2400">
                <a:solidFill>
                  <a:srgbClr val="667A84"/>
                </a:solidFill>
                <a:latin typeface="Lato" panose="020F0502020204030203" pitchFamily="34" charset="0"/>
              </a:rPr>
              <a:t>Understanding the process involved </a:t>
            </a:r>
          </a:p>
        </p:txBody>
      </p:sp>
      <p:sp>
        <p:nvSpPr>
          <p:cNvPr id="9" name="TextBox 8">
            <a:extLst>
              <a:ext uri="{FF2B5EF4-FFF2-40B4-BE49-F238E27FC236}">
                <a16:creationId xmlns:a16="http://schemas.microsoft.com/office/drawing/2014/main" id="{F57AECA1-E053-3258-E658-5CFE0222170A}"/>
              </a:ext>
            </a:extLst>
          </p:cNvPr>
          <p:cNvSpPr txBox="1"/>
          <p:nvPr/>
        </p:nvSpPr>
        <p:spPr>
          <a:xfrm>
            <a:off x="3797162" y="2434658"/>
            <a:ext cx="2614854" cy="1215305"/>
          </a:xfrm>
          <a:prstGeom prst="rect">
            <a:avLst/>
          </a:prstGeom>
          <a:solidFill>
            <a:srgbClr val="FFF5F5"/>
          </a:solidFill>
          <a:ln w="19050">
            <a:solidFill>
              <a:srgbClr val="667A84"/>
            </a:solidFill>
          </a:ln>
        </p:spPr>
        <p:txBody>
          <a:bodyPr wrap="square" lIns="144000" tIns="108000" rIns="144000" bIns="108000" rtlCol="0">
            <a:spAutoFit/>
          </a:bodyPr>
          <a:lstStyle/>
          <a:p>
            <a:pPr algn="ctr">
              <a:lnSpc>
                <a:spcPct val="90000"/>
              </a:lnSpc>
            </a:pPr>
            <a:r>
              <a:rPr lang="en-US" sz="2400">
                <a:solidFill>
                  <a:srgbClr val="667A84"/>
                </a:solidFill>
                <a:latin typeface="Lato" panose="020F0502020204030203" pitchFamily="34" charset="0"/>
              </a:rPr>
              <a:t>Approaching it </a:t>
            </a:r>
            <a:br>
              <a:rPr lang="en-US" sz="2400">
                <a:solidFill>
                  <a:srgbClr val="667A84"/>
                </a:solidFill>
                <a:latin typeface="Lato" panose="020F0502020204030203" pitchFamily="34" charset="0"/>
              </a:rPr>
            </a:br>
            <a:r>
              <a:rPr lang="en-US" sz="2400">
                <a:solidFill>
                  <a:srgbClr val="667A84"/>
                </a:solidFill>
                <a:latin typeface="Lato" panose="020F0502020204030203" pitchFamily="34" charset="0"/>
              </a:rPr>
              <a:t>as a stepwise procedure</a:t>
            </a:r>
          </a:p>
        </p:txBody>
      </p:sp>
      <p:sp>
        <p:nvSpPr>
          <p:cNvPr id="10" name="TextBox 9">
            <a:extLst>
              <a:ext uri="{FF2B5EF4-FFF2-40B4-BE49-F238E27FC236}">
                <a16:creationId xmlns:a16="http://schemas.microsoft.com/office/drawing/2014/main" id="{60ECD729-2EED-0B4A-D15F-FB10C8D572C9}"/>
              </a:ext>
            </a:extLst>
          </p:cNvPr>
          <p:cNvSpPr txBox="1"/>
          <p:nvPr/>
        </p:nvSpPr>
        <p:spPr>
          <a:xfrm>
            <a:off x="6697494" y="2434658"/>
            <a:ext cx="4197486" cy="1215305"/>
          </a:xfrm>
          <a:prstGeom prst="rect">
            <a:avLst/>
          </a:prstGeom>
          <a:solidFill>
            <a:srgbClr val="FFF5F5"/>
          </a:solidFill>
          <a:ln w="19050">
            <a:solidFill>
              <a:srgbClr val="667A84"/>
            </a:solidFill>
          </a:ln>
        </p:spPr>
        <p:txBody>
          <a:bodyPr wrap="square" lIns="144000" tIns="108000" rIns="144000" bIns="108000" rtlCol="0">
            <a:spAutoFit/>
          </a:bodyPr>
          <a:lstStyle/>
          <a:p>
            <a:pPr algn="ctr">
              <a:lnSpc>
                <a:spcPct val="90000"/>
              </a:lnSpc>
            </a:pPr>
            <a:r>
              <a:rPr lang="en-US" sz="2400">
                <a:solidFill>
                  <a:srgbClr val="667A84"/>
                </a:solidFill>
                <a:latin typeface="Lato" panose="020F0502020204030203" pitchFamily="34" charset="0"/>
              </a:rPr>
              <a:t>Applying well-established principles of communication and counseling</a:t>
            </a:r>
          </a:p>
        </p:txBody>
      </p:sp>
      <p:sp>
        <p:nvSpPr>
          <p:cNvPr id="2" name="TextBox 1">
            <a:extLst>
              <a:ext uri="{FF2B5EF4-FFF2-40B4-BE49-F238E27FC236}">
                <a16:creationId xmlns:a16="http://schemas.microsoft.com/office/drawing/2014/main" id="{8209E87C-6EBD-3275-CD8E-C8E7F495D4D2}"/>
              </a:ext>
            </a:extLst>
          </p:cNvPr>
          <p:cNvSpPr txBox="1"/>
          <p:nvPr/>
        </p:nvSpPr>
        <p:spPr>
          <a:xfrm>
            <a:off x="500783" y="6183968"/>
            <a:ext cx="6093994" cy="215444"/>
          </a:xfrm>
          <a:prstGeom prst="rect">
            <a:avLst/>
          </a:prstGeom>
          <a:noFill/>
        </p:spPr>
        <p:txBody>
          <a:bodyPr wrap="square">
            <a:spAutoFit/>
          </a:bodyPr>
          <a:lstStyle/>
          <a:p>
            <a:r>
              <a:rPr lang="en-CA" sz="8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ALS, amyotrophic lateral sclerosis; MND, motor neuron disease; QoL, quality of life </a:t>
            </a:r>
            <a:endParaRPr lang="en-US">
              <a:solidFill>
                <a:schemeClr val="tx1">
                  <a:lumMod val="50000"/>
                  <a:lumOff val="50000"/>
                </a:schemeClr>
              </a:solidFill>
            </a:endParaRPr>
          </a:p>
        </p:txBody>
      </p:sp>
    </p:spTree>
    <p:extLst>
      <p:ext uri="{BB962C8B-B14F-4D97-AF65-F5344CB8AC3E}">
        <p14:creationId xmlns:p14="http://schemas.microsoft.com/office/powerpoint/2010/main" val="193416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200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par>
                                <p:cTn id="26" presetID="10" presetClass="entr" presetSubtype="0" fill="hold" nodeType="withEffect">
                                  <p:stCondLst>
                                    <p:cond delay="200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500"/>
                                        <p:tgtEl>
                                          <p:spTgt spid="6">
                                            <p:txEl>
                                              <p:pRg st="2" end="2"/>
                                            </p:txEl>
                                          </p:spTgt>
                                        </p:tgtEl>
                                      </p:cBhvr>
                                    </p:animEffect>
                                  </p:childTnLst>
                                </p:cTn>
                              </p:par>
                              <p:par>
                                <p:cTn id="29" presetID="10" presetClass="entr" presetSubtype="0" fill="hold" nodeType="withEffect">
                                  <p:stCondLst>
                                    <p:cond delay="200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9F108C-0609-1DFF-EA72-AA4BB29A2F92}"/>
              </a:ext>
            </a:extLst>
          </p:cNvPr>
          <p:cNvSpPr>
            <a:spLocks noGrp="1"/>
          </p:cNvSpPr>
          <p:nvPr>
            <p:ph type="title"/>
          </p:nvPr>
        </p:nvSpPr>
        <p:spPr>
          <a:xfrm>
            <a:off x="585811" y="567700"/>
            <a:ext cx="11137616" cy="443198"/>
          </a:xfrm>
        </p:spPr>
        <p:txBody>
          <a:bodyPr/>
          <a:lstStyle/>
          <a:p>
            <a:r>
              <a:rPr lang="en-US" sz="3200" dirty="0"/>
              <a:t>Practical Protocols Are Available for HCPs</a:t>
            </a:r>
            <a:endParaRPr lang="en-CA" sz="3200" dirty="0"/>
          </a:p>
        </p:txBody>
      </p:sp>
      <p:sp>
        <p:nvSpPr>
          <p:cNvPr id="7" name="Text Placeholder 6">
            <a:extLst>
              <a:ext uri="{FF2B5EF4-FFF2-40B4-BE49-F238E27FC236}">
                <a16:creationId xmlns:a16="http://schemas.microsoft.com/office/drawing/2014/main" id="{D9DC0ED0-4417-0F77-5007-56F78B2E3C23}"/>
              </a:ext>
            </a:extLst>
          </p:cNvPr>
          <p:cNvSpPr>
            <a:spLocks noGrp="1"/>
          </p:cNvSpPr>
          <p:nvPr>
            <p:ph type="body" sz="quarter" idx="11"/>
          </p:nvPr>
        </p:nvSpPr>
        <p:spPr>
          <a:xfrm>
            <a:off x="585811" y="6302463"/>
            <a:ext cx="10180638" cy="193899"/>
          </a:xfrm>
        </p:spPr>
        <p:txBody>
          <a:bodyPr/>
          <a:lstStyle/>
          <a:p>
            <a:r>
              <a:rPr lang="en-US" dirty="0"/>
              <a:t>1. </a:t>
            </a:r>
            <a:r>
              <a:rPr lang="en-US" dirty="0" err="1"/>
              <a:t>Baile</a:t>
            </a:r>
            <a:r>
              <a:rPr lang="en-US" dirty="0"/>
              <a:t> W, et al. Oncologist 2000;5:302-311. 2. </a:t>
            </a:r>
            <a:r>
              <a:rPr lang="en-US" dirty="0" err="1"/>
              <a:t>Rabow</a:t>
            </a:r>
            <a:r>
              <a:rPr lang="en-US" dirty="0"/>
              <a:t> MW, McPhee SJ. West J Med. 1999;171:260–263. </a:t>
            </a:r>
          </a:p>
          <a:p>
            <a:r>
              <a:rPr lang="en-US" dirty="0"/>
              <a:t>3. Narayanan V, et al. Indian J </a:t>
            </a:r>
            <a:r>
              <a:rPr lang="en-US" dirty="0" err="1"/>
              <a:t>Palliat</a:t>
            </a:r>
            <a:r>
              <a:rPr lang="en-US" dirty="0"/>
              <a:t> Care 2010;16:61–65. 4. Edwards WF, et al. Neurol Clin </a:t>
            </a:r>
            <a:r>
              <a:rPr lang="en-US" dirty="0" err="1"/>
              <a:t>Pract</a:t>
            </a:r>
            <a:r>
              <a:rPr lang="en-US" dirty="0"/>
              <a:t>. 2021;11:521-526. </a:t>
            </a:r>
          </a:p>
        </p:txBody>
      </p:sp>
      <p:graphicFrame>
        <p:nvGraphicFramePr>
          <p:cNvPr id="8" name="Table 4">
            <a:extLst>
              <a:ext uri="{FF2B5EF4-FFF2-40B4-BE49-F238E27FC236}">
                <a16:creationId xmlns:a16="http://schemas.microsoft.com/office/drawing/2014/main" id="{38C135EB-B746-D785-2EBA-75F3B179B95F}"/>
              </a:ext>
            </a:extLst>
          </p:cNvPr>
          <p:cNvGraphicFramePr>
            <a:graphicFrameLocks noGrp="1"/>
          </p:cNvGraphicFramePr>
          <p:nvPr>
            <p:extLst>
              <p:ext uri="{D42A27DB-BD31-4B8C-83A1-F6EECF244321}">
                <p14:modId xmlns:p14="http://schemas.microsoft.com/office/powerpoint/2010/main" val="807793212"/>
              </p:ext>
            </p:extLst>
          </p:nvPr>
        </p:nvGraphicFramePr>
        <p:xfrm>
          <a:off x="585809" y="1500716"/>
          <a:ext cx="11001672" cy="4560480"/>
        </p:xfrm>
        <a:graphic>
          <a:graphicData uri="http://schemas.openxmlformats.org/drawingml/2006/table">
            <a:tbl>
              <a:tblPr firstRow="1" bandRow="1">
                <a:tableStyleId>{5C22544A-7EE6-4342-B048-85BDC9FD1C3A}</a:tableStyleId>
              </a:tblPr>
              <a:tblGrid>
                <a:gridCol w="2750418">
                  <a:extLst>
                    <a:ext uri="{9D8B030D-6E8A-4147-A177-3AD203B41FA5}">
                      <a16:colId xmlns:a16="http://schemas.microsoft.com/office/drawing/2014/main" val="2439305206"/>
                    </a:ext>
                  </a:extLst>
                </a:gridCol>
                <a:gridCol w="2750418">
                  <a:extLst>
                    <a:ext uri="{9D8B030D-6E8A-4147-A177-3AD203B41FA5}">
                      <a16:colId xmlns:a16="http://schemas.microsoft.com/office/drawing/2014/main" val="3330182113"/>
                    </a:ext>
                  </a:extLst>
                </a:gridCol>
                <a:gridCol w="2750418">
                  <a:extLst>
                    <a:ext uri="{9D8B030D-6E8A-4147-A177-3AD203B41FA5}">
                      <a16:colId xmlns:a16="http://schemas.microsoft.com/office/drawing/2014/main" val="3514873952"/>
                    </a:ext>
                  </a:extLst>
                </a:gridCol>
                <a:gridCol w="2750418">
                  <a:extLst>
                    <a:ext uri="{9D8B030D-6E8A-4147-A177-3AD203B41FA5}">
                      <a16:colId xmlns:a16="http://schemas.microsoft.com/office/drawing/2014/main" val="2397398729"/>
                    </a:ext>
                  </a:extLst>
                </a:gridCol>
              </a:tblGrid>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Lato Black" panose="020F0A02020204030203" pitchFamily="34" charset="0"/>
                          <a:cs typeface="Helvetica" panose="020B0604020202020204" pitchFamily="34" charset="0"/>
                        </a:rPr>
                        <a:t>SPIKES</a:t>
                      </a:r>
                      <a:r>
                        <a:rPr lang="en-US" baseline="30000" dirty="0">
                          <a:solidFill>
                            <a:schemeClr val="bg1"/>
                          </a:solidFill>
                          <a:latin typeface="Lato Black" panose="020F0A02020204030203" pitchFamily="34" charset="0"/>
                          <a:cs typeface="Helvetica" panose="020B0604020202020204" pitchFamily="34" charset="0"/>
                        </a:rPr>
                        <a:t>1</a:t>
                      </a:r>
                      <a:r>
                        <a:rPr lang="en-US" dirty="0">
                          <a:solidFill>
                            <a:schemeClr val="bg1"/>
                          </a:solidFill>
                          <a:latin typeface="Lato Black" panose="020F0A02020204030203" pitchFamily="34" charset="0"/>
                          <a:cs typeface="Helvetica" panose="020B0604020202020204" pitchFamily="34" charset="0"/>
                        </a:rPr>
                        <a:t> </a:t>
                      </a:r>
                      <a:endParaRPr lang="en-CA" dirty="0">
                        <a:solidFill>
                          <a:schemeClr val="bg1"/>
                        </a:solidFill>
                        <a:latin typeface="Lato Black" panose="020F0A02020204030203" pitchFamily="34" charset="0"/>
                        <a:cs typeface="Helvetica" panose="020B0604020202020204" pitchFamily="34" charset="0"/>
                      </a:endParaRPr>
                    </a:p>
                  </a:txBody>
                  <a:tcPr marT="144000" marB="144000" anchor="ctr">
                    <a:lnL w="12700" cap="flat" cmpd="sng" algn="ctr">
                      <a:solidFill>
                        <a:srgbClr val="FFCAAF"/>
                      </a:solidFill>
                      <a:prstDash val="solid"/>
                      <a:round/>
                      <a:headEnd type="none" w="med" len="med"/>
                      <a:tailEnd type="none" w="med" len="med"/>
                    </a:lnL>
                    <a:lnR w="12700" cap="flat" cmpd="sng" algn="ctr">
                      <a:solidFill>
                        <a:srgbClr val="FFCAAF"/>
                      </a:solidFill>
                      <a:prstDash val="solid"/>
                      <a:round/>
                      <a:headEnd type="none" w="med" len="med"/>
                      <a:tailEnd type="none" w="med" len="med"/>
                    </a:lnR>
                    <a:lnT w="12700" cap="flat" cmpd="sng" algn="ctr">
                      <a:solidFill>
                        <a:srgbClr val="FFCAAF"/>
                      </a:solidFill>
                      <a:prstDash val="solid"/>
                      <a:round/>
                      <a:headEnd type="none" w="med" len="med"/>
                      <a:tailEnd type="none" w="med" len="med"/>
                    </a:lnT>
                    <a:lnB w="12700" cap="flat" cmpd="sng" algn="ctr">
                      <a:solidFill>
                        <a:srgbClr val="FFCAAF"/>
                      </a:solidFill>
                      <a:prstDash val="solid"/>
                      <a:round/>
                      <a:headEnd type="none" w="med" len="med"/>
                      <a:tailEnd type="none" w="med" len="med"/>
                    </a:lnB>
                    <a:solidFill>
                      <a:srgbClr val="DB7059"/>
                    </a:solidFill>
                  </a:tcPr>
                </a:tc>
                <a:tc>
                  <a:txBody>
                    <a:bodyPr/>
                    <a:lstStyle/>
                    <a:p>
                      <a:pPr algn="l">
                        <a:spcAft>
                          <a:spcPts val="600"/>
                        </a:spcAft>
                      </a:pPr>
                      <a:r>
                        <a:rPr lang="en-CA" sz="1800">
                          <a:latin typeface="Lato Black" panose="020F0A02020204030203" pitchFamily="34" charset="0"/>
                          <a:cs typeface="Segoe UI" panose="020B0502040204020203" pitchFamily="34" charset="0"/>
                        </a:rPr>
                        <a:t>ABCDE</a:t>
                      </a:r>
                      <a:r>
                        <a:rPr lang="en-CA" sz="1800" baseline="30000">
                          <a:latin typeface="Lato Black" panose="020F0A02020204030203" pitchFamily="34" charset="0"/>
                          <a:cs typeface="Segoe UI" panose="020B0502040204020203" pitchFamily="34" charset="0"/>
                        </a:rPr>
                        <a:t>2</a:t>
                      </a:r>
                    </a:p>
                  </a:txBody>
                  <a:tcPr marT="144000" marB="144000" anchor="ctr">
                    <a:lnL w="12700" cap="flat" cmpd="sng" algn="ctr">
                      <a:solidFill>
                        <a:srgbClr val="FFCAAF"/>
                      </a:solidFill>
                      <a:prstDash val="solid"/>
                      <a:round/>
                      <a:headEnd type="none" w="med" len="med"/>
                      <a:tailEnd type="none" w="med" len="med"/>
                    </a:lnL>
                    <a:lnR w="12700" cap="flat" cmpd="sng" algn="ctr">
                      <a:solidFill>
                        <a:srgbClr val="FFCAAF"/>
                      </a:solidFill>
                      <a:prstDash val="solid"/>
                      <a:round/>
                      <a:headEnd type="none" w="med" len="med"/>
                      <a:tailEnd type="none" w="med" len="med"/>
                    </a:lnR>
                    <a:lnT w="12700" cap="flat" cmpd="sng" algn="ctr">
                      <a:solidFill>
                        <a:srgbClr val="FFCAAF"/>
                      </a:solidFill>
                      <a:prstDash val="solid"/>
                      <a:round/>
                      <a:headEnd type="none" w="med" len="med"/>
                      <a:tailEnd type="none" w="med" len="med"/>
                    </a:lnT>
                    <a:lnB w="12700" cap="flat" cmpd="sng" algn="ctr">
                      <a:solidFill>
                        <a:srgbClr val="FFCAAF"/>
                      </a:solidFill>
                      <a:prstDash val="solid"/>
                      <a:round/>
                      <a:headEnd type="none" w="med" len="med"/>
                      <a:tailEnd type="none" w="med" len="med"/>
                    </a:lnB>
                    <a:solidFill>
                      <a:srgbClr val="DB7059"/>
                    </a:solidFill>
                  </a:tcPr>
                </a:tc>
                <a:tc>
                  <a:txBody>
                    <a:bodyPr/>
                    <a:lstStyle/>
                    <a:p>
                      <a:pPr algn="l">
                        <a:spcAft>
                          <a:spcPts val="600"/>
                        </a:spcAft>
                      </a:pPr>
                      <a:r>
                        <a:rPr lang="en-CA" sz="1800">
                          <a:latin typeface="Lato Black" panose="020F0A02020204030203" pitchFamily="34" charset="0"/>
                          <a:cs typeface="Segoe UI" panose="020B0502040204020203" pitchFamily="34" charset="0"/>
                        </a:rPr>
                        <a:t>BREAKS</a:t>
                      </a:r>
                      <a:r>
                        <a:rPr lang="en-CA" sz="1800" baseline="30000">
                          <a:latin typeface="Lato Black" panose="020F0A02020204030203" pitchFamily="34" charset="0"/>
                          <a:cs typeface="Segoe UI" panose="020B0502040204020203" pitchFamily="34" charset="0"/>
                        </a:rPr>
                        <a:t>3</a:t>
                      </a:r>
                    </a:p>
                  </a:txBody>
                  <a:tcPr marT="144000" marB="144000" anchor="ctr">
                    <a:lnL w="12700" cap="flat" cmpd="sng" algn="ctr">
                      <a:solidFill>
                        <a:srgbClr val="FFCAAF"/>
                      </a:solidFill>
                      <a:prstDash val="solid"/>
                      <a:round/>
                      <a:headEnd type="none" w="med" len="med"/>
                      <a:tailEnd type="none" w="med" len="med"/>
                    </a:lnL>
                    <a:lnR w="12700" cap="flat" cmpd="sng" algn="ctr">
                      <a:solidFill>
                        <a:srgbClr val="FFCAAF"/>
                      </a:solidFill>
                      <a:prstDash val="solid"/>
                      <a:round/>
                      <a:headEnd type="none" w="med" len="med"/>
                      <a:tailEnd type="none" w="med" len="med"/>
                    </a:lnR>
                    <a:lnT w="12700" cap="flat" cmpd="sng" algn="ctr">
                      <a:solidFill>
                        <a:srgbClr val="FFCAAF"/>
                      </a:solidFill>
                      <a:prstDash val="solid"/>
                      <a:round/>
                      <a:headEnd type="none" w="med" len="med"/>
                      <a:tailEnd type="none" w="med" len="med"/>
                    </a:lnT>
                    <a:lnB w="12700" cap="flat" cmpd="sng" algn="ctr">
                      <a:solidFill>
                        <a:srgbClr val="FFCAAF"/>
                      </a:solidFill>
                      <a:prstDash val="solid"/>
                      <a:round/>
                      <a:headEnd type="none" w="med" len="med"/>
                      <a:tailEnd type="none" w="med" len="med"/>
                    </a:lnB>
                    <a:solidFill>
                      <a:srgbClr val="DB7059"/>
                    </a:solidFill>
                  </a:tcPr>
                </a:tc>
                <a:tc>
                  <a:txBody>
                    <a:bodyPr/>
                    <a:lstStyle/>
                    <a:p>
                      <a:pPr algn="l">
                        <a:spcAft>
                          <a:spcPts val="600"/>
                        </a:spcAft>
                      </a:pPr>
                      <a:r>
                        <a:rPr lang="en-CA" sz="1800">
                          <a:latin typeface="Lato Black" panose="020F0A02020204030203" pitchFamily="34" charset="0"/>
                          <a:cs typeface="Segoe UI" panose="020B0502040204020203" pitchFamily="34" charset="0"/>
                        </a:rPr>
                        <a:t>ALS ALLOW</a:t>
                      </a:r>
                      <a:r>
                        <a:rPr lang="en-CA" sz="1800" baseline="30000">
                          <a:latin typeface="Lato Black" panose="020F0A02020204030203" pitchFamily="34" charset="0"/>
                          <a:cs typeface="Segoe UI" panose="020B0502040204020203" pitchFamily="34" charset="0"/>
                        </a:rPr>
                        <a:t>4</a:t>
                      </a:r>
                    </a:p>
                  </a:txBody>
                  <a:tcPr marT="144000" marB="144000" anchor="ctr">
                    <a:lnL w="12700" cap="flat" cmpd="sng" algn="ctr">
                      <a:solidFill>
                        <a:srgbClr val="FFCAAF"/>
                      </a:solidFill>
                      <a:prstDash val="solid"/>
                      <a:round/>
                      <a:headEnd type="none" w="med" len="med"/>
                      <a:tailEnd type="none" w="med" len="med"/>
                    </a:lnL>
                    <a:lnR w="12700" cap="flat" cmpd="sng" algn="ctr">
                      <a:solidFill>
                        <a:srgbClr val="FFCAAF"/>
                      </a:solidFill>
                      <a:prstDash val="solid"/>
                      <a:round/>
                      <a:headEnd type="none" w="med" len="med"/>
                      <a:tailEnd type="none" w="med" len="med"/>
                    </a:lnR>
                    <a:lnT w="12700" cap="flat" cmpd="sng" algn="ctr">
                      <a:solidFill>
                        <a:srgbClr val="FFCAAF"/>
                      </a:solidFill>
                      <a:prstDash val="solid"/>
                      <a:round/>
                      <a:headEnd type="none" w="med" len="med"/>
                      <a:tailEnd type="none" w="med" len="med"/>
                    </a:lnT>
                    <a:lnB w="12700" cap="flat" cmpd="sng" algn="ctr">
                      <a:solidFill>
                        <a:srgbClr val="FFCAAF"/>
                      </a:solidFill>
                      <a:prstDash val="solid"/>
                      <a:round/>
                      <a:headEnd type="none" w="med" len="med"/>
                      <a:tailEnd type="none" w="med" len="med"/>
                    </a:lnB>
                    <a:solidFill>
                      <a:srgbClr val="DB7059"/>
                    </a:solidFill>
                  </a:tcPr>
                </a:tc>
                <a:extLst>
                  <a:ext uri="{0D108BD9-81ED-4DB2-BD59-A6C34878D82A}">
                    <a16:rowId xmlns:a16="http://schemas.microsoft.com/office/drawing/2014/main" val="3520857783"/>
                  </a:ext>
                </a:extLst>
              </a:tr>
              <a:tr h="46800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b="1">
                          <a:solidFill>
                            <a:srgbClr val="DB7059"/>
                          </a:solidFill>
                          <a:latin typeface="Lato Black" panose="020F0A02020204030203" pitchFamily="34" charset="0"/>
                          <a:cs typeface="Helvetica" panose="020B0604020202020204" pitchFamily="34" charset="0"/>
                        </a:rPr>
                        <a:t>S</a:t>
                      </a:r>
                      <a:r>
                        <a:rPr lang="en-US" b="1">
                          <a:solidFill>
                            <a:srgbClr val="667A84"/>
                          </a:solidFill>
                          <a:latin typeface="Lato" panose="020F0502020204030203" pitchFamily="34" charset="0"/>
                          <a:cs typeface="Helvetica" panose="020B0604020202020204" pitchFamily="34" charset="0"/>
                        </a:rPr>
                        <a:t>etting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b="1" kern="1200">
                          <a:solidFill>
                            <a:srgbClr val="DB7059"/>
                          </a:solidFill>
                          <a:latin typeface="Lato Black" panose="020F0A02020204030203" pitchFamily="34" charset="0"/>
                          <a:ea typeface="+mn-ea"/>
                          <a:cs typeface="Helvetica" panose="020B0604020202020204" pitchFamily="34" charset="0"/>
                        </a:rPr>
                        <a:t>P</a:t>
                      </a:r>
                      <a:r>
                        <a:rPr lang="en-US" b="1">
                          <a:solidFill>
                            <a:srgbClr val="667A84"/>
                          </a:solidFill>
                          <a:latin typeface="Lato" panose="020F0502020204030203" pitchFamily="34" charset="0"/>
                          <a:cs typeface="Helvetica" panose="020B0604020202020204" pitchFamily="34" charset="0"/>
                        </a:rPr>
                        <a:t>atient perception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b="1" kern="1200">
                          <a:solidFill>
                            <a:srgbClr val="DB7059"/>
                          </a:solidFill>
                          <a:latin typeface="Lato Black" panose="020F0A02020204030203" pitchFamily="34" charset="0"/>
                          <a:ea typeface="+mn-ea"/>
                          <a:cs typeface="Helvetica" panose="020B0604020202020204" pitchFamily="34" charset="0"/>
                        </a:rPr>
                        <a:t>I</a:t>
                      </a:r>
                      <a:r>
                        <a:rPr lang="en-US" b="1">
                          <a:solidFill>
                            <a:srgbClr val="667A84"/>
                          </a:solidFill>
                          <a:latin typeface="Lato" panose="020F0502020204030203" pitchFamily="34" charset="0"/>
                          <a:cs typeface="Helvetica" panose="020B0604020202020204" pitchFamily="34" charset="0"/>
                        </a:rPr>
                        <a:t>nvitation to give information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b="1" kern="1200">
                          <a:solidFill>
                            <a:srgbClr val="DB7059"/>
                          </a:solidFill>
                          <a:latin typeface="Lato Black" panose="020F0A02020204030203" pitchFamily="34" charset="0"/>
                          <a:ea typeface="+mn-ea"/>
                          <a:cs typeface="Helvetica" panose="020B0604020202020204" pitchFamily="34" charset="0"/>
                        </a:rPr>
                        <a:t>K</a:t>
                      </a:r>
                      <a:r>
                        <a:rPr lang="en-US" b="1">
                          <a:solidFill>
                            <a:srgbClr val="667A84"/>
                          </a:solidFill>
                          <a:latin typeface="Lato" panose="020F0502020204030203" pitchFamily="34" charset="0"/>
                          <a:cs typeface="Helvetica" panose="020B0604020202020204" pitchFamily="34" charset="0"/>
                        </a:rPr>
                        <a:t>nowledge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b="1" kern="1200">
                          <a:solidFill>
                            <a:srgbClr val="DB7059"/>
                          </a:solidFill>
                          <a:latin typeface="Lato Black" panose="020F0A02020204030203" pitchFamily="34" charset="0"/>
                          <a:ea typeface="+mn-ea"/>
                          <a:cs typeface="Helvetica" panose="020B0604020202020204" pitchFamily="34" charset="0"/>
                        </a:rPr>
                        <a:t>E</a:t>
                      </a:r>
                      <a:r>
                        <a:rPr lang="en-US" b="1">
                          <a:solidFill>
                            <a:srgbClr val="667A84"/>
                          </a:solidFill>
                          <a:latin typeface="Lato" panose="020F0502020204030203" pitchFamily="34" charset="0"/>
                          <a:cs typeface="Helvetica" panose="020B0604020202020204" pitchFamily="34" charset="0"/>
                        </a:rPr>
                        <a:t>xplore emotions and empathize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b="1" kern="1200">
                          <a:solidFill>
                            <a:srgbClr val="DB7059"/>
                          </a:solidFill>
                          <a:latin typeface="Lato Black" panose="020F0A02020204030203" pitchFamily="34" charset="0"/>
                          <a:ea typeface="+mn-ea"/>
                          <a:cs typeface="Helvetica" panose="020B0604020202020204" pitchFamily="34" charset="0"/>
                        </a:rPr>
                        <a:t>S</a:t>
                      </a:r>
                      <a:r>
                        <a:rPr lang="en-US" b="1">
                          <a:solidFill>
                            <a:srgbClr val="667A84"/>
                          </a:solidFill>
                          <a:latin typeface="Lato" panose="020F0502020204030203" pitchFamily="34" charset="0"/>
                          <a:cs typeface="Helvetica" panose="020B0604020202020204" pitchFamily="34" charset="0"/>
                        </a:rPr>
                        <a:t>trategy and summarize </a:t>
                      </a:r>
                    </a:p>
                  </a:txBody>
                  <a:tcPr marT="108000" marB="108000">
                    <a:lnL w="12700" cap="flat" cmpd="sng" algn="ctr">
                      <a:solidFill>
                        <a:srgbClr val="FFCAAF"/>
                      </a:solidFill>
                      <a:prstDash val="solid"/>
                      <a:round/>
                      <a:headEnd type="none" w="med" len="med"/>
                      <a:tailEnd type="none" w="med" len="med"/>
                    </a:lnL>
                    <a:lnR w="12700" cap="flat" cmpd="sng" algn="ctr">
                      <a:solidFill>
                        <a:srgbClr val="FFCAAF"/>
                      </a:solidFill>
                      <a:prstDash val="solid"/>
                      <a:round/>
                      <a:headEnd type="none" w="med" len="med"/>
                      <a:tailEnd type="none" w="med" len="med"/>
                    </a:lnR>
                    <a:lnT w="12700" cap="flat" cmpd="sng" algn="ctr">
                      <a:solidFill>
                        <a:srgbClr val="FFCAAF"/>
                      </a:solidFill>
                      <a:prstDash val="solid"/>
                      <a:round/>
                      <a:headEnd type="none" w="med" len="med"/>
                      <a:tailEnd type="none" w="med" len="med"/>
                    </a:lnT>
                    <a:lnB w="12700" cap="flat" cmpd="sng" algn="ctr">
                      <a:solidFill>
                        <a:srgbClr val="FFCAAF"/>
                      </a:solidFill>
                      <a:prstDash val="solid"/>
                      <a:round/>
                      <a:headEnd type="none" w="med" len="med"/>
                      <a:tailEnd type="none" w="med" len="med"/>
                    </a:lnB>
                    <a:noFill/>
                  </a:tcPr>
                </a:tc>
                <a:tc>
                  <a:txBody>
                    <a:bodyPr/>
                    <a:lstStyle/>
                    <a:p>
                      <a:pPr algn="l">
                        <a:spcAft>
                          <a:spcPts val="600"/>
                        </a:spcAft>
                      </a:pPr>
                      <a:r>
                        <a:rPr lang="en-US" sz="2000" b="1" kern="1200">
                          <a:solidFill>
                            <a:srgbClr val="DB7059"/>
                          </a:solidFill>
                          <a:latin typeface="Lato Black" panose="020F0A02020204030203" pitchFamily="34" charset="0"/>
                          <a:ea typeface="+mn-ea"/>
                          <a:cs typeface="Helvetica" panose="020B0604020202020204" pitchFamily="34" charset="0"/>
                        </a:rPr>
                        <a:t>A</a:t>
                      </a:r>
                      <a:r>
                        <a:rPr lang="en-US">
                          <a:solidFill>
                            <a:srgbClr val="667A84"/>
                          </a:solidFill>
                          <a:latin typeface="Lato" panose="020F0502020204030203" pitchFamily="34" charset="0"/>
                          <a:cs typeface="Helvetica" panose="020B0604020202020204" pitchFamily="34" charset="0"/>
                        </a:rPr>
                        <a:t>dvance preparation</a:t>
                      </a:r>
                    </a:p>
                    <a:p>
                      <a:pPr algn="l">
                        <a:spcAft>
                          <a:spcPts val="600"/>
                        </a:spcAft>
                      </a:pPr>
                      <a:r>
                        <a:rPr lang="en-US" sz="2000" b="1" kern="1200">
                          <a:solidFill>
                            <a:srgbClr val="DB7059"/>
                          </a:solidFill>
                          <a:latin typeface="Lato Black" panose="020F0A02020204030203" pitchFamily="34" charset="0"/>
                          <a:ea typeface="+mn-ea"/>
                          <a:cs typeface="Helvetica" panose="020B0604020202020204" pitchFamily="34" charset="0"/>
                        </a:rPr>
                        <a:t>B</a:t>
                      </a:r>
                      <a:r>
                        <a:rPr lang="en-US">
                          <a:solidFill>
                            <a:srgbClr val="667A84"/>
                          </a:solidFill>
                          <a:latin typeface="Lato" panose="020F0502020204030203" pitchFamily="34" charset="0"/>
                          <a:cs typeface="Helvetica" panose="020B0604020202020204" pitchFamily="34" charset="0"/>
                        </a:rPr>
                        <a:t>uild environment/ relationship</a:t>
                      </a:r>
                    </a:p>
                    <a:p>
                      <a:pPr algn="l">
                        <a:spcAft>
                          <a:spcPts val="600"/>
                        </a:spcAft>
                      </a:pPr>
                      <a:r>
                        <a:rPr lang="en-US" sz="2000" b="1" kern="1200">
                          <a:solidFill>
                            <a:srgbClr val="DB7059"/>
                          </a:solidFill>
                          <a:latin typeface="Lato Black" panose="020F0A02020204030203" pitchFamily="34" charset="0"/>
                          <a:ea typeface="+mn-ea"/>
                          <a:cs typeface="Helvetica" panose="020B0604020202020204" pitchFamily="34" charset="0"/>
                        </a:rPr>
                        <a:t>C</a:t>
                      </a:r>
                      <a:r>
                        <a:rPr lang="en-US">
                          <a:solidFill>
                            <a:srgbClr val="667A84"/>
                          </a:solidFill>
                          <a:latin typeface="Lato" panose="020F0502020204030203" pitchFamily="34" charset="0"/>
                          <a:cs typeface="Helvetica" panose="020B0604020202020204" pitchFamily="34" charset="0"/>
                        </a:rPr>
                        <a:t>ommunicate well</a:t>
                      </a:r>
                    </a:p>
                    <a:p>
                      <a:pPr algn="l">
                        <a:spcAft>
                          <a:spcPts val="600"/>
                        </a:spcAft>
                      </a:pPr>
                      <a:r>
                        <a:rPr lang="en-US" sz="2000" b="1" kern="1200">
                          <a:solidFill>
                            <a:srgbClr val="DB7059"/>
                          </a:solidFill>
                          <a:latin typeface="Lato Black" panose="020F0A02020204030203" pitchFamily="34" charset="0"/>
                          <a:ea typeface="+mn-ea"/>
                          <a:cs typeface="Helvetica" panose="020B0604020202020204" pitchFamily="34" charset="0"/>
                        </a:rPr>
                        <a:t>D</a:t>
                      </a:r>
                      <a:r>
                        <a:rPr lang="en-US">
                          <a:solidFill>
                            <a:srgbClr val="667A84"/>
                          </a:solidFill>
                          <a:latin typeface="Lato" panose="020F0502020204030203" pitchFamily="34" charset="0"/>
                          <a:cs typeface="Helvetica" panose="020B0604020202020204" pitchFamily="34" charset="0"/>
                        </a:rPr>
                        <a:t>eal with reactions</a:t>
                      </a:r>
                    </a:p>
                    <a:p>
                      <a:pPr algn="l">
                        <a:spcAft>
                          <a:spcPts val="600"/>
                        </a:spcAft>
                      </a:pPr>
                      <a:r>
                        <a:rPr lang="en-US" sz="2000" b="1" kern="1200">
                          <a:solidFill>
                            <a:srgbClr val="DB7059"/>
                          </a:solidFill>
                          <a:latin typeface="Lato Black" panose="020F0A02020204030203" pitchFamily="34" charset="0"/>
                          <a:ea typeface="+mn-ea"/>
                          <a:cs typeface="Helvetica" panose="020B0604020202020204" pitchFamily="34" charset="0"/>
                        </a:rPr>
                        <a:t>E</a:t>
                      </a:r>
                      <a:r>
                        <a:rPr lang="en-US">
                          <a:solidFill>
                            <a:srgbClr val="667A84"/>
                          </a:solidFill>
                          <a:latin typeface="Lato" panose="020F0502020204030203" pitchFamily="34" charset="0"/>
                          <a:cs typeface="Helvetica" panose="020B0604020202020204" pitchFamily="34" charset="0"/>
                        </a:rPr>
                        <a:t>ncourage and </a:t>
                      </a:r>
                      <a:br>
                        <a:rPr lang="en-US">
                          <a:solidFill>
                            <a:srgbClr val="667A84"/>
                          </a:solidFill>
                          <a:latin typeface="Lato" panose="020F0502020204030203" pitchFamily="34" charset="0"/>
                          <a:cs typeface="Helvetica" panose="020B0604020202020204" pitchFamily="34" charset="0"/>
                        </a:rPr>
                      </a:br>
                      <a:r>
                        <a:rPr lang="en-US">
                          <a:solidFill>
                            <a:srgbClr val="667A84"/>
                          </a:solidFill>
                          <a:latin typeface="Lato" panose="020F0502020204030203" pitchFamily="34" charset="0"/>
                          <a:cs typeface="Helvetica" panose="020B0604020202020204" pitchFamily="34" charset="0"/>
                        </a:rPr>
                        <a:t>validate emotions </a:t>
                      </a:r>
                    </a:p>
                    <a:p>
                      <a:pPr algn="l"/>
                      <a:endParaRPr lang="en-CA">
                        <a:solidFill>
                          <a:srgbClr val="667A84"/>
                        </a:solidFill>
                        <a:latin typeface="Lato" panose="020F0502020204030203" pitchFamily="34" charset="0"/>
                        <a:cs typeface="Helvetica" panose="020B0604020202020204" pitchFamily="34" charset="0"/>
                      </a:endParaRPr>
                    </a:p>
                  </a:txBody>
                  <a:tcPr marT="108000" marB="108000">
                    <a:lnL w="12700" cap="flat" cmpd="sng" algn="ctr">
                      <a:solidFill>
                        <a:srgbClr val="FFCAAF"/>
                      </a:solidFill>
                      <a:prstDash val="solid"/>
                      <a:round/>
                      <a:headEnd type="none" w="med" len="med"/>
                      <a:tailEnd type="none" w="med" len="med"/>
                    </a:lnL>
                    <a:lnR w="12700" cap="flat" cmpd="sng" algn="ctr">
                      <a:solidFill>
                        <a:srgbClr val="FFCAAF"/>
                      </a:solidFill>
                      <a:prstDash val="solid"/>
                      <a:round/>
                      <a:headEnd type="none" w="med" len="med"/>
                      <a:tailEnd type="none" w="med" len="med"/>
                    </a:lnR>
                    <a:lnT w="12700" cap="flat" cmpd="sng" algn="ctr">
                      <a:solidFill>
                        <a:srgbClr val="FFCAAF"/>
                      </a:solidFill>
                      <a:prstDash val="solid"/>
                      <a:round/>
                      <a:headEnd type="none" w="med" len="med"/>
                      <a:tailEnd type="none" w="med" len="med"/>
                    </a:lnT>
                    <a:lnB w="12700" cap="flat" cmpd="sng" algn="ctr">
                      <a:solidFill>
                        <a:srgbClr val="FFCAA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b="1" kern="1200">
                          <a:solidFill>
                            <a:srgbClr val="DB7059"/>
                          </a:solidFill>
                          <a:latin typeface="Lato Black" panose="020F0A02020204030203" pitchFamily="34" charset="0"/>
                          <a:ea typeface="+mn-ea"/>
                          <a:cs typeface="Helvetica" panose="020B0604020202020204" pitchFamily="34" charset="0"/>
                        </a:rPr>
                        <a:t>B</a:t>
                      </a:r>
                      <a:r>
                        <a:rPr lang="en-US">
                          <a:solidFill>
                            <a:srgbClr val="667A84"/>
                          </a:solidFill>
                          <a:latin typeface="Lato" panose="020F0502020204030203" pitchFamily="34" charset="0"/>
                          <a:cs typeface="Helvetica" panose="020B0604020202020204" pitchFamily="34" charset="0"/>
                        </a:rPr>
                        <a:t>ackground</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b="1" kern="1200">
                          <a:solidFill>
                            <a:srgbClr val="DB7059"/>
                          </a:solidFill>
                          <a:latin typeface="Lato Black" panose="020F0A02020204030203" pitchFamily="34" charset="0"/>
                          <a:ea typeface="+mn-ea"/>
                          <a:cs typeface="Helvetica" panose="020B0604020202020204" pitchFamily="34" charset="0"/>
                        </a:rPr>
                        <a:t>R</a:t>
                      </a:r>
                      <a:r>
                        <a:rPr lang="en-US">
                          <a:solidFill>
                            <a:srgbClr val="667A84"/>
                          </a:solidFill>
                          <a:latin typeface="Lato" panose="020F0502020204030203" pitchFamily="34" charset="0"/>
                          <a:cs typeface="Helvetica" panose="020B0604020202020204" pitchFamily="34" charset="0"/>
                        </a:rPr>
                        <a:t>apport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b="1" kern="1200">
                          <a:solidFill>
                            <a:srgbClr val="DB7059"/>
                          </a:solidFill>
                          <a:latin typeface="Lato Black" panose="020F0A02020204030203" pitchFamily="34" charset="0"/>
                          <a:ea typeface="+mn-ea"/>
                          <a:cs typeface="Helvetica" panose="020B0604020202020204" pitchFamily="34" charset="0"/>
                        </a:rPr>
                        <a:t>E</a:t>
                      </a:r>
                      <a:r>
                        <a:rPr lang="en-US">
                          <a:solidFill>
                            <a:srgbClr val="667A84"/>
                          </a:solidFill>
                          <a:latin typeface="Lato" panose="020F0502020204030203" pitchFamily="34" charset="0"/>
                          <a:cs typeface="Helvetica" panose="020B0604020202020204" pitchFamily="34" charset="0"/>
                        </a:rPr>
                        <a:t>xplore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b="1" kern="1200">
                          <a:solidFill>
                            <a:srgbClr val="DB7059"/>
                          </a:solidFill>
                          <a:latin typeface="Lato Black" panose="020F0A02020204030203" pitchFamily="34" charset="0"/>
                          <a:ea typeface="+mn-ea"/>
                          <a:cs typeface="Helvetica" panose="020B0604020202020204" pitchFamily="34" charset="0"/>
                        </a:rPr>
                        <a:t>A</a:t>
                      </a:r>
                      <a:r>
                        <a:rPr lang="en-US">
                          <a:solidFill>
                            <a:srgbClr val="667A84"/>
                          </a:solidFill>
                          <a:latin typeface="Lato" panose="020F0502020204030203" pitchFamily="34" charset="0"/>
                          <a:cs typeface="Helvetica" panose="020B0604020202020204" pitchFamily="34" charset="0"/>
                        </a:rPr>
                        <a:t>nnounce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b="1" kern="1200">
                          <a:solidFill>
                            <a:srgbClr val="DB7059"/>
                          </a:solidFill>
                          <a:latin typeface="Lato Black" panose="020F0A02020204030203" pitchFamily="34" charset="0"/>
                          <a:ea typeface="+mn-ea"/>
                          <a:cs typeface="Helvetica" panose="020B0604020202020204" pitchFamily="34" charset="0"/>
                        </a:rPr>
                        <a:t>K</a:t>
                      </a:r>
                      <a:r>
                        <a:rPr lang="en-US">
                          <a:solidFill>
                            <a:srgbClr val="667A84"/>
                          </a:solidFill>
                          <a:latin typeface="Lato" panose="020F0502020204030203" pitchFamily="34" charset="0"/>
                          <a:cs typeface="Helvetica" panose="020B0604020202020204" pitchFamily="34" charset="0"/>
                        </a:rPr>
                        <a:t>indling</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b="1" kern="1200">
                          <a:solidFill>
                            <a:srgbClr val="DB7059"/>
                          </a:solidFill>
                          <a:latin typeface="Lato Black" panose="020F0A02020204030203" pitchFamily="34" charset="0"/>
                          <a:ea typeface="+mn-ea"/>
                          <a:cs typeface="Helvetica" panose="020B0604020202020204" pitchFamily="34" charset="0"/>
                        </a:rPr>
                        <a:t>S</a:t>
                      </a:r>
                      <a:r>
                        <a:rPr lang="en-US">
                          <a:solidFill>
                            <a:srgbClr val="667A84"/>
                          </a:solidFill>
                          <a:latin typeface="Lato" panose="020F0502020204030203" pitchFamily="34" charset="0"/>
                          <a:cs typeface="Helvetica" panose="020B0604020202020204" pitchFamily="34" charset="0"/>
                        </a:rPr>
                        <a:t>ummarize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667A84"/>
                          </a:solidFill>
                          <a:latin typeface="Lato" panose="020F0502020204030203" pitchFamily="34" charset="0"/>
                          <a:cs typeface="Helvetica" panose="020B0604020202020204" pitchFamily="34" charset="0"/>
                        </a:rPr>
                        <a:t> </a:t>
                      </a:r>
                      <a:endParaRPr lang="en-CA">
                        <a:solidFill>
                          <a:srgbClr val="667A84"/>
                        </a:solidFill>
                        <a:latin typeface="Lato" panose="020F0502020204030203" pitchFamily="34" charset="0"/>
                        <a:cs typeface="Helvetica" panose="020B0604020202020204" pitchFamily="34" charset="0"/>
                      </a:endParaRPr>
                    </a:p>
                  </a:txBody>
                  <a:tcPr marT="108000" marB="108000">
                    <a:lnL w="12700" cap="flat" cmpd="sng" algn="ctr">
                      <a:solidFill>
                        <a:srgbClr val="FFCAAF"/>
                      </a:solidFill>
                      <a:prstDash val="solid"/>
                      <a:round/>
                      <a:headEnd type="none" w="med" len="med"/>
                      <a:tailEnd type="none" w="med" len="med"/>
                    </a:lnL>
                    <a:lnR w="12700" cap="flat" cmpd="sng" algn="ctr">
                      <a:solidFill>
                        <a:srgbClr val="FFCAAF"/>
                      </a:solidFill>
                      <a:prstDash val="solid"/>
                      <a:round/>
                      <a:headEnd type="none" w="med" len="med"/>
                      <a:tailEnd type="none" w="med" len="med"/>
                    </a:lnR>
                    <a:lnT w="12700" cap="flat" cmpd="sng" algn="ctr">
                      <a:solidFill>
                        <a:srgbClr val="FFCAAF"/>
                      </a:solidFill>
                      <a:prstDash val="solid"/>
                      <a:round/>
                      <a:headEnd type="none" w="med" len="med"/>
                      <a:tailEnd type="none" w="med" len="med"/>
                    </a:lnT>
                    <a:lnB w="12700" cap="flat" cmpd="sng" algn="ctr">
                      <a:solidFill>
                        <a:srgbClr val="FFCAAF"/>
                      </a:solidFill>
                      <a:prstDash val="solid"/>
                      <a:round/>
                      <a:headEnd type="none" w="med" len="med"/>
                      <a:tailEnd type="none" w="med" len="med"/>
                    </a:lnB>
                    <a:noFill/>
                  </a:tcPr>
                </a:tc>
                <a:tc>
                  <a:txBody>
                    <a:bodyPr/>
                    <a:lstStyle/>
                    <a:p>
                      <a:pPr algn="l">
                        <a:spcAft>
                          <a:spcPts val="300"/>
                        </a:spcAft>
                      </a:pPr>
                      <a:r>
                        <a:rPr lang="en-US" sz="2000" b="1" kern="1200">
                          <a:solidFill>
                            <a:srgbClr val="DB7059"/>
                          </a:solidFill>
                          <a:latin typeface="Lato Black" panose="020F0A02020204030203" pitchFamily="34" charset="0"/>
                          <a:ea typeface="+mn-ea"/>
                          <a:cs typeface="Helvetica" panose="020B0604020202020204" pitchFamily="34" charset="0"/>
                        </a:rPr>
                        <a:t>A</a:t>
                      </a:r>
                      <a:r>
                        <a:rPr lang="en-US">
                          <a:solidFill>
                            <a:srgbClr val="667A84"/>
                          </a:solidFill>
                          <a:latin typeface="Lato" panose="020F0502020204030203" pitchFamily="34" charset="0"/>
                          <a:cs typeface="Helvetica" panose="020B0604020202020204" pitchFamily="34" charset="0"/>
                        </a:rPr>
                        <a:t>scertain</a:t>
                      </a:r>
                    </a:p>
                    <a:p>
                      <a:pPr algn="l">
                        <a:spcAft>
                          <a:spcPts val="300"/>
                        </a:spcAft>
                      </a:pPr>
                      <a:r>
                        <a:rPr lang="en-US" sz="2000" b="1" kern="1200">
                          <a:solidFill>
                            <a:srgbClr val="DB7059"/>
                          </a:solidFill>
                          <a:latin typeface="Lato Black" panose="020F0A02020204030203" pitchFamily="34" charset="0"/>
                          <a:ea typeface="+mn-ea"/>
                          <a:cs typeface="Helvetica" panose="020B0604020202020204" pitchFamily="34" charset="0"/>
                        </a:rPr>
                        <a:t>L</a:t>
                      </a:r>
                      <a:r>
                        <a:rPr lang="en-US">
                          <a:solidFill>
                            <a:srgbClr val="667A84"/>
                          </a:solidFill>
                          <a:latin typeface="Lato" panose="020F0502020204030203" pitchFamily="34" charset="0"/>
                          <a:cs typeface="Helvetica" panose="020B0604020202020204" pitchFamily="34" charset="0"/>
                        </a:rPr>
                        <a:t>eave opportunity</a:t>
                      </a:r>
                    </a:p>
                    <a:p>
                      <a:pPr algn="l">
                        <a:spcAft>
                          <a:spcPts val="300"/>
                        </a:spcAft>
                      </a:pPr>
                      <a:r>
                        <a:rPr lang="en-US" sz="2000" b="1" kern="1200">
                          <a:solidFill>
                            <a:srgbClr val="DB7059"/>
                          </a:solidFill>
                          <a:latin typeface="Lato Black" panose="020F0A02020204030203" pitchFamily="34" charset="0"/>
                          <a:ea typeface="+mn-ea"/>
                          <a:cs typeface="Helvetica" panose="020B0604020202020204" pitchFamily="34" charset="0"/>
                        </a:rPr>
                        <a:t>S</a:t>
                      </a:r>
                      <a:r>
                        <a:rPr lang="en-US">
                          <a:solidFill>
                            <a:srgbClr val="667A84"/>
                          </a:solidFill>
                          <a:latin typeface="Lato" panose="020F0502020204030203" pitchFamily="34" charset="0"/>
                          <a:cs typeface="Helvetica" panose="020B0604020202020204" pitchFamily="34" charset="0"/>
                        </a:rPr>
                        <a:t>tratify</a:t>
                      </a:r>
                    </a:p>
                    <a:p>
                      <a:pPr algn="l">
                        <a:spcAft>
                          <a:spcPts val="300"/>
                        </a:spcAft>
                      </a:pPr>
                      <a:r>
                        <a:rPr lang="en-US" sz="600">
                          <a:solidFill>
                            <a:srgbClr val="667A84"/>
                          </a:solidFill>
                          <a:latin typeface="Lato" panose="020F0502020204030203" pitchFamily="34" charset="0"/>
                          <a:cs typeface="Helvetica" panose="020B0604020202020204" pitchFamily="34" charset="0"/>
                        </a:rPr>
                        <a:t> </a:t>
                      </a:r>
                      <a:endParaRPr lang="en-US">
                        <a:solidFill>
                          <a:srgbClr val="667A84"/>
                        </a:solidFill>
                        <a:latin typeface="Lato" panose="020F0502020204030203" pitchFamily="34" charset="0"/>
                        <a:cs typeface="Helvetica" panose="020B0604020202020204" pitchFamily="34" charset="0"/>
                      </a:endParaRPr>
                    </a:p>
                    <a:p>
                      <a:pPr algn="l">
                        <a:spcAft>
                          <a:spcPts val="300"/>
                        </a:spcAft>
                      </a:pPr>
                      <a:r>
                        <a:rPr lang="en-US" sz="2000" b="1" kern="1200">
                          <a:solidFill>
                            <a:srgbClr val="DB7059"/>
                          </a:solidFill>
                          <a:latin typeface="Lato Black" panose="020F0A02020204030203" pitchFamily="34" charset="0"/>
                          <a:ea typeface="+mn-ea"/>
                          <a:cs typeface="Helvetica" panose="020B0604020202020204" pitchFamily="34" charset="0"/>
                        </a:rPr>
                        <a:t>A</a:t>
                      </a:r>
                      <a:r>
                        <a:rPr lang="en-US">
                          <a:solidFill>
                            <a:srgbClr val="667A84"/>
                          </a:solidFill>
                          <a:latin typeface="Lato" panose="020F0502020204030203" pitchFamily="34" charset="0"/>
                          <a:cs typeface="Helvetica" panose="020B0604020202020204" pitchFamily="34" charset="0"/>
                        </a:rPr>
                        <a:t>nchor</a:t>
                      </a:r>
                    </a:p>
                    <a:p>
                      <a:pPr algn="l">
                        <a:spcAft>
                          <a:spcPts val="300"/>
                        </a:spcAft>
                      </a:pPr>
                      <a:r>
                        <a:rPr lang="en-US" sz="2000" b="1" kern="1200">
                          <a:solidFill>
                            <a:srgbClr val="DB7059"/>
                          </a:solidFill>
                          <a:latin typeface="Lato Black" panose="020F0A02020204030203" pitchFamily="34" charset="0"/>
                          <a:ea typeface="+mn-ea"/>
                          <a:cs typeface="Helvetica" panose="020B0604020202020204" pitchFamily="34" charset="0"/>
                        </a:rPr>
                        <a:t>L</a:t>
                      </a:r>
                      <a:r>
                        <a:rPr lang="en-US">
                          <a:solidFill>
                            <a:srgbClr val="667A84"/>
                          </a:solidFill>
                          <a:latin typeface="Lato" panose="020F0502020204030203" pitchFamily="34" charset="0"/>
                          <a:cs typeface="Helvetica" panose="020B0604020202020204" pitchFamily="34" charset="0"/>
                        </a:rPr>
                        <a:t>et it be</a:t>
                      </a:r>
                    </a:p>
                    <a:p>
                      <a:pPr algn="l">
                        <a:spcAft>
                          <a:spcPts val="300"/>
                        </a:spcAft>
                      </a:pPr>
                      <a:r>
                        <a:rPr lang="en-US" sz="2000" b="1" kern="1200">
                          <a:solidFill>
                            <a:srgbClr val="DB7059"/>
                          </a:solidFill>
                          <a:latin typeface="Lato Black" panose="020F0A02020204030203" pitchFamily="34" charset="0"/>
                          <a:ea typeface="+mn-ea"/>
                          <a:cs typeface="Helvetica" panose="020B0604020202020204" pitchFamily="34" charset="0"/>
                        </a:rPr>
                        <a:t>L</a:t>
                      </a:r>
                      <a:r>
                        <a:rPr lang="en-US">
                          <a:solidFill>
                            <a:srgbClr val="667A84"/>
                          </a:solidFill>
                          <a:latin typeface="Lato" panose="020F0502020204030203" pitchFamily="34" charset="0"/>
                          <a:cs typeface="Helvetica" panose="020B0604020202020204" pitchFamily="34" charset="0"/>
                        </a:rPr>
                        <a:t>isten in silence </a:t>
                      </a:r>
                    </a:p>
                    <a:p>
                      <a:pPr algn="l">
                        <a:spcAft>
                          <a:spcPts val="300"/>
                        </a:spcAft>
                      </a:pPr>
                      <a:r>
                        <a:rPr lang="en-US" sz="2000" b="1" kern="1200">
                          <a:solidFill>
                            <a:srgbClr val="DB7059"/>
                          </a:solidFill>
                          <a:latin typeface="Lato Black" panose="020F0A02020204030203" pitchFamily="34" charset="0"/>
                          <a:ea typeface="+mn-ea"/>
                          <a:cs typeface="Helvetica" panose="020B0604020202020204" pitchFamily="34" charset="0"/>
                        </a:rPr>
                        <a:t>O</a:t>
                      </a:r>
                      <a:r>
                        <a:rPr lang="en-US">
                          <a:solidFill>
                            <a:srgbClr val="667A84"/>
                          </a:solidFill>
                          <a:latin typeface="Lato" panose="020F0502020204030203" pitchFamily="34" charset="0"/>
                          <a:cs typeface="Helvetica" panose="020B0604020202020204" pitchFamily="34" charset="0"/>
                        </a:rPr>
                        <a:t>ffer over time</a:t>
                      </a:r>
                    </a:p>
                    <a:p>
                      <a:pPr algn="l">
                        <a:spcAft>
                          <a:spcPts val="300"/>
                        </a:spcAft>
                      </a:pPr>
                      <a:r>
                        <a:rPr lang="en-US" sz="2000" b="1" kern="1200">
                          <a:solidFill>
                            <a:srgbClr val="DB7059"/>
                          </a:solidFill>
                          <a:latin typeface="Lato Black" panose="020F0A02020204030203" pitchFamily="34" charset="0"/>
                          <a:ea typeface="+mn-ea"/>
                          <a:cs typeface="Helvetica" panose="020B0604020202020204" pitchFamily="34" charset="0"/>
                        </a:rPr>
                        <a:t>W</a:t>
                      </a:r>
                      <a:r>
                        <a:rPr lang="en-US">
                          <a:solidFill>
                            <a:srgbClr val="667A84"/>
                          </a:solidFill>
                          <a:latin typeface="Lato" panose="020F0502020204030203" pitchFamily="34" charset="0"/>
                          <a:cs typeface="Helvetica" panose="020B0604020202020204" pitchFamily="34" charset="0"/>
                        </a:rPr>
                        <a:t>ork together </a:t>
                      </a:r>
                    </a:p>
                  </a:txBody>
                  <a:tcPr marT="108000" marB="108000">
                    <a:lnL w="12700" cap="flat" cmpd="sng" algn="ctr">
                      <a:solidFill>
                        <a:srgbClr val="FFCAAF"/>
                      </a:solidFill>
                      <a:prstDash val="solid"/>
                      <a:round/>
                      <a:headEnd type="none" w="med" len="med"/>
                      <a:tailEnd type="none" w="med" len="med"/>
                    </a:lnL>
                    <a:lnR w="12700" cap="flat" cmpd="sng" algn="ctr">
                      <a:solidFill>
                        <a:srgbClr val="FFCAAF"/>
                      </a:solidFill>
                      <a:prstDash val="solid"/>
                      <a:round/>
                      <a:headEnd type="none" w="med" len="med"/>
                      <a:tailEnd type="none" w="med" len="med"/>
                    </a:lnR>
                    <a:lnT w="12700" cap="flat" cmpd="sng" algn="ctr">
                      <a:solidFill>
                        <a:srgbClr val="FFCAAF"/>
                      </a:solidFill>
                      <a:prstDash val="solid"/>
                      <a:round/>
                      <a:headEnd type="none" w="med" len="med"/>
                      <a:tailEnd type="none" w="med" len="med"/>
                    </a:lnT>
                    <a:lnB w="12700" cap="flat" cmpd="sng" algn="ctr">
                      <a:solidFill>
                        <a:srgbClr val="FFCAAF"/>
                      </a:solidFill>
                      <a:prstDash val="solid"/>
                      <a:round/>
                      <a:headEnd type="none" w="med" len="med"/>
                      <a:tailEnd type="none" w="med" len="med"/>
                    </a:lnB>
                    <a:noFill/>
                  </a:tcPr>
                </a:tc>
                <a:extLst>
                  <a:ext uri="{0D108BD9-81ED-4DB2-BD59-A6C34878D82A}">
                    <a16:rowId xmlns:a16="http://schemas.microsoft.com/office/drawing/2014/main" val="1734706190"/>
                  </a:ext>
                </a:extLst>
              </a:tr>
              <a:tr h="468000">
                <a:tc gridSpan="4">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600" b="1" dirty="0">
                          <a:solidFill>
                            <a:schemeClr val="bg1"/>
                          </a:solidFill>
                          <a:latin typeface="Lato" panose="020F0502020204030203" pitchFamily="34" charset="0"/>
                          <a:cs typeface="Helvetica" panose="020B0604020202020204" pitchFamily="34" charset="0"/>
                        </a:rPr>
                        <a:t>Although each of these protocols have different acronyms, they share similar elements. Healthcare providers can choose to use whichever protocol resonates most with them (or no protocol at all) but it is important that the key elements that will be discussed in this program are followed in order to effectively deliver the news. </a:t>
                      </a:r>
                    </a:p>
                  </a:txBody>
                  <a:tcPr marT="108000" marB="108000">
                    <a:lnL w="12700" cap="flat" cmpd="sng" algn="ctr">
                      <a:solidFill>
                        <a:srgbClr val="FFCAAF"/>
                      </a:solidFill>
                      <a:prstDash val="solid"/>
                      <a:round/>
                      <a:headEnd type="none" w="med" len="med"/>
                      <a:tailEnd type="none" w="med" len="med"/>
                    </a:lnL>
                    <a:lnR w="12700" cap="flat" cmpd="sng" algn="ctr">
                      <a:solidFill>
                        <a:srgbClr val="FFCAAF"/>
                      </a:solidFill>
                      <a:prstDash val="solid"/>
                      <a:round/>
                      <a:headEnd type="none" w="med" len="med"/>
                      <a:tailEnd type="none" w="med" len="med"/>
                    </a:lnR>
                    <a:lnT w="12700" cap="flat" cmpd="sng" algn="ctr">
                      <a:solidFill>
                        <a:srgbClr val="FFCAAF"/>
                      </a:solidFill>
                      <a:prstDash val="solid"/>
                      <a:round/>
                      <a:headEnd type="none" w="med" len="med"/>
                      <a:tailEnd type="none" w="med" len="med"/>
                    </a:lnT>
                    <a:lnB w="12700" cap="flat" cmpd="sng" algn="ctr">
                      <a:solidFill>
                        <a:srgbClr val="FFCAAF"/>
                      </a:solidFill>
                      <a:prstDash val="solid"/>
                      <a:round/>
                      <a:headEnd type="none" w="med" len="med"/>
                      <a:tailEnd type="none" w="med" len="med"/>
                    </a:lnB>
                    <a:solidFill>
                      <a:srgbClr val="667A84"/>
                    </a:solidFill>
                  </a:tcPr>
                </a:tc>
                <a:tc hMerge="1">
                  <a:txBody>
                    <a:bodyPr/>
                    <a:lstStyle/>
                    <a:p>
                      <a:pPr algn="l"/>
                      <a:endParaRPr lang="en-CA">
                        <a:solidFill>
                          <a:srgbClr val="667A84"/>
                        </a:solidFill>
                        <a:latin typeface="Lato" panose="020F0502020204030203" pitchFamily="34" charset="0"/>
                        <a:cs typeface="Helvetica" panose="020B0604020202020204" pitchFamily="34" charset="0"/>
                      </a:endParaRPr>
                    </a:p>
                  </a:txBody>
                  <a:tcPr marT="144000" marB="144000">
                    <a:lnL w="12700" cap="flat" cmpd="sng" algn="ctr">
                      <a:solidFill>
                        <a:srgbClr val="FFCAAF"/>
                      </a:solidFill>
                      <a:prstDash val="solid"/>
                      <a:round/>
                      <a:headEnd type="none" w="med" len="med"/>
                      <a:tailEnd type="none" w="med" len="med"/>
                    </a:lnL>
                    <a:lnR w="12700" cap="flat" cmpd="sng" algn="ctr">
                      <a:solidFill>
                        <a:srgbClr val="FFCAAF"/>
                      </a:solidFill>
                      <a:prstDash val="solid"/>
                      <a:round/>
                      <a:headEnd type="none" w="med" len="med"/>
                      <a:tailEnd type="none" w="med" len="med"/>
                    </a:lnR>
                    <a:lnT w="12700" cap="flat" cmpd="sng" algn="ctr">
                      <a:solidFill>
                        <a:srgbClr val="FFCAAF"/>
                      </a:solidFill>
                      <a:prstDash val="solid"/>
                      <a:round/>
                      <a:headEnd type="none" w="med" len="med"/>
                      <a:tailEnd type="none" w="med" len="med"/>
                    </a:lnT>
                    <a:lnB w="12700" cap="flat" cmpd="sng" algn="ctr">
                      <a:solidFill>
                        <a:srgbClr val="FFCAAF"/>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solidFill>
                          <a:srgbClr val="667A84"/>
                        </a:solidFill>
                        <a:latin typeface="Lato" panose="020F0502020204030203" pitchFamily="34" charset="0"/>
                        <a:cs typeface="Helvetica" panose="020B0604020202020204" pitchFamily="34" charset="0"/>
                      </a:endParaRPr>
                    </a:p>
                  </a:txBody>
                  <a:tcPr marT="144000" marB="144000">
                    <a:lnL w="12700" cap="flat" cmpd="sng" algn="ctr">
                      <a:solidFill>
                        <a:srgbClr val="FFCAAF"/>
                      </a:solidFill>
                      <a:prstDash val="solid"/>
                      <a:round/>
                      <a:headEnd type="none" w="med" len="med"/>
                      <a:tailEnd type="none" w="med" len="med"/>
                    </a:lnL>
                    <a:lnR w="12700" cap="flat" cmpd="sng" algn="ctr">
                      <a:solidFill>
                        <a:srgbClr val="FFCAAF"/>
                      </a:solidFill>
                      <a:prstDash val="solid"/>
                      <a:round/>
                      <a:headEnd type="none" w="med" len="med"/>
                      <a:tailEnd type="none" w="med" len="med"/>
                    </a:lnR>
                    <a:lnT w="12700" cap="flat" cmpd="sng" algn="ctr">
                      <a:solidFill>
                        <a:srgbClr val="FFCAAF"/>
                      </a:solidFill>
                      <a:prstDash val="solid"/>
                      <a:round/>
                      <a:headEnd type="none" w="med" len="med"/>
                      <a:tailEnd type="none" w="med" len="med"/>
                    </a:lnT>
                    <a:lnB w="12700" cap="flat" cmpd="sng" algn="ctr">
                      <a:solidFill>
                        <a:srgbClr val="FFCAAF"/>
                      </a:solidFill>
                      <a:prstDash val="solid"/>
                      <a:round/>
                      <a:headEnd type="none" w="med" len="med"/>
                      <a:tailEnd type="none" w="med" len="med"/>
                    </a:lnB>
                    <a:noFill/>
                  </a:tcPr>
                </a:tc>
                <a:tc hMerge="1">
                  <a:txBody>
                    <a:bodyPr/>
                    <a:lstStyle/>
                    <a:p>
                      <a:pPr algn="l">
                        <a:spcAft>
                          <a:spcPts val="300"/>
                        </a:spcAft>
                      </a:pPr>
                      <a:endParaRPr lang="en-US">
                        <a:solidFill>
                          <a:srgbClr val="667A84"/>
                        </a:solidFill>
                        <a:latin typeface="Lato" panose="020F0502020204030203" pitchFamily="34" charset="0"/>
                        <a:cs typeface="Helvetica" panose="020B0604020202020204" pitchFamily="34" charset="0"/>
                      </a:endParaRPr>
                    </a:p>
                  </a:txBody>
                  <a:tcPr marT="144000" marB="144000">
                    <a:lnL w="12700" cap="flat" cmpd="sng" algn="ctr">
                      <a:solidFill>
                        <a:srgbClr val="FFCAAF"/>
                      </a:solidFill>
                      <a:prstDash val="solid"/>
                      <a:round/>
                      <a:headEnd type="none" w="med" len="med"/>
                      <a:tailEnd type="none" w="med" len="med"/>
                    </a:lnL>
                    <a:lnR w="12700" cap="flat" cmpd="sng" algn="ctr">
                      <a:solidFill>
                        <a:srgbClr val="FFCAAF"/>
                      </a:solidFill>
                      <a:prstDash val="solid"/>
                      <a:round/>
                      <a:headEnd type="none" w="med" len="med"/>
                      <a:tailEnd type="none" w="med" len="med"/>
                    </a:lnR>
                    <a:lnT w="12700" cap="flat" cmpd="sng" algn="ctr">
                      <a:solidFill>
                        <a:srgbClr val="FFCAAF"/>
                      </a:solidFill>
                      <a:prstDash val="solid"/>
                      <a:round/>
                      <a:headEnd type="none" w="med" len="med"/>
                      <a:tailEnd type="none" w="med" len="med"/>
                    </a:lnT>
                    <a:lnB w="12700" cap="flat" cmpd="sng" algn="ctr">
                      <a:solidFill>
                        <a:srgbClr val="FFCAAF"/>
                      </a:solidFill>
                      <a:prstDash val="solid"/>
                      <a:round/>
                      <a:headEnd type="none" w="med" len="med"/>
                      <a:tailEnd type="none" w="med" len="med"/>
                    </a:lnB>
                    <a:noFill/>
                  </a:tcPr>
                </a:tc>
                <a:extLst>
                  <a:ext uri="{0D108BD9-81ED-4DB2-BD59-A6C34878D82A}">
                    <a16:rowId xmlns:a16="http://schemas.microsoft.com/office/drawing/2014/main" val="785225004"/>
                  </a:ext>
                </a:extLst>
              </a:tr>
            </a:tbl>
          </a:graphicData>
        </a:graphic>
      </p:graphicFrame>
    </p:spTree>
    <p:extLst>
      <p:ext uri="{BB962C8B-B14F-4D97-AF65-F5344CB8AC3E}">
        <p14:creationId xmlns:p14="http://schemas.microsoft.com/office/powerpoint/2010/main" val="16867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8AE627-2B22-4335-908A-6C2705D28296}"/>
              </a:ext>
            </a:extLst>
          </p:cNvPr>
          <p:cNvSpPr>
            <a:spLocks noGrp="1"/>
          </p:cNvSpPr>
          <p:nvPr>
            <p:ph type="title"/>
          </p:nvPr>
        </p:nvSpPr>
        <p:spPr/>
        <p:txBody>
          <a:bodyPr/>
          <a:lstStyle/>
          <a:p>
            <a:r>
              <a:rPr lang="en-US"/>
              <a:t>Disclosure of Commercial Support </a:t>
            </a:r>
          </a:p>
        </p:txBody>
      </p:sp>
      <p:sp>
        <p:nvSpPr>
          <p:cNvPr id="7" name="Text Placeholder 6">
            <a:extLst>
              <a:ext uri="{FF2B5EF4-FFF2-40B4-BE49-F238E27FC236}">
                <a16:creationId xmlns:a16="http://schemas.microsoft.com/office/drawing/2014/main" id="{76927DE1-F443-407D-8ADC-E3B1F6468825}"/>
              </a:ext>
            </a:extLst>
          </p:cNvPr>
          <p:cNvSpPr>
            <a:spLocks noGrp="1"/>
          </p:cNvSpPr>
          <p:nvPr>
            <p:ph sz="quarter" idx="10"/>
          </p:nvPr>
        </p:nvSpPr>
        <p:spPr/>
        <p:txBody>
          <a:bodyPr>
            <a:noAutofit/>
          </a:bodyPr>
          <a:lstStyle/>
          <a:p>
            <a:pPr marL="0" lvl="0" indent="0" algn="ctr">
              <a:spcAft>
                <a:spcPts val="1800"/>
              </a:spcAft>
              <a:buClr>
                <a:srgbClr val="4E1C65"/>
              </a:buClr>
              <a:buSzTx/>
              <a:buNone/>
              <a:defRPr/>
            </a:pPr>
            <a:r>
              <a:rPr lang="en-US" sz="2400" b="0" i="0" u="none" strike="noStrike" baseline="0">
                <a:solidFill>
                  <a:srgbClr val="667A85"/>
                </a:solidFill>
                <a:latin typeface="DINPro-Regular"/>
              </a:rPr>
              <a:t>Financial support for the development of this educational program was provided by Mitsubishi Tanabe Pharma Canada.</a:t>
            </a:r>
          </a:p>
          <a:p>
            <a:pPr marL="0" lvl="0" indent="0">
              <a:spcAft>
                <a:spcPts val="1800"/>
              </a:spcAft>
              <a:buClr>
                <a:srgbClr val="4E1C65"/>
              </a:buClr>
              <a:buSzTx/>
              <a:buNone/>
              <a:defRPr/>
            </a:pPr>
            <a:r>
              <a:rPr lang="en-CA" sz="1600"/>
              <a:t>Potential conflicts of interest:</a:t>
            </a:r>
          </a:p>
          <a:p>
            <a:pPr marL="349250" indent="-342900">
              <a:spcAft>
                <a:spcPts val="1800"/>
              </a:spcAft>
              <a:buSzTx/>
              <a:buFont typeface="Arial" panose="020B0604020202020204" pitchFamily="34" charset="0"/>
              <a:buChar char="•"/>
              <a:defRPr/>
            </a:pPr>
            <a:r>
              <a:rPr lang="en-CA" sz="1600" b="1" noProof="0"/>
              <a:t>SPEAKER NAME</a:t>
            </a:r>
            <a:r>
              <a:rPr lang="en-CA" sz="1600" noProof="0"/>
              <a:t> received compensation </a:t>
            </a:r>
            <a:r>
              <a:rPr lang="en-CA" sz="1600"/>
              <a:t>from </a:t>
            </a:r>
            <a:r>
              <a:rPr lang="en-US" sz="1600"/>
              <a:t>Mitsubishi Tanabe Pharma Canada</a:t>
            </a:r>
            <a:r>
              <a:rPr lang="en-CA" sz="1600"/>
              <a:t> as an honorarium</a:t>
            </a:r>
          </a:p>
          <a:p>
            <a:pPr marL="349250" lvl="0" indent="-342900">
              <a:spcAft>
                <a:spcPts val="1800"/>
              </a:spcAft>
              <a:buSzTx/>
              <a:buFont typeface="Arial" panose="020B0604020202020204" pitchFamily="34" charset="0"/>
              <a:buChar char="•"/>
              <a:defRPr/>
            </a:pPr>
            <a:r>
              <a:rPr lang="en-CA" sz="1600"/>
              <a:t>The members of the Scientific Committee have received compensation from </a:t>
            </a:r>
            <a:r>
              <a:rPr lang="en-US" sz="1600" b="0" i="0" u="none" strike="noStrike" baseline="0">
                <a:solidFill>
                  <a:srgbClr val="667A85"/>
                </a:solidFill>
                <a:latin typeface="DINPro-Regular"/>
              </a:rPr>
              <a:t>Mitsubishi Tanabe Pharma Canada </a:t>
            </a:r>
          </a:p>
        </p:txBody>
      </p:sp>
      <p:sp>
        <p:nvSpPr>
          <p:cNvPr id="3" name="Espace réservé du texte 2">
            <a:extLst>
              <a:ext uri="{FF2B5EF4-FFF2-40B4-BE49-F238E27FC236}">
                <a16:creationId xmlns:a16="http://schemas.microsoft.com/office/drawing/2014/main" id="{7DA90E31-47B0-6ADB-4E85-7520C1EC1479}"/>
              </a:ext>
            </a:extLst>
          </p:cNvPr>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3123977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4C4B75-07B0-7510-FD9F-49C8C2622F52}"/>
              </a:ext>
            </a:extLst>
          </p:cNvPr>
          <p:cNvSpPr>
            <a:spLocks noGrp="1"/>
          </p:cNvSpPr>
          <p:nvPr>
            <p:ph type="title"/>
          </p:nvPr>
        </p:nvSpPr>
        <p:spPr>
          <a:xfrm>
            <a:off x="585810" y="540000"/>
            <a:ext cx="11001671" cy="900246"/>
          </a:xfrm>
        </p:spPr>
        <p:txBody>
          <a:bodyPr/>
          <a:lstStyle/>
          <a:p>
            <a:r>
              <a:rPr lang="en-US" sz="3300" dirty="0"/>
              <a:t>A-L S-PIKES Protocol for Delivering News in ALS/MND       </a:t>
            </a:r>
            <a:r>
              <a:rPr lang="en-US" sz="3200" dirty="0"/>
              <a:t>(at diagnosis and throughout the disease course)</a:t>
            </a:r>
            <a:endParaRPr lang="en-CA" sz="3200" dirty="0"/>
          </a:p>
        </p:txBody>
      </p:sp>
      <p:sp>
        <p:nvSpPr>
          <p:cNvPr id="6" name="Content Placeholder 5">
            <a:extLst>
              <a:ext uri="{FF2B5EF4-FFF2-40B4-BE49-F238E27FC236}">
                <a16:creationId xmlns:a16="http://schemas.microsoft.com/office/drawing/2014/main" id="{9754F38A-338B-18CC-7BA4-9D0AC59A1DD1}"/>
              </a:ext>
            </a:extLst>
          </p:cNvPr>
          <p:cNvSpPr>
            <a:spLocks noGrp="1"/>
          </p:cNvSpPr>
          <p:nvPr>
            <p:ph sz="quarter" idx="10"/>
          </p:nvPr>
        </p:nvSpPr>
        <p:spPr/>
        <p:txBody>
          <a:bodyPr/>
          <a:lstStyle/>
          <a:p>
            <a:pPr marL="0" indent="0">
              <a:buNone/>
            </a:pPr>
            <a:r>
              <a:rPr lang="en-US" sz="3600" b="1">
                <a:solidFill>
                  <a:srgbClr val="DB7059"/>
                </a:solidFill>
                <a:latin typeface="Lato Black" panose="020F0A02020204030203" pitchFamily="34" charset="0"/>
              </a:rPr>
              <a:t>A</a:t>
            </a:r>
            <a:r>
              <a:rPr lang="en-US"/>
              <a:t> 	Advance Preparation</a:t>
            </a:r>
          </a:p>
          <a:p>
            <a:pPr marL="0" indent="0">
              <a:buNone/>
            </a:pPr>
            <a:r>
              <a:rPr lang="en-US" sz="3600" b="1">
                <a:solidFill>
                  <a:srgbClr val="DB7059"/>
                </a:solidFill>
                <a:latin typeface="Lato Black" panose="020F0A02020204030203" pitchFamily="34" charset="0"/>
              </a:rPr>
              <a:t>L S </a:t>
            </a:r>
            <a:r>
              <a:rPr lang="en-US"/>
              <a:t>	Location &amp; Setting</a:t>
            </a:r>
          </a:p>
          <a:p>
            <a:pPr marL="0" indent="0">
              <a:buNone/>
            </a:pPr>
            <a:r>
              <a:rPr lang="en-US" sz="3600" b="1">
                <a:solidFill>
                  <a:srgbClr val="DB7059"/>
                </a:solidFill>
                <a:latin typeface="Lato Black" panose="020F0A02020204030203" pitchFamily="34" charset="0"/>
              </a:rPr>
              <a:t>P</a:t>
            </a:r>
            <a:r>
              <a:rPr lang="en-US"/>
              <a:t> 	Patient’s Perceptions</a:t>
            </a:r>
          </a:p>
          <a:p>
            <a:pPr marL="0" indent="0">
              <a:buNone/>
            </a:pPr>
            <a:r>
              <a:rPr lang="en-US" sz="3600" b="1">
                <a:solidFill>
                  <a:srgbClr val="DB7059"/>
                </a:solidFill>
                <a:latin typeface="Lato Black" panose="020F0A02020204030203" pitchFamily="34" charset="0"/>
              </a:rPr>
              <a:t>I </a:t>
            </a:r>
            <a:r>
              <a:rPr lang="en-US"/>
              <a:t>	Invitation</a:t>
            </a:r>
          </a:p>
          <a:p>
            <a:pPr marL="0" indent="0">
              <a:buNone/>
            </a:pPr>
            <a:r>
              <a:rPr lang="en-US" sz="3600" b="1">
                <a:solidFill>
                  <a:srgbClr val="DB7059"/>
                </a:solidFill>
                <a:latin typeface="Lato Black" panose="020F0A02020204030203" pitchFamily="34" charset="0"/>
              </a:rPr>
              <a:t>K</a:t>
            </a:r>
            <a:r>
              <a:rPr lang="en-US"/>
              <a:t> 	Knowledge </a:t>
            </a:r>
          </a:p>
          <a:p>
            <a:pPr marL="0" indent="0">
              <a:buNone/>
            </a:pPr>
            <a:r>
              <a:rPr lang="en-US" sz="3600" b="1">
                <a:solidFill>
                  <a:srgbClr val="DB7059"/>
                </a:solidFill>
                <a:latin typeface="Lato Black" panose="020F0A02020204030203" pitchFamily="34" charset="0"/>
              </a:rPr>
              <a:t>E </a:t>
            </a:r>
            <a:r>
              <a:rPr lang="en-US"/>
              <a:t>	Empathy/Emotions</a:t>
            </a:r>
          </a:p>
          <a:p>
            <a:pPr marL="0" indent="0">
              <a:buNone/>
            </a:pPr>
            <a:r>
              <a:rPr lang="en-US" sz="3600" b="1">
                <a:solidFill>
                  <a:srgbClr val="DB7059"/>
                </a:solidFill>
                <a:latin typeface="Lato Black" panose="020F0A02020204030203" pitchFamily="34" charset="0"/>
              </a:rPr>
              <a:t>S</a:t>
            </a:r>
            <a:r>
              <a:rPr lang="en-US"/>
              <a:t> 	Strategy &amp; Summary</a:t>
            </a:r>
            <a:endParaRPr lang="en-CA"/>
          </a:p>
        </p:txBody>
      </p:sp>
      <p:sp>
        <p:nvSpPr>
          <p:cNvPr id="7" name="Text Placeholder 6">
            <a:extLst>
              <a:ext uri="{FF2B5EF4-FFF2-40B4-BE49-F238E27FC236}">
                <a16:creationId xmlns:a16="http://schemas.microsoft.com/office/drawing/2014/main" id="{99122D20-C3A4-F164-FBB9-2A697898D7FB}"/>
              </a:ext>
            </a:extLst>
          </p:cNvPr>
          <p:cNvSpPr>
            <a:spLocks noGrp="1"/>
          </p:cNvSpPr>
          <p:nvPr>
            <p:ph type="body" sz="quarter" idx="11"/>
          </p:nvPr>
        </p:nvSpPr>
        <p:spPr>
          <a:xfrm>
            <a:off x="585811" y="6302463"/>
            <a:ext cx="10180638" cy="193899"/>
          </a:xfrm>
        </p:spPr>
        <p:txBody>
          <a:bodyPr/>
          <a:lstStyle/>
          <a:p>
            <a:r>
              <a:rPr lang="en-CA"/>
              <a:t>Adapted from: Baile W, et al. Oncologist 2000;5:302-311. Buckman R. Community Oncology 2005;2:138-42. </a:t>
            </a:r>
          </a:p>
          <a:p>
            <a:r>
              <a:rPr lang="en-CA"/>
              <a:t>EFNS Task Force on Diagnosis and Management of Amyotrophic Lateral Sclerosis. Eur J Neurol. 2012;19:360-75.</a:t>
            </a:r>
          </a:p>
        </p:txBody>
      </p:sp>
      <p:sp>
        <p:nvSpPr>
          <p:cNvPr id="8" name="TextBox 7">
            <a:extLst>
              <a:ext uri="{FF2B5EF4-FFF2-40B4-BE49-F238E27FC236}">
                <a16:creationId xmlns:a16="http://schemas.microsoft.com/office/drawing/2014/main" id="{E0AA20BA-32F4-BC52-0F6E-376EBB64219B}"/>
              </a:ext>
            </a:extLst>
          </p:cNvPr>
          <p:cNvSpPr txBox="1"/>
          <p:nvPr/>
        </p:nvSpPr>
        <p:spPr>
          <a:xfrm>
            <a:off x="5162668" y="1942051"/>
            <a:ext cx="6227126" cy="3379726"/>
          </a:xfrm>
          <a:prstGeom prst="rect">
            <a:avLst/>
          </a:prstGeom>
          <a:solidFill>
            <a:srgbClr val="FFF5F5"/>
          </a:solidFill>
          <a:ln w="19050">
            <a:solidFill>
              <a:srgbClr val="DB7059"/>
            </a:solidFill>
          </a:ln>
        </p:spPr>
        <p:txBody>
          <a:bodyPr wrap="square" lIns="252000" tIns="180000" rIns="180000" bIns="180000">
            <a:spAutoFit/>
          </a:bodyPr>
          <a:lstStyle/>
          <a:p>
            <a:pPr>
              <a:spcBef>
                <a:spcPts val="600"/>
              </a:spcBef>
              <a:spcAft>
                <a:spcPts val="600"/>
              </a:spcAft>
            </a:pPr>
            <a:r>
              <a:rPr lang="en-CA" sz="2000" b="0" i="0" u="none" strike="noStrike" baseline="0" dirty="0">
                <a:solidFill>
                  <a:srgbClr val="667A84"/>
                </a:solidFill>
                <a:latin typeface="Lato" panose="020F0502020204030203" pitchFamily="34" charset="0"/>
                <a:cs typeface="Segoe UI" panose="020B0502040204020203" pitchFamily="34" charset="0"/>
              </a:rPr>
              <a:t>This program will focus on delivering </a:t>
            </a:r>
            <a:r>
              <a:rPr lang="en-CA" sz="2000" dirty="0">
                <a:solidFill>
                  <a:srgbClr val="667A84"/>
                </a:solidFill>
                <a:latin typeface="Lato" panose="020F0502020204030203" pitchFamily="34" charset="0"/>
                <a:cs typeface="Segoe UI" panose="020B0502040204020203" pitchFamily="34" charset="0"/>
              </a:rPr>
              <a:t>news in the early stage of ALS/MND (i.e., delivery of diagnosis and “aftermath” period). However, these communication skills can be used at other time points throughout the disease trajectory by all ALS/MND team members. </a:t>
            </a:r>
            <a:endParaRPr lang="en-CA" sz="2000" b="0" i="0" u="none" strike="noStrike" baseline="0" dirty="0">
              <a:solidFill>
                <a:srgbClr val="667A84"/>
              </a:solidFill>
              <a:latin typeface="Lato" panose="020F0502020204030203" pitchFamily="34" charset="0"/>
              <a:cs typeface="Segoe UI" panose="020B0502040204020203" pitchFamily="34" charset="0"/>
            </a:endParaRPr>
          </a:p>
          <a:p>
            <a:pPr algn="ctr">
              <a:spcBef>
                <a:spcPts val="600"/>
              </a:spcBef>
              <a:spcAft>
                <a:spcPts val="600"/>
              </a:spcAft>
            </a:pPr>
            <a:r>
              <a:rPr lang="en-CA" sz="2200" b="1" i="0" u="none" strike="noStrike" baseline="0" dirty="0">
                <a:solidFill>
                  <a:srgbClr val="667A84"/>
                </a:solidFill>
                <a:latin typeface="Lato" panose="020F0502020204030203" pitchFamily="34" charset="0"/>
                <a:cs typeface="Segoe UI" panose="020B0502040204020203" pitchFamily="34" charset="0"/>
              </a:rPr>
              <a:t>What needs to be communicated at different stages differs, but the </a:t>
            </a:r>
            <a:r>
              <a:rPr lang="en-CA" sz="2200" b="1" i="1" u="none" strike="noStrike" baseline="0" dirty="0">
                <a:solidFill>
                  <a:srgbClr val="667A84"/>
                </a:solidFill>
                <a:latin typeface="Lato" panose="020F0502020204030203" pitchFamily="34" charset="0"/>
                <a:cs typeface="Segoe UI" panose="020B0502040204020203" pitchFamily="34" charset="0"/>
              </a:rPr>
              <a:t>skills for communicating </a:t>
            </a:r>
            <a:r>
              <a:rPr lang="en-CA" sz="2200" b="1" i="0" u="none" strike="noStrike" baseline="0" dirty="0">
                <a:solidFill>
                  <a:srgbClr val="667A84"/>
                </a:solidFill>
                <a:latin typeface="Lato" panose="020F0502020204030203" pitchFamily="34" charset="0"/>
                <a:cs typeface="Segoe UI" panose="020B0502040204020203" pitchFamily="34" charset="0"/>
              </a:rPr>
              <a:t>are essentially the same.</a:t>
            </a:r>
            <a:endParaRPr lang="en-CA" sz="2200" b="1" dirty="0">
              <a:solidFill>
                <a:srgbClr val="667A84"/>
              </a:solidFill>
              <a:latin typeface="Lato" panose="020F050202020403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AF15BAA5-A0D5-238E-8DF6-313B4AA4B444}"/>
              </a:ext>
            </a:extLst>
          </p:cNvPr>
          <p:cNvSpPr txBox="1"/>
          <p:nvPr/>
        </p:nvSpPr>
        <p:spPr>
          <a:xfrm>
            <a:off x="5162667" y="5184862"/>
            <a:ext cx="6227126" cy="917513"/>
          </a:xfrm>
          <a:prstGeom prst="rect">
            <a:avLst/>
          </a:prstGeom>
          <a:solidFill>
            <a:srgbClr val="DB7059"/>
          </a:solidFill>
          <a:ln w="19050">
            <a:solidFill>
              <a:srgbClr val="DB7059"/>
            </a:solidFill>
          </a:ln>
        </p:spPr>
        <p:txBody>
          <a:bodyPr wrap="square" lIns="252000" tIns="180000" rIns="180000" bIns="180000">
            <a:spAutoFit/>
          </a:bodyPr>
          <a:lstStyle>
            <a:defPPr>
              <a:defRPr lang="en-US"/>
            </a:defPPr>
            <a:lvl1pPr>
              <a:spcBef>
                <a:spcPts val="600"/>
              </a:spcBef>
              <a:spcAft>
                <a:spcPts val="600"/>
              </a:spcAft>
              <a:defRPr sz="2000" b="0" i="0" u="none" strike="noStrike" baseline="0">
                <a:solidFill>
                  <a:schemeClr val="bg1"/>
                </a:solidFill>
                <a:latin typeface="Lato" panose="020F0502020204030203" pitchFamily="34" charset="0"/>
                <a:cs typeface="Segoe UI" panose="020B0502040204020203" pitchFamily="34" charset="0"/>
              </a:defRPr>
            </a:lvl1pPr>
          </a:lstStyle>
          <a:p>
            <a:r>
              <a:rPr lang="en-CA" sz="1800"/>
              <a:t>This protocol has been adapted from the SPIKES protocol developed for delivering oncologic diagnoses. </a:t>
            </a:r>
          </a:p>
        </p:txBody>
      </p:sp>
      <p:sp>
        <p:nvSpPr>
          <p:cNvPr id="2" name="TextBox 1">
            <a:extLst>
              <a:ext uri="{FF2B5EF4-FFF2-40B4-BE49-F238E27FC236}">
                <a16:creationId xmlns:a16="http://schemas.microsoft.com/office/drawing/2014/main" id="{14D4C7A6-E2ED-0F0E-766D-91F6680299DC}"/>
              </a:ext>
            </a:extLst>
          </p:cNvPr>
          <p:cNvSpPr txBox="1"/>
          <p:nvPr/>
        </p:nvSpPr>
        <p:spPr>
          <a:xfrm>
            <a:off x="526772" y="6107641"/>
            <a:ext cx="6093994" cy="215444"/>
          </a:xfrm>
          <a:prstGeom prst="rect">
            <a:avLst/>
          </a:prstGeom>
          <a:noFill/>
        </p:spPr>
        <p:txBody>
          <a:bodyPr wrap="square">
            <a:spAutoFit/>
          </a:bodyPr>
          <a:lstStyle/>
          <a:p>
            <a:r>
              <a:rPr lang="en-CA" sz="8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ALS, amyotrophic lateral sclerosis; MND, motor neuron disease</a:t>
            </a:r>
            <a:endParaRPr lang="en-US">
              <a:solidFill>
                <a:schemeClr val="tx1">
                  <a:lumMod val="50000"/>
                  <a:lumOff val="50000"/>
                </a:schemeClr>
              </a:solidFill>
            </a:endParaRPr>
          </a:p>
        </p:txBody>
      </p:sp>
    </p:spTree>
    <p:extLst>
      <p:ext uri="{BB962C8B-B14F-4D97-AF65-F5344CB8AC3E}">
        <p14:creationId xmlns:p14="http://schemas.microsoft.com/office/powerpoint/2010/main" val="3728458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4C4B75-07B0-7510-FD9F-49C8C2622F52}"/>
              </a:ext>
            </a:extLst>
          </p:cNvPr>
          <p:cNvSpPr>
            <a:spLocks noGrp="1"/>
          </p:cNvSpPr>
          <p:nvPr>
            <p:ph type="title"/>
          </p:nvPr>
        </p:nvSpPr>
        <p:spPr>
          <a:xfrm>
            <a:off x="564341" y="589128"/>
            <a:ext cx="11154417" cy="997196"/>
          </a:xfrm>
        </p:spPr>
        <p:txBody>
          <a:bodyPr/>
          <a:lstStyle/>
          <a:p>
            <a:r>
              <a:rPr lang="en-US" b="1"/>
              <a:t>REMINDER: </a:t>
            </a:r>
            <a:r>
              <a:rPr lang="en-US"/>
              <a:t>Both PALS &amp; CALS are at the Centre of the Multidisciplinary Care Model in ALS/MND </a:t>
            </a:r>
            <a:endParaRPr lang="en-CA"/>
          </a:p>
        </p:txBody>
      </p:sp>
      <p:pic>
        <p:nvPicPr>
          <p:cNvPr id="10" name="Content Placeholder 5" descr="Diagram&#10;&#10;Description automatically generated">
            <a:extLst>
              <a:ext uri="{FF2B5EF4-FFF2-40B4-BE49-F238E27FC236}">
                <a16:creationId xmlns:a16="http://schemas.microsoft.com/office/drawing/2014/main" id="{F35FF31C-9B0B-7367-13F6-4B69C6FFB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005" y="2014578"/>
            <a:ext cx="5074920" cy="4254294"/>
          </a:xfrm>
          <a:prstGeom prst="rect">
            <a:avLst/>
          </a:prstGeom>
        </p:spPr>
      </p:pic>
      <p:sp>
        <p:nvSpPr>
          <p:cNvPr id="11" name="TextBox 10">
            <a:extLst>
              <a:ext uri="{FF2B5EF4-FFF2-40B4-BE49-F238E27FC236}">
                <a16:creationId xmlns:a16="http://schemas.microsoft.com/office/drawing/2014/main" id="{34838DC2-DE1C-ADA2-50DA-6490F43612A2}"/>
              </a:ext>
            </a:extLst>
          </p:cNvPr>
          <p:cNvSpPr txBox="1"/>
          <p:nvPr/>
        </p:nvSpPr>
        <p:spPr>
          <a:xfrm>
            <a:off x="8528875" y="2613073"/>
            <a:ext cx="2844260" cy="2856506"/>
          </a:xfrm>
          <a:prstGeom prst="rect">
            <a:avLst/>
          </a:prstGeom>
          <a:solidFill>
            <a:srgbClr val="FFF5F5"/>
          </a:solidFill>
          <a:ln w="19050">
            <a:solidFill>
              <a:srgbClr val="DB7059"/>
            </a:solidFill>
          </a:ln>
        </p:spPr>
        <p:txBody>
          <a:bodyPr wrap="square" lIns="180000" tIns="180000" rIns="180000" bIns="180000">
            <a:spAutoFit/>
          </a:bodyPr>
          <a:lstStyle>
            <a:defPPr>
              <a:defRPr lang="en-US"/>
            </a:defPPr>
            <a:lvl1pPr>
              <a:spcBef>
                <a:spcPts val="600"/>
              </a:spcBef>
              <a:spcAft>
                <a:spcPts val="600"/>
              </a:spcAft>
              <a:defRPr b="0" i="0" u="none" strike="noStrike" baseline="0">
                <a:solidFill>
                  <a:srgbClr val="667A84"/>
                </a:solidFill>
                <a:latin typeface="Lato" panose="020F0502020204030203" pitchFamily="34" charset="0"/>
                <a:cs typeface="Segoe UI" panose="020B0502040204020203" pitchFamily="34" charset="0"/>
              </a:defRPr>
            </a:lvl1pPr>
          </a:lstStyle>
          <a:p>
            <a:r>
              <a:rPr lang="en-CA" dirty="0"/>
              <a:t>Recognize the different roles that members of the patient’s informal support network (spouse, partner, children, grandchildren, loved ones, friends) may play and how the news affects them</a:t>
            </a:r>
          </a:p>
        </p:txBody>
      </p:sp>
      <p:cxnSp>
        <p:nvCxnSpPr>
          <p:cNvPr id="12" name="Straight Connector 11">
            <a:extLst>
              <a:ext uri="{FF2B5EF4-FFF2-40B4-BE49-F238E27FC236}">
                <a16:creationId xmlns:a16="http://schemas.microsoft.com/office/drawing/2014/main" id="{0DE590CF-687A-5240-FF8F-3943863A0B99}"/>
              </a:ext>
            </a:extLst>
          </p:cNvPr>
          <p:cNvCxnSpPr>
            <a:cxnSpLocks/>
          </p:cNvCxnSpPr>
          <p:nvPr/>
        </p:nvCxnSpPr>
        <p:spPr>
          <a:xfrm flipH="1">
            <a:off x="7949819" y="4041326"/>
            <a:ext cx="590400" cy="0"/>
          </a:xfrm>
          <a:prstGeom prst="line">
            <a:avLst/>
          </a:prstGeom>
          <a:ln w="19050">
            <a:solidFill>
              <a:srgbClr val="DB7059"/>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730948C2-4174-6C60-DEBA-21F6B5281E3D}"/>
              </a:ext>
            </a:extLst>
          </p:cNvPr>
          <p:cNvSpPr/>
          <p:nvPr/>
        </p:nvSpPr>
        <p:spPr>
          <a:xfrm>
            <a:off x="7870206" y="3989010"/>
            <a:ext cx="104633" cy="104633"/>
          </a:xfrm>
          <a:prstGeom prst="ellipse">
            <a:avLst/>
          </a:prstGeom>
          <a:solidFill>
            <a:srgbClr val="DB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Lato Light" panose="020F0302020204030203" pitchFamily="34" charset="0"/>
            </a:endParaRPr>
          </a:p>
        </p:txBody>
      </p:sp>
      <p:sp>
        <p:nvSpPr>
          <p:cNvPr id="14" name="TextBox 13">
            <a:extLst>
              <a:ext uri="{FF2B5EF4-FFF2-40B4-BE49-F238E27FC236}">
                <a16:creationId xmlns:a16="http://schemas.microsoft.com/office/drawing/2014/main" id="{988FEC5A-4F28-B30B-EF0C-C6C92A03A461}"/>
              </a:ext>
            </a:extLst>
          </p:cNvPr>
          <p:cNvSpPr txBox="1"/>
          <p:nvPr/>
        </p:nvSpPr>
        <p:spPr>
          <a:xfrm>
            <a:off x="914400" y="3167070"/>
            <a:ext cx="2548605" cy="1748510"/>
          </a:xfrm>
          <a:prstGeom prst="rect">
            <a:avLst/>
          </a:prstGeom>
          <a:solidFill>
            <a:srgbClr val="FFF5F5"/>
          </a:solidFill>
          <a:ln w="19050">
            <a:solidFill>
              <a:srgbClr val="DB7059"/>
            </a:solidFill>
          </a:ln>
        </p:spPr>
        <p:txBody>
          <a:bodyPr wrap="square" lIns="180000" tIns="180000" rIns="180000" bIns="180000">
            <a:spAutoFit/>
          </a:bodyPr>
          <a:lstStyle>
            <a:defPPr>
              <a:defRPr lang="en-US"/>
            </a:defPPr>
            <a:lvl1pPr>
              <a:spcBef>
                <a:spcPts val="600"/>
              </a:spcBef>
              <a:spcAft>
                <a:spcPts val="600"/>
              </a:spcAft>
              <a:defRPr b="0" i="0" u="none" strike="noStrike" baseline="0">
                <a:solidFill>
                  <a:schemeClr val="bg1"/>
                </a:solidFill>
                <a:latin typeface="Lato" panose="020F0502020204030203" pitchFamily="34" charset="0"/>
                <a:cs typeface="Segoe UI" panose="020B0502040204020203" pitchFamily="34" charset="0"/>
              </a:defRPr>
            </a:lvl1pPr>
          </a:lstStyle>
          <a:p>
            <a:r>
              <a:rPr lang="en-US" dirty="0">
                <a:solidFill>
                  <a:srgbClr val="667A84"/>
                </a:solidFill>
              </a:rPr>
              <a:t>Engagement of </a:t>
            </a:r>
            <a:r>
              <a:rPr lang="en-US" b="1" u="sng" dirty="0">
                <a:solidFill>
                  <a:srgbClr val="667A84"/>
                </a:solidFill>
              </a:rPr>
              <a:t>both</a:t>
            </a:r>
            <a:r>
              <a:rPr lang="en-US" dirty="0">
                <a:solidFill>
                  <a:srgbClr val="667A84"/>
                </a:solidFill>
              </a:rPr>
              <a:t> the patient and caregiver is essential when communicating news</a:t>
            </a:r>
          </a:p>
        </p:txBody>
      </p:sp>
      <p:cxnSp>
        <p:nvCxnSpPr>
          <p:cNvPr id="15" name="Straight Connector 14">
            <a:extLst>
              <a:ext uri="{FF2B5EF4-FFF2-40B4-BE49-F238E27FC236}">
                <a16:creationId xmlns:a16="http://schemas.microsoft.com/office/drawing/2014/main" id="{A772E31D-6F6E-FAC8-C211-90AF974C55AB}"/>
              </a:ext>
            </a:extLst>
          </p:cNvPr>
          <p:cNvCxnSpPr>
            <a:cxnSpLocks/>
            <a:endCxn id="16" idx="6"/>
          </p:cNvCxnSpPr>
          <p:nvPr/>
        </p:nvCxnSpPr>
        <p:spPr>
          <a:xfrm>
            <a:off x="3416375" y="4041326"/>
            <a:ext cx="674750" cy="1"/>
          </a:xfrm>
          <a:prstGeom prst="line">
            <a:avLst/>
          </a:prstGeom>
          <a:ln w="19050">
            <a:solidFill>
              <a:srgbClr val="DB7059"/>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1084C943-ED50-2FB5-FA3E-7F454CBAC359}"/>
              </a:ext>
            </a:extLst>
          </p:cNvPr>
          <p:cNvSpPr/>
          <p:nvPr/>
        </p:nvSpPr>
        <p:spPr>
          <a:xfrm>
            <a:off x="3986492" y="3989010"/>
            <a:ext cx="104633" cy="104633"/>
          </a:xfrm>
          <a:prstGeom prst="ellipse">
            <a:avLst/>
          </a:prstGeom>
          <a:solidFill>
            <a:srgbClr val="DB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Lato Light" panose="020F0302020204030203" pitchFamily="34" charset="0"/>
            </a:endParaRPr>
          </a:p>
        </p:txBody>
      </p:sp>
      <p:sp>
        <p:nvSpPr>
          <p:cNvPr id="2" name="TextBox 1">
            <a:extLst>
              <a:ext uri="{FF2B5EF4-FFF2-40B4-BE49-F238E27FC236}">
                <a16:creationId xmlns:a16="http://schemas.microsoft.com/office/drawing/2014/main" id="{B2DEC8F2-4C89-6176-60FB-E315B0E9512C}"/>
              </a:ext>
            </a:extLst>
          </p:cNvPr>
          <p:cNvSpPr txBox="1"/>
          <p:nvPr/>
        </p:nvSpPr>
        <p:spPr>
          <a:xfrm>
            <a:off x="564340" y="6321188"/>
            <a:ext cx="7196027" cy="215444"/>
          </a:xfrm>
          <a:prstGeom prst="rect">
            <a:avLst/>
          </a:prstGeom>
          <a:noFill/>
        </p:spPr>
        <p:txBody>
          <a:bodyPr wrap="square">
            <a:spAutoFit/>
          </a:bodyPr>
          <a:lstStyle/>
          <a:p>
            <a:r>
              <a:rPr lang="en-CA" sz="8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ALS, amyotrophic lateral sclerosis; MND, motor neuron disease</a:t>
            </a:r>
            <a:r>
              <a:rPr lang="en-US" sz="800">
                <a:solidFill>
                  <a:schemeClr val="tx1">
                    <a:lumMod val="50000"/>
                    <a:lumOff val="50000"/>
                  </a:schemeClr>
                </a:solidFill>
              </a:rPr>
              <a:t>; </a:t>
            </a:r>
            <a:r>
              <a:rPr lang="en-CA" sz="8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PALS, person living with ALS; CALS, caregiver of a person living with ALS </a:t>
            </a:r>
            <a:endParaRPr lang="en-US">
              <a:solidFill>
                <a:schemeClr val="tx1">
                  <a:lumMod val="50000"/>
                  <a:lumOff val="50000"/>
                </a:schemeClr>
              </a:solidFill>
            </a:endParaRPr>
          </a:p>
        </p:txBody>
      </p:sp>
      <p:sp>
        <p:nvSpPr>
          <p:cNvPr id="3" name="ZoneTexte 2">
            <a:extLst>
              <a:ext uri="{FF2B5EF4-FFF2-40B4-BE49-F238E27FC236}">
                <a16:creationId xmlns:a16="http://schemas.microsoft.com/office/drawing/2014/main" id="{305FB139-3972-F378-3669-165FA66DC450}"/>
              </a:ext>
            </a:extLst>
          </p:cNvPr>
          <p:cNvSpPr txBox="1"/>
          <p:nvPr/>
        </p:nvSpPr>
        <p:spPr>
          <a:xfrm>
            <a:off x="5259382" y="2250831"/>
            <a:ext cx="1540004" cy="276999"/>
          </a:xfrm>
          <a:prstGeom prst="rect">
            <a:avLst/>
          </a:prstGeom>
          <a:solidFill>
            <a:schemeClr val="bg1">
              <a:lumMod val="85000"/>
            </a:schemeClr>
          </a:solidFill>
        </p:spPr>
        <p:txBody>
          <a:bodyPr wrap="square" rtlCol="0">
            <a:spAutoFit/>
          </a:bodyPr>
          <a:lstStyle/>
          <a:p>
            <a:r>
              <a:rPr lang="fr-CA" sz="1200" dirty="0" err="1"/>
              <a:t>Multidisciplinary</a:t>
            </a:r>
            <a:r>
              <a:rPr lang="fr-CA" sz="1200" dirty="0"/>
              <a:t> Care</a:t>
            </a:r>
            <a:endParaRPr lang="en-CA" sz="1200" dirty="0"/>
          </a:p>
        </p:txBody>
      </p:sp>
    </p:spTree>
    <p:extLst>
      <p:ext uri="{BB962C8B-B14F-4D97-AF65-F5344CB8AC3E}">
        <p14:creationId xmlns:p14="http://schemas.microsoft.com/office/powerpoint/2010/main" val="640511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D22DF8-2021-F10B-3E2A-380958BE2169}"/>
              </a:ext>
            </a:extLst>
          </p:cNvPr>
          <p:cNvSpPr>
            <a:spLocks noGrp="1"/>
          </p:cNvSpPr>
          <p:nvPr>
            <p:ph type="title"/>
          </p:nvPr>
        </p:nvSpPr>
        <p:spPr/>
        <p:txBody>
          <a:bodyPr/>
          <a:lstStyle/>
          <a:p>
            <a:r>
              <a:rPr lang="en-CA"/>
              <a:t>A – Advance Preparation</a:t>
            </a:r>
          </a:p>
        </p:txBody>
      </p:sp>
      <p:sp>
        <p:nvSpPr>
          <p:cNvPr id="6" name="Content Placeholder 5">
            <a:extLst>
              <a:ext uri="{FF2B5EF4-FFF2-40B4-BE49-F238E27FC236}">
                <a16:creationId xmlns:a16="http://schemas.microsoft.com/office/drawing/2014/main" id="{CFB28EB2-701C-EB60-C2BF-C8A329B12873}"/>
              </a:ext>
            </a:extLst>
          </p:cNvPr>
          <p:cNvSpPr>
            <a:spLocks noGrp="1"/>
          </p:cNvSpPr>
          <p:nvPr>
            <p:ph sz="quarter" idx="10"/>
          </p:nvPr>
        </p:nvSpPr>
        <p:spPr>
          <a:xfrm>
            <a:off x="585810" y="1412429"/>
            <a:ext cx="9986656" cy="4827475"/>
          </a:xfrm>
        </p:spPr>
        <p:txBody>
          <a:bodyPr/>
          <a:lstStyle/>
          <a:p>
            <a:pPr algn="l">
              <a:lnSpc>
                <a:spcPct val="100000"/>
              </a:lnSpc>
              <a:spcBef>
                <a:spcPts val="600"/>
              </a:spcBef>
              <a:spcAft>
                <a:spcPts val="600"/>
              </a:spcAft>
            </a:pPr>
            <a:r>
              <a:rPr lang="en-CA" sz="2400" i="0" u="none" strike="noStrike" baseline="0" dirty="0">
                <a:ea typeface="Roboto" panose="02000000000000000000" pitchFamily="2" charset="0"/>
                <a:cs typeface="Segoe UI" panose="020B0502040204020203" pitchFamily="34" charset="0"/>
              </a:rPr>
              <a:t>Prepare for the discussion, both </a:t>
            </a:r>
            <a:r>
              <a:rPr lang="en-CA" sz="2400" b="1" i="0" u="none" strike="noStrike" baseline="0" dirty="0">
                <a:solidFill>
                  <a:srgbClr val="DB7059"/>
                </a:solidFill>
                <a:latin typeface="Lato" panose="020F0502020204030203" pitchFamily="34" charset="0"/>
                <a:ea typeface="Roboto" panose="02000000000000000000" pitchFamily="2" charset="0"/>
                <a:cs typeface="Segoe UI" panose="020B0502040204020203" pitchFamily="34" charset="0"/>
              </a:rPr>
              <a:t>logistically</a:t>
            </a:r>
            <a:r>
              <a:rPr lang="en-CA" sz="2400" i="0" u="none" strike="noStrike" baseline="0" dirty="0">
                <a:ea typeface="Roboto" panose="02000000000000000000" pitchFamily="2" charset="0"/>
                <a:cs typeface="Segoe UI" panose="020B0502040204020203" pitchFamily="34" charset="0"/>
              </a:rPr>
              <a:t> and </a:t>
            </a:r>
            <a:r>
              <a:rPr lang="en-CA" sz="2400" b="1" i="0" u="none" strike="noStrike" baseline="0" dirty="0">
                <a:solidFill>
                  <a:srgbClr val="DB7059"/>
                </a:solidFill>
                <a:latin typeface="Lato" panose="020F0502020204030203" pitchFamily="34" charset="0"/>
                <a:ea typeface="Roboto" panose="02000000000000000000" pitchFamily="2" charset="0"/>
                <a:cs typeface="Segoe UI" panose="020B0502040204020203" pitchFamily="34" charset="0"/>
              </a:rPr>
              <a:t>emotionally</a:t>
            </a:r>
          </a:p>
          <a:p>
            <a:pPr algn="l">
              <a:lnSpc>
                <a:spcPct val="100000"/>
              </a:lnSpc>
              <a:spcBef>
                <a:spcPts val="1800"/>
              </a:spcBef>
              <a:spcAft>
                <a:spcPts val="600"/>
              </a:spcAft>
            </a:pPr>
            <a:r>
              <a:rPr lang="en-CA" sz="2400" b="1" dirty="0">
                <a:solidFill>
                  <a:srgbClr val="DB7059"/>
                </a:solidFill>
                <a:latin typeface="Lato" panose="020F0502020204030203" pitchFamily="34" charset="0"/>
                <a:ea typeface="Roboto" panose="02000000000000000000" pitchFamily="2" charset="0"/>
                <a:cs typeface="Segoe UI" panose="020B0502040204020203" pitchFamily="34" charset="0"/>
              </a:rPr>
              <a:t>“</a:t>
            </a:r>
            <a:r>
              <a:rPr lang="en-CA" sz="2400" b="1" i="0" u="none" strike="noStrike" baseline="0" dirty="0">
                <a:solidFill>
                  <a:srgbClr val="DB7059"/>
                </a:solidFill>
                <a:latin typeface="Lato" panose="020F0502020204030203" pitchFamily="34" charset="0"/>
                <a:ea typeface="Roboto" panose="02000000000000000000" pitchFamily="2" charset="0"/>
                <a:cs typeface="Segoe UI" panose="020B0502040204020203" pitchFamily="34" charset="0"/>
              </a:rPr>
              <a:t>Know thyself”</a:t>
            </a:r>
            <a:r>
              <a:rPr lang="en-CA" sz="2400" b="1" i="0" u="none" strike="noStrike" baseline="0" dirty="0">
                <a:latin typeface="Lato" panose="020F0502020204030203" pitchFamily="34" charset="0"/>
                <a:ea typeface="Roboto" panose="02000000000000000000" pitchFamily="2" charset="0"/>
                <a:cs typeface="Segoe UI" panose="020B0502040204020203" pitchFamily="34" charset="0"/>
              </a:rPr>
              <a:t> </a:t>
            </a:r>
            <a:r>
              <a:rPr lang="en-CA" sz="2400" i="1" u="none" strike="noStrike" baseline="0" dirty="0">
                <a:ea typeface="Roboto" panose="02000000000000000000" pitchFamily="2" charset="0"/>
                <a:cs typeface="Segoe UI" panose="020B0502040204020203" pitchFamily="34" charset="0"/>
              </a:rPr>
              <a:t>before the meeting – but also before doing this work</a:t>
            </a:r>
          </a:p>
          <a:p>
            <a:pPr lvl="1">
              <a:lnSpc>
                <a:spcPct val="100000"/>
              </a:lnSpc>
              <a:spcBef>
                <a:spcPts val="600"/>
              </a:spcBef>
              <a:spcAft>
                <a:spcPts val="600"/>
              </a:spcAft>
            </a:pPr>
            <a:r>
              <a:rPr lang="en-CA" sz="2000" u="none" strike="noStrike" baseline="0" dirty="0">
                <a:ea typeface="Roboto" panose="02000000000000000000" pitchFamily="2" charset="0"/>
                <a:cs typeface="Segoe UI" panose="020B0502040204020203" pitchFamily="34" charset="0"/>
              </a:rPr>
              <a:t>Identify your own personal perceptions/biases about the disease, death and dying</a:t>
            </a:r>
          </a:p>
          <a:p>
            <a:pPr marL="1077913" lvl="2">
              <a:lnSpc>
                <a:spcPct val="100000"/>
              </a:lnSpc>
              <a:spcBef>
                <a:spcPts val="600"/>
              </a:spcBef>
              <a:spcAft>
                <a:spcPts val="600"/>
              </a:spcAft>
            </a:pPr>
            <a:r>
              <a:rPr lang="en-CA" sz="1400" i="0" u="none" strike="noStrike" baseline="0" dirty="0">
                <a:ea typeface="Roboto" panose="02000000000000000000" pitchFamily="2" charset="0"/>
                <a:cs typeface="Segoe UI" panose="020B0502040204020203" pitchFamily="34" charset="0"/>
              </a:rPr>
              <a:t>HCPs may make assumptions about what they “need to say” or “how they need to say it” without first processing </a:t>
            </a:r>
            <a:br>
              <a:rPr lang="en-CA" sz="1400" i="0" u="none" strike="noStrike" baseline="0" dirty="0">
                <a:ea typeface="Roboto" panose="02000000000000000000" pitchFamily="2" charset="0"/>
                <a:cs typeface="Segoe UI" panose="020B0502040204020203" pitchFamily="34" charset="0"/>
              </a:rPr>
            </a:br>
            <a:r>
              <a:rPr lang="en-CA" sz="1400" i="0" u="none" strike="noStrike" baseline="0" dirty="0">
                <a:ea typeface="Roboto" panose="02000000000000000000" pitchFamily="2" charset="0"/>
                <a:cs typeface="Segoe UI" panose="020B0502040204020203" pitchFamily="34" charset="0"/>
              </a:rPr>
              <a:t>their own perspectives or biases that could potentially lead to ineffective communication </a:t>
            </a:r>
          </a:p>
          <a:p>
            <a:pPr algn="l">
              <a:lnSpc>
                <a:spcPct val="100000"/>
              </a:lnSpc>
              <a:spcBef>
                <a:spcPts val="1800"/>
              </a:spcBef>
              <a:spcAft>
                <a:spcPts val="600"/>
              </a:spcAft>
            </a:pPr>
            <a:r>
              <a:rPr lang="en-CA" sz="2400" b="1" i="0" u="none" strike="noStrike" baseline="0" dirty="0">
                <a:solidFill>
                  <a:srgbClr val="DB7059"/>
                </a:solidFill>
                <a:latin typeface="Lato" panose="020F0502020204030203" pitchFamily="34" charset="0"/>
                <a:ea typeface="Roboto" panose="02000000000000000000" pitchFamily="2" charset="0"/>
                <a:cs typeface="Segoe UI" panose="020B0502040204020203" pitchFamily="34" charset="0"/>
              </a:rPr>
              <a:t>Know the patient </a:t>
            </a:r>
            <a:r>
              <a:rPr lang="en-CA" sz="2400" i="1" u="none" strike="noStrike" baseline="0" dirty="0">
                <a:ea typeface="Roboto" panose="02000000000000000000" pitchFamily="2" charset="0"/>
                <a:cs typeface="Segoe UI" panose="020B0502040204020203" pitchFamily="34" charset="0"/>
              </a:rPr>
              <a:t>before the meeting</a:t>
            </a:r>
            <a:r>
              <a:rPr lang="en-CA" sz="2400" i="0" u="none" strike="noStrike" baseline="0" dirty="0">
                <a:ea typeface="Roboto" panose="02000000000000000000" pitchFamily="2" charset="0"/>
                <a:cs typeface="Segoe UI" panose="020B0502040204020203" pitchFamily="34" charset="0"/>
              </a:rPr>
              <a:t>, including: </a:t>
            </a:r>
          </a:p>
          <a:p>
            <a:pPr lvl="1">
              <a:lnSpc>
                <a:spcPct val="100000"/>
              </a:lnSpc>
              <a:spcBef>
                <a:spcPts val="600"/>
              </a:spcBef>
              <a:spcAft>
                <a:spcPts val="600"/>
              </a:spcAft>
            </a:pPr>
            <a:r>
              <a:rPr lang="en-CA" sz="2200" dirty="0">
                <a:ea typeface="Roboto" panose="02000000000000000000" pitchFamily="2" charset="0"/>
                <a:cs typeface="Segoe UI" panose="020B0502040204020203" pitchFamily="34" charset="0"/>
              </a:rPr>
              <a:t>Case history, all relevant test results and clinical information</a:t>
            </a:r>
          </a:p>
          <a:p>
            <a:pPr lvl="1">
              <a:lnSpc>
                <a:spcPct val="100000"/>
              </a:lnSpc>
              <a:spcBef>
                <a:spcPts val="600"/>
              </a:spcBef>
              <a:spcAft>
                <a:spcPts val="600"/>
              </a:spcAft>
            </a:pPr>
            <a:r>
              <a:rPr lang="en-CA" sz="2200" dirty="0">
                <a:ea typeface="Roboto" panose="02000000000000000000" pitchFamily="2" charset="0"/>
                <a:cs typeface="Segoe UI" panose="020B0502040204020203" pitchFamily="34" charset="0"/>
              </a:rPr>
              <a:t>Emotional and social situation</a:t>
            </a:r>
          </a:p>
          <a:p>
            <a:pPr lvl="1">
              <a:lnSpc>
                <a:spcPct val="100000"/>
              </a:lnSpc>
              <a:spcBef>
                <a:spcPts val="600"/>
              </a:spcBef>
              <a:spcAft>
                <a:spcPts val="600"/>
              </a:spcAft>
            </a:pPr>
            <a:r>
              <a:rPr lang="en-CA" sz="2200" dirty="0">
                <a:ea typeface="Roboto" panose="02000000000000000000" pitchFamily="2" charset="0"/>
                <a:cs typeface="Segoe UI" panose="020B0502040204020203" pitchFamily="34" charset="0"/>
              </a:rPr>
              <a:t>F</a:t>
            </a:r>
            <a:r>
              <a:rPr lang="en-CA" sz="2200" i="0" u="none" strike="noStrike" baseline="0" dirty="0">
                <a:ea typeface="Roboto" panose="02000000000000000000" pitchFamily="2" charset="0"/>
                <a:cs typeface="Segoe UI" panose="020B0502040204020203" pitchFamily="34" charset="0"/>
              </a:rPr>
              <a:t>amily support</a:t>
            </a:r>
            <a:endParaRPr lang="en-CA" sz="2200" dirty="0">
              <a:ea typeface="Roboto" panose="02000000000000000000" pitchFamily="2" charset="0"/>
              <a:cs typeface="Segoe UI" panose="020B0502040204020203" pitchFamily="34" charset="0"/>
            </a:endParaRPr>
          </a:p>
          <a:p>
            <a:endParaRPr lang="en-CA" dirty="0"/>
          </a:p>
        </p:txBody>
      </p:sp>
      <p:sp>
        <p:nvSpPr>
          <p:cNvPr id="7" name="Text Placeholder 6">
            <a:extLst>
              <a:ext uri="{FF2B5EF4-FFF2-40B4-BE49-F238E27FC236}">
                <a16:creationId xmlns:a16="http://schemas.microsoft.com/office/drawing/2014/main" id="{C4B018D2-324C-6153-0801-BFD16E0C7BA0}"/>
              </a:ext>
            </a:extLst>
          </p:cNvPr>
          <p:cNvSpPr>
            <a:spLocks noGrp="1"/>
          </p:cNvSpPr>
          <p:nvPr>
            <p:ph type="body" sz="quarter" idx="11"/>
          </p:nvPr>
        </p:nvSpPr>
        <p:spPr>
          <a:xfrm>
            <a:off x="585811" y="6205513"/>
            <a:ext cx="10180638" cy="290849"/>
          </a:xfrm>
        </p:spPr>
        <p:txBody>
          <a:bodyPr/>
          <a:lstStyle/>
          <a:p>
            <a:r>
              <a:rPr lang="en-CA" dirty="0"/>
              <a:t>HCPs, healthcare professionals</a:t>
            </a:r>
          </a:p>
          <a:p>
            <a:r>
              <a:rPr lang="en-CA" dirty="0"/>
              <a:t>Adapted from: </a:t>
            </a:r>
            <a:r>
              <a:rPr lang="en-CA" dirty="0" err="1"/>
              <a:t>Baile</a:t>
            </a:r>
            <a:r>
              <a:rPr lang="en-CA" dirty="0"/>
              <a:t> W, et al. Oncologist 2000;5:302-311. Buckman R. Community Oncology 2005;2:138-42. </a:t>
            </a:r>
          </a:p>
          <a:p>
            <a:r>
              <a:rPr lang="en-CA" dirty="0"/>
              <a:t>EFNS Task Force on Diagnosis and Management of Amyotrophic Lateral Sclerosis. </a:t>
            </a:r>
            <a:r>
              <a:rPr lang="en-CA" dirty="0" err="1"/>
              <a:t>Eur</a:t>
            </a:r>
            <a:r>
              <a:rPr lang="en-CA" dirty="0"/>
              <a:t> J Neurol. 2012;19:360-75.</a:t>
            </a:r>
          </a:p>
        </p:txBody>
      </p:sp>
      <p:sp>
        <p:nvSpPr>
          <p:cNvPr id="12" name="TextBox 11">
            <a:extLst>
              <a:ext uri="{FF2B5EF4-FFF2-40B4-BE49-F238E27FC236}">
                <a16:creationId xmlns:a16="http://schemas.microsoft.com/office/drawing/2014/main" id="{3C962C4E-0D94-03CD-476D-748E04691237}"/>
              </a:ext>
            </a:extLst>
          </p:cNvPr>
          <p:cNvSpPr txBox="1"/>
          <p:nvPr/>
        </p:nvSpPr>
        <p:spPr>
          <a:xfrm>
            <a:off x="9085506" y="3808521"/>
            <a:ext cx="2501975" cy="1921544"/>
          </a:xfrm>
          <a:prstGeom prst="rect">
            <a:avLst/>
          </a:prstGeom>
          <a:solidFill>
            <a:srgbClr val="FFF5F5"/>
          </a:solidFill>
          <a:ln w="19050">
            <a:solidFill>
              <a:srgbClr val="DB7059"/>
            </a:solidFill>
          </a:ln>
        </p:spPr>
        <p:txBody>
          <a:bodyPr wrap="square" lIns="180000" tIns="540000" rIns="180000" bIns="540000">
            <a:spAutoFit/>
          </a:bodyPr>
          <a:lstStyle>
            <a:defPPr>
              <a:defRPr lang="en-US"/>
            </a:defPPr>
            <a:lvl1pPr>
              <a:spcBef>
                <a:spcPts val="600"/>
              </a:spcBef>
              <a:spcAft>
                <a:spcPts val="600"/>
              </a:spcAft>
              <a:defRPr b="0" i="0" u="none" strike="noStrike" baseline="0">
                <a:solidFill>
                  <a:schemeClr val="bg1"/>
                </a:solidFill>
                <a:latin typeface="Lato" panose="020F0502020204030203" pitchFamily="34" charset="0"/>
                <a:cs typeface="Segoe UI" panose="020B0502040204020203" pitchFamily="34" charset="0"/>
              </a:defRPr>
            </a:lvl1pPr>
          </a:lstStyle>
          <a:p>
            <a:pPr algn="ctr"/>
            <a:r>
              <a:rPr lang="en-US">
                <a:solidFill>
                  <a:srgbClr val="667A84"/>
                </a:solidFill>
              </a:rPr>
              <a:t>Have all the facts on hand during the conversation</a:t>
            </a:r>
          </a:p>
        </p:txBody>
      </p:sp>
      <p:sp>
        <p:nvSpPr>
          <p:cNvPr id="19" name="Right Brace 18">
            <a:extLst>
              <a:ext uri="{FF2B5EF4-FFF2-40B4-BE49-F238E27FC236}">
                <a16:creationId xmlns:a16="http://schemas.microsoft.com/office/drawing/2014/main" id="{F568DF6C-08AA-77C0-DD2F-3B9D13155643}"/>
              </a:ext>
            </a:extLst>
          </p:cNvPr>
          <p:cNvSpPr/>
          <p:nvPr/>
        </p:nvSpPr>
        <p:spPr>
          <a:xfrm>
            <a:off x="8581029" y="3950768"/>
            <a:ext cx="433952" cy="1637050"/>
          </a:xfrm>
          <a:prstGeom prst="rightBrace">
            <a:avLst/>
          </a:prstGeom>
          <a:ln w="28575">
            <a:solidFill>
              <a:srgbClr val="DB705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latin typeface="Lato Light" panose="020F0302020204030203" pitchFamily="34" charset="0"/>
              <a:cs typeface="Segoe UI" panose="020B0502040204020203" pitchFamily="34" charset="0"/>
            </a:endParaRPr>
          </a:p>
        </p:txBody>
      </p:sp>
      <p:pic>
        <p:nvPicPr>
          <p:cNvPr id="8" name="Picture 7" descr="Icon&#10;&#10;Description automatically generated">
            <a:extLst>
              <a:ext uri="{FF2B5EF4-FFF2-40B4-BE49-F238E27FC236}">
                <a16:creationId xmlns:a16="http://schemas.microsoft.com/office/drawing/2014/main" id="{69D650C8-96F9-9B90-7FBD-8B7CD2F8F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1619" y="385791"/>
            <a:ext cx="525862" cy="720000"/>
          </a:xfrm>
          <a:prstGeom prst="rect">
            <a:avLst/>
          </a:prstGeom>
          <a:solidFill>
            <a:schemeClr val="bg1"/>
          </a:solidFill>
        </p:spPr>
      </p:pic>
    </p:spTree>
    <p:extLst>
      <p:ext uri="{BB962C8B-B14F-4D97-AF65-F5344CB8AC3E}">
        <p14:creationId xmlns:p14="http://schemas.microsoft.com/office/powerpoint/2010/main" val="223943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84100B4B-203B-D6F5-5B98-F332156E10F5}"/>
              </a:ext>
            </a:extLst>
          </p:cNvPr>
          <p:cNvSpPr/>
          <p:nvPr/>
        </p:nvSpPr>
        <p:spPr>
          <a:xfrm>
            <a:off x="5945874" y="3454645"/>
            <a:ext cx="1319283" cy="1954418"/>
          </a:xfrm>
          <a:custGeom>
            <a:avLst/>
            <a:gdLst>
              <a:gd name="connsiteX0" fmla="*/ 0 w 1319283"/>
              <a:gd name="connsiteY0" fmla="*/ 0 h 2461146"/>
              <a:gd name="connsiteX1" fmla="*/ 1319283 w 1319283"/>
              <a:gd name="connsiteY1" fmla="*/ 0 h 2461146"/>
              <a:gd name="connsiteX2" fmla="*/ 1319283 w 1319283"/>
              <a:gd name="connsiteY2" fmla="*/ 2019869 h 2461146"/>
              <a:gd name="connsiteX3" fmla="*/ 45492 w 1319283"/>
              <a:gd name="connsiteY3" fmla="*/ 2019869 h 2461146"/>
              <a:gd name="connsiteX4" fmla="*/ 841612 w 1319283"/>
              <a:gd name="connsiteY4" fmla="*/ 2461146 h 2461146"/>
              <a:gd name="connsiteX0" fmla="*/ 0 w 1319283"/>
              <a:gd name="connsiteY0" fmla="*/ 0 h 2706806"/>
              <a:gd name="connsiteX1" fmla="*/ 1319283 w 1319283"/>
              <a:gd name="connsiteY1" fmla="*/ 0 h 2706806"/>
              <a:gd name="connsiteX2" fmla="*/ 1319283 w 1319283"/>
              <a:gd name="connsiteY2" fmla="*/ 2019869 h 2706806"/>
              <a:gd name="connsiteX3" fmla="*/ 45492 w 1319283"/>
              <a:gd name="connsiteY3" fmla="*/ 2019869 h 2706806"/>
              <a:gd name="connsiteX4" fmla="*/ 932597 w 1319283"/>
              <a:gd name="connsiteY4" fmla="*/ 2706806 h 2706806"/>
              <a:gd name="connsiteX0" fmla="*/ 0 w 1319283"/>
              <a:gd name="connsiteY0" fmla="*/ 0 h 2019869"/>
              <a:gd name="connsiteX1" fmla="*/ 1319283 w 1319283"/>
              <a:gd name="connsiteY1" fmla="*/ 0 h 2019869"/>
              <a:gd name="connsiteX2" fmla="*/ 1319283 w 1319283"/>
              <a:gd name="connsiteY2" fmla="*/ 2019869 h 2019869"/>
              <a:gd name="connsiteX3" fmla="*/ 45492 w 1319283"/>
              <a:gd name="connsiteY3" fmla="*/ 2019869 h 2019869"/>
              <a:gd name="connsiteX0" fmla="*/ 0 w 1319283"/>
              <a:gd name="connsiteY0" fmla="*/ 0 h 2019869"/>
              <a:gd name="connsiteX1" fmla="*/ 1319283 w 1319283"/>
              <a:gd name="connsiteY1" fmla="*/ 0 h 2019869"/>
              <a:gd name="connsiteX2" fmla="*/ 1319283 w 1319283"/>
              <a:gd name="connsiteY2" fmla="*/ 2019869 h 2019869"/>
              <a:gd name="connsiteX3" fmla="*/ 13648 w 1319283"/>
              <a:gd name="connsiteY3" fmla="*/ 2019869 h 2019869"/>
            </a:gdLst>
            <a:ahLst/>
            <a:cxnLst>
              <a:cxn ang="0">
                <a:pos x="connsiteX0" y="connsiteY0"/>
              </a:cxn>
              <a:cxn ang="0">
                <a:pos x="connsiteX1" y="connsiteY1"/>
              </a:cxn>
              <a:cxn ang="0">
                <a:pos x="connsiteX2" y="connsiteY2"/>
              </a:cxn>
              <a:cxn ang="0">
                <a:pos x="connsiteX3" y="connsiteY3"/>
              </a:cxn>
            </a:cxnLst>
            <a:rect l="l" t="t" r="r" b="b"/>
            <a:pathLst>
              <a:path w="1319283" h="2019869">
                <a:moveTo>
                  <a:pt x="0" y="0"/>
                </a:moveTo>
                <a:lnTo>
                  <a:pt x="1319283" y="0"/>
                </a:lnTo>
                <a:lnTo>
                  <a:pt x="1319283" y="2019869"/>
                </a:lnTo>
                <a:lnTo>
                  <a:pt x="13648" y="2019869"/>
                </a:lnTo>
              </a:path>
            </a:pathLst>
          </a:cu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Lato Light" panose="020F0302020204030203" pitchFamily="34" charset="0"/>
            </a:endParaRPr>
          </a:p>
        </p:txBody>
      </p:sp>
      <p:sp>
        <p:nvSpPr>
          <p:cNvPr id="5" name="Title 4">
            <a:extLst>
              <a:ext uri="{FF2B5EF4-FFF2-40B4-BE49-F238E27FC236}">
                <a16:creationId xmlns:a16="http://schemas.microsoft.com/office/drawing/2014/main" id="{28D22DF8-2021-F10B-3E2A-380958BE2169}"/>
              </a:ext>
            </a:extLst>
          </p:cNvPr>
          <p:cNvSpPr>
            <a:spLocks noGrp="1"/>
          </p:cNvSpPr>
          <p:nvPr>
            <p:ph type="title"/>
          </p:nvPr>
        </p:nvSpPr>
        <p:spPr/>
        <p:txBody>
          <a:bodyPr/>
          <a:lstStyle/>
          <a:p>
            <a:r>
              <a:rPr lang="en-CA" i="1" dirty="0"/>
              <a:t>“Know Thyself” </a:t>
            </a:r>
            <a:r>
              <a:rPr lang="en-CA" dirty="0"/>
              <a:t>Exercise</a:t>
            </a:r>
          </a:p>
        </p:txBody>
      </p:sp>
      <p:sp>
        <p:nvSpPr>
          <p:cNvPr id="6" name="Content Placeholder 5">
            <a:extLst>
              <a:ext uri="{FF2B5EF4-FFF2-40B4-BE49-F238E27FC236}">
                <a16:creationId xmlns:a16="http://schemas.microsoft.com/office/drawing/2014/main" id="{CFB28EB2-701C-EB60-C2BF-C8A329B12873}"/>
              </a:ext>
            </a:extLst>
          </p:cNvPr>
          <p:cNvSpPr>
            <a:spLocks noGrp="1"/>
          </p:cNvSpPr>
          <p:nvPr>
            <p:ph sz="quarter" idx="10"/>
          </p:nvPr>
        </p:nvSpPr>
        <p:spPr>
          <a:xfrm>
            <a:off x="585809" y="1412429"/>
            <a:ext cx="10579495" cy="1261884"/>
          </a:xfrm>
        </p:spPr>
        <p:txBody>
          <a:bodyPr/>
          <a:lstStyle/>
          <a:p>
            <a:pPr algn="l">
              <a:lnSpc>
                <a:spcPct val="100000"/>
              </a:lnSpc>
              <a:spcBef>
                <a:spcPts val="600"/>
              </a:spcBef>
              <a:spcAft>
                <a:spcPts val="600"/>
              </a:spcAft>
            </a:pPr>
            <a:r>
              <a:rPr lang="en-US" sz="2400" i="0" u="none" strike="noStrike" baseline="0" dirty="0">
                <a:ea typeface="Roboto" panose="02000000000000000000" pitchFamily="2" charset="0"/>
                <a:cs typeface="Segoe UI" panose="020B0502040204020203" pitchFamily="34" charset="0"/>
              </a:rPr>
              <a:t>We all have biases about many topics, including illness, death and dying</a:t>
            </a:r>
          </a:p>
          <a:p>
            <a:pPr algn="l">
              <a:lnSpc>
                <a:spcPct val="100000"/>
              </a:lnSpc>
              <a:spcBef>
                <a:spcPts val="600"/>
              </a:spcBef>
              <a:spcAft>
                <a:spcPts val="600"/>
              </a:spcAft>
            </a:pPr>
            <a:r>
              <a:rPr lang="en-US" sz="2400" i="0" u="none" strike="noStrike" baseline="0" dirty="0">
                <a:ea typeface="Roboto" panose="02000000000000000000" pitchFamily="2" charset="0"/>
                <a:cs typeface="Segoe UI" panose="020B0502040204020203" pitchFamily="34" charset="0"/>
              </a:rPr>
              <a:t>As professionals, we are told to leave these biases at the door, but we don’t always give ourselves the time to ask What do I think? What do I believe? </a:t>
            </a:r>
          </a:p>
        </p:txBody>
      </p:sp>
      <p:sp>
        <p:nvSpPr>
          <p:cNvPr id="7" name="Text Placeholder 6">
            <a:extLst>
              <a:ext uri="{FF2B5EF4-FFF2-40B4-BE49-F238E27FC236}">
                <a16:creationId xmlns:a16="http://schemas.microsoft.com/office/drawing/2014/main" id="{C4B018D2-324C-6153-0801-BFD16E0C7BA0}"/>
              </a:ext>
            </a:extLst>
          </p:cNvPr>
          <p:cNvSpPr>
            <a:spLocks noGrp="1"/>
          </p:cNvSpPr>
          <p:nvPr>
            <p:ph type="body" sz="quarter" idx="11"/>
          </p:nvPr>
        </p:nvSpPr>
        <p:spPr/>
        <p:txBody>
          <a:bodyPr/>
          <a:lstStyle/>
          <a:p>
            <a:r>
              <a:rPr lang="en-CA"/>
              <a:t>Courtesy of Dr. Melinda S. Kavanaugh. University of Wisconsin-Milwaukee. Milwaukee, Wisconsin.</a:t>
            </a:r>
          </a:p>
        </p:txBody>
      </p:sp>
      <p:sp>
        <p:nvSpPr>
          <p:cNvPr id="8" name="TextBox 7">
            <a:extLst>
              <a:ext uri="{FF2B5EF4-FFF2-40B4-BE49-F238E27FC236}">
                <a16:creationId xmlns:a16="http://schemas.microsoft.com/office/drawing/2014/main" id="{DE489F5E-890A-FCBD-859E-8B2CC15012DA}"/>
              </a:ext>
            </a:extLst>
          </p:cNvPr>
          <p:cNvSpPr txBox="1"/>
          <p:nvPr/>
        </p:nvSpPr>
        <p:spPr>
          <a:xfrm>
            <a:off x="585810" y="3166424"/>
            <a:ext cx="5646668" cy="640515"/>
          </a:xfrm>
          <a:prstGeom prst="rect">
            <a:avLst/>
          </a:prstGeom>
          <a:solidFill>
            <a:srgbClr val="EDA287"/>
          </a:solidFill>
        </p:spPr>
        <p:txBody>
          <a:bodyPr wrap="square" lIns="180000" tIns="180000" rIns="180000" bIns="180000">
            <a:spAutoFit/>
          </a:bodyPr>
          <a:lstStyle>
            <a:defPPr>
              <a:defRPr lang="en-US"/>
            </a:defPPr>
            <a:lvl1pPr>
              <a:spcBef>
                <a:spcPts val="600"/>
              </a:spcBef>
              <a:spcAft>
                <a:spcPts val="600"/>
              </a:spcAft>
              <a:defRPr sz="2000" b="0" i="0" u="none" strike="noStrike" baseline="0">
                <a:solidFill>
                  <a:schemeClr val="bg1"/>
                </a:solidFill>
                <a:latin typeface="Lato" panose="020F0502020204030203" pitchFamily="34" charset="0"/>
                <a:cs typeface="Segoe UI" panose="020B0502040204020203" pitchFamily="34" charset="0"/>
              </a:defRPr>
            </a:lvl1pPr>
          </a:lstStyle>
          <a:p>
            <a:r>
              <a:rPr lang="en-US" sz="1800"/>
              <a:t>What does death/dying mean to you?</a:t>
            </a:r>
          </a:p>
        </p:txBody>
      </p:sp>
      <p:sp>
        <p:nvSpPr>
          <p:cNvPr id="10" name="TextBox 9">
            <a:extLst>
              <a:ext uri="{FF2B5EF4-FFF2-40B4-BE49-F238E27FC236}">
                <a16:creationId xmlns:a16="http://schemas.microsoft.com/office/drawing/2014/main" id="{F52EE14A-CA95-D5F2-9634-3577EB0CE3A3}"/>
              </a:ext>
            </a:extLst>
          </p:cNvPr>
          <p:cNvSpPr txBox="1"/>
          <p:nvPr/>
        </p:nvSpPr>
        <p:spPr>
          <a:xfrm>
            <a:off x="585810" y="5095308"/>
            <a:ext cx="5646668" cy="640515"/>
          </a:xfrm>
          <a:prstGeom prst="rect">
            <a:avLst/>
          </a:prstGeom>
          <a:solidFill>
            <a:srgbClr val="DB7059"/>
          </a:solidFill>
        </p:spPr>
        <p:txBody>
          <a:bodyPr wrap="square" lIns="180000" tIns="180000" rIns="180000" bIns="180000">
            <a:spAutoFit/>
          </a:bodyPr>
          <a:lstStyle>
            <a:defPPr>
              <a:defRPr lang="en-US"/>
            </a:defPPr>
            <a:lvl1pPr>
              <a:spcBef>
                <a:spcPts val="600"/>
              </a:spcBef>
              <a:spcAft>
                <a:spcPts val="600"/>
              </a:spcAft>
              <a:defRPr sz="2000" b="0" i="0" u="none" strike="noStrike" baseline="0">
                <a:solidFill>
                  <a:schemeClr val="bg1"/>
                </a:solidFill>
                <a:latin typeface="Lato" panose="020F0502020204030203" pitchFamily="34" charset="0"/>
                <a:cs typeface="Segoe UI" panose="020B0502040204020203" pitchFamily="34" charset="0"/>
              </a:defRPr>
            </a:lvl1pPr>
          </a:lstStyle>
          <a:p>
            <a:r>
              <a:rPr lang="en-US" sz="1800"/>
              <a:t>Have you been a part of someone's dying process?</a:t>
            </a:r>
          </a:p>
        </p:txBody>
      </p:sp>
      <p:cxnSp>
        <p:nvCxnSpPr>
          <p:cNvPr id="24" name="Straight Connector 23">
            <a:extLst>
              <a:ext uri="{FF2B5EF4-FFF2-40B4-BE49-F238E27FC236}">
                <a16:creationId xmlns:a16="http://schemas.microsoft.com/office/drawing/2014/main" id="{2311043E-CCDF-2412-2587-D7E71D690EAB}"/>
              </a:ext>
            </a:extLst>
          </p:cNvPr>
          <p:cNvCxnSpPr>
            <a:cxnSpLocks/>
          </p:cNvCxnSpPr>
          <p:nvPr/>
        </p:nvCxnSpPr>
        <p:spPr>
          <a:xfrm>
            <a:off x="5579138" y="4449169"/>
            <a:ext cx="279148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94B3712-939E-A964-605B-02EAC4E0CBC0}"/>
              </a:ext>
            </a:extLst>
          </p:cNvPr>
          <p:cNvSpPr txBox="1"/>
          <p:nvPr/>
        </p:nvSpPr>
        <p:spPr>
          <a:xfrm>
            <a:off x="585810" y="4130866"/>
            <a:ext cx="5646668" cy="640515"/>
          </a:xfrm>
          <a:prstGeom prst="rect">
            <a:avLst/>
          </a:prstGeom>
          <a:solidFill>
            <a:srgbClr val="EF846D"/>
          </a:solidFill>
        </p:spPr>
        <p:txBody>
          <a:bodyPr wrap="square" lIns="180000" tIns="180000" rIns="180000" bIns="180000">
            <a:spAutoFit/>
          </a:bodyPr>
          <a:lstStyle>
            <a:defPPr>
              <a:defRPr lang="en-US"/>
            </a:defPPr>
            <a:lvl1pPr>
              <a:spcBef>
                <a:spcPts val="600"/>
              </a:spcBef>
              <a:spcAft>
                <a:spcPts val="600"/>
              </a:spcAft>
              <a:defRPr sz="2000" b="0" i="0" u="none" strike="noStrike" baseline="0">
                <a:solidFill>
                  <a:schemeClr val="bg1"/>
                </a:solidFill>
                <a:latin typeface="Lato" panose="020F0502020204030203" pitchFamily="34" charset="0"/>
                <a:cs typeface="Segoe UI" panose="020B0502040204020203" pitchFamily="34" charset="0"/>
              </a:defRPr>
            </a:lvl1pPr>
          </a:lstStyle>
          <a:p>
            <a:r>
              <a:rPr lang="en-US" sz="1800"/>
              <a:t>Religious or spiritual influences?</a:t>
            </a:r>
          </a:p>
        </p:txBody>
      </p:sp>
      <p:sp>
        <p:nvSpPr>
          <p:cNvPr id="13" name="TextBox 12">
            <a:extLst>
              <a:ext uri="{FF2B5EF4-FFF2-40B4-BE49-F238E27FC236}">
                <a16:creationId xmlns:a16="http://schemas.microsoft.com/office/drawing/2014/main" id="{73BE64AF-83F2-6587-E33E-E88ED3678905}"/>
              </a:ext>
            </a:extLst>
          </p:cNvPr>
          <p:cNvSpPr txBox="1"/>
          <p:nvPr/>
        </p:nvSpPr>
        <p:spPr>
          <a:xfrm>
            <a:off x="7868575" y="3349898"/>
            <a:ext cx="2703891" cy="3029539"/>
          </a:xfrm>
          <a:prstGeom prst="rect">
            <a:avLst/>
          </a:prstGeom>
          <a:solidFill>
            <a:srgbClr val="FFF5F5"/>
          </a:solidFill>
          <a:ln w="19050">
            <a:solidFill>
              <a:srgbClr val="DB7059"/>
            </a:solidFill>
          </a:ln>
        </p:spPr>
        <p:txBody>
          <a:bodyPr wrap="square" lIns="180000" tIns="540000" rIns="180000" bIns="540000">
            <a:spAutoFit/>
          </a:bodyPr>
          <a:lstStyle>
            <a:defPPr>
              <a:defRPr lang="en-US"/>
            </a:defPPr>
            <a:lvl1pPr>
              <a:spcBef>
                <a:spcPts val="600"/>
              </a:spcBef>
              <a:spcAft>
                <a:spcPts val="600"/>
              </a:spcAft>
              <a:defRPr b="0" i="0" u="none" strike="noStrike" baseline="0">
                <a:solidFill>
                  <a:schemeClr val="bg1"/>
                </a:solidFill>
                <a:latin typeface="Lato" panose="020F0502020204030203" pitchFamily="34" charset="0"/>
                <a:cs typeface="Segoe UI" panose="020B0502040204020203" pitchFamily="34" charset="0"/>
              </a:defRPr>
            </a:lvl1pPr>
          </a:lstStyle>
          <a:p>
            <a:pPr algn="ctr"/>
            <a:r>
              <a:rPr lang="en-US" dirty="0">
                <a:solidFill>
                  <a:srgbClr val="667A84"/>
                </a:solidFill>
              </a:rPr>
              <a:t>Take a moment to </a:t>
            </a:r>
            <a:br>
              <a:rPr lang="en-US" dirty="0">
                <a:solidFill>
                  <a:srgbClr val="667A84"/>
                </a:solidFill>
              </a:rPr>
            </a:br>
            <a:r>
              <a:rPr lang="en-US" dirty="0">
                <a:solidFill>
                  <a:srgbClr val="667A84"/>
                </a:solidFill>
              </a:rPr>
              <a:t>answer these questions. </a:t>
            </a:r>
            <a:br>
              <a:rPr lang="en-US" dirty="0">
                <a:solidFill>
                  <a:srgbClr val="667A84"/>
                </a:solidFill>
              </a:rPr>
            </a:br>
            <a:r>
              <a:rPr lang="en-US" dirty="0">
                <a:solidFill>
                  <a:srgbClr val="667A84"/>
                </a:solidFill>
              </a:rPr>
              <a:t>Write it down. Talk it out. </a:t>
            </a:r>
            <a:br>
              <a:rPr lang="en-US" dirty="0">
                <a:solidFill>
                  <a:srgbClr val="667A84"/>
                </a:solidFill>
              </a:rPr>
            </a:br>
            <a:r>
              <a:rPr lang="en-US" dirty="0">
                <a:solidFill>
                  <a:srgbClr val="667A84"/>
                </a:solidFill>
              </a:rPr>
              <a:t>Acknowledge your biases.</a:t>
            </a:r>
          </a:p>
        </p:txBody>
      </p:sp>
    </p:spTree>
    <p:extLst>
      <p:ext uri="{BB962C8B-B14F-4D97-AF65-F5344CB8AC3E}">
        <p14:creationId xmlns:p14="http://schemas.microsoft.com/office/powerpoint/2010/main" val="4100055237"/>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1F6E8F-BCC8-185D-3D66-D0B6BD79AC3B}"/>
              </a:ext>
            </a:extLst>
          </p:cNvPr>
          <p:cNvSpPr>
            <a:spLocks noGrp="1"/>
          </p:cNvSpPr>
          <p:nvPr>
            <p:ph type="title"/>
          </p:nvPr>
        </p:nvSpPr>
        <p:spPr/>
        <p:txBody>
          <a:bodyPr/>
          <a:lstStyle/>
          <a:p>
            <a:r>
              <a:rPr lang="en-CA" i="1" dirty="0"/>
              <a:t>“Know Thyself” </a:t>
            </a:r>
            <a:r>
              <a:rPr lang="fr-CA" dirty="0" err="1"/>
              <a:t>Before</a:t>
            </a:r>
            <a:r>
              <a:rPr lang="fr-CA" dirty="0"/>
              <a:t> the Meeting</a:t>
            </a:r>
            <a:endParaRPr lang="en-CA" dirty="0"/>
          </a:p>
        </p:txBody>
      </p:sp>
      <p:sp>
        <p:nvSpPr>
          <p:cNvPr id="4" name="Espace réservé du texte 3">
            <a:extLst>
              <a:ext uri="{FF2B5EF4-FFF2-40B4-BE49-F238E27FC236}">
                <a16:creationId xmlns:a16="http://schemas.microsoft.com/office/drawing/2014/main" id="{929122FE-D774-9AE7-E72D-D12FC8FD5191}"/>
              </a:ext>
            </a:extLst>
          </p:cNvPr>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1968160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D22DF8-2021-F10B-3E2A-380958BE2169}"/>
              </a:ext>
            </a:extLst>
          </p:cNvPr>
          <p:cNvSpPr>
            <a:spLocks noGrp="1"/>
          </p:cNvSpPr>
          <p:nvPr>
            <p:ph type="title"/>
          </p:nvPr>
        </p:nvSpPr>
        <p:spPr>
          <a:xfrm>
            <a:off x="585810" y="540000"/>
            <a:ext cx="11001671" cy="498598"/>
          </a:xfrm>
        </p:spPr>
        <p:txBody>
          <a:bodyPr/>
          <a:lstStyle/>
          <a:p>
            <a:r>
              <a:rPr lang="en-CA" i="1" dirty="0"/>
              <a:t>“Know Thyself” </a:t>
            </a:r>
            <a:r>
              <a:rPr lang="en-CA" dirty="0"/>
              <a:t>Mindfulness Exercise</a:t>
            </a:r>
          </a:p>
        </p:txBody>
      </p:sp>
      <p:sp>
        <p:nvSpPr>
          <p:cNvPr id="6" name="Content Placeholder 5">
            <a:extLst>
              <a:ext uri="{FF2B5EF4-FFF2-40B4-BE49-F238E27FC236}">
                <a16:creationId xmlns:a16="http://schemas.microsoft.com/office/drawing/2014/main" id="{CFB28EB2-701C-EB60-C2BF-C8A329B12873}"/>
              </a:ext>
            </a:extLst>
          </p:cNvPr>
          <p:cNvSpPr>
            <a:spLocks noGrp="1"/>
          </p:cNvSpPr>
          <p:nvPr>
            <p:ph sz="quarter" idx="10"/>
          </p:nvPr>
        </p:nvSpPr>
        <p:spPr>
          <a:xfrm>
            <a:off x="585810" y="1412429"/>
            <a:ext cx="8074096" cy="4775666"/>
          </a:xfrm>
          <a:solidFill>
            <a:schemeClr val="bg1"/>
          </a:solidFill>
        </p:spPr>
        <p:txBody>
          <a:bodyPr/>
          <a:lstStyle/>
          <a:p>
            <a:pPr marL="0" indent="0" algn="l">
              <a:lnSpc>
                <a:spcPct val="100000"/>
              </a:lnSpc>
              <a:spcBef>
                <a:spcPts val="0"/>
              </a:spcBef>
              <a:buNone/>
            </a:pPr>
            <a:r>
              <a:rPr lang="en-US" sz="2000" b="1" i="0" u="none" strike="noStrike" baseline="0" dirty="0">
                <a:solidFill>
                  <a:srgbClr val="DB7059"/>
                </a:solidFill>
                <a:latin typeface="Lato" panose="020F0502020204030203" pitchFamily="34" charset="0"/>
                <a:ea typeface="Roboto" panose="02000000000000000000" pitchFamily="2" charset="0"/>
                <a:cs typeface="Segoe UI" panose="020B0502040204020203" pitchFamily="34" charset="0"/>
              </a:rPr>
              <a:t>Identify</a:t>
            </a:r>
            <a:endParaRPr lang="en-US" sz="2400" b="1" i="0" u="none" strike="noStrike" baseline="0" dirty="0">
              <a:solidFill>
                <a:srgbClr val="DB7059"/>
              </a:solidFill>
              <a:latin typeface="Lato" panose="020F0502020204030203" pitchFamily="34" charset="0"/>
              <a:ea typeface="Roboto" panose="02000000000000000000" pitchFamily="2" charset="0"/>
              <a:cs typeface="Segoe UI" panose="020B0502040204020203" pitchFamily="34" charset="0"/>
            </a:endParaRPr>
          </a:p>
          <a:p>
            <a:pPr marL="268288" indent="-268288" algn="l">
              <a:lnSpc>
                <a:spcPct val="100000"/>
              </a:lnSpc>
              <a:spcBef>
                <a:spcPts val="0"/>
              </a:spcBef>
            </a:pPr>
            <a:r>
              <a:rPr lang="en-US" sz="1600" i="0" u="none" strike="noStrike" baseline="0" dirty="0">
                <a:ea typeface="Roboto" panose="02000000000000000000" pitchFamily="2" charset="0"/>
                <a:cs typeface="Segoe UI" panose="020B0502040204020203" pitchFamily="34" charset="0"/>
              </a:rPr>
              <a:t>What factors may be </a:t>
            </a:r>
            <a:r>
              <a:rPr lang="en-US" sz="1600" b="1" i="0" u="none" strike="noStrike" baseline="0" dirty="0">
                <a:solidFill>
                  <a:srgbClr val="DB7059"/>
                </a:solidFill>
                <a:latin typeface="Lato" panose="020F0502020204030203" pitchFamily="34" charset="0"/>
                <a:ea typeface="Roboto" panose="02000000000000000000" pitchFamily="2" charset="0"/>
                <a:cs typeface="Segoe UI" panose="020B0502040204020203" pitchFamily="34" charset="0"/>
              </a:rPr>
              <a:t>influencing my emotions </a:t>
            </a:r>
            <a:r>
              <a:rPr lang="en-US" sz="1600" i="0" u="none" strike="noStrike" baseline="0" dirty="0">
                <a:ea typeface="Roboto" panose="02000000000000000000" pitchFamily="2" charset="0"/>
                <a:cs typeface="Segoe UI" panose="020B0502040204020203" pitchFamily="34" charset="0"/>
              </a:rPr>
              <a:t>affecting how I communicate news/diagnosis/progression in ALS/MND</a:t>
            </a:r>
          </a:p>
          <a:p>
            <a:pPr marL="0" indent="0" algn="l">
              <a:lnSpc>
                <a:spcPct val="100000"/>
              </a:lnSpc>
              <a:spcBef>
                <a:spcPts val="300"/>
              </a:spcBef>
              <a:buNone/>
            </a:pPr>
            <a:r>
              <a:rPr lang="en-US" sz="2000" b="1" dirty="0">
                <a:solidFill>
                  <a:srgbClr val="DB7059"/>
                </a:solidFill>
                <a:latin typeface="Lato" panose="020F0502020204030203" pitchFamily="34" charset="0"/>
                <a:ea typeface="Roboto" panose="02000000000000000000" pitchFamily="2" charset="0"/>
                <a:cs typeface="Segoe UI" panose="020B0502040204020203" pitchFamily="34" charset="0"/>
              </a:rPr>
              <a:t>Monitor</a:t>
            </a:r>
            <a:r>
              <a:rPr lang="en-US" sz="2400" i="0" u="none" strike="noStrike" baseline="0" dirty="0">
                <a:ea typeface="Roboto" panose="02000000000000000000" pitchFamily="2" charset="0"/>
                <a:cs typeface="Segoe UI" panose="020B0502040204020203" pitchFamily="34" charset="0"/>
              </a:rPr>
              <a:t> </a:t>
            </a:r>
          </a:p>
          <a:p>
            <a:pPr marL="268288" indent="-268288" algn="l">
              <a:lnSpc>
                <a:spcPct val="100000"/>
              </a:lnSpc>
              <a:spcBef>
                <a:spcPts val="0"/>
              </a:spcBef>
            </a:pPr>
            <a:r>
              <a:rPr lang="en-US" sz="1600" i="0" u="none" strike="noStrike" baseline="0" dirty="0">
                <a:ea typeface="Roboto" panose="02000000000000000000" pitchFamily="2" charset="0"/>
                <a:cs typeface="Segoe UI" panose="020B0502040204020203" pitchFamily="34" charset="0"/>
              </a:rPr>
              <a:t>For your own </a:t>
            </a:r>
            <a:r>
              <a:rPr lang="en-US" sz="1600" b="1" i="0" u="none" strike="noStrike" baseline="0" dirty="0">
                <a:solidFill>
                  <a:srgbClr val="DB7059"/>
                </a:solidFill>
                <a:latin typeface="Lato" panose="020F0502020204030203" pitchFamily="34" charset="0"/>
                <a:ea typeface="Roboto" panose="02000000000000000000" pitchFamily="2" charset="0"/>
                <a:cs typeface="Segoe UI" panose="020B0502040204020203" pitchFamily="34" charset="0"/>
              </a:rPr>
              <a:t>signs and feelings </a:t>
            </a:r>
            <a:r>
              <a:rPr lang="en-US" sz="1600" i="0" u="none" strike="noStrike" baseline="0" dirty="0">
                <a:ea typeface="Roboto" panose="02000000000000000000" pitchFamily="2" charset="0"/>
                <a:cs typeface="Segoe UI" panose="020B0502040204020203" pitchFamily="34" charset="0"/>
              </a:rPr>
              <a:t>– sadness, anxiety, fear, etc.</a:t>
            </a:r>
          </a:p>
          <a:p>
            <a:pPr marL="0" indent="0" algn="l">
              <a:lnSpc>
                <a:spcPct val="100000"/>
              </a:lnSpc>
              <a:spcBef>
                <a:spcPts val="300"/>
              </a:spcBef>
              <a:buNone/>
            </a:pPr>
            <a:r>
              <a:rPr lang="en-US" sz="2000" b="1" dirty="0">
                <a:solidFill>
                  <a:srgbClr val="DB7059"/>
                </a:solidFill>
                <a:latin typeface="Lato" panose="020F0502020204030203" pitchFamily="34" charset="0"/>
                <a:ea typeface="Roboto" panose="02000000000000000000" pitchFamily="2" charset="0"/>
                <a:cs typeface="Segoe UI" panose="020B0502040204020203" pitchFamily="34" charset="0"/>
              </a:rPr>
              <a:t>Name</a:t>
            </a:r>
            <a:r>
              <a:rPr lang="en-US" sz="2400" i="0" u="none" strike="noStrike" baseline="0" dirty="0">
                <a:ea typeface="Roboto" panose="02000000000000000000" pitchFamily="2" charset="0"/>
                <a:cs typeface="Segoe UI" panose="020B0502040204020203" pitchFamily="34" charset="0"/>
              </a:rPr>
              <a:t> </a:t>
            </a:r>
          </a:p>
          <a:p>
            <a:pPr marL="268288" indent="-268288" algn="l">
              <a:lnSpc>
                <a:spcPct val="100000"/>
              </a:lnSpc>
              <a:spcBef>
                <a:spcPts val="0"/>
              </a:spcBef>
            </a:pPr>
            <a:r>
              <a:rPr lang="en-US" sz="1600" i="0" u="none" strike="noStrike" baseline="0" dirty="0">
                <a:ea typeface="Roboto" panose="02000000000000000000" pitchFamily="2" charset="0"/>
                <a:cs typeface="Segoe UI" panose="020B0502040204020203" pitchFamily="34" charset="0"/>
              </a:rPr>
              <a:t>Name </a:t>
            </a:r>
            <a:r>
              <a:rPr lang="en-US" sz="1600" b="1" i="0" u="none" strike="noStrike" baseline="0" dirty="0">
                <a:solidFill>
                  <a:srgbClr val="DB7059"/>
                </a:solidFill>
                <a:latin typeface="Lato" panose="020F0502020204030203" pitchFamily="34" charset="0"/>
                <a:ea typeface="Roboto" panose="02000000000000000000" pitchFamily="2" charset="0"/>
                <a:cs typeface="Segoe UI" panose="020B0502040204020203" pitchFamily="34" charset="0"/>
              </a:rPr>
              <a:t>the emotion </a:t>
            </a:r>
            <a:r>
              <a:rPr lang="en-US" sz="1600" i="0" u="none" strike="noStrike" baseline="0" dirty="0">
                <a:ea typeface="Roboto" panose="02000000000000000000" pitchFamily="2" charset="0"/>
                <a:cs typeface="Segoe UI" panose="020B0502040204020203" pitchFamily="34" charset="0"/>
              </a:rPr>
              <a:t>– whatever it may be. It may change when repeating this exercise</a:t>
            </a:r>
          </a:p>
          <a:p>
            <a:pPr marL="0" indent="0" algn="l">
              <a:lnSpc>
                <a:spcPct val="100000"/>
              </a:lnSpc>
              <a:spcBef>
                <a:spcPts val="300"/>
              </a:spcBef>
              <a:buNone/>
            </a:pPr>
            <a:r>
              <a:rPr lang="en-US" sz="2000" b="1" dirty="0">
                <a:solidFill>
                  <a:srgbClr val="DB7059"/>
                </a:solidFill>
                <a:latin typeface="Lato" panose="020F0502020204030203" pitchFamily="34" charset="0"/>
                <a:ea typeface="Roboto" panose="02000000000000000000" pitchFamily="2" charset="0"/>
                <a:cs typeface="Segoe UI" panose="020B0502040204020203" pitchFamily="34" charset="0"/>
              </a:rPr>
              <a:t>Sources</a:t>
            </a:r>
            <a:r>
              <a:rPr lang="en-US" sz="2400" i="0" u="none" strike="noStrike" baseline="0" dirty="0">
                <a:ea typeface="Roboto" panose="02000000000000000000" pitchFamily="2" charset="0"/>
                <a:cs typeface="Segoe UI" panose="020B0502040204020203" pitchFamily="34" charset="0"/>
              </a:rPr>
              <a:t> </a:t>
            </a:r>
          </a:p>
          <a:p>
            <a:pPr marL="268288" indent="-268288" algn="l">
              <a:lnSpc>
                <a:spcPct val="100000"/>
              </a:lnSpc>
              <a:spcBef>
                <a:spcPts val="0"/>
              </a:spcBef>
            </a:pPr>
            <a:r>
              <a:rPr lang="en-US" sz="1600" i="0" u="none" strike="noStrike" baseline="0" dirty="0">
                <a:ea typeface="Roboto" panose="02000000000000000000" pitchFamily="2" charset="0"/>
                <a:cs typeface="Segoe UI" panose="020B0502040204020203" pitchFamily="34" charset="0"/>
              </a:rPr>
              <a:t>What are the possible sources </a:t>
            </a:r>
            <a:r>
              <a:rPr lang="en-US" sz="1600" b="1" i="0" u="none" strike="noStrike" baseline="0" dirty="0">
                <a:solidFill>
                  <a:srgbClr val="DB7059"/>
                </a:solidFill>
                <a:latin typeface="Lato" panose="020F0502020204030203" pitchFamily="34" charset="0"/>
                <a:ea typeface="Roboto" panose="02000000000000000000" pitchFamily="2" charset="0"/>
                <a:cs typeface="Segoe UI" panose="020B0502040204020203" pitchFamily="34" charset="0"/>
              </a:rPr>
              <a:t>of the emotions</a:t>
            </a:r>
            <a:r>
              <a:rPr lang="en-US" sz="1600" i="0" u="none" strike="noStrike" baseline="0" dirty="0">
                <a:ea typeface="Roboto" panose="02000000000000000000" pitchFamily="2" charset="0"/>
                <a:cs typeface="Segoe UI" panose="020B0502040204020203" pitchFamily="34" charset="0"/>
              </a:rPr>
              <a:t>?</a:t>
            </a:r>
          </a:p>
          <a:p>
            <a:pPr marL="0" indent="0" algn="l">
              <a:lnSpc>
                <a:spcPct val="100000"/>
              </a:lnSpc>
              <a:spcBef>
                <a:spcPts val="300"/>
              </a:spcBef>
              <a:buNone/>
            </a:pPr>
            <a:r>
              <a:rPr lang="en-US" sz="2000" b="1" dirty="0">
                <a:solidFill>
                  <a:srgbClr val="DB7059"/>
                </a:solidFill>
                <a:latin typeface="Lato" panose="020F0502020204030203" pitchFamily="34" charset="0"/>
                <a:ea typeface="Roboto" panose="02000000000000000000" pitchFamily="2" charset="0"/>
                <a:cs typeface="Segoe UI" panose="020B0502040204020203" pitchFamily="34" charset="0"/>
              </a:rPr>
              <a:t>Respond</a:t>
            </a:r>
            <a:endParaRPr lang="en-US" sz="2400" b="1" dirty="0">
              <a:solidFill>
                <a:srgbClr val="DB7059"/>
              </a:solidFill>
              <a:latin typeface="Lato" panose="020F0502020204030203" pitchFamily="34" charset="0"/>
              <a:ea typeface="Roboto" panose="02000000000000000000" pitchFamily="2" charset="0"/>
              <a:cs typeface="Segoe UI" panose="020B0502040204020203" pitchFamily="34" charset="0"/>
            </a:endParaRPr>
          </a:p>
          <a:p>
            <a:pPr marL="268288" indent="-268288" algn="l">
              <a:lnSpc>
                <a:spcPct val="100000"/>
              </a:lnSpc>
              <a:spcBef>
                <a:spcPts val="200"/>
              </a:spcBef>
            </a:pPr>
            <a:r>
              <a:rPr lang="en-US" sz="1600" b="1" i="0" u="none" strike="noStrike" baseline="0" dirty="0">
                <a:solidFill>
                  <a:srgbClr val="DB7059"/>
                </a:solidFill>
                <a:latin typeface="Lato" panose="020F0502020204030203" pitchFamily="34" charset="0"/>
                <a:ea typeface="Roboto" panose="02000000000000000000" pitchFamily="2" charset="0"/>
                <a:cs typeface="Segoe UI" panose="020B0502040204020203" pitchFamily="34" charset="0"/>
              </a:rPr>
              <a:t>Take a step back </a:t>
            </a:r>
            <a:r>
              <a:rPr lang="en-US" sz="1600" i="0" u="none" strike="noStrike" baseline="0" dirty="0">
                <a:ea typeface="Roboto" panose="02000000000000000000" pitchFamily="2" charset="0"/>
                <a:cs typeface="Segoe UI" panose="020B0502040204020203" pitchFamily="34" charset="0"/>
              </a:rPr>
              <a:t>to get perspective</a:t>
            </a:r>
          </a:p>
          <a:p>
            <a:pPr marL="268288" indent="-268288" algn="l">
              <a:lnSpc>
                <a:spcPct val="100000"/>
              </a:lnSpc>
              <a:spcBef>
                <a:spcPts val="200"/>
              </a:spcBef>
            </a:pPr>
            <a:r>
              <a:rPr lang="en-US" sz="1600" b="1" dirty="0">
                <a:solidFill>
                  <a:srgbClr val="DB7059"/>
                </a:solidFill>
                <a:latin typeface="Lato" panose="020F0502020204030203" pitchFamily="34" charset="0"/>
                <a:ea typeface="Roboto" panose="02000000000000000000" pitchFamily="2" charset="0"/>
                <a:cs typeface="Segoe UI" panose="020B0502040204020203" pitchFamily="34" charset="0"/>
              </a:rPr>
              <a:t>Identify any </a:t>
            </a:r>
            <a:r>
              <a:rPr lang="en-US" sz="1600" b="1" dirty="0" err="1">
                <a:solidFill>
                  <a:srgbClr val="DB7059"/>
                </a:solidFill>
                <a:latin typeface="Lato" panose="020F0502020204030203" pitchFamily="34" charset="0"/>
                <a:ea typeface="Roboto" panose="02000000000000000000" pitchFamily="2" charset="0"/>
                <a:cs typeface="Segoe UI" panose="020B0502040204020203" pitchFamily="34" charset="0"/>
              </a:rPr>
              <a:t>behaviours</a:t>
            </a:r>
            <a:r>
              <a:rPr lang="en-US" sz="1600" b="1" dirty="0">
                <a:solidFill>
                  <a:srgbClr val="DB7059"/>
                </a:solidFill>
                <a:latin typeface="Lato" panose="020F0502020204030203" pitchFamily="34" charset="0"/>
                <a:ea typeface="Roboto" panose="02000000000000000000" pitchFamily="2" charset="0"/>
                <a:cs typeface="Segoe UI" panose="020B0502040204020203" pitchFamily="34" charset="0"/>
              </a:rPr>
              <a:t> </a:t>
            </a:r>
            <a:r>
              <a:rPr lang="en-US" sz="1600" i="0" u="none" strike="noStrike" baseline="0" dirty="0">
                <a:ea typeface="Roboto" panose="02000000000000000000" pitchFamily="2" charset="0"/>
                <a:cs typeface="Segoe UI" panose="020B0502040204020203" pitchFamily="34" charset="0"/>
              </a:rPr>
              <a:t>that may come out of the feeling </a:t>
            </a:r>
            <a:br>
              <a:rPr lang="en-US" sz="1600" i="0" u="none" strike="noStrike" baseline="0" dirty="0">
                <a:ea typeface="Roboto" panose="02000000000000000000" pitchFamily="2" charset="0"/>
                <a:cs typeface="Segoe UI" panose="020B0502040204020203" pitchFamily="34" charset="0"/>
              </a:rPr>
            </a:br>
            <a:r>
              <a:rPr lang="en-US" sz="1600" i="0" u="none" strike="noStrike" baseline="0" dirty="0">
                <a:ea typeface="Roboto" panose="02000000000000000000" pitchFamily="2" charset="0"/>
                <a:cs typeface="Segoe UI" panose="020B0502040204020203" pitchFamily="34" charset="0"/>
              </a:rPr>
              <a:t>(avoidance, wanting to rescue, feeling powerless or powerful)</a:t>
            </a:r>
          </a:p>
          <a:p>
            <a:pPr marL="268288" indent="-268288" algn="l">
              <a:lnSpc>
                <a:spcPct val="100000"/>
              </a:lnSpc>
              <a:spcBef>
                <a:spcPts val="200"/>
              </a:spcBef>
            </a:pPr>
            <a:r>
              <a:rPr lang="en-US" sz="1600" i="0" u="none" strike="noStrike" baseline="0" dirty="0">
                <a:ea typeface="Roboto" panose="02000000000000000000" pitchFamily="2" charset="0"/>
                <a:cs typeface="Segoe UI" panose="020B0502040204020203" pitchFamily="34" charset="0"/>
              </a:rPr>
              <a:t>Think about how these </a:t>
            </a:r>
            <a:r>
              <a:rPr lang="en-US" sz="1600" b="1" dirty="0" err="1">
                <a:solidFill>
                  <a:srgbClr val="DB7059"/>
                </a:solidFill>
                <a:latin typeface="Lato" panose="020F0502020204030203" pitchFamily="34" charset="0"/>
                <a:ea typeface="Roboto" panose="02000000000000000000" pitchFamily="2" charset="0"/>
                <a:cs typeface="Segoe UI" panose="020B0502040204020203" pitchFamily="34" charset="0"/>
              </a:rPr>
              <a:t>behaviours</a:t>
            </a:r>
            <a:r>
              <a:rPr lang="en-US" sz="1600" b="1" dirty="0">
                <a:solidFill>
                  <a:srgbClr val="DB7059"/>
                </a:solidFill>
                <a:latin typeface="Lato" panose="020F0502020204030203" pitchFamily="34" charset="0"/>
                <a:ea typeface="Roboto" panose="02000000000000000000" pitchFamily="2" charset="0"/>
                <a:cs typeface="Segoe UI" panose="020B0502040204020203" pitchFamily="34" charset="0"/>
              </a:rPr>
              <a:t> have consequences </a:t>
            </a:r>
            <a:r>
              <a:rPr lang="en-US" sz="1600" i="0" u="none" strike="noStrike" baseline="0" dirty="0">
                <a:ea typeface="Roboto" panose="02000000000000000000" pitchFamily="2" charset="0"/>
                <a:cs typeface="Segoe UI" panose="020B0502040204020203" pitchFamily="34" charset="0"/>
              </a:rPr>
              <a:t>with the diagnosis delivery </a:t>
            </a:r>
          </a:p>
          <a:p>
            <a:pPr marL="268288" indent="-268288" algn="l">
              <a:lnSpc>
                <a:spcPct val="100000"/>
              </a:lnSpc>
              <a:spcBef>
                <a:spcPts val="200"/>
              </a:spcBef>
            </a:pPr>
            <a:r>
              <a:rPr lang="en-US" sz="1600" b="1" dirty="0">
                <a:solidFill>
                  <a:srgbClr val="DB7059"/>
                </a:solidFill>
                <a:latin typeface="Lato" panose="020F0502020204030203" pitchFamily="34" charset="0"/>
                <a:ea typeface="Roboto" panose="02000000000000000000" pitchFamily="2" charset="0"/>
                <a:cs typeface="Segoe UI" panose="020B0502040204020203" pitchFamily="34" charset="0"/>
              </a:rPr>
              <a:t>What alternatives exist? </a:t>
            </a:r>
            <a:r>
              <a:rPr lang="en-US" sz="1600" i="0" u="none" strike="noStrike" baseline="0" dirty="0">
                <a:ea typeface="Roboto" panose="02000000000000000000" pitchFamily="2" charset="0"/>
                <a:cs typeface="Segoe UI" panose="020B0502040204020203" pitchFamily="34" charset="0"/>
              </a:rPr>
              <a:t>Who can you add to the process?</a:t>
            </a:r>
          </a:p>
          <a:p>
            <a:pPr marL="268288" indent="-268288" algn="l">
              <a:lnSpc>
                <a:spcPct val="100000"/>
              </a:lnSpc>
              <a:spcBef>
                <a:spcPts val="200"/>
              </a:spcBef>
            </a:pPr>
            <a:r>
              <a:rPr lang="en-US" sz="1600" b="1" dirty="0">
                <a:solidFill>
                  <a:srgbClr val="DB7059"/>
                </a:solidFill>
                <a:latin typeface="Lato" panose="020F0502020204030203" pitchFamily="34" charset="0"/>
                <a:ea typeface="Roboto" panose="02000000000000000000" pitchFamily="2" charset="0"/>
                <a:cs typeface="Segoe UI" panose="020B0502040204020203" pitchFamily="34" charset="0"/>
              </a:rPr>
              <a:t>Consult</a:t>
            </a:r>
            <a:r>
              <a:rPr lang="en-US" sz="1600" i="0" u="none" strike="noStrike" baseline="0" dirty="0">
                <a:ea typeface="Roboto" panose="02000000000000000000" pitchFamily="2" charset="0"/>
                <a:cs typeface="Segoe UI" panose="020B0502040204020203" pitchFamily="34" charset="0"/>
              </a:rPr>
              <a:t> with a trusted colleague or mentor</a:t>
            </a:r>
          </a:p>
        </p:txBody>
      </p:sp>
      <p:sp>
        <p:nvSpPr>
          <p:cNvPr id="7" name="Text Placeholder 6">
            <a:extLst>
              <a:ext uri="{FF2B5EF4-FFF2-40B4-BE49-F238E27FC236}">
                <a16:creationId xmlns:a16="http://schemas.microsoft.com/office/drawing/2014/main" id="{C4B018D2-324C-6153-0801-BFD16E0C7BA0}"/>
              </a:ext>
            </a:extLst>
          </p:cNvPr>
          <p:cNvSpPr>
            <a:spLocks noGrp="1"/>
          </p:cNvSpPr>
          <p:nvPr>
            <p:ph type="body" sz="quarter" idx="11"/>
          </p:nvPr>
        </p:nvSpPr>
        <p:spPr>
          <a:xfrm>
            <a:off x="585811" y="6302463"/>
            <a:ext cx="10180638" cy="193899"/>
          </a:xfrm>
        </p:spPr>
        <p:txBody>
          <a:bodyPr/>
          <a:lstStyle/>
          <a:p>
            <a:r>
              <a:rPr lang="en-CA"/>
              <a:t>Adapted from: Curseen K. Implicit Bias and Its Impact on Palliative Care. April 2021. Available at: </a:t>
            </a:r>
            <a:r>
              <a:rPr lang="en-CA">
                <a:hlinkClick r:id="rId3"/>
              </a:rPr>
              <a:t>https://www.capc.org/blog/palliative-pulse-palliative-pulse-july-2017-overcome-implicit-bias-palliative-care/</a:t>
            </a:r>
            <a:r>
              <a:rPr lang="en-CA"/>
              <a:t>  Accessed August 16, 2022.   </a:t>
            </a:r>
            <a:br>
              <a:rPr lang="en-CA"/>
            </a:br>
            <a:r>
              <a:rPr lang="en-CA"/>
              <a:t>Courtesy of Dr. Melinda S. Kavanaugh. University of Wisconsin-Milwaukee. Milwaukee, Wisconsin.</a:t>
            </a:r>
          </a:p>
        </p:txBody>
      </p:sp>
      <p:sp>
        <p:nvSpPr>
          <p:cNvPr id="11" name="TextBox 10">
            <a:extLst>
              <a:ext uri="{FF2B5EF4-FFF2-40B4-BE49-F238E27FC236}">
                <a16:creationId xmlns:a16="http://schemas.microsoft.com/office/drawing/2014/main" id="{D9FF0B20-B583-2EF1-8FB3-5F0D3AB556F8}"/>
              </a:ext>
            </a:extLst>
          </p:cNvPr>
          <p:cNvSpPr txBox="1"/>
          <p:nvPr/>
        </p:nvSpPr>
        <p:spPr>
          <a:xfrm>
            <a:off x="8434062" y="1460234"/>
            <a:ext cx="3172128" cy="4498869"/>
          </a:xfrm>
          <a:prstGeom prst="rect">
            <a:avLst/>
          </a:prstGeom>
          <a:solidFill>
            <a:srgbClr val="FFF5F5"/>
          </a:solidFill>
          <a:ln w="19050">
            <a:solidFill>
              <a:srgbClr val="DB7059"/>
            </a:solidFill>
          </a:ln>
        </p:spPr>
        <p:txBody>
          <a:bodyPr wrap="square" lIns="180000" tIns="216000" rIns="180000" bIns="216000">
            <a:spAutoFit/>
          </a:bodyPr>
          <a:lstStyle>
            <a:defPPr>
              <a:defRPr lang="en-US"/>
            </a:defPPr>
            <a:lvl1pPr>
              <a:spcBef>
                <a:spcPts val="600"/>
              </a:spcBef>
              <a:spcAft>
                <a:spcPts val="600"/>
              </a:spcAft>
              <a:defRPr b="0" i="0" u="none" strike="noStrike" baseline="0">
                <a:solidFill>
                  <a:schemeClr val="bg1"/>
                </a:solidFill>
                <a:latin typeface="Lato" panose="020F0502020204030203" pitchFamily="34" charset="0"/>
                <a:cs typeface="Segoe UI" panose="020B0502040204020203" pitchFamily="34" charset="0"/>
              </a:defRPr>
            </a:lvl1pPr>
          </a:lstStyle>
          <a:p>
            <a:pPr marL="285750" indent="-285750">
              <a:spcBef>
                <a:spcPts val="0"/>
              </a:spcBef>
              <a:spcAft>
                <a:spcPts val="1200"/>
              </a:spcAft>
              <a:buFont typeface="Arial" panose="020B0604020202020204" pitchFamily="34" charset="0"/>
              <a:buChar char="•"/>
            </a:pPr>
            <a:r>
              <a:rPr lang="en-US" sz="1600" dirty="0">
                <a:solidFill>
                  <a:srgbClr val="667A84"/>
                </a:solidFill>
              </a:rPr>
              <a:t>Takes 5-7 minutes, but can be completed in small chunks throughout your day</a:t>
            </a:r>
          </a:p>
          <a:p>
            <a:pPr marL="285750" indent="-285750">
              <a:spcBef>
                <a:spcPts val="0"/>
              </a:spcBef>
              <a:spcAft>
                <a:spcPts val="1200"/>
              </a:spcAft>
              <a:buFont typeface="Arial" panose="020B0604020202020204" pitchFamily="34" charset="0"/>
              <a:buChar char="•"/>
            </a:pPr>
            <a:r>
              <a:rPr lang="en-US" sz="1600" dirty="0">
                <a:solidFill>
                  <a:srgbClr val="667A84"/>
                </a:solidFill>
              </a:rPr>
              <a:t>Find a space that is comfortable for you, but does not need to be anywhere specific</a:t>
            </a:r>
          </a:p>
          <a:p>
            <a:pPr marL="285750" indent="-285750">
              <a:spcBef>
                <a:spcPts val="0"/>
              </a:spcBef>
              <a:spcAft>
                <a:spcPts val="1200"/>
              </a:spcAft>
              <a:buFont typeface="Arial" panose="020B0604020202020204" pitchFamily="34" charset="0"/>
              <a:buChar char="•"/>
            </a:pPr>
            <a:r>
              <a:rPr lang="en-US" sz="1600" dirty="0">
                <a:solidFill>
                  <a:srgbClr val="667A84"/>
                </a:solidFill>
              </a:rPr>
              <a:t>Write out responses, or not</a:t>
            </a:r>
          </a:p>
          <a:p>
            <a:pPr marL="285750" indent="-285750">
              <a:spcBef>
                <a:spcPts val="0"/>
              </a:spcBef>
              <a:spcAft>
                <a:spcPts val="1200"/>
              </a:spcAft>
              <a:buFont typeface="Arial" panose="020B0604020202020204" pitchFamily="34" charset="0"/>
              <a:buChar char="•"/>
            </a:pPr>
            <a:r>
              <a:rPr lang="en-US" sz="1600" dirty="0">
                <a:solidFill>
                  <a:srgbClr val="667A84"/>
                </a:solidFill>
              </a:rPr>
              <a:t>Suggested for all healthcare professionals</a:t>
            </a:r>
          </a:p>
          <a:p>
            <a:pPr marL="285750" indent="-285750">
              <a:spcBef>
                <a:spcPts val="0"/>
              </a:spcBef>
              <a:spcAft>
                <a:spcPts val="1200"/>
              </a:spcAft>
              <a:buFont typeface="Arial" panose="020B0604020202020204" pitchFamily="34" charset="0"/>
              <a:buChar char="•"/>
            </a:pPr>
            <a:r>
              <a:rPr lang="en-US" sz="1600" dirty="0">
                <a:solidFill>
                  <a:srgbClr val="667A84"/>
                </a:solidFill>
              </a:rPr>
              <a:t>Suggested to think about this often. Feelings change, patients change, context changes</a:t>
            </a:r>
          </a:p>
        </p:txBody>
      </p:sp>
    </p:spTree>
    <p:extLst>
      <p:ext uri="{BB962C8B-B14F-4D97-AF65-F5344CB8AC3E}">
        <p14:creationId xmlns:p14="http://schemas.microsoft.com/office/powerpoint/2010/main" val="523319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13FC8B-4F31-39B4-BBEE-2289BDC9D05F}"/>
              </a:ext>
            </a:extLst>
          </p:cNvPr>
          <p:cNvSpPr>
            <a:spLocks noGrp="1"/>
          </p:cNvSpPr>
          <p:nvPr>
            <p:ph type="title"/>
          </p:nvPr>
        </p:nvSpPr>
        <p:spPr>
          <a:xfrm>
            <a:off x="585810" y="540000"/>
            <a:ext cx="11001671" cy="498598"/>
          </a:xfrm>
        </p:spPr>
        <p:txBody>
          <a:bodyPr/>
          <a:lstStyle/>
          <a:p>
            <a:r>
              <a:rPr lang="en-CA" i="1" dirty="0"/>
              <a:t>“Know Thyself” </a:t>
            </a:r>
            <a:r>
              <a:rPr lang="en-CA" dirty="0"/>
              <a:t>Mindfulness Exercise</a:t>
            </a:r>
          </a:p>
        </p:txBody>
      </p:sp>
      <p:sp>
        <p:nvSpPr>
          <p:cNvPr id="4" name="Espace réservé du texte 3">
            <a:extLst>
              <a:ext uri="{FF2B5EF4-FFF2-40B4-BE49-F238E27FC236}">
                <a16:creationId xmlns:a16="http://schemas.microsoft.com/office/drawing/2014/main" id="{21B941B9-4A39-33F8-F6F4-94A041C8BC56}"/>
              </a:ext>
            </a:extLst>
          </p:cNvPr>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2064455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6EC083-8B86-E1EA-9EFA-773720C2DCFD}"/>
              </a:ext>
            </a:extLst>
          </p:cNvPr>
          <p:cNvSpPr>
            <a:spLocks noGrp="1"/>
          </p:cNvSpPr>
          <p:nvPr>
            <p:ph type="title"/>
          </p:nvPr>
        </p:nvSpPr>
        <p:spPr/>
        <p:txBody>
          <a:bodyPr/>
          <a:lstStyle/>
          <a:p>
            <a:r>
              <a:rPr lang="en-CA"/>
              <a:t>A – Advance Preparation </a:t>
            </a:r>
            <a:r>
              <a:rPr lang="en-CA" sz="2400">
                <a:solidFill>
                  <a:srgbClr val="667A84"/>
                </a:solidFill>
              </a:rPr>
              <a:t>(continued)</a:t>
            </a:r>
            <a:endParaRPr lang="en-CA">
              <a:solidFill>
                <a:srgbClr val="667A84"/>
              </a:solidFill>
            </a:endParaRPr>
          </a:p>
        </p:txBody>
      </p:sp>
      <p:sp>
        <p:nvSpPr>
          <p:cNvPr id="6" name="Content Placeholder 5">
            <a:extLst>
              <a:ext uri="{FF2B5EF4-FFF2-40B4-BE49-F238E27FC236}">
                <a16:creationId xmlns:a16="http://schemas.microsoft.com/office/drawing/2014/main" id="{3EC21537-61C0-6F29-E1D0-1114E2273043}"/>
              </a:ext>
            </a:extLst>
          </p:cNvPr>
          <p:cNvSpPr>
            <a:spLocks noGrp="1"/>
          </p:cNvSpPr>
          <p:nvPr>
            <p:ph sz="quarter" idx="10"/>
          </p:nvPr>
        </p:nvSpPr>
        <p:spPr>
          <a:xfrm>
            <a:off x="585810" y="1548000"/>
            <a:ext cx="9481555" cy="4293483"/>
          </a:xfrm>
        </p:spPr>
        <p:txBody>
          <a:bodyPr/>
          <a:lstStyle/>
          <a:p>
            <a:r>
              <a:rPr lang="en-US" dirty="0">
                <a:solidFill>
                  <a:srgbClr val="DB7059"/>
                </a:solidFill>
              </a:rPr>
              <a:t>Mentally rehearse </a:t>
            </a:r>
            <a:r>
              <a:rPr lang="en-US" dirty="0"/>
              <a:t>how you will deliver the news </a:t>
            </a:r>
          </a:p>
          <a:p>
            <a:pPr lvl="1"/>
            <a:r>
              <a:rPr lang="en-US" dirty="0"/>
              <a:t>Consider practicing out loud </a:t>
            </a:r>
          </a:p>
          <a:p>
            <a:pPr lvl="1"/>
            <a:r>
              <a:rPr lang="en-US" dirty="0"/>
              <a:t>Script specific words and phrases to use or avoid</a:t>
            </a:r>
          </a:p>
          <a:p>
            <a:pPr lvl="1"/>
            <a:r>
              <a:rPr lang="en-US" dirty="0"/>
              <a:t>If you have limited experience, consider observing a more experienced colleague or role playing a variety of scenarios with colleagues beforehand</a:t>
            </a:r>
          </a:p>
          <a:p>
            <a:pPr>
              <a:spcBef>
                <a:spcPts val="1800"/>
              </a:spcBef>
            </a:pPr>
            <a:r>
              <a:rPr lang="en-US" dirty="0"/>
              <a:t>Be prepared to provide at least </a:t>
            </a:r>
            <a:r>
              <a:rPr lang="en-US" dirty="0">
                <a:solidFill>
                  <a:srgbClr val="DB7059"/>
                </a:solidFill>
              </a:rPr>
              <a:t>basic information about prognosis and treatment options </a:t>
            </a:r>
            <a:r>
              <a:rPr lang="en-US" dirty="0"/>
              <a:t>(in case the patient requests this information)</a:t>
            </a:r>
          </a:p>
          <a:p>
            <a:endParaRPr lang="en-CA" dirty="0"/>
          </a:p>
        </p:txBody>
      </p:sp>
      <p:sp>
        <p:nvSpPr>
          <p:cNvPr id="7" name="Text Placeholder 6">
            <a:extLst>
              <a:ext uri="{FF2B5EF4-FFF2-40B4-BE49-F238E27FC236}">
                <a16:creationId xmlns:a16="http://schemas.microsoft.com/office/drawing/2014/main" id="{8F6FE55A-1D90-B6F9-A0A2-8533DE64F7C6}"/>
              </a:ext>
            </a:extLst>
          </p:cNvPr>
          <p:cNvSpPr>
            <a:spLocks noGrp="1"/>
          </p:cNvSpPr>
          <p:nvPr>
            <p:ph type="body" sz="quarter" idx="11"/>
          </p:nvPr>
        </p:nvSpPr>
        <p:spPr>
          <a:xfrm>
            <a:off x="585811" y="6302463"/>
            <a:ext cx="10180638" cy="193899"/>
          </a:xfrm>
        </p:spPr>
        <p:txBody>
          <a:bodyPr/>
          <a:lstStyle/>
          <a:p>
            <a:r>
              <a:rPr lang="en-CA"/>
              <a:t>Adapted from: Baile W, et al. Oncologist 2000;5:302-311. Buckman R. Community Oncology 2005;2:138-42. </a:t>
            </a:r>
          </a:p>
          <a:p>
            <a:r>
              <a:rPr lang="en-CA"/>
              <a:t>EFNS Task Force on Diagnosis and Management of Amyotrophic Lateral Sclerosis. Eur J Neurol. 2012;19:360-75.</a:t>
            </a:r>
          </a:p>
        </p:txBody>
      </p:sp>
      <p:pic>
        <p:nvPicPr>
          <p:cNvPr id="10" name="Picture 9" descr="Icon&#10;&#10;Description automatically generated">
            <a:extLst>
              <a:ext uri="{FF2B5EF4-FFF2-40B4-BE49-F238E27FC236}">
                <a16:creationId xmlns:a16="http://schemas.microsoft.com/office/drawing/2014/main" id="{455A2278-ADA7-0220-52FC-FAC180DFA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1619" y="385791"/>
            <a:ext cx="525862" cy="720000"/>
          </a:xfrm>
          <a:prstGeom prst="rect">
            <a:avLst/>
          </a:prstGeom>
          <a:solidFill>
            <a:schemeClr val="bg1"/>
          </a:solidFill>
        </p:spPr>
      </p:pic>
    </p:spTree>
    <p:extLst>
      <p:ext uri="{BB962C8B-B14F-4D97-AF65-F5344CB8AC3E}">
        <p14:creationId xmlns:p14="http://schemas.microsoft.com/office/powerpoint/2010/main" val="3684157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6EC083-8B86-E1EA-9EFA-773720C2DCFD}"/>
              </a:ext>
            </a:extLst>
          </p:cNvPr>
          <p:cNvSpPr>
            <a:spLocks noGrp="1"/>
          </p:cNvSpPr>
          <p:nvPr>
            <p:ph type="title"/>
          </p:nvPr>
        </p:nvSpPr>
        <p:spPr/>
        <p:txBody>
          <a:bodyPr/>
          <a:lstStyle/>
          <a:p>
            <a:r>
              <a:rPr lang="en-CA"/>
              <a:t>L S – Location &amp; Setting</a:t>
            </a:r>
          </a:p>
        </p:txBody>
      </p:sp>
      <p:sp>
        <p:nvSpPr>
          <p:cNvPr id="7" name="Text Placeholder 6">
            <a:extLst>
              <a:ext uri="{FF2B5EF4-FFF2-40B4-BE49-F238E27FC236}">
                <a16:creationId xmlns:a16="http://schemas.microsoft.com/office/drawing/2014/main" id="{8F6FE55A-1D90-B6F9-A0A2-8533DE64F7C6}"/>
              </a:ext>
            </a:extLst>
          </p:cNvPr>
          <p:cNvSpPr>
            <a:spLocks noGrp="1"/>
          </p:cNvSpPr>
          <p:nvPr>
            <p:ph type="body" sz="quarter" idx="11"/>
          </p:nvPr>
        </p:nvSpPr>
        <p:spPr>
          <a:xfrm>
            <a:off x="585811" y="6302463"/>
            <a:ext cx="10180638" cy="193899"/>
          </a:xfrm>
        </p:spPr>
        <p:txBody>
          <a:bodyPr/>
          <a:lstStyle/>
          <a:p>
            <a:r>
              <a:rPr lang="en-CA"/>
              <a:t>Adapted from: Baile W, et al. Oncologist 2000;5:302-311. Buckman R. Community Oncology 2005;2:138-42. </a:t>
            </a:r>
          </a:p>
          <a:p>
            <a:r>
              <a:rPr lang="en-CA"/>
              <a:t>EFNS Task Force on Diagnosis and Management of Amyotrophic Lateral Sclerosis. Eur J Neurol. 2012;19:360-75.</a:t>
            </a:r>
          </a:p>
        </p:txBody>
      </p:sp>
      <p:sp>
        <p:nvSpPr>
          <p:cNvPr id="8" name="TextBox 7">
            <a:extLst>
              <a:ext uri="{FF2B5EF4-FFF2-40B4-BE49-F238E27FC236}">
                <a16:creationId xmlns:a16="http://schemas.microsoft.com/office/drawing/2014/main" id="{BD58AEDA-FEFC-DBB5-7543-D24BB7EE767C}"/>
              </a:ext>
            </a:extLst>
          </p:cNvPr>
          <p:cNvSpPr txBox="1"/>
          <p:nvPr/>
        </p:nvSpPr>
        <p:spPr>
          <a:xfrm>
            <a:off x="585810" y="5608388"/>
            <a:ext cx="11020380" cy="495108"/>
          </a:xfrm>
          <a:prstGeom prst="rect">
            <a:avLst/>
          </a:prstGeom>
          <a:solidFill>
            <a:srgbClr val="DB7059"/>
          </a:solidFill>
        </p:spPr>
        <p:txBody>
          <a:bodyPr wrap="square" lIns="360000" tIns="108000" rIns="360000" bIns="108000">
            <a:spAutoFit/>
          </a:bodyPr>
          <a:lstStyle>
            <a:defPPr>
              <a:defRPr lang="en-US"/>
            </a:defPPr>
            <a:lvl1pPr>
              <a:spcBef>
                <a:spcPts val="600"/>
              </a:spcBef>
              <a:spcAft>
                <a:spcPts val="600"/>
              </a:spcAft>
              <a:defRPr sz="2000" b="0" i="0" u="none" strike="noStrike" baseline="0">
                <a:solidFill>
                  <a:schemeClr val="bg1"/>
                </a:solidFill>
                <a:latin typeface="Lato" panose="020F0502020204030203" pitchFamily="34" charset="0"/>
                <a:cs typeface="Segoe UI" panose="020B0502040204020203" pitchFamily="34" charset="0"/>
              </a:defRPr>
            </a:lvl1pPr>
          </a:lstStyle>
          <a:p>
            <a:pPr algn="ctr"/>
            <a:r>
              <a:rPr lang="en-US" sz="1800">
                <a:latin typeface="Lato Black" panose="020F0A02020204030203" pitchFamily="34" charset="0"/>
              </a:rPr>
              <a:t>REMINDER: An ALS/MND diagnosis should be delivered by an ALS/MND expert </a:t>
            </a:r>
          </a:p>
        </p:txBody>
      </p:sp>
      <p:pic>
        <p:nvPicPr>
          <p:cNvPr id="10" name="Picture 9" descr="Icon&#10;&#10;Description automatically generated">
            <a:extLst>
              <a:ext uri="{FF2B5EF4-FFF2-40B4-BE49-F238E27FC236}">
                <a16:creationId xmlns:a16="http://schemas.microsoft.com/office/drawing/2014/main" id="{9CA08A2E-7E12-4821-678D-6164B188C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5019" y="419624"/>
            <a:ext cx="810676" cy="720000"/>
          </a:xfrm>
          <a:prstGeom prst="rect">
            <a:avLst/>
          </a:prstGeom>
          <a:solidFill>
            <a:schemeClr val="bg1"/>
          </a:solidFill>
        </p:spPr>
      </p:pic>
      <p:grpSp>
        <p:nvGrpSpPr>
          <p:cNvPr id="29" name="Group 28">
            <a:extLst>
              <a:ext uri="{FF2B5EF4-FFF2-40B4-BE49-F238E27FC236}">
                <a16:creationId xmlns:a16="http://schemas.microsoft.com/office/drawing/2014/main" id="{B23A887D-760D-998F-96DC-105286D5C069}"/>
              </a:ext>
            </a:extLst>
          </p:cNvPr>
          <p:cNvGrpSpPr/>
          <p:nvPr/>
        </p:nvGrpSpPr>
        <p:grpSpPr>
          <a:xfrm>
            <a:off x="4323969" y="4130849"/>
            <a:ext cx="3283779" cy="1267215"/>
            <a:chOff x="357208" y="4360239"/>
            <a:chExt cx="3283779" cy="1267215"/>
          </a:xfrm>
        </p:grpSpPr>
        <p:sp>
          <p:nvSpPr>
            <p:cNvPr id="20" name="ZoneTexte 19">
              <a:extLst>
                <a:ext uri="{FF2B5EF4-FFF2-40B4-BE49-F238E27FC236}">
                  <a16:creationId xmlns:a16="http://schemas.microsoft.com/office/drawing/2014/main" id="{DE4202A4-237C-AF26-CB77-8694F63A6238}"/>
                </a:ext>
              </a:extLst>
            </p:cNvPr>
            <p:cNvSpPr txBox="1"/>
            <p:nvPr/>
          </p:nvSpPr>
          <p:spPr>
            <a:xfrm>
              <a:off x="585808" y="4360239"/>
              <a:ext cx="3055179" cy="1267215"/>
            </a:xfrm>
            <a:prstGeom prst="rect">
              <a:avLst/>
            </a:prstGeom>
            <a:solidFill>
              <a:srgbClr val="FFF5F5"/>
            </a:solidFill>
            <a:ln w="19050">
              <a:solidFill>
                <a:srgbClr val="DB7059"/>
              </a:solidFill>
            </a:ln>
          </p:spPr>
          <p:txBody>
            <a:bodyPr wrap="square" lIns="324000" tIns="216000" rIns="180000" bIns="216000">
              <a:spAutoFit/>
            </a:bodyPr>
            <a:lstStyle>
              <a:defPPr>
                <a:defRPr lang="en-US"/>
              </a:defPPr>
              <a:lvl1pPr>
                <a:spcBef>
                  <a:spcPts val="600"/>
                </a:spcBef>
                <a:spcAft>
                  <a:spcPts val="600"/>
                </a:spcAft>
                <a:defRPr b="0" i="0" u="none" strike="noStrike" baseline="0">
                  <a:solidFill>
                    <a:srgbClr val="667A84"/>
                  </a:solidFill>
                  <a:latin typeface="Lato" panose="020F0502020204030203" pitchFamily="34" charset="0"/>
                  <a:cs typeface="Segoe UI" panose="020B05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a:t>Include </a:t>
              </a:r>
              <a:r>
                <a:rPr lang="en-US">
                  <a:solidFill>
                    <a:srgbClr val="DB7059"/>
                  </a:solidFill>
                </a:rPr>
                <a:t>caregiver/family/friends </a:t>
              </a:r>
              <a:r>
                <a:rPr lang="en-US"/>
                <a:t>as patient desires</a:t>
              </a:r>
            </a:p>
          </p:txBody>
        </p:sp>
        <p:sp>
          <p:nvSpPr>
            <p:cNvPr id="17" name="Oval 16">
              <a:extLst>
                <a:ext uri="{FF2B5EF4-FFF2-40B4-BE49-F238E27FC236}">
                  <a16:creationId xmlns:a16="http://schemas.microsoft.com/office/drawing/2014/main" id="{5788D600-9037-D6A9-6799-D57E87B5EDE3}"/>
                </a:ext>
              </a:extLst>
            </p:cNvPr>
            <p:cNvSpPr/>
            <p:nvPr/>
          </p:nvSpPr>
          <p:spPr>
            <a:xfrm>
              <a:off x="357208" y="4639347"/>
              <a:ext cx="432000" cy="432000"/>
            </a:xfrm>
            <a:prstGeom prst="ellipse">
              <a:avLst/>
            </a:prstGeom>
            <a:solidFill>
              <a:srgbClr val="667A84"/>
            </a:solidFill>
            <a:ln w="19050">
              <a:solidFill>
                <a:srgbClr val="DB7059"/>
              </a:solidFill>
            </a:ln>
          </p:spPr>
          <p:txBody>
            <a:bodyPr wrap="square" lIns="0" tIns="0" rIns="0" bIns="0" anchor="ctr" anchorCtr="0">
              <a:noAutofit/>
            </a:bodyPr>
            <a:lstStyle/>
            <a:p>
              <a:pPr algn="ctr">
                <a:spcBef>
                  <a:spcPts val="600"/>
                </a:spcBef>
                <a:spcAft>
                  <a:spcPts val="600"/>
                </a:spcAft>
              </a:pPr>
              <a:r>
                <a:rPr lang="en-US" b="1">
                  <a:solidFill>
                    <a:schemeClr val="bg1"/>
                  </a:solidFill>
                  <a:latin typeface="Lato" panose="020F0502020204030203" pitchFamily="34" charset="0"/>
                  <a:cs typeface="Segoe UI" panose="020B0502040204020203" pitchFamily="34" charset="0"/>
                </a:rPr>
                <a:t>6</a:t>
              </a:r>
              <a:endParaRPr lang="en-CA" b="1">
                <a:solidFill>
                  <a:schemeClr val="bg1"/>
                </a:solidFill>
                <a:latin typeface="Lato" panose="020F0502020204030203" pitchFamily="34" charset="0"/>
                <a:cs typeface="Segoe UI" panose="020B0502040204020203" pitchFamily="34" charset="0"/>
              </a:endParaRPr>
            </a:p>
          </p:txBody>
        </p:sp>
      </p:grpSp>
      <p:grpSp>
        <p:nvGrpSpPr>
          <p:cNvPr id="26" name="Group 25">
            <a:extLst>
              <a:ext uri="{FF2B5EF4-FFF2-40B4-BE49-F238E27FC236}">
                <a16:creationId xmlns:a16="http://schemas.microsoft.com/office/drawing/2014/main" id="{717F2819-CA4F-17C5-1835-C406D6704063}"/>
              </a:ext>
            </a:extLst>
          </p:cNvPr>
          <p:cNvGrpSpPr/>
          <p:nvPr/>
        </p:nvGrpSpPr>
        <p:grpSpPr>
          <a:xfrm>
            <a:off x="4371434" y="2896359"/>
            <a:ext cx="3299065" cy="990217"/>
            <a:chOff x="4537055" y="-1587304"/>
            <a:chExt cx="3299065" cy="990217"/>
          </a:xfrm>
        </p:grpSpPr>
        <p:sp>
          <p:nvSpPr>
            <p:cNvPr id="18" name="ZoneTexte 17">
              <a:extLst>
                <a:ext uri="{FF2B5EF4-FFF2-40B4-BE49-F238E27FC236}">
                  <a16:creationId xmlns:a16="http://schemas.microsoft.com/office/drawing/2014/main" id="{A715119A-449D-1C82-17B6-EDBC05619D99}"/>
                </a:ext>
              </a:extLst>
            </p:cNvPr>
            <p:cNvSpPr txBox="1"/>
            <p:nvPr/>
          </p:nvSpPr>
          <p:spPr>
            <a:xfrm>
              <a:off x="4736660" y="-1587304"/>
              <a:ext cx="3099460" cy="990217"/>
            </a:xfrm>
            <a:prstGeom prst="rect">
              <a:avLst/>
            </a:prstGeom>
            <a:solidFill>
              <a:srgbClr val="FFF5F5"/>
            </a:solidFill>
            <a:ln w="19050">
              <a:solidFill>
                <a:srgbClr val="DB7059"/>
              </a:solidFill>
            </a:ln>
          </p:spPr>
          <p:txBody>
            <a:bodyPr wrap="square" lIns="324000" tIns="216000" rIns="180000" bIns="216000">
              <a:spAutoFit/>
            </a:bodyPr>
            <a:lstStyle>
              <a:defPPr>
                <a:defRPr lang="en-US"/>
              </a:defPPr>
              <a:lvl1pPr>
                <a:spcBef>
                  <a:spcPts val="600"/>
                </a:spcBef>
                <a:spcAft>
                  <a:spcPts val="600"/>
                </a:spcAft>
                <a:defRPr b="0" i="0" u="none" strike="noStrike" baseline="0">
                  <a:solidFill>
                    <a:srgbClr val="667A84"/>
                  </a:solidFill>
                  <a:latin typeface="Lato" panose="020F0502020204030203" pitchFamily="34" charset="0"/>
                  <a:cs typeface="Segoe UI" panose="020B05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a:t>Make sure a </a:t>
              </a:r>
              <a:r>
                <a:rPr lang="en-US">
                  <a:solidFill>
                    <a:srgbClr val="DB7059"/>
                  </a:solidFill>
                </a:rPr>
                <a:t>box of tissues </a:t>
              </a:r>
              <a:r>
                <a:rPr lang="en-US"/>
                <a:t>is on-hand</a:t>
              </a:r>
            </a:p>
          </p:txBody>
        </p:sp>
        <p:sp>
          <p:nvSpPr>
            <p:cNvPr id="19" name="Oval 18">
              <a:extLst>
                <a:ext uri="{FF2B5EF4-FFF2-40B4-BE49-F238E27FC236}">
                  <a16:creationId xmlns:a16="http://schemas.microsoft.com/office/drawing/2014/main" id="{8B180C74-C3B6-50FB-CEFD-02FEB4EB1633}"/>
                </a:ext>
              </a:extLst>
            </p:cNvPr>
            <p:cNvSpPr/>
            <p:nvPr/>
          </p:nvSpPr>
          <p:spPr>
            <a:xfrm>
              <a:off x="4537055" y="-1297553"/>
              <a:ext cx="432000" cy="432000"/>
            </a:xfrm>
            <a:prstGeom prst="ellipse">
              <a:avLst/>
            </a:prstGeom>
            <a:solidFill>
              <a:srgbClr val="667A84"/>
            </a:solidFill>
            <a:ln w="19050">
              <a:solidFill>
                <a:srgbClr val="DB7059"/>
              </a:solidFill>
            </a:ln>
          </p:spPr>
          <p:txBody>
            <a:bodyPr wrap="square" lIns="0" tIns="0" rIns="0" bIns="0" anchor="ctr" anchorCtr="0">
              <a:noAutofit/>
            </a:bodyPr>
            <a:lstStyle/>
            <a:p>
              <a:pPr algn="ctr">
                <a:spcBef>
                  <a:spcPts val="600"/>
                </a:spcBef>
                <a:spcAft>
                  <a:spcPts val="600"/>
                </a:spcAft>
              </a:pPr>
              <a:r>
                <a:rPr lang="en-US" b="1">
                  <a:solidFill>
                    <a:schemeClr val="bg1"/>
                  </a:solidFill>
                  <a:latin typeface="Lato" panose="020F0502020204030203" pitchFamily="34" charset="0"/>
                  <a:cs typeface="Segoe UI" panose="020B0502040204020203" pitchFamily="34" charset="0"/>
                </a:rPr>
                <a:t>5</a:t>
              </a:r>
              <a:endParaRPr lang="en-CA" b="1">
                <a:solidFill>
                  <a:schemeClr val="bg1"/>
                </a:solidFill>
                <a:latin typeface="Lato" panose="020F0502020204030203" pitchFamily="34" charset="0"/>
                <a:cs typeface="Segoe UI" panose="020B0502040204020203" pitchFamily="34" charset="0"/>
              </a:endParaRPr>
            </a:p>
          </p:txBody>
        </p:sp>
      </p:grpSp>
      <p:grpSp>
        <p:nvGrpSpPr>
          <p:cNvPr id="13" name="Group 12">
            <a:extLst>
              <a:ext uri="{FF2B5EF4-FFF2-40B4-BE49-F238E27FC236}">
                <a16:creationId xmlns:a16="http://schemas.microsoft.com/office/drawing/2014/main" id="{82FE71BB-3569-DDEC-E0CE-611F83095687}"/>
              </a:ext>
            </a:extLst>
          </p:cNvPr>
          <p:cNvGrpSpPr/>
          <p:nvPr/>
        </p:nvGrpSpPr>
        <p:grpSpPr>
          <a:xfrm>
            <a:off x="8017263" y="2008967"/>
            <a:ext cx="3315461" cy="1267215"/>
            <a:chOff x="4575661" y="2638939"/>
            <a:chExt cx="3315461" cy="1267215"/>
          </a:xfrm>
        </p:grpSpPr>
        <p:sp>
          <p:nvSpPr>
            <p:cNvPr id="16" name="ZoneTexte 15">
              <a:extLst>
                <a:ext uri="{FF2B5EF4-FFF2-40B4-BE49-F238E27FC236}">
                  <a16:creationId xmlns:a16="http://schemas.microsoft.com/office/drawing/2014/main" id="{19CD2E85-1A42-11D7-9350-75DCE1D4D207}"/>
                </a:ext>
              </a:extLst>
            </p:cNvPr>
            <p:cNvSpPr txBox="1"/>
            <p:nvPr/>
          </p:nvSpPr>
          <p:spPr>
            <a:xfrm>
              <a:off x="4791661" y="2638939"/>
              <a:ext cx="3099461" cy="1267215"/>
            </a:xfrm>
            <a:prstGeom prst="rect">
              <a:avLst/>
            </a:prstGeom>
            <a:solidFill>
              <a:srgbClr val="FFF5F5"/>
            </a:solidFill>
            <a:ln w="19050">
              <a:solidFill>
                <a:srgbClr val="DB7059"/>
              </a:solidFill>
            </a:ln>
          </p:spPr>
          <p:txBody>
            <a:bodyPr wrap="square" lIns="324000" tIns="216000" rIns="180000" bIns="216000">
              <a:spAutoFit/>
            </a:bodyPr>
            <a:lstStyle>
              <a:defPPr>
                <a:defRPr lang="en-US"/>
              </a:defPPr>
              <a:lvl1pPr>
                <a:spcBef>
                  <a:spcPts val="600"/>
                </a:spcBef>
                <a:spcAft>
                  <a:spcPts val="600"/>
                </a:spcAft>
                <a:defRPr b="0" i="0" u="none" strike="noStrike" baseline="0">
                  <a:solidFill>
                    <a:srgbClr val="667A84"/>
                  </a:solidFill>
                  <a:latin typeface="Lato" panose="020F0502020204030203" pitchFamily="34" charset="0"/>
                  <a:cs typeface="Segoe UI" panose="020B05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a:t>Make </a:t>
              </a:r>
              <a:r>
                <a:rPr lang="en-US">
                  <a:solidFill>
                    <a:srgbClr val="DB7059"/>
                  </a:solidFill>
                </a:rPr>
                <a:t>eye contact </a:t>
              </a:r>
              <a:r>
                <a:rPr lang="en-US"/>
                <a:t>and</a:t>
              </a:r>
              <a:r>
                <a:rPr lang="en-US">
                  <a:solidFill>
                    <a:srgbClr val="DB7059"/>
                  </a:solidFill>
                </a:rPr>
                <a:t> sit close</a:t>
              </a:r>
              <a:r>
                <a:rPr lang="en-US"/>
                <a:t> to the patient with no barriers between you</a:t>
              </a:r>
            </a:p>
          </p:txBody>
        </p:sp>
        <p:sp>
          <p:nvSpPr>
            <p:cNvPr id="21" name="Oval 20">
              <a:extLst>
                <a:ext uri="{FF2B5EF4-FFF2-40B4-BE49-F238E27FC236}">
                  <a16:creationId xmlns:a16="http://schemas.microsoft.com/office/drawing/2014/main" id="{874FE806-D7BE-0782-D542-5C215D7CCFDA}"/>
                </a:ext>
              </a:extLst>
            </p:cNvPr>
            <p:cNvSpPr/>
            <p:nvPr/>
          </p:nvSpPr>
          <p:spPr>
            <a:xfrm>
              <a:off x="4575661" y="3056546"/>
              <a:ext cx="432000" cy="432000"/>
            </a:xfrm>
            <a:prstGeom prst="ellipse">
              <a:avLst/>
            </a:prstGeom>
            <a:solidFill>
              <a:srgbClr val="667A84"/>
            </a:solidFill>
            <a:ln w="19050">
              <a:solidFill>
                <a:srgbClr val="DB7059"/>
              </a:solidFill>
            </a:ln>
          </p:spPr>
          <p:txBody>
            <a:bodyPr wrap="square" lIns="0" tIns="0" rIns="0" bIns="0" anchor="ctr" anchorCtr="0">
              <a:noAutofit/>
            </a:bodyPr>
            <a:lstStyle/>
            <a:p>
              <a:pPr algn="ctr">
                <a:spcBef>
                  <a:spcPts val="600"/>
                </a:spcBef>
                <a:spcAft>
                  <a:spcPts val="600"/>
                </a:spcAft>
              </a:pPr>
              <a:r>
                <a:rPr lang="en-US" b="1">
                  <a:solidFill>
                    <a:schemeClr val="bg1"/>
                  </a:solidFill>
                  <a:latin typeface="Lato" panose="020F0502020204030203" pitchFamily="34" charset="0"/>
                  <a:cs typeface="Segoe UI" panose="020B0502040204020203" pitchFamily="34" charset="0"/>
                </a:rPr>
                <a:t>7</a:t>
              </a:r>
              <a:endParaRPr lang="en-CA" b="1">
                <a:solidFill>
                  <a:schemeClr val="bg1"/>
                </a:solidFill>
                <a:latin typeface="Lato" panose="020F0502020204030203" pitchFamily="34" charset="0"/>
                <a:cs typeface="Segoe UI" panose="020B0502040204020203" pitchFamily="34" charset="0"/>
              </a:endParaRPr>
            </a:p>
          </p:txBody>
        </p:sp>
      </p:grpSp>
      <p:grpSp>
        <p:nvGrpSpPr>
          <p:cNvPr id="6" name="Group 5">
            <a:extLst>
              <a:ext uri="{FF2B5EF4-FFF2-40B4-BE49-F238E27FC236}">
                <a16:creationId xmlns:a16="http://schemas.microsoft.com/office/drawing/2014/main" id="{17DA0CD0-6035-E097-D2BF-62E083812AA8}"/>
              </a:ext>
            </a:extLst>
          </p:cNvPr>
          <p:cNvGrpSpPr/>
          <p:nvPr/>
        </p:nvGrpSpPr>
        <p:grpSpPr>
          <a:xfrm>
            <a:off x="8017263" y="3767961"/>
            <a:ext cx="3315460" cy="1267215"/>
            <a:chOff x="4575661" y="4083241"/>
            <a:chExt cx="3315460" cy="1267215"/>
          </a:xfrm>
        </p:grpSpPr>
        <p:sp>
          <p:nvSpPr>
            <p:cNvPr id="22" name="ZoneTexte 21">
              <a:extLst>
                <a:ext uri="{FF2B5EF4-FFF2-40B4-BE49-F238E27FC236}">
                  <a16:creationId xmlns:a16="http://schemas.microsoft.com/office/drawing/2014/main" id="{25842379-B0C4-034C-F1FE-A158C8556B07}"/>
                </a:ext>
              </a:extLst>
            </p:cNvPr>
            <p:cNvSpPr txBox="1"/>
            <p:nvPr/>
          </p:nvSpPr>
          <p:spPr>
            <a:xfrm>
              <a:off x="4791661" y="4083241"/>
              <a:ext cx="3099460" cy="1267215"/>
            </a:xfrm>
            <a:prstGeom prst="rect">
              <a:avLst/>
            </a:prstGeom>
            <a:solidFill>
              <a:srgbClr val="FFF5F5"/>
            </a:solidFill>
            <a:ln w="19050">
              <a:solidFill>
                <a:srgbClr val="DB7059"/>
              </a:solidFill>
            </a:ln>
          </p:spPr>
          <p:txBody>
            <a:bodyPr wrap="square" lIns="324000" tIns="216000" rIns="180000" bIns="216000">
              <a:spAutoFit/>
            </a:bodyPr>
            <a:lstStyle>
              <a:defPPr>
                <a:defRPr lang="en-US"/>
              </a:defPPr>
              <a:lvl1pPr>
                <a:spcBef>
                  <a:spcPts val="600"/>
                </a:spcBef>
                <a:spcAft>
                  <a:spcPts val="600"/>
                </a:spcAft>
                <a:defRPr b="0" i="0" u="none" strike="noStrike" baseline="0">
                  <a:solidFill>
                    <a:srgbClr val="667A84"/>
                  </a:solidFill>
                  <a:latin typeface="Lato" panose="020F0502020204030203" pitchFamily="34" charset="0"/>
                  <a:cs typeface="Segoe UI" panose="020B05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a:t>Ensure </a:t>
              </a:r>
              <a:r>
                <a:rPr lang="en-US">
                  <a:solidFill>
                    <a:srgbClr val="DB7059"/>
                  </a:solidFill>
                </a:rPr>
                <a:t>clinical nurse specialist or social worker </a:t>
              </a:r>
              <a:r>
                <a:rPr lang="en-US"/>
                <a:t>are available </a:t>
              </a:r>
            </a:p>
          </p:txBody>
        </p:sp>
        <p:sp>
          <p:nvSpPr>
            <p:cNvPr id="23" name="Oval 22">
              <a:extLst>
                <a:ext uri="{FF2B5EF4-FFF2-40B4-BE49-F238E27FC236}">
                  <a16:creationId xmlns:a16="http://schemas.microsoft.com/office/drawing/2014/main" id="{FFC1D399-89F0-74AC-4991-8FE6DF909E2B}"/>
                </a:ext>
              </a:extLst>
            </p:cNvPr>
            <p:cNvSpPr/>
            <p:nvPr/>
          </p:nvSpPr>
          <p:spPr>
            <a:xfrm>
              <a:off x="4575661" y="4500848"/>
              <a:ext cx="432000" cy="432000"/>
            </a:xfrm>
            <a:prstGeom prst="ellipse">
              <a:avLst/>
            </a:prstGeom>
            <a:solidFill>
              <a:srgbClr val="667A84"/>
            </a:solidFill>
            <a:ln w="19050">
              <a:solidFill>
                <a:srgbClr val="DB7059"/>
              </a:solidFill>
            </a:ln>
          </p:spPr>
          <p:txBody>
            <a:bodyPr wrap="square" lIns="0" tIns="0" rIns="0" bIns="0" anchor="ctr" anchorCtr="0">
              <a:noAutofit/>
            </a:bodyPr>
            <a:lstStyle/>
            <a:p>
              <a:pPr algn="ctr">
                <a:spcBef>
                  <a:spcPts val="600"/>
                </a:spcBef>
                <a:spcAft>
                  <a:spcPts val="600"/>
                </a:spcAft>
              </a:pPr>
              <a:r>
                <a:rPr lang="en-US" b="1">
                  <a:solidFill>
                    <a:schemeClr val="bg1"/>
                  </a:solidFill>
                  <a:latin typeface="Lato" panose="020F0502020204030203" pitchFamily="34" charset="0"/>
                  <a:cs typeface="Segoe UI" panose="020B0502040204020203" pitchFamily="34" charset="0"/>
                </a:rPr>
                <a:t>8</a:t>
              </a:r>
              <a:endParaRPr lang="en-CA" b="1">
                <a:solidFill>
                  <a:schemeClr val="bg1"/>
                </a:solidFill>
                <a:latin typeface="Lato" panose="020F0502020204030203" pitchFamily="34" charset="0"/>
                <a:cs typeface="Segoe UI" panose="020B0502040204020203" pitchFamily="34" charset="0"/>
              </a:endParaRPr>
            </a:p>
          </p:txBody>
        </p:sp>
      </p:grpSp>
      <p:grpSp>
        <p:nvGrpSpPr>
          <p:cNvPr id="3" name="Group 2">
            <a:extLst>
              <a:ext uri="{FF2B5EF4-FFF2-40B4-BE49-F238E27FC236}">
                <a16:creationId xmlns:a16="http://schemas.microsoft.com/office/drawing/2014/main" id="{CAA396C1-E3E6-8EC8-4F32-5E376D27D8A5}"/>
              </a:ext>
            </a:extLst>
          </p:cNvPr>
          <p:cNvGrpSpPr/>
          <p:nvPr/>
        </p:nvGrpSpPr>
        <p:grpSpPr>
          <a:xfrm>
            <a:off x="630676" y="1487978"/>
            <a:ext cx="3283779" cy="1267215"/>
            <a:chOff x="630676" y="1593428"/>
            <a:chExt cx="3283779" cy="1267215"/>
          </a:xfrm>
        </p:grpSpPr>
        <p:sp>
          <p:nvSpPr>
            <p:cNvPr id="9" name="ZoneTexte 8">
              <a:extLst>
                <a:ext uri="{FF2B5EF4-FFF2-40B4-BE49-F238E27FC236}">
                  <a16:creationId xmlns:a16="http://schemas.microsoft.com/office/drawing/2014/main" id="{F012733B-8CED-778A-10AC-7B80EE18FA1A}"/>
                </a:ext>
              </a:extLst>
            </p:cNvPr>
            <p:cNvSpPr txBox="1"/>
            <p:nvPr/>
          </p:nvSpPr>
          <p:spPr>
            <a:xfrm>
              <a:off x="859277" y="1593428"/>
              <a:ext cx="3055178" cy="1267215"/>
            </a:xfrm>
            <a:prstGeom prst="rect">
              <a:avLst/>
            </a:prstGeom>
            <a:solidFill>
              <a:srgbClr val="FFF5F5"/>
            </a:solidFill>
            <a:ln w="19050">
              <a:solidFill>
                <a:srgbClr val="DB7059"/>
              </a:solidFill>
            </a:ln>
          </p:spPr>
          <p:txBody>
            <a:bodyPr wrap="square" lIns="324000" tIns="216000" rIns="180000" bIns="216000" anchor="ctr">
              <a:spAutoFit/>
            </a:bodyPr>
            <a:lstStyle>
              <a:defPPr>
                <a:defRPr lang="en-US"/>
              </a:defPPr>
              <a:lvl1pPr algn="ctr">
                <a:spcBef>
                  <a:spcPts val="600"/>
                </a:spcBef>
                <a:spcAft>
                  <a:spcPts val="600"/>
                </a:spcAft>
                <a:defRPr b="0" i="0" u="none" strike="noStrike" baseline="0">
                  <a:solidFill>
                    <a:srgbClr val="667A84"/>
                  </a:solidFill>
                  <a:latin typeface="Lato" panose="020F0502020204030203" pitchFamily="34" charset="0"/>
                  <a:cs typeface="Segoe UI" panose="020B05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t>Have the conversation in a </a:t>
              </a:r>
              <a:r>
                <a:rPr lang="en-US">
                  <a:solidFill>
                    <a:srgbClr val="DB7059"/>
                  </a:solidFill>
                </a:rPr>
                <a:t>quiet</a:t>
              </a:r>
              <a:r>
                <a:rPr lang="en-US"/>
                <a:t>, </a:t>
              </a:r>
              <a:r>
                <a:rPr lang="en-US">
                  <a:solidFill>
                    <a:srgbClr val="DB7059"/>
                  </a:solidFill>
                </a:rPr>
                <a:t>comfortable</a:t>
              </a:r>
              <a:r>
                <a:rPr lang="en-US"/>
                <a:t> and </a:t>
              </a:r>
              <a:r>
                <a:rPr lang="en-US">
                  <a:solidFill>
                    <a:srgbClr val="DB7059"/>
                  </a:solidFill>
                </a:rPr>
                <a:t>private</a:t>
              </a:r>
              <a:r>
                <a:rPr lang="en-US"/>
                <a:t> area</a:t>
              </a:r>
            </a:p>
          </p:txBody>
        </p:sp>
        <p:sp>
          <p:nvSpPr>
            <p:cNvPr id="30" name="Oval 14">
              <a:extLst>
                <a:ext uri="{FF2B5EF4-FFF2-40B4-BE49-F238E27FC236}">
                  <a16:creationId xmlns:a16="http://schemas.microsoft.com/office/drawing/2014/main" id="{6AFA3DC6-4E03-4581-C302-D7D5CFA254A7}"/>
                </a:ext>
              </a:extLst>
            </p:cNvPr>
            <p:cNvSpPr/>
            <p:nvPr/>
          </p:nvSpPr>
          <p:spPr>
            <a:xfrm>
              <a:off x="630676" y="2011035"/>
              <a:ext cx="432000" cy="432000"/>
            </a:xfrm>
            <a:prstGeom prst="ellipse">
              <a:avLst/>
            </a:prstGeom>
            <a:solidFill>
              <a:srgbClr val="667A84"/>
            </a:solidFill>
            <a:ln w="19050">
              <a:solidFill>
                <a:srgbClr val="DB7059"/>
              </a:solidFill>
            </a:ln>
          </p:spPr>
          <p:txBody>
            <a:bodyPr wrap="square" lIns="0" tIns="0" rIns="0" bIns="0" anchor="ctr" anchorCtr="0">
              <a:noAutofit/>
            </a:bodyPr>
            <a:lstStyle/>
            <a:p>
              <a:pPr algn="ctr">
                <a:spcBef>
                  <a:spcPts val="600"/>
                </a:spcBef>
                <a:spcAft>
                  <a:spcPts val="600"/>
                </a:spcAft>
              </a:pPr>
              <a:r>
                <a:rPr lang="en-US" b="1">
                  <a:solidFill>
                    <a:schemeClr val="bg1"/>
                  </a:solidFill>
                  <a:latin typeface="Lato" panose="020F0502020204030203" pitchFamily="34" charset="0"/>
                  <a:cs typeface="Segoe UI" panose="020B0502040204020203" pitchFamily="34" charset="0"/>
                </a:rPr>
                <a:t>1</a:t>
              </a:r>
              <a:endParaRPr lang="en-CA" b="1">
                <a:solidFill>
                  <a:schemeClr val="bg1"/>
                </a:solidFill>
                <a:latin typeface="Lato" panose="020F0502020204030203" pitchFamily="34" charset="0"/>
                <a:cs typeface="Segoe UI" panose="020B0502040204020203" pitchFamily="34" charset="0"/>
              </a:endParaRPr>
            </a:p>
          </p:txBody>
        </p:sp>
      </p:grpSp>
      <p:grpSp>
        <p:nvGrpSpPr>
          <p:cNvPr id="2" name="Group 1">
            <a:extLst>
              <a:ext uri="{FF2B5EF4-FFF2-40B4-BE49-F238E27FC236}">
                <a16:creationId xmlns:a16="http://schemas.microsoft.com/office/drawing/2014/main" id="{8E696B08-A52C-1A03-827A-334ED13E9730}"/>
              </a:ext>
            </a:extLst>
          </p:cNvPr>
          <p:cNvGrpSpPr/>
          <p:nvPr/>
        </p:nvGrpSpPr>
        <p:grpSpPr>
          <a:xfrm>
            <a:off x="4371434" y="1799926"/>
            <a:ext cx="3328645" cy="713218"/>
            <a:chOff x="585810" y="3213971"/>
            <a:chExt cx="3328645" cy="713218"/>
          </a:xfrm>
        </p:grpSpPr>
        <p:sp>
          <p:nvSpPr>
            <p:cNvPr id="14" name="ZoneTexte 13">
              <a:extLst>
                <a:ext uri="{FF2B5EF4-FFF2-40B4-BE49-F238E27FC236}">
                  <a16:creationId xmlns:a16="http://schemas.microsoft.com/office/drawing/2014/main" id="{46DEB51C-D033-F0A4-61A7-C94EF8A7F46C}"/>
                </a:ext>
              </a:extLst>
            </p:cNvPr>
            <p:cNvSpPr txBox="1"/>
            <p:nvPr/>
          </p:nvSpPr>
          <p:spPr>
            <a:xfrm>
              <a:off x="816575" y="3213971"/>
              <a:ext cx="3097880" cy="713218"/>
            </a:xfrm>
            <a:prstGeom prst="rect">
              <a:avLst/>
            </a:prstGeom>
            <a:solidFill>
              <a:srgbClr val="FFF5F5"/>
            </a:solidFill>
            <a:ln w="19050">
              <a:solidFill>
                <a:srgbClr val="DB7059"/>
              </a:solidFill>
            </a:ln>
          </p:spPr>
          <p:txBody>
            <a:bodyPr wrap="square" lIns="324000" tIns="216000" rIns="180000" bIns="216000">
              <a:spAutoFit/>
            </a:bodyPr>
            <a:lstStyle>
              <a:defPPr>
                <a:defRPr lang="en-US"/>
              </a:defPPr>
              <a:lvl1pPr>
                <a:spcBef>
                  <a:spcPts val="600"/>
                </a:spcBef>
                <a:spcAft>
                  <a:spcPts val="600"/>
                </a:spcAft>
                <a:defRPr b="0" i="0" u="none" strike="noStrike" baseline="0">
                  <a:solidFill>
                    <a:srgbClr val="667A84"/>
                  </a:solidFill>
                  <a:latin typeface="Lato" panose="020F0502020204030203" pitchFamily="34" charset="0"/>
                  <a:cs typeface="Segoe UI" panose="020B05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a:solidFill>
                    <a:srgbClr val="DB7059"/>
                  </a:solidFill>
                </a:rPr>
                <a:t>Limit interruptions</a:t>
              </a:r>
              <a:endParaRPr lang="en-US"/>
            </a:p>
          </p:txBody>
        </p:sp>
        <p:sp>
          <p:nvSpPr>
            <p:cNvPr id="31" name="Oval 18">
              <a:extLst>
                <a:ext uri="{FF2B5EF4-FFF2-40B4-BE49-F238E27FC236}">
                  <a16:creationId xmlns:a16="http://schemas.microsoft.com/office/drawing/2014/main" id="{7A606336-EB92-46D5-721C-9413E3ADF3CC}"/>
                </a:ext>
              </a:extLst>
            </p:cNvPr>
            <p:cNvSpPr/>
            <p:nvPr/>
          </p:nvSpPr>
          <p:spPr>
            <a:xfrm>
              <a:off x="585810" y="3354580"/>
              <a:ext cx="432000" cy="432000"/>
            </a:xfrm>
            <a:prstGeom prst="ellipse">
              <a:avLst/>
            </a:prstGeom>
            <a:solidFill>
              <a:srgbClr val="667A84"/>
            </a:solidFill>
            <a:ln w="19050">
              <a:solidFill>
                <a:srgbClr val="DB7059"/>
              </a:solidFill>
            </a:ln>
          </p:spPr>
          <p:txBody>
            <a:bodyPr wrap="square" lIns="0" tIns="0" rIns="0" bIns="0" anchor="ctr" anchorCtr="0">
              <a:noAutofit/>
            </a:bodyPr>
            <a:lstStyle/>
            <a:p>
              <a:pPr algn="ctr">
                <a:spcBef>
                  <a:spcPts val="600"/>
                </a:spcBef>
                <a:spcAft>
                  <a:spcPts val="600"/>
                </a:spcAft>
              </a:pPr>
              <a:r>
                <a:rPr lang="fr-CA" b="1">
                  <a:solidFill>
                    <a:schemeClr val="bg1"/>
                  </a:solidFill>
                  <a:latin typeface="Lato" panose="020F0502020204030203" pitchFamily="34" charset="0"/>
                  <a:cs typeface="Segoe UI" panose="020B0502040204020203" pitchFamily="34" charset="0"/>
                </a:rPr>
                <a:t>4</a:t>
              </a:r>
              <a:endParaRPr lang="en-CA" b="1">
                <a:solidFill>
                  <a:schemeClr val="bg1"/>
                </a:solidFill>
                <a:latin typeface="Lato" panose="020F0502020204030203" pitchFamily="34" charset="0"/>
                <a:cs typeface="Segoe UI" panose="020B0502040204020203" pitchFamily="34" charset="0"/>
              </a:endParaRPr>
            </a:p>
          </p:txBody>
        </p:sp>
      </p:grpSp>
      <p:grpSp>
        <p:nvGrpSpPr>
          <p:cNvPr id="15" name="Group 14">
            <a:extLst>
              <a:ext uri="{FF2B5EF4-FFF2-40B4-BE49-F238E27FC236}">
                <a16:creationId xmlns:a16="http://schemas.microsoft.com/office/drawing/2014/main" id="{65149D96-0A4A-D3CF-D6DD-0E63F47DCFB6}"/>
              </a:ext>
            </a:extLst>
          </p:cNvPr>
          <p:cNvGrpSpPr/>
          <p:nvPr/>
        </p:nvGrpSpPr>
        <p:grpSpPr>
          <a:xfrm>
            <a:off x="628374" y="4130850"/>
            <a:ext cx="3286080" cy="1267215"/>
            <a:chOff x="8313545" y="1996437"/>
            <a:chExt cx="3019178" cy="1267215"/>
          </a:xfrm>
        </p:grpSpPr>
        <p:sp>
          <p:nvSpPr>
            <p:cNvPr id="12" name="ZoneTexte 11">
              <a:extLst>
                <a:ext uri="{FF2B5EF4-FFF2-40B4-BE49-F238E27FC236}">
                  <a16:creationId xmlns:a16="http://schemas.microsoft.com/office/drawing/2014/main" id="{74C9219E-CC3C-8BDD-5198-8EAF33C6AAB5}"/>
                </a:ext>
              </a:extLst>
            </p:cNvPr>
            <p:cNvSpPr txBox="1"/>
            <p:nvPr/>
          </p:nvSpPr>
          <p:spPr>
            <a:xfrm>
              <a:off x="8529546" y="1996437"/>
              <a:ext cx="2803177" cy="1267215"/>
            </a:xfrm>
            <a:prstGeom prst="rect">
              <a:avLst/>
            </a:prstGeom>
            <a:solidFill>
              <a:srgbClr val="FFF5F5"/>
            </a:solidFill>
            <a:ln w="19050">
              <a:solidFill>
                <a:srgbClr val="DB7059"/>
              </a:solidFill>
            </a:ln>
          </p:spPr>
          <p:txBody>
            <a:bodyPr wrap="square" lIns="324000" tIns="216000" rIns="180000" bIns="216000">
              <a:spAutoFit/>
            </a:bodyPr>
            <a:lstStyle>
              <a:defPPr>
                <a:defRPr lang="en-US"/>
              </a:defPPr>
              <a:lvl1pPr>
                <a:spcBef>
                  <a:spcPts val="600"/>
                </a:spcBef>
                <a:spcAft>
                  <a:spcPts val="600"/>
                </a:spcAft>
                <a:defRPr b="0" i="0" u="none" strike="noStrike" baseline="0">
                  <a:solidFill>
                    <a:srgbClr val="667A84"/>
                  </a:solidFill>
                  <a:latin typeface="Lato" panose="020F0502020204030203" pitchFamily="34" charset="0"/>
                  <a:cs typeface="Segoe UI" panose="020B05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a:t>Arrange for </a:t>
              </a:r>
              <a:r>
                <a:rPr lang="en-US">
                  <a:solidFill>
                    <a:srgbClr val="DB7059"/>
                  </a:solidFill>
                </a:rPr>
                <a:t>adequate time</a:t>
              </a:r>
              <a:r>
                <a:rPr lang="en-US"/>
                <a:t> to ensure there is no rushing</a:t>
              </a:r>
            </a:p>
          </p:txBody>
        </p:sp>
        <p:sp>
          <p:nvSpPr>
            <p:cNvPr id="32" name="Oval 18">
              <a:extLst>
                <a:ext uri="{FF2B5EF4-FFF2-40B4-BE49-F238E27FC236}">
                  <a16:creationId xmlns:a16="http://schemas.microsoft.com/office/drawing/2014/main" id="{E265E9C3-6979-6C38-1D50-F1F8188A994A}"/>
                </a:ext>
              </a:extLst>
            </p:cNvPr>
            <p:cNvSpPr/>
            <p:nvPr/>
          </p:nvSpPr>
          <p:spPr>
            <a:xfrm>
              <a:off x="8313545" y="2414044"/>
              <a:ext cx="432000" cy="432000"/>
            </a:xfrm>
            <a:prstGeom prst="ellipse">
              <a:avLst/>
            </a:prstGeom>
            <a:solidFill>
              <a:srgbClr val="667A84"/>
            </a:solidFill>
            <a:ln w="19050">
              <a:solidFill>
                <a:srgbClr val="DB7059"/>
              </a:solidFill>
            </a:ln>
          </p:spPr>
          <p:txBody>
            <a:bodyPr wrap="square" lIns="0" tIns="0" rIns="0" bIns="0" anchor="ctr" anchorCtr="0">
              <a:noAutofit/>
            </a:bodyPr>
            <a:lstStyle/>
            <a:p>
              <a:pPr algn="ctr">
                <a:spcBef>
                  <a:spcPts val="600"/>
                </a:spcBef>
                <a:spcAft>
                  <a:spcPts val="600"/>
                </a:spcAft>
              </a:pPr>
              <a:r>
                <a:rPr lang="en-US" b="1">
                  <a:solidFill>
                    <a:schemeClr val="bg1"/>
                  </a:solidFill>
                  <a:latin typeface="Lato" panose="020F0502020204030203" pitchFamily="34" charset="0"/>
                  <a:cs typeface="Segoe UI" panose="020B0502040204020203" pitchFamily="34" charset="0"/>
                </a:rPr>
                <a:t>3</a:t>
              </a:r>
              <a:endParaRPr lang="en-CA" b="1">
                <a:solidFill>
                  <a:schemeClr val="bg1"/>
                </a:solidFill>
                <a:latin typeface="Lato" panose="020F0502020204030203" pitchFamily="34" charset="0"/>
                <a:cs typeface="Segoe UI" panose="020B0502040204020203" pitchFamily="34" charset="0"/>
              </a:endParaRPr>
            </a:p>
          </p:txBody>
        </p:sp>
      </p:grpSp>
      <p:grpSp>
        <p:nvGrpSpPr>
          <p:cNvPr id="4" name="Group 3">
            <a:extLst>
              <a:ext uri="{FF2B5EF4-FFF2-40B4-BE49-F238E27FC236}">
                <a16:creationId xmlns:a16="http://schemas.microsoft.com/office/drawing/2014/main" id="{4FB43291-4066-82EB-C58E-91730536A1B3}"/>
              </a:ext>
            </a:extLst>
          </p:cNvPr>
          <p:cNvGrpSpPr/>
          <p:nvPr/>
        </p:nvGrpSpPr>
        <p:grpSpPr>
          <a:xfrm>
            <a:off x="585811" y="2959753"/>
            <a:ext cx="3328644" cy="990217"/>
            <a:chOff x="8313545" y="4061845"/>
            <a:chExt cx="3019178" cy="990217"/>
          </a:xfrm>
        </p:grpSpPr>
        <p:sp>
          <p:nvSpPr>
            <p:cNvPr id="11" name="ZoneTexte 10">
              <a:extLst>
                <a:ext uri="{FF2B5EF4-FFF2-40B4-BE49-F238E27FC236}">
                  <a16:creationId xmlns:a16="http://schemas.microsoft.com/office/drawing/2014/main" id="{C4CA451F-63B6-6F2B-FF19-79F85905E7D8}"/>
                </a:ext>
              </a:extLst>
            </p:cNvPr>
            <p:cNvSpPr txBox="1"/>
            <p:nvPr/>
          </p:nvSpPr>
          <p:spPr>
            <a:xfrm>
              <a:off x="8529546" y="4061845"/>
              <a:ext cx="2803177" cy="990217"/>
            </a:xfrm>
            <a:prstGeom prst="rect">
              <a:avLst/>
            </a:prstGeom>
            <a:solidFill>
              <a:srgbClr val="FFF5F5"/>
            </a:solidFill>
            <a:ln w="19050">
              <a:solidFill>
                <a:srgbClr val="DB7059"/>
              </a:solidFill>
            </a:ln>
          </p:spPr>
          <p:txBody>
            <a:bodyPr wrap="square" lIns="324000" tIns="216000" rIns="180000" bIns="216000">
              <a:spAutoFit/>
            </a:bodyPr>
            <a:lstStyle>
              <a:defPPr>
                <a:defRPr lang="en-US"/>
              </a:defPPr>
              <a:lvl1pPr>
                <a:spcBef>
                  <a:spcPts val="600"/>
                </a:spcBef>
                <a:spcAft>
                  <a:spcPts val="600"/>
                </a:spcAft>
                <a:defRPr b="0" i="0" u="none" strike="noStrike" baseline="0">
                  <a:solidFill>
                    <a:srgbClr val="667A84"/>
                  </a:solidFill>
                  <a:latin typeface="Lato" panose="020F0502020204030203" pitchFamily="34" charset="0"/>
                  <a:cs typeface="Segoe UI" panose="020B05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a:solidFill>
                    <a:srgbClr val="DB7059"/>
                  </a:solidFill>
                </a:rPr>
                <a:t>In-person</a:t>
              </a:r>
              <a:r>
                <a:rPr lang="en-US"/>
                <a:t>, face-to-face</a:t>
              </a:r>
            </a:p>
          </p:txBody>
        </p:sp>
        <p:sp>
          <p:nvSpPr>
            <p:cNvPr id="33" name="Oval 18">
              <a:extLst>
                <a:ext uri="{FF2B5EF4-FFF2-40B4-BE49-F238E27FC236}">
                  <a16:creationId xmlns:a16="http://schemas.microsoft.com/office/drawing/2014/main" id="{7E52D98B-2263-6C11-37AE-72F50D31F1A7}"/>
                </a:ext>
              </a:extLst>
            </p:cNvPr>
            <p:cNvSpPr/>
            <p:nvPr/>
          </p:nvSpPr>
          <p:spPr>
            <a:xfrm>
              <a:off x="8313545" y="4378274"/>
              <a:ext cx="432000" cy="432000"/>
            </a:xfrm>
            <a:prstGeom prst="ellipse">
              <a:avLst/>
            </a:prstGeom>
            <a:solidFill>
              <a:srgbClr val="667A84"/>
            </a:solidFill>
            <a:ln w="19050">
              <a:solidFill>
                <a:srgbClr val="DB7059"/>
              </a:solidFill>
            </a:ln>
          </p:spPr>
          <p:txBody>
            <a:bodyPr wrap="square" lIns="0" tIns="0" rIns="0" bIns="0" anchor="ctr" anchorCtr="0">
              <a:noAutofit/>
            </a:bodyPr>
            <a:lstStyle/>
            <a:p>
              <a:pPr algn="ctr">
                <a:spcBef>
                  <a:spcPts val="600"/>
                </a:spcBef>
                <a:spcAft>
                  <a:spcPts val="600"/>
                </a:spcAft>
              </a:pPr>
              <a:r>
                <a:rPr lang="en-US" b="1">
                  <a:solidFill>
                    <a:schemeClr val="bg1"/>
                  </a:solidFill>
                  <a:latin typeface="Lato" panose="020F0502020204030203" pitchFamily="34" charset="0"/>
                  <a:cs typeface="Segoe UI" panose="020B0502040204020203" pitchFamily="34" charset="0"/>
                </a:rPr>
                <a:t>2</a:t>
              </a:r>
              <a:endParaRPr lang="en-CA" b="1">
                <a:solidFill>
                  <a:schemeClr val="bg1"/>
                </a:solidFill>
                <a:latin typeface="Lato" panose="020F0502020204030203" pitchFamily="34" charset="0"/>
                <a:cs typeface="Segoe UI" panose="020B0502040204020203" pitchFamily="34" charset="0"/>
              </a:endParaRPr>
            </a:p>
          </p:txBody>
        </p:sp>
      </p:grpSp>
      <p:sp>
        <p:nvSpPr>
          <p:cNvPr id="24" name="TextBox 23">
            <a:extLst>
              <a:ext uri="{FF2B5EF4-FFF2-40B4-BE49-F238E27FC236}">
                <a16:creationId xmlns:a16="http://schemas.microsoft.com/office/drawing/2014/main" id="{E3652EB0-29D9-5F66-FB0E-59385805BE18}"/>
              </a:ext>
            </a:extLst>
          </p:cNvPr>
          <p:cNvSpPr txBox="1"/>
          <p:nvPr/>
        </p:nvSpPr>
        <p:spPr>
          <a:xfrm>
            <a:off x="494854" y="6113443"/>
            <a:ext cx="7196027" cy="215444"/>
          </a:xfrm>
          <a:prstGeom prst="rect">
            <a:avLst/>
          </a:prstGeom>
          <a:noFill/>
        </p:spPr>
        <p:txBody>
          <a:bodyPr wrap="square">
            <a:spAutoFit/>
          </a:bodyPr>
          <a:lstStyle/>
          <a:p>
            <a:r>
              <a:rPr lang="en-CA" sz="8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ALS, amyotrophic lateral sclerosis; MND, motor neuron disease</a:t>
            </a:r>
            <a:endParaRPr lang="en-US">
              <a:solidFill>
                <a:schemeClr val="tx1">
                  <a:lumMod val="50000"/>
                  <a:lumOff val="50000"/>
                </a:schemeClr>
              </a:solidFill>
            </a:endParaRPr>
          </a:p>
        </p:txBody>
      </p:sp>
    </p:spTree>
    <p:extLst>
      <p:ext uri="{BB962C8B-B14F-4D97-AF65-F5344CB8AC3E}">
        <p14:creationId xmlns:p14="http://schemas.microsoft.com/office/powerpoint/2010/main" val="121764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8A3E94-EB75-6604-74DD-BEBAF746DEB6}"/>
              </a:ext>
            </a:extLst>
          </p:cNvPr>
          <p:cNvSpPr>
            <a:spLocks noGrp="1"/>
          </p:cNvSpPr>
          <p:nvPr>
            <p:ph type="title"/>
          </p:nvPr>
        </p:nvSpPr>
        <p:spPr/>
        <p:txBody>
          <a:bodyPr/>
          <a:lstStyle/>
          <a:p>
            <a:r>
              <a:rPr lang="en-CA"/>
              <a:t>P – Patient’s Perceptions</a:t>
            </a:r>
          </a:p>
        </p:txBody>
      </p:sp>
      <p:sp>
        <p:nvSpPr>
          <p:cNvPr id="6" name="Content Placeholder 5">
            <a:extLst>
              <a:ext uri="{FF2B5EF4-FFF2-40B4-BE49-F238E27FC236}">
                <a16:creationId xmlns:a16="http://schemas.microsoft.com/office/drawing/2014/main" id="{4AD1D197-0593-5EB1-4D7D-1459E5B4FEB8}"/>
              </a:ext>
            </a:extLst>
          </p:cNvPr>
          <p:cNvSpPr>
            <a:spLocks noGrp="1"/>
          </p:cNvSpPr>
          <p:nvPr>
            <p:ph sz="quarter" idx="10"/>
          </p:nvPr>
        </p:nvSpPr>
        <p:spPr>
          <a:xfrm>
            <a:off x="585811" y="1631665"/>
            <a:ext cx="8064704" cy="1400383"/>
          </a:xfrm>
        </p:spPr>
        <p:txBody>
          <a:bodyPr/>
          <a:lstStyle/>
          <a:p>
            <a:pPr marL="0" indent="0">
              <a:spcBef>
                <a:spcPts val="0"/>
              </a:spcBef>
              <a:buNone/>
            </a:pPr>
            <a:r>
              <a:rPr lang="en-US" sz="2400" b="1">
                <a:latin typeface="Lato" panose="020F0502020204030203" pitchFamily="34" charset="0"/>
              </a:rPr>
              <a:t>Know where the patient is starting from</a:t>
            </a:r>
          </a:p>
          <a:p>
            <a:pPr>
              <a:spcBef>
                <a:spcPts val="600"/>
              </a:spcBef>
            </a:pPr>
            <a:r>
              <a:rPr lang="en-US" sz="2200"/>
              <a:t>Assess what the patient/caregiver already knows about the condition, including their opinions, beliefs and thoughts </a:t>
            </a:r>
          </a:p>
          <a:p>
            <a:pPr>
              <a:spcBef>
                <a:spcPts val="600"/>
              </a:spcBef>
            </a:pPr>
            <a:r>
              <a:rPr lang="en-US" sz="2200"/>
              <a:t>Assess their current level of understanding </a:t>
            </a:r>
          </a:p>
        </p:txBody>
      </p:sp>
      <p:sp>
        <p:nvSpPr>
          <p:cNvPr id="7" name="Text Placeholder 6">
            <a:extLst>
              <a:ext uri="{FF2B5EF4-FFF2-40B4-BE49-F238E27FC236}">
                <a16:creationId xmlns:a16="http://schemas.microsoft.com/office/drawing/2014/main" id="{756A5431-C97E-3162-85C1-8192286BA7B0}"/>
              </a:ext>
            </a:extLst>
          </p:cNvPr>
          <p:cNvSpPr>
            <a:spLocks noGrp="1"/>
          </p:cNvSpPr>
          <p:nvPr>
            <p:ph type="body" sz="quarter" idx="11"/>
          </p:nvPr>
        </p:nvSpPr>
        <p:spPr>
          <a:xfrm>
            <a:off x="585811" y="6302463"/>
            <a:ext cx="10180638" cy="193899"/>
          </a:xfrm>
        </p:spPr>
        <p:txBody>
          <a:bodyPr/>
          <a:lstStyle/>
          <a:p>
            <a:r>
              <a:rPr lang="en-CA"/>
              <a:t>Adapted from: Baile W, et al. Oncologist 2000;5:302-311. Buckman R. Community Oncology 2005;2:138-42. </a:t>
            </a:r>
          </a:p>
          <a:p>
            <a:r>
              <a:rPr lang="en-CA"/>
              <a:t>EFNS Task Force on Diagnosis and Management of Amyotrophic Lateral Sclerosis. Eur J Neurol. 2012;19:360-75. Edwards WF, et al. Neurol Clin Pract. 2021;11:521-26. </a:t>
            </a:r>
          </a:p>
        </p:txBody>
      </p:sp>
      <p:grpSp>
        <p:nvGrpSpPr>
          <p:cNvPr id="3" name="Group 2">
            <a:extLst>
              <a:ext uri="{FF2B5EF4-FFF2-40B4-BE49-F238E27FC236}">
                <a16:creationId xmlns:a16="http://schemas.microsoft.com/office/drawing/2014/main" id="{ECBAC29D-24E5-5060-AD7B-D72084D09B59}"/>
              </a:ext>
            </a:extLst>
          </p:cNvPr>
          <p:cNvGrpSpPr/>
          <p:nvPr/>
        </p:nvGrpSpPr>
        <p:grpSpPr>
          <a:xfrm>
            <a:off x="10818432" y="427506"/>
            <a:ext cx="787904" cy="723585"/>
            <a:chOff x="10818432" y="378313"/>
            <a:chExt cx="787904" cy="723585"/>
          </a:xfrm>
        </p:grpSpPr>
        <p:pic>
          <p:nvPicPr>
            <p:cNvPr id="4" name="Picture 3" descr="A picture containing text&#10;&#10;Description automatically generated">
              <a:extLst>
                <a:ext uri="{FF2B5EF4-FFF2-40B4-BE49-F238E27FC236}">
                  <a16:creationId xmlns:a16="http://schemas.microsoft.com/office/drawing/2014/main" id="{1538FDF6-5DEC-1547-E420-D5F16CCF6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8432" y="378313"/>
              <a:ext cx="787904" cy="723585"/>
            </a:xfrm>
            <a:prstGeom prst="rect">
              <a:avLst/>
            </a:prstGeom>
            <a:solidFill>
              <a:schemeClr val="bg1"/>
            </a:solidFill>
          </p:spPr>
        </p:pic>
        <p:grpSp>
          <p:nvGrpSpPr>
            <p:cNvPr id="2" name="Group 1">
              <a:extLst>
                <a:ext uri="{FF2B5EF4-FFF2-40B4-BE49-F238E27FC236}">
                  <a16:creationId xmlns:a16="http://schemas.microsoft.com/office/drawing/2014/main" id="{9A774F82-7A20-8E33-B34F-9BE605C092B1}"/>
                </a:ext>
              </a:extLst>
            </p:cNvPr>
            <p:cNvGrpSpPr/>
            <p:nvPr/>
          </p:nvGrpSpPr>
          <p:grpSpPr>
            <a:xfrm>
              <a:off x="11305358" y="486000"/>
              <a:ext cx="224408" cy="54000"/>
              <a:chOff x="11296892" y="486000"/>
              <a:chExt cx="224408" cy="54000"/>
            </a:xfrm>
          </p:grpSpPr>
          <p:sp>
            <p:nvSpPr>
              <p:cNvPr id="9" name="Oval 8">
                <a:extLst>
                  <a:ext uri="{FF2B5EF4-FFF2-40B4-BE49-F238E27FC236}">
                    <a16:creationId xmlns:a16="http://schemas.microsoft.com/office/drawing/2014/main" id="{20E58629-817E-EC28-632A-A0718B41E74D}"/>
                  </a:ext>
                </a:extLst>
              </p:cNvPr>
              <p:cNvSpPr/>
              <p:nvPr/>
            </p:nvSpPr>
            <p:spPr>
              <a:xfrm>
                <a:off x="11296892" y="486000"/>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Lato Light" panose="020F0302020204030203" pitchFamily="34" charset="0"/>
                </a:endParaRPr>
              </a:p>
            </p:txBody>
          </p:sp>
          <p:sp>
            <p:nvSpPr>
              <p:cNvPr id="10" name="Oval 9">
                <a:extLst>
                  <a:ext uri="{FF2B5EF4-FFF2-40B4-BE49-F238E27FC236}">
                    <a16:creationId xmlns:a16="http://schemas.microsoft.com/office/drawing/2014/main" id="{39BA88F4-4CB2-FBF4-B5ED-A9378E8FCF36}"/>
                  </a:ext>
                </a:extLst>
              </p:cNvPr>
              <p:cNvSpPr/>
              <p:nvPr/>
            </p:nvSpPr>
            <p:spPr>
              <a:xfrm>
                <a:off x="11382096" y="486000"/>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Lato Light" panose="020F0302020204030203" pitchFamily="34" charset="0"/>
                </a:endParaRPr>
              </a:p>
            </p:txBody>
          </p:sp>
          <p:sp>
            <p:nvSpPr>
              <p:cNvPr id="14" name="Oval 13">
                <a:extLst>
                  <a:ext uri="{FF2B5EF4-FFF2-40B4-BE49-F238E27FC236}">
                    <a16:creationId xmlns:a16="http://schemas.microsoft.com/office/drawing/2014/main" id="{AC610BCF-19DC-2888-8AF0-DCFACDA8A3C9}"/>
                  </a:ext>
                </a:extLst>
              </p:cNvPr>
              <p:cNvSpPr/>
              <p:nvPr/>
            </p:nvSpPr>
            <p:spPr>
              <a:xfrm>
                <a:off x="11467300" y="486000"/>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Lato Light" panose="020F0302020204030203" pitchFamily="34" charset="0"/>
                </a:endParaRPr>
              </a:p>
            </p:txBody>
          </p:sp>
        </p:grpSp>
      </p:grpSp>
      <p:sp>
        <p:nvSpPr>
          <p:cNvPr id="12" name="TextBox 11">
            <a:extLst>
              <a:ext uri="{FF2B5EF4-FFF2-40B4-BE49-F238E27FC236}">
                <a16:creationId xmlns:a16="http://schemas.microsoft.com/office/drawing/2014/main" id="{B29E3E1A-B770-63A6-BF64-DC9B1A31BAC9}"/>
              </a:ext>
            </a:extLst>
          </p:cNvPr>
          <p:cNvSpPr txBox="1"/>
          <p:nvPr/>
        </p:nvSpPr>
        <p:spPr>
          <a:xfrm>
            <a:off x="585810" y="3775567"/>
            <a:ext cx="4465162" cy="2028175"/>
          </a:xfrm>
          <a:prstGeom prst="rect">
            <a:avLst/>
          </a:prstGeom>
          <a:solidFill>
            <a:srgbClr val="EF846D"/>
          </a:solidFill>
        </p:spPr>
        <p:txBody>
          <a:bodyPr wrap="square" lIns="288000" tIns="288000" rIns="288000" bIns="288000">
            <a:spAutoFit/>
          </a:bodyPr>
          <a:lstStyle>
            <a:defPPr>
              <a:defRPr lang="en-US"/>
            </a:defPPr>
            <a:lvl1pPr>
              <a:spcBef>
                <a:spcPts val="600"/>
              </a:spcBef>
              <a:spcAft>
                <a:spcPts val="600"/>
              </a:spcAft>
              <a:defRPr sz="2000" b="0" i="0" u="none" strike="noStrike" baseline="0">
                <a:solidFill>
                  <a:schemeClr val="bg1"/>
                </a:solidFill>
                <a:latin typeface="Lato" panose="020F050202020403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1800"/>
              </a:spcBef>
              <a:spcAft>
                <a:spcPts val="0"/>
              </a:spcAft>
              <a:buClrTx/>
              <a:buSzTx/>
              <a:buFont typeface="Courier New" panose="02070309020205020404" pitchFamily="49" charset="0"/>
              <a:buNone/>
              <a:tabLst/>
              <a:defRPr/>
            </a:pPr>
            <a:r>
              <a:rPr kumimoji="0" lang="en-US" b="1" i="0" u="none" strike="noStrike" kern="1200" cap="none" spc="0" normalizeH="0" baseline="0" noProof="0">
                <a:ln>
                  <a:noFill/>
                </a:ln>
                <a:effectLst/>
                <a:uLnTx/>
                <a:uFillTx/>
                <a:latin typeface="Lato" panose="020F0502020204030203" pitchFamily="34" charset="0"/>
                <a:ea typeface="+mn-ea"/>
                <a:cs typeface="+mn-cs"/>
              </a:rPr>
              <a:t>Early in the disease when delivering the diagnosis, ask: </a:t>
            </a:r>
          </a:p>
          <a:p>
            <a:pPr marL="342900" marR="0" lvl="0" indent="-3429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b="0" i="0" u="none" strike="noStrike" kern="1200" cap="none" spc="0" normalizeH="0" baseline="0" noProof="0">
                <a:ln>
                  <a:noFill/>
                </a:ln>
                <a:effectLst/>
                <a:uLnTx/>
                <a:uFillTx/>
                <a:cs typeface="+mn-cs"/>
              </a:rPr>
              <a:t>What do think might be wrong?</a:t>
            </a:r>
          </a:p>
          <a:p>
            <a:pPr marL="342900" marR="0" lvl="0" indent="-3429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b="0" i="0" u="none" strike="noStrike" kern="1200" cap="none" spc="0" normalizeH="0" baseline="0" noProof="0">
                <a:ln>
                  <a:noFill/>
                </a:ln>
                <a:effectLst/>
                <a:uLnTx/>
                <a:uFillTx/>
                <a:cs typeface="+mn-cs"/>
              </a:rPr>
              <a:t>What have you been told so far?</a:t>
            </a:r>
          </a:p>
        </p:txBody>
      </p:sp>
      <p:sp>
        <p:nvSpPr>
          <p:cNvPr id="13" name="TextBox 12">
            <a:extLst>
              <a:ext uri="{FF2B5EF4-FFF2-40B4-BE49-F238E27FC236}">
                <a16:creationId xmlns:a16="http://schemas.microsoft.com/office/drawing/2014/main" id="{76F001A5-A120-2168-862D-3CFE758F51EF}"/>
              </a:ext>
            </a:extLst>
          </p:cNvPr>
          <p:cNvSpPr txBox="1"/>
          <p:nvPr/>
        </p:nvSpPr>
        <p:spPr>
          <a:xfrm>
            <a:off x="6560457" y="3652456"/>
            <a:ext cx="4798902" cy="2274396"/>
          </a:xfrm>
          <a:prstGeom prst="rect">
            <a:avLst/>
          </a:prstGeom>
          <a:solidFill>
            <a:srgbClr val="DB7059"/>
          </a:solidFill>
        </p:spPr>
        <p:txBody>
          <a:bodyPr wrap="square" lIns="288000" tIns="288000" rIns="288000" bIns="288000">
            <a:spAutoFit/>
          </a:bodyPr>
          <a:lstStyle>
            <a:defPPr>
              <a:defRPr lang="en-US"/>
            </a:defPPr>
            <a:lvl1pPr>
              <a:spcBef>
                <a:spcPts val="600"/>
              </a:spcBef>
              <a:spcAft>
                <a:spcPts val="600"/>
              </a:spcAft>
              <a:defRPr sz="2000" b="0" i="0" u="none" strike="noStrike" baseline="0">
                <a:solidFill>
                  <a:schemeClr val="bg1"/>
                </a:solidFill>
                <a:latin typeface="Lato" panose="020F050202020403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1800"/>
              </a:spcBef>
              <a:spcAft>
                <a:spcPts val="0"/>
              </a:spcAft>
              <a:buClrTx/>
              <a:buSzTx/>
              <a:buFont typeface="Courier New" panose="02070309020205020404" pitchFamily="49" charset="0"/>
              <a:buNone/>
              <a:tabLst/>
              <a:defRPr/>
            </a:pPr>
            <a:r>
              <a:rPr kumimoji="0" lang="en-US" b="1" i="0" u="none" strike="noStrike" kern="1200" cap="none" spc="0" normalizeH="0" baseline="0" noProof="0">
                <a:ln>
                  <a:noFill/>
                </a:ln>
                <a:effectLst/>
                <a:uLnTx/>
                <a:uFillTx/>
                <a:cs typeface="+mn-cs"/>
              </a:rPr>
              <a:t>Later in the disease when discussing prognosis and goals of care, ask: </a:t>
            </a:r>
          </a:p>
          <a:p>
            <a:pPr marL="342900" marR="0" lvl="0" indent="-3429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b="0" i="0" u="none" strike="noStrike" kern="1200" cap="none" spc="0" normalizeH="0" baseline="0" noProof="0">
                <a:ln>
                  <a:noFill/>
                </a:ln>
                <a:effectLst/>
                <a:uLnTx/>
                <a:uFillTx/>
                <a:cs typeface="+mn-cs"/>
              </a:rPr>
              <a:t>When looking ahead, where do </a:t>
            </a:r>
            <a:br>
              <a:rPr kumimoji="0" lang="en-US" b="0" i="0" u="none" strike="noStrike" kern="1200" cap="none" spc="0" normalizeH="0" baseline="0" noProof="0">
                <a:ln>
                  <a:noFill/>
                </a:ln>
                <a:effectLst/>
                <a:uLnTx/>
                <a:uFillTx/>
                <a:cs typeface="+mn-cs"/>
              </a:rPr>
            </a:br>
            <a:r>
              <a:rPr kumimoji="0" lang="en-US" b="0" i="0" u="none" strike="noStrike" kern="1200" cap="none" spc="0" normalizeH="0" baseline="0" noProof="0">
                <a:ln>
                  <a:noFill/>
                </a:ln>
                <a:effectLst/>
                <a:uLnTx/>
                <a:uFillTx/>
                <a:cs typeface="+mn-cs"/>
              </a:rPr>
              <a:t>you think things are heading?</a:t>
            </a:r>
          </a:p>
          <a:p>
            <a:pPr marL="342900" marR="0" lvl="0" indent="-3429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b="0" i="0" u="none" strike="noStrike" kern="1200" cap="none" spc="0" normalizeH="0" baseline="0" noProof="0">
                <a:ln>
                  <a:noFill/>
                </a:ln>
                <a:effectLst/>
                <a:uLnTx/>
                <a:uFillTx/>
                <a:cs typeface="+mn-cs"/>
              </a:rPr>
              <a:t>How does this make you feel?</a:t>
            </a:r>
          </a:p>
        </p:txBody>
      </p:sp>
      <p:sp>
        <p:nvSpPr>
          <p:cNvPr id="16" name="Arrow: Right 15">
            <a:extLst>
              <a:ext uri="{FF2B5EF4-FFF2-40B4-BE49-F238E27FC236}">
                <a16:creationId xmlns:a16="http://schemas.microsoft.com/office/drawing/2014/main" id="{21AF4D0F-7854-2E36-57CC-B32244654DDD}"/>
              </a:ext>
            </a:extLst>
          </p:cNvPr>
          <p:cNvSpPr/>
          <p:nvPr/>
        </p:nvSpPr>
        <p:spPr>
          <a:xfrm>
            <a:off x="5181600" y="4480514"/>
            <a:ext cx="1248228" cy="618281"/>
          </a:xfrm>
          <a:prstGeom prst="rightArrow">
            <a:avLst/>
          </a:prstGeom>
          <a:solidFill>
            <a:srgbClr val="667A8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Lato Light" panose="020F0302020204030203" pitchFamily="34" charset="0"/>
            </a:endParaRPr>
          </a:p>
        </p:txBody>
      </p:sp>
      <p:sp>
        <p:nvSpPr>
          <p:cNvPr id="17" name="TextBox 16">
            <a:extLst>
              <a:ext uri="{FF2B5EF4-FFF2-40B4-BE49-F238E27FC236}">
                <a16:creationId xmlns:a16="http://schemas.microsoft.com/office/drawing/2014/main" id="{4B0002EA-E8A0-30D5-4EF4-050BFC58DE1F}"/>
              </a:ext>
            </a:extLst>
          </p:cNvPr>
          <p:cNvSpPr txBox="1"/>
          <p:nvPr/>
        </p:nvSpPr>
        <p:spPr>
          <a:xfrm>
            <a:off x="8519887" y="1698249"/>
            <a:ext cx="2839472" cy="1267215"/>
          </a:xfrm>
          <a:prstGeom prst="rect">
            <a:avLst/>
          </a:prstGeom>
          <a:solidFill>
            <a:srgbClr val="FFF5F5"/>
          </a:solidFill>
          <a:ln w="19050">
            <a:solidFill>
              <a:srgbClr val="DB7059"/>
            </a:solidFill>
          </a:ln>
        </p:spPr>
        <p:txBody>
          <a:bodyPr wrap="square" lIns="180000" tIns="216000" rIns="180000" bIns="216000">
            <a:spAutoFit/>
          </a:bodyPr>
          <a:lstStyle>
            <a:defPPr>
              <a:defRPr lang="en-US"/>
            </a:defPPr>
            <a:lvl1pPr>
              <a:spcBef>
                <a:spcPts val="600"/>
              </a:spcBef>
              <a:spcAft>
                <a:spcPts val="600"/>
              </a:spcAft>
              <a:defRPr b="0" i="0" u="none" strike="noStrike" baseline="0">
                <a:solidFill>
                  <a:schemeClr val="bg1"/>
                </a:solidFill>
                <a:latin typeface="Lato" panose="020F0502020204030203" pitchFamily="34" charset="0"/>
                <a:cs typeface="Segoe UI" panose="020B0502040204020203" pitchFamily="34" charset="0"/>
              </a:defRPr>
            </a:lvl1pPr>
          </a:lstStyle>
          <a:p>
            <a:pPr algn="ctr"/>
            <a:r>
              <a:rPr lang="en-US">
                <a:solidFill>
                  <a:srgbClr val="667A84"/>
                </a:solidFill>
              </a:rPr>
              <a:t>Tailor delivery and discussion of information accordingly</a:t>
            </a:r>
          </a:p>
        </p:txBody>
      </p:sp>
      <p:sp>
        <p:nvSpPr>
          <p:cNvPr id="18" name="Right Brace 17">
            <a:extLst>
              <a:ext uri="{FF2B5EF4-FFF2-40B4-BE49-F238E27FC236}">
                <a16:creationId xmlns:a16="http://schemas.microsoft.com/office/drawing/2014/main" id="{91515D37-E608-C6B0-3FD9-B375BF99EE8B}"/>
              </a:ext>
            </a:extLst>
          </p:cNvPr>
          <p:cNvSpPr/>
          <p:nvPr/>
        </p:nvSpPr>
        <p:spPr>
          <a:xfrm>
            <a:off x="7946506" y="1513331"/>
            <a:ext cx="433952" cy="1637050"/>
          </a:xfrm>
          <a:prstGeom prst="rightBrace">
            <a:avLst/>
          </a:prstGeom>
          <a:ln w="28575">
            <a:solidFill>
              <a:srgbClr val="DB705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latin typeface="Lato Light" panose="020F0302020204030203" pitchFamily="34" charset="0"/>
              <a:cs typeface="Segoe UI" panose="020B0502040204020203" pitchFamily="34" charset="0"/>
            </a:endParaRPr>
          </a:p>
        </p:txBody>
      </p:sp>
    </p:spTree>
    <p:extLst>
      <p:ext uri="{BB962C8B-B14F-4D97-AF65-F5344CB8AC3E}">
        <p14:creationId xmlns:p14="http://schemas.microsoft.com/office/powerpoint/2010/main" val="3183377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8AE627-2B22-4335-908A-6C2705D28296}"/>
              </a:ext>
            </a:extLst>
          </p:cNvPr>
          <p:cNvSpPr>
            <a:spLocks noGrp="1"/>
          </p:cNvSpPr>
          <p:nvPr>
            <p:ph type="title"/>
          </p:nvPr>
        </p:nvSpPr>
        <p:spPr/>
        <p:txBody>
          <a:bodyPr/>
          <a:lstStyle/>
          <a:p>
            <a:r>
              <a:rPr lang="en-US"/>
              <a:t>Speaker Disclosures</a:t>
            </a:r>
          </a:p>
        </p:txBody>
      </p:sp>
      <p:sp>
        <p:nvSpPr>
          <p:cNvPr id="7" name="Text Placeholder 6">
            <a:extLst>
              <a:ext uri="{FF2B5EF4-FFF2-40B4-BE49-F238E27FC236}">
                <a16:creationId xmlns:a16="http://schemas.microsoft.com/office/drawing/2014/main" id="{76927DE1-F443-407D-8ADC-E3B1F6468825}"/>
              </a:ext>
            </a:extLst>
          </p:cNvPr>
          <p:cNvSpPr>
            <a:spLocks noGrp="1"/>
          </p:cNvSpPr>
          <p:nvPr>
            <p:ph sz="quarter" idx="10"/>
          </p:nvPr>
        </p:nvSpPr>
        <p:spPr/>
        <p:txBody>
          <a:bodyPr/>
          <a:lstStyle/>
          <a:p>
            <a:pPr marL="0" lvl="0" indent="0">
              <a:spcAft>
                <a:spcPts val="1800"/>
              </a:spcAft>
              <a:buClr>
                <a:srgbClr val="4E1C65"/>
              </a:buClr>
              <a:buSzTx/>
              <a:buNone/>
              <a:defRPr/>
            </a:pPr>
            <a:r>
              <a:rPr lang="en-CA" b="1" noProof="0"/>
              <a:t>Speaker</a:t>
            </a:r>
            <a:r>
              <a:rPr lang="en-CA" noProof="0"/>
              <a:t>:</a:t>
            </a:r>
          </a:p>
          <a:p>
            <a:pPr marL="0" lvl="0" indent="0">
              <a:spcAft>
                <a:spcPts val="1800"/>
              </a:spcAft>
              <a:buClr>
                <a:srgbClr val="4E1C65"/>
              </a:buClr>
              <a:buSzTx/>
              <a:buNone/>
              <a:defRPr/>
            </a:pPr>
            <a:br>
              <a:rPr lang="en-CA" sz="1800" b="1"/>
            </a:br>
            <a:r>
              <a:rPr lang="en-CA" sz="1800" b="1"/>
              <a:t>Relationships with commercial interests:</a:t>
            </a:r>
          </a:p>
          <a:p>
            <a:pPr>
              <a:spcAft>
                <a:spcPts val="1800"/>
              </a:spcAft>
              <a:buClr>
                <a:srgbClr val="4E1C65"/>
              </a:buClr>
              <a:buSzTx/>
              <a:defRPr/>
            </a:pPr>
            <a:r>
              <a:rPr lang="en-CA" sz="1800" noProof="0"/>
              <a:t>Research grants:</a:t>
            </a:r>
          </a:p>
          <a:p>
            <a:pPr>
              <a:spcAft>
                <a:spcPts val="1800"/>
              </a:spcAft>
              <a:buClr>
                <a:srgbClr val="4E1C65"/>
              </a:buClr>
              <a:buSzTx/>
              <a:defRPr/>
            </a:pPr>
            <a:r>
              <a:rPr lang="en-CA" sz="1800" noProof="0"/>
              <a:t>Speakers’ Bureau/Honoraria/Grant:</a:t>
            </a:r>
          </a:p>
          <a:p>
            <a:pPr>
              <a:spcAft>
                <a:spcPts val="1800"/>
              </a:spcAft>
              <a:buClr>
                <a:srgbClr val="4E1C65"/>
              </a:buClr>
              <a:buSzTx/>
              <a:defRPr/>
            </a:pPr>
            <a:r>
              <a:rPr lang="en-CA" sz="1800" noProof="0"/>
              <a:t>Consulting fees:</a:t>
            </a:r>
          </a:p>
          <a:p>
            <a:pPr>
              <a:spcAft>
                <a:spcPts val="1800"/>
              </a:spcAft>
              <a:buClr>
                <a:srgbClr val="4E1C65"/>
              </a:buClr>
              <a:buSzTx/>
              <a:defRPr/>
            </a:pPr>
            <a:r>
              <a:rPr lang="en-CA" sz="1800" noProof="0"/>
              <a:t>Other:</a:t>
            </a:r>
          </a:p>
          <a:p>
            <a:pPr>
              <a:spcAft>
                <a:spcPts val="1800"/>
              </a:spcAft>
              <a:buClr>
                <a:srgbClr val="4E1C65"/>
              </a:buClr>
              <a:buSzTx/>
              <a:defRPr/>
            </a:pPr>
            <a:endParaRPr lang="en-CA" noProof="0"/>
          </a:p>
        </p:txBody>
      </p:sp>
      <p:sp>
        <p:nvSpPr>
          <p:cNvPr id="3" name="Espace réservé du texte 2">
            <a:extLst>
              <a:ext uri="{FF2B5EF4-FFF2-40B4-BE49-F238E27FC236}">
                <a16:creationId xmlns:a16="http://schemas.microsoft.com/office/drawing/2014/main" id="{DB3BB499-033F-BFCC-1AE3-831976183D77}"/>
              </a:ext>
            </a:extLst>
          </p:cNvPr>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3784486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8A3E94-EB75-6604-74DD-BEBAF746DEB6}"/>
              </a:ext>
            </a:extLst>
          </p:cNvPr>
          <p:cNvSpPr>
            <a:spLocks noGrp="1"/>
          </p:cNvSpPr>
          <p:nvPr>
            <p:ph type="title"/>
          </p:nvPr>
        </p:nvSpPr>
        <p:spPr/>
        <p:txBody>
          <a:bodyPr/>
          <a:lstStyle/>
          <a:p>
            <a:r>
              <a:rPr lang="en-CA"/>
              <a:t>I – Invitation </a:t>
            </a:r>
          </a:p>
        </p:txBody>
      </p:sp>
      <p:sp>
        <p:nvSpPr>
          <p:cNvPr id="6" name="Content Placeholder 5">
            <a:extLst>
              <a:ext uri="{FF2B5EF4-FFF2-40B4-BE49-F238E27FC236}">
                <a16:creationId xmlns:a16="http://schemas.microsoft.com/office/drawing/2014/main" id="{4AD1D197-0593-5EB1-4D7D-1459E5B4FEB8}"/>
              </a:ext>
            </a:extLst>
          </p:cNvPr>
          <p:cNvSpPr>
            <a:spLocks noGrp="1"/>
          </p:cNvSpPr>
          <p:nvPr>
            <p:ph sz="quarter" idx="10"/>
          </p:nvPr>
        </p:nvSpPr>
        <p:spPr>
          <a:xfrm>
            <a:off x="585810" y="1440000"/>
            <a:ext cx="7253825" cy="4422749"/>
          </a:xfrm>
        </p:spPr>
        <p:txBody>
          <a:bodyPr/>
          <a:lstStyle/>
          <a:p>
            <a:pPr marL="0" indent="0">
              <a:spcBef>
                <a:spcPts val="0"/>
              </a:spcBef>
              <a:spcAft>
                <a:spcPts val="1800"/>
              </a:spcAft>
              <a:buNone/>
            </a:pPr>
            <a:r>
              <a:rPr lang="en-US" b="1">
                <a:latin typeface="Lato" panose="020F0502020204030203" pitchFamily="34" charset="0"/>
              </a:rPr>
              <a:t>Before you tell, ask…</a:t>
            </a:r>
          </a:p>
          <a:p>
            <a:pPr>
              <a:spcBef>
                <a:spcPts val="600"/>
              </a:spcBef>
              <a:spcAft>
                <a:spcPts val="1800"/>
              </a:spcAft>
            </a:pPr>
            <a:r>
              <a:rPr lang="en-US" sz="2400"/>
              <a:t>Ask how much the person with ALS/MND wants to know </a:t>
            </a:r>
          </a:p>
          <a:p>
            <a:pPr>
              <a:spcBef>
                <a:spcPts val="600"/>
              </a:spcBef>
              <a:spcAft>
                <a:spcPts val="1800"/>
              </a:spcAft>
            </a:pPr>
            <a:r>
              <a:rPr lang="en-US" sz="2400"/>
              <a:t>Ask permission to give results or provide information so they </a:t>
            </a:r>
            <a:r>
              <a:rPr lang="en-US" sz="2400">
                <a:solidFill>
                  <a:srgbClr val="DB7059"/>
                </a:solidFill>
              </a:rPr>
              <a:t>can control the conversation</a:t>
            </a:r>
          </a:p>
          <a:p>
            <a:pPr lvl="1">
              <a:spcBef>
                <a:spcPts val="0"/>
              </a:spcBef>
              <a:spcAft>
                <a:spcPts val="1800"/>
              </a:spcAft>
            </a:pPr>
            <a:r>
              <a:rPr lang="en-US" sz="2000"/>
              <a:t>If they decline, offer to meet them again in the future when they are ready</a:t>
            </a:r>
          </a:p>
          <a:p>
            <a:pPr>
              <a:spcBef>
                <a:spcPts val="600"/>
              </a:spcBef>
              <a:spcAft>
                <a:spcPts val="1800"/>
              </a:spcAft>
            </a:pPr>
            <a:r>
              <a:rPr lang="en-US" sz="2400"/>
              <a:t>Accept the person’s right not to want to know, but offer to answer any questions they have at a later time </a:t>
            </a:r>
          </a:p>
        </p:txBody>
      </p:sp>
      <p:sp>
        <p:nvSpPr>
          <p:cNvPr id="7" name="Text Placeholder 6">
            <a:extLst>
              <a:ext uri="{FF2B5EF4-FFF2-40B4-BE49-F238E27FC236}">
                <a16:creationId xmlns:a16="http://schemas.microsoft.com/office/drawing/2014/main" id="{756A5431-C97E-3162-85C1-8192286BA7B0}"/>
              </a:ext>
            </a:extLst>
          </p:cNvPr>
          <p:cNvSpPr>
            <a:spLocks noGrp="1"/>
          </p:cNvSpPr>
          <p:nvPr>
            <p:ph type="body" sz="quarter" idx="11"/>
          </p:nvPr>
        </p:nvSpPr>
        <p:spPr>
          <a:xfrm>
            <a:off x="585811" y="6302463"/>
            <a:ext cx="10180638" cy="193899"/>
          </a:xfrm>
        </p:spPr>
        <p:txBody>
          <a:bodyPr/>
          <a:lstStyle/>
          <a:p>
            <a:r>
              <a:rPr lang="en-CA"/>
              <a:t>Adapted from: Baile W, et al. Oncologist 2000;5:302-311. Buckman R. Community Oncology 2005;2:138-42. </a:t>
            </a:r>
          </a:p>
          <a:p>
            <a:r>
              <a:rPr lang="en-CA"/>
              <a:t>EFNS Task Force on Diagnosis and Management of Amyotrophic Lateral Sclerosis. Eur J Neurol. 2012;19:360-75. </a:t>
            </a:r>
          </a:p>
        </p:txBody>
      </p:sp>
      <p:grpSp>
        <p:nvGrpSpPr>
          <p:cNvPr id="3" name="Group 2">
            <a:extLst>
              <a:ext uri="{FF2B5EF4-FFF2-40B4-BE49-F238E27FC236}">
                <a16:creationId xmlns:a16="http://schemas.microsoft.com/office/drawing/2014/main" id="{4BFCB577-3D68-DDFE-14B9-9723657FCB7B}"/>
              </a:ext>
            </a:extLst>
          </p:cNvPr>
          <p:cNvGrpSpPr/>
          <p:nvPr/>
        </p:nvGrpSpPr>
        <p:grpSpPr>
          <a:xfrm>
            <a:off x="8915400" y="3095040"/>
            <a:ext cx="2601323" cy="2517741"/>
            <a:chOff x="8915400" y="3095040"/>
            <a:chExt cx="2601323" cy="2517741"/>
          </a:xfrm>
        </p:grpSpPr>
        <p:sp>
          <p:nvSpPr>
            <p:cNvPr id="9" name="TextBox 8">
              <a:extLst>
                <a:ext uri="{FF2B5EF4-FFF2-40B4-BE49-F238E27FC236}">
                  <a16:creationId xmlns:a16="http://schemas.microsoft.com/office/drawing/2014/main" id="{7BD857DB-B1E7-675B-5313-1701A0968009}"/>
                </a:ext>
              </a:extLst>
            </p:cNvPr>
            <p:cNvSpPr txBox="1"/>
            <p:nvPr/>
          </p:nvSpPr>
          <p:spPr>
            <a:xfrm>
              <a:off x="8915400" y="4018159"/>
              <a:ext cx="2601323" cy="1594622"/>
            </a:xfrm>
            <a:prstGeom prst="rect">
              <a:avLst/>
            </a:prstGeom>
            <a:solidFill>
              <a:srgbClr val="DB7059"/>
            </a:solidFill>
          </p:spPr>
          <p:txBody>
            <a:bodyPr wrap="square" lIns="180000" tIns="180000" rIns="180000" bIns="180000">
              <a:spAutoFit/>
            </a:bodyPr>
            <a:lstStyle>
              <a:defPPr>
                <a:defRPr lang="en-US"/>
              </a:defPPr>
              <a:lvl1pPr>
                <a:spcBef>
                  <a:spcPts val="600"/>
                </a:spcBef>
                <a:spcAft>
                  <a:spcPts val="600"/>
                </a:spcAft>
                <a:defRPr b="0" i="0" u="none" strike="noStrike" baseline="0">
                  <a:solidFill>
                    <a:schemeClr val="bg1"/>
                  </a:solidFill>
                  <a:latin typeface="Lato" panose="020F0502020204030203" pitchFamily="34" charset="0"/>
                  <a:cs typeface="Segoe UI" panose="020B0502040204020203" pitchFamily="34" charset="0"/>
                </a:defRPr>
              </a:lvl1pPr>
            </a:lstStyle>
            <a:p>
              <a:pPr algn="ctr"/>
              <a:r>
                <a:rPr lang="en-US" sz="1600"/>
                <a:t>Are you someone who likes to know all the details or would you prefer that I focus on the most important ones?</a:t>
              </a:r>
            </a:p>
          </p:txBody>
        </p:sp>
        <p:cxnSp>
          <p:nvCxnSpPr>
            <p:cNvPr id="11" name="Straight Connector 10">
              <a:extLst>
                <a:ext uri="{FF2B5EF4-FFF2-40B4-BE49-F238E27FC236}">
                  <a16:creationId xmlns:a16="http://schemas.microsoft.com/office/drawing/2014/main" id="{CD4123D1-FFEB-09B0-1A18-94C28C596368}"/>
                </a:ext>
              </a:extLst>
            </p:cNvPr>
            <p:cNvCxnSpPr>
              <a:cxnSpLocks/>
              <a:stCxn id="8" idx="2"/>
            </p:cNvCxnSpPr>
            <p:nvPr/>
          </p:nvCxnSpPr>
          <p:spPr>
            <a:xfrm>
              <a:off x="10309256" y="3095040"/>
              <a:ext cx="0" cy="923119"/>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2439AAA4-A25E-FDF5-C611-675A37740DE1}"/>
              </a:ext>
            </a:extLst>
          </p:cNvPr>
          <p:cNvGrpSpPr/>
          <p:nvPr/>
        </p:nvGrpSpPr>
        <p:grpSpPr>
          <a:xfrm>
            <a:off x="7839635" y="1746639"/>
            <a:ext cx="3677088" cy="1348401"/>
            <a:chOff x="7555832" y="1746639"/>
            <a:chExt cx="3960891" cy="1348401"/>
          </a:xfrm>
        </p:grpSpPr>
        <p:cxnSp>
          <p:nvCxnSpPr>
            <p:cNvPr id="10" name="Straight Connector 9">
              <a:extLst>
                <a:ext uri="{FF2B5EF4-FFF2-40B4-BE49-F238E27FC236}">
                  <a16:creationId xmlns:a16="http://schemas.microsoft.com/office/drawing/2014/main" id="{2A8779B6-4F3F-365C-1973-E41BA3B40078}"/>
                </a:ext>
              </a:extLst>
            </p:cNvPr>
            <p:cNvCxnSpPr>
              <a:cxnSpLocks/>
            </p:cNvCxnSpPr>
            <p:nvPr/>
          </p:nvCxnSpPr>
          <p:spPr>
            <a:xfrm>
              <a:off x="7555832" y="2315569"/>
              <a:ext cx="1615062"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AA701C8-E271-F16A-12FC-7279400CCA1D}"/>
                </a:ext>
              </a:extLst>
            </p:cNvPr>
            <p:cNvSpPr txBox="1"/>
            <p:nvPr/>
          </p:nvSpPr>
          <p:spPr>
            <a:xfrm>
              <a:off x="8915400" y="1746639"/>
              <a:ext cx="2601323" cy="1348401"/>
            </a:xfrm>
            <a:prstGeom prst="rect">
              <a:avLst/>
            </a:prstGeom>
            <a:solidFill>
              <a:srgbClr val="DB7059"/>
            </a:solidFill>
          </p:spPr>
          <p:txBody>
            <a:bodyPr wrap="square" lIns="180000" tIns="180000" rIns="180000" bIns="180000">
              <a:spAutoFit/>
            </a:bodyPr>
            <a:lstStyle>
              <a:defPPr>
                <a:defRPr lang="en-US"/>
              </a:defPPr>
              <a:lvl1pPr>
                <a:spcBef>
                  <a:spcPts val="600"/>
                </a:spcBef>
                <a:spcAft>
                  <a:spcPts val="600"/>
                </a:spcAft>
                <a:defRPr b="0" i="0" u="none" strike="noStrike" baseline="0">
                  <a:solidFill>
                    <a:schemeClr val="bg1"/>
                  </a:solidFill>
                  <a:latin typeface="Lato" panose="020F0502020204030203" pitchFamily="34" charset="0"/>
                  <a:cs typeface="Segoe UI" panose="020B0502040204020203" pitchFamily="34" charset="0"/>
                </a:defRPr>
              </a:lvl1pPr>
            </a:lstStyle>
            <a:p>
              <a:pPr algn="ctr"/>
              <a:r>
                <a:rPr lang="en-US" sz="1600"/>
                <a:t>How much information would you like me to give you about your diagnosis?</a:t>
              </a:r>
            </a:p>
          </p:txBody>
        </p:sp>
        <p:sp>
          <p:nvSpPr>
            <p:cNvPr id="16" name="Isosceles Triangle 15">
              <a:extLst>
                <a:ext uri="{FF2B5EF4-FFF2-40B4-BE49-F238E27FC236}">
                  <a16:creationId xmlns:a16="http://schemas.microsoft.com/office/drawing/2014/main" id="{16F097A4-B78F-F4AF-6777-2C7A9AA62CFA}"/>
                </a:ext>
              </a:extLst>
            </p:cNvPr>
            <p:cNvSpPr/>
            <p:nvPr/>
          </p:nvSpPr>
          <p:spPr>
            <a:xfrm rot="16200000">
              <a:off x="8543362" y="2118345"/>
              <a:ext cx="439270" cy="394447"/>
            </a:xfrm>
            <a:prstGeom prst="triangle">
              <a:avLst/>
            </a:prstGeom>
            <a:solidFill>
              <a:srgbClr val="DB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Lato Light" panose="020F0302020204030203" pitchFamily="34" charset="0"/>
              </a:endParaRPr>
            </a:p>
          </p:txBody>
        </p:sp>
      </p:grpSp>
      <p:pic>
        <p:nvPicPr>
          <p:cNvPr id="23" name="Picture 22" descr="Icon&#10;&#10;Description automatically generated">
            <a:extLst>
              <a:ext uri="{FF2B5EF4-FFF2-40B4-BE49-F238E27FC236}">
                <a16:creationId xmlns:a16="http://schemas.microsoft.com/office/drawing/2014/main" id="{1D2215E9-44AF-5603-6368-7E669B5E4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2909" y="413790"/>
            <a:ext cx="884572" cy="648000"/>
          </a:xfrm>
          <a:prstGeom prst="rect">
            <a:avLst/>
          </a:prstGeom>
          <a:solidFill>
            <a:schemeClr val="bg1"/>
          </a:solidFill>
        </p:spPr>
      </p:pic>
      <p:sp>
        <p:nvSpPr>
          <p:cNvPr id="13" name="TextBox 12">
            <a:extLst>
              <a:ext uri="{FF2B5EF4-FFF2-40B4-BE49-F238E27FC236}">
                <a16:creationId xmlns:a16="http://schemas.microsoft.com/office/drawing/2014/main" id="{793F8BBA-196C-1650-6727-EA7F6D6C096D}"/>
              </a:ext>
            </a:extLst>
          </p:cNvPr>
          <p:cNvSpPr txBox="1"/>
          <p:nvPr/>
        </p:nvSpPr>
        <p:spPr>
          <a:xfrm>
            <a:off x="494854" y="6089379"/>
            <a:ext cx="7196027" cy="215444"/>
          </a:xfrm>
          <a:prstGeom prst="rect">
            <a:avLst/>
          </a:prstGeom>
          <a:noFill/>
        </p:spPr>
        <p:txBody>
          <a:bodyPr wrap="square">
            <a:spAutoFit/>
          </a:bodyPr>
          <a:lstStyle/>
          <a:p>
            <a:r>
              <a:rPr lang="en-CA" sz="8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ALS, amyotrophic lateral sclerosis; MND, motor neuron disease</a:t>
            </a:r>
            <a:endParaRPr lang="en-US">
              <a:solidFill>
                <a:schemeClr val="tx1">
                  <a:lumMod val="50000"/>
                  <a:lumOff val="50000"/>
                </a:schemeClr>
              </a:solidFill>
            </a:endParaRPr>
          </a:p>
        </p:txBody>
      </p:sp>
    </p:spTree>
    <p:extLst>
      <p:ext uri="{BB962C8B-B14F-4D97-AF65-F5344CB8AC3E}">
        <p14:creationId xmlns:p14="http://schemas.microsoft.com/office/powerpoint/2010/main" val="292401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8A3E94-EB75-6604-74DD-BEBAF746DEB6}"/>
              </a:ext>
            </a:extLst>
          </p:cNvPr>
          <p:cNvSpPr>
            <a:spLocks noGrp="1"/>
          </p:cNvSpPr>
          <p:nvPr>
            <p:ph type="title"/>
          </p:nvPr>
        </p:nvSpPr>
        <p:spPr/>
        <p:txBody>
          <a:bodyPr/>
          <a:lstStyle/>
          <a:p>
            <a:r>
              <a:rPr lang="en-CA"/>
              <a:t>K – Knowledge </a:t>
            </a:r>
          </a:p>
        </p:txBody>
      </p:sp>
      <p:sp>
        <p:nvSpPr>
          <p:cNvPr id="6" name="Content Placeholder 5">
            <a:extLst>
              <a:ext uri="{FF2B5EF4-FFF2-40B4-BE49-F238E27FC236}">
                <a16:creationId xmlns:a16="http://schemas.microsoft.com/office/drawing/2014/main" id="{4AD1D197-0593-5EB1-4D7D-1459E5B4FEB8}"/>
              </a:ext>
            </a:extLst>
          </p:cNvPr>
          <p:cNvSpPr>
            <a:spLocks noGrp="1"/>
          </p:cNvSpPr>
          <p:nvPr>
            <p:ph sz="quarter" idx="10"/>
          </p:nvPr>
        </p:nvSpPr>
        <p:spPr>
          <a:xfrm>
            <a:off x="585809" y="1440000"/>
            <a:ext cx="7102368" cy="4755148"/>
          </a:xfrm>
        </p:spPr>
        <p:txBody>
          <a:bodyPr/>
          <a:lstStyle/>
          <a:p>
            <a:pPr marL="0" indent="0">
              <a:spcBef>
                <a:spcPts val="0"/>
              </a:spcBef>
              <a:spcAft>
                <a:spcPts val="1200"/>
              </a:spcAft>
              <a:buNone/>
            </a:pPr>
            <a:r>
              <a:rPr lang="en-US" b="1" dirty="0">
                <a:latin typeface="Lato" panose="020F0502020204030203" pitchFamily="34" charset="0"/>
              </a:rPr>
              <a:t>SHARING KNOWLEDGE and Information</a:t>
            </a:r>
          </a:p>
          <a:p>
            <a:pPr>
              <a:spcBef>
                <a:spcPts val="600"/>
              </a:spcBef>
              <a:spcAft>
                <a:spcPts val="1200"/>
              </a:spcAft>
            </a:pPr>
            <a:r>
              <a:rPr lang="en-US" sz="2000" dirty="0"/>
              <a:t>Present information in a step-down approach or in “chunks” </a:t>
            </a:r>
            <a:r>
              <a:rPr lang="en-US" sz="2000" b="1" i="1" dirty="0">
                <a:solidFill>
                  <a:srgbClr val="DB7059"/>
                </a:solidFill>
                <a:latin typeface="Lato" panose="020F0502020204030203" pitchFamily="34" charset="0"/>
              </a:rPr>
              <a:t>based on what the person living with ALS/MND wants to know </a:t>
            </a:r>
          </a:p>
          <a:p>
            <a:pPr lvl="1">
              <a:spcBef>
                <a:spcPts val="600"/>
              </a:spcBef>
              <a:spcAft>
                <a:spcPts val="1200"/>
              </a:spcAft>
            </a:pPr>
            <a:r>
              <a:rPr lang="en-US" sz="1600" dirty="0"/>
              <a:t>This allows them to process and understand the information without becoming overwhelmed</a:t>
            </a:r>
          </a:p>
          <a:p>
            <a:pPr>
              <a:spcBef>
                <a:spcPts val="600"/>
              </a:spcBef>
              <a:spcAft>
                <a:spcPts val="1200"/>
              </a:spcAft>
            </a:pPr>
            <a:r>
              <a:rPr lang="en-US" sz="2000" b="1" dirty="0">
                <a:latin typeface="Lato" panose="020F0502020204030203" pitchFamily="34" charset="0"/>
              </a:rPr>
              <a:t>Pause often to confirm understanding </a:t>
            </a:r>
            <a:r>
              <a:rPr lang="en-US" sz="2000" dirty="0"/>
              <a:t>and </a:t>
            </a:r>
            <a:r>
              <a:rPr lang="en-US" sz="2000" b="1" dirty="0">
                <a:latin typeface="Lato" panose="020F0502020204030203" pitchFamily="34" charset="0"/>
              </a:rPr>
              <a:t>determine </a:t>
            </a:r>
            <a:br>
              <a:rPr lang="en-US" sz="2000" b="1" dirty="0">
                <a:latin typeface="Lato" panose="020F0502020204030203" pitchFamily="34" charset="0"/>
              </a:rPr>
            </a:br>
            <a:r>
              <a:rPr lang="en-US" sz="2000" b="1" dirty="0">
                <a:latin typeface="Lato" panose="020F0502020204030203" pitchFamily="34" charset="0"/>
              </a:rPr>
              <a:t>what else they want to know </a:t>
            </a:r>
            <a:r>
              <a:rPr lang="en-US" sz="2000" dirty="0"/>
              <a:t>and </a:t>
            </a:r>
            <a:r>
              <a:rPr lang="en-US" sz="2000" b="1" dirty="0">
                <a:latin typeface="Lato" panose="020F0502020204030203" pitchFamily="34" charset="0"/>
              </a:rPr>
              <a:t>how they are</a:t>
            </a:r>
            <a:br>
              <a:rPr lang="en-US" sz="2000" b="1" dirty="0">
                <a:latin typeface="Lato" panose="020F0502020204030203" pitchFamily="34" charset="0"/>
              </a:rPr>
            </a:br>
            <a:r>
              <a:rPr lang="en-US" sz="2000" b="1" dirty="0">
                <a:latin typeface="Lato" panose="020F0502020204030203" pitchFamily="34" charset="0"/>
              </a:rPr>
              <a:t>feeling </a:t>
            </a:r>
            <a:r>
              <a:rPr lang="en-US" sz="2000" dirty="0"/>
              <a:t>about the information given </a:t>
            </a:r>
          </a:p>
          <a:p>
            <a:pPr>
              <a:spcBef>
                <a:spcPts val="600"/>
              </a:spcBef>
              <a:spcAft>
                <a:spcPts val="1200"/>
              </a:spcAft>
            </a:pPr>
            <a:r>
              <a:rPr lang="en-US" sz="2000" dirty="0"/>
              <a:t>Use the same language/terminology as your patient –  </a:t>
            </a:r>
            <a:br>
              <a:rPr lang="en-US" sz="2000" dirty="0"/>
            </a:br>
            <a:r>
              <a:rPr lang="en-US" sz="2000" dirty="0"/>
              <a:t>avoid technical scientific language and medical jargon </a:t>
            </a:r>
          </a:p>
          <a:p>
            <a:pPr>
              <a:spcBef>
                <a:spcPts val="600"/>
              </a:spcBef>
              <a:spcAft>
                <a:spcPts val="1200"/>
              </a:spcAft>
            </a:pPr>
            <a:r>
              <a:rPr lang="en-US" sz="2000" b="1" dirty="0">
                <a:latin typeface="Lato" panose="020F0502020204030203" pitchFamily="34" charset="0"/>
              </a:rPr>
              <a:t>Acknowledge</a:t>
            </a:r>
            <a:r>
              <a:rPr lang="en-US" sz="2000" dirty="0"/>
              <a:t> that this is devastating news, </a:t>
            </a:r>
            <a:r>
              <a:rPr lang="en-US" sz="2000" b="1" dirty="0">
                <a:latin typeface="Lato" panose="020F0502020204030203" pitchFamily="34" charset="0"/>
              </a:rPr>
              <a:t>but discuss </a:t>
            </a:r>
            <a:br>
              <a:rPr lang="en-US" sz="2000" b="1" dirty="0">
                <a:latin typeface="Lato" panose="020F0502020204030203" pitchFamily="34" charset="0"/>
              </a:rPr>
            </a:br>
            <a:r>
              <a:rPr lang="en-US" sz="2000" b="1" dirty="0">
                <a:latin typeface="Lato" panose="020F0502020204030203" pitchFamily="34" charset="0"/>
              </a:rPr>
              <a:t>reasons for hope, </a:t>
            </a:r>
            <a:r>
              <a:rPr lang="en-US" sz="2000" dirty="0"/>
              <a:t>such as research, drug trials and the variability of the disease</a:t>
            </a:r>
          </a:p>
        </p:txBody>
      </p:sp>
      <p:sp>
        <p:nvSpPr>
          <p:cNvPr id="7" name="Text Placeholder 6">
            <a:extLst>
              <a:ext uri="{FF2B5EF4-FFF2-40B4-BE49-F238E27FC236}">
                <a16:creationId xmlns:a16="http://schemas.microsoft.com/office/drawing/2014/main" id="{756A5431-C97E-3162-85C1-8192286BA7B0}"/>
              </a:ext>
            </a:extLst>
          </p:cNvPr>
          <p:cNvSpPr>
            <a:spLocks noGrp="1"/>
          </p:cNvSpPr>
          <p:nvPr>
            <p:ph type="body" sz="quarter" idx="11"/>
          </p:nvPr>
        </p:nvSpPr>
        <p:spPr>
          <a:xfrm>
            <a:off x="585811" y="6302463"/>
            <a:ext cx="10180638" cy="193899"/>
          </a:xfrm>
        </p:spPr>
        <p:txBody>
          <a:bodyPr/>
          <a:lstStyle/>
          <a:p>
            <a:r>
              <a:rPr lang="en-CA"/>
              <a:t>Adapted from: Baile W, et al. Oncologist 2000;5:302-311. Buckman R. Community Oncology 2005;2:138-42. </a:t>
            </a:r>
          </a:p>
          <a:p>
            <a:r>
              <a:rPr lang="en-CA"/>
              <a:t>EFNS Task Force on Diagnosis and Management of Amyotrophic Lateral Sclerosis. Eur J Neurol. 2012;19:360-75. </a:t>
            </a:r>
          </a:p>
        </p:txBody>
      </p:sp>
      <p:grpSp>
        <p:nvGrpSpPr>
          <p:cNvPr id="2" name="Group 1">
            <a:extLst>
              <a:ext uri="{FF2B5EF4-FFF2-40B4-BE49-F238E27FC236}">
                <a16:creationId xmlns:a16="http://schemas.microsoft.com/office/drawing/2014/main" id="{D3A9FEF7-1DFF-D73C-CEE2-CFF063FF197A}"/>
              </a:ext>
            </a:extLst>
          </p:cNvPr>
          <p:cNvGrpSpPr/>
          <p:nvPr/>
        </p:nvGrpSpPr>
        <p:grpSpPr>
          <a:xfrm>
            <a:off x="7328647" y="1367476"/>
            <a:ext cx="4188076" cy="537034"/>
            <a:chOff x="7328647" y="1367476"/>
            <a:chExt cx="4188076" cy="537034"/>
          </a:xfrm>
        </p:grpSpPr>
        <p:cxnSp>
          <p:nvCxnSpPr>
            <p:cNvPr id="10" name="Straight Connector 9">
              <a:extLst>
                <a:ext uri="{FF2B5EF4-FFF2-40B4-BE49-F238E27FC236}">
                  <a16:creationId xmlns:a16="http://schemas.microsoft.com/office/drawing/2014/main" id="{2A8779B6-4F3F-365C-1973-E41BA3B40078}"/>
                </a:ext>
              </a:extLst>
            </p:cNvPr>
            <p:cNvCxnSpPr>
              <a:cxnSpLocks/>
            </p:cNvCxnSpPr>
            <p:nvPr/>
          </p:nvCxnSpPr>
          <p:spPr>
            <a:xfrm>
              <a:off x="7328647" y="1632188"/>
              <a:ext cx="169432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Isosceles Triangle 15">
              <a:extLst>
                <a:ext uri="{FF2B5EF4-FFF2-40B4-BE49-F238E27FC236}">
                  <a16:creationId xmlns:a16="http://schemas.microsoft.com/office/drawing/2014/main" id="{16F097A4-B78F-F4AF-6777-2C7A9AA62CFA}"/>
                </a:ext>
              </a:extLst>
            </p:cNvPr>
            <p:cNvSpPr/>
            <p:nvPr/>
          </p:nvSpPr>
          <p:spPr>
            <a:xfrm rot="16200000">
              <a:off x="7866524" y="1434964"/>
              <a:ext cx="439270" cy="394447"/>
            </a:xfrm>
            <a:prstGeom prst="triangle">
              <a:avLst/>
            </a:prstGeom>
            <a:solidFill>
              <a:srgbClr val="DB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Lato Light" panose="020F0302020204030203" pitchFamily="34" charset="0"/>
              </a:endParaRPr>
            </a:p>
          </p:txBody>
        </p:sp>
        <p:sp>
          <p:nvSpPr>
            <p:cNvPr id="8" name="TextBox 7">
              <a:extLst>
                <a:ext uri="{FF2B5EF4-FFF2-40B4-BE49-F238E27FC236}">
                  <a16:creationId xmlns:a16="http://schemas.microsoft.com/office/drawing/2014/main" id="{7AA701C8-E271-F16A-12FC-7279400CCA1D}"/>
                </a:ext>
              </a:extLst>
            </p:cNvPr>
            <p:cNvSpPr txBox="1"/>
            <p:nvPr/>
          </p:nvSpPr>
          <p:spPr>
            <a:xfrm>
              <a:off x="8193742" y="1367476"/>
              <a:ext cx="3322981" cy="537034"/>
            </a:xfrm>
            <a:prstGeom prst="rect">
              <a:avLst/>
            </a:prstGeom>
            <a:solidFill>
              <a:srgbClr val="DB7059"/>
            </a:solidFill>
          </p:spPr>
          <p:txBody>
            <a:bodyPr wrap="square" lIns="180000" tIns="144000" rIns="180000" bIns="144000">
              <a:spAutoFit/>
            </a:bodyPr>
            <a:lstStyle>
              <a:defPPr>
                <a:defRPr lang="en-US"/>
              </a:defPPr>
              <a:lvl1pPr>
                <a:spcBef>
                  <a:spcPts val="600"/>
                </a:spcBef>
                <a:spcAft>
                  <a:spcPts val="600"/>
                </a:spcAft>
                <a:defRPr b="0" i="0" u="none" strike="noStrike" baseline="0">
                  <a:solidFill>
                    <a:schemeClr val="bg1"/>
                  </a:solidFill>
                  <a:latin typeface="Lato" panose="020F0502020204030203" pitchFamily="34" charset="0"/>
                  <a:cs typeface="Segoe UI" panose="020B0502040204020203" pitchFamily="34" charset="0"/>
                </a:defRPr>
              </a:lvl1pPr>
            </a:lstStyle>
            <a:p>
              <a:pPr algn="ctr"/>
              <a:r>
                <a:rPr lang="en-US" sz="1600"/>
                <a:t>Here’s what we know…</a:t>
              </a:r>
            </a:p>
          </p:txBody>
        </p:sp>
      </p:grpSp>
      <p:grpSp>
        <p:nvGrpSpPr>
          <p:cNvPr id="12" name="Group 11">
            <a:extLst>
              <a:ext uri="{FF2B5EF4-FFF2-40B4-BE49-F238E27FC236}">
                <a16:creationId xmlns:a16="http://schemas.microsoft.com/office/drawing/2014/main" id="{2248E1CC-43A8-FE79-B095-694D64A9E6DD}"/>
              </a:ext>
            </a:extLst>
          </p:cNvPr>
          <p:cNvGrpSpPr/>
          <p:nvPr/>
        </p:nvGrpSpPr>
        <p:grpSpPr>
          <a:xfrm>
            <a:off x="7328648" y="4726052"/>
            <a:ext cx="4188075" cy="1521919"/>
            <a:chOff x="7328648" y="4726052"/>
            <a:chExt cx="4188075" cy="1521919"/>
          </a:xfrm>
        </p:grpSpPr>
        <p:cxnSp>
          <p:nvCxnSpPr>
            <p:cNvPr id="22" name="Straight Connector 21">
              <a:extLst>
                <a:ext uri="{FF2B5EF4-FFF2-40B4-BE49-F238E27FC236}">
                  <a16:creationId xmlns:a16="http://schemas.microsoft.com/office/drawing/2014/main" id="{62A7D5F3-9634-97FD-DDF6-3080439ACDD1}"/>
                </a:ext>
              </a:extLst>
            </p:cNvPr>
            <p:cNvCxnSpPr>
              <a:cxnSpLocks/>
            </p:cNvCxnSpPr>
            <p:nvPr/>
          </p:nvCxnSpPr>
          <p:spPr>
            <a:xfrm>
              <a:off x="7328648" y="5459025"/>
              <a:ext cx="169432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Isosceles Triangle 22">
              <a:extLst>
                <a:ext uri="{FF2B5EF4-FFF2-40B4-BE49-F238E27FC236}">
                  <a16:creationId xmlns:a16="http://schemas.microsoft.com/office/drawing/2014/main" id="{AA61B69C-562E-78B2-A6DB-B6D4704768D6}"/>
                </a:ext>
              </a:extLst>
            </p:cNvPr>
            <p:cNvSpPr/>
            <p:nvPr/>
          </p:nvSpPr>
          <p:spPr>
            <a:xfrm rot="16200000">
              <a:off x="7866525" y="5261801"/>
              <a:ext cx="439270" cy="394447"/>
            </a:xfrm>
            <a:prstGeom prst="triangle">
              <a:avLst/>
            </a:prstGeom>
            <a:solidFill>
              <a:srgbClr val="DB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Lato Light" panose="020F0302020204030203" pitchFamily="34" charset="0"/>
              </a:endParaRPr>
            </a:p>
          </p:txBody>
        </p:sp>
        <p:sp>
          <p:nvSpPr>
            <p:cNvPr id="15" name="Isosceles Triangle 14">
              <a:extLst>
                <a:ext uri="{FF2B5EF4-FFF2-40B4-BE49-F238E27FC236}">
                  <a16:creationId xmlns:a16="http://schemas.microsoft.com/office/drawing/2014/main" id="{30560155-DC50-D486-DBAC-F57CC11714AC}"/>
                </a:ext>
              </a:extLst>
            </p:cNvPr>
            <p:cNvSpPr/>
            <p:nvPr/>
          </p:nvSpPr>
          <p:spPr>
            <a:xfrm rot="16200000">
              <a:off x="8543362" y="5290048"/>
              <a:ext cx="439270" cy="394447"/>
            </a:xfrm>
            <a:prstGeom prst="triangle">
              <a:avLst/>
            </a:prstGeom>
            <a:solidFill>
              <a:srgbClr val="DB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Lato Light" panose="020F0302020204030203" pitchFamily="34" charset="0"/>
              </a:endParaRPr>
            </a:p>
          </p:txBody>
        </p:sp>
        <p:sp>
          <p:nvSpPr>
            <p:cNvPr id="14" name="TextBox 13">
              <a:extLst>
                <a:ext uri="{FF2B5EF4-FFF2-40B4-BE49-F238E27FC236}">
                  <a16:creationId xmlns:a16="http://schemas.microsoft.com/office/drawing/2014/main" id="{D5A4A2F5-305A-DC3E-C8C5-C8974FE6B737}"/>
                </a:ext>
              </a:extLst>
            </p:cNvPr>
            <p:cNvSpPr txBox="1"/>
            <p:nvPr/>
          </p:nvSpPr>
          <p:spPr>
            <a:xfrm>
              <a:off x="8193742" y="4726052"/>
              <a:ext cx="3322981" cy="1521919"/>
            </a:xfrm>
            <a:prstGeom prst="rect">
              <a:avLst/>
            </a:prstGeom>
            <a:solidFill>
              <a:srgbClr val="DB7059"/>
            </a:solidFill>
          </p:spPr>
          <p:txBody>
            <a:bodyPr wrap="square" lIns="180000" tIns="144000" rIns="180000" bIns="144000">
              <a:spAutoFit/>
            </a:bodyPr>
            <a:lstStyle>
              <a:defPPr>
                <a:defRPr lang="en-US"/>
              </a:defPPr>
              <a:lvl1pPr>
                <a:spcBef>
                  <a:spcPts val="600"/>
                </a:spcBef>
                <a:spcAft>
                  <a:spcPts val="600"/>
                </a:spcAft>
                <a:defRPr b="0" i="0" u="none" strike="noStrike" baseline="0">
                  <a:solidFill>
                    <a:schemeClr val="bg1"/>
                  </a:solidFill>
                  <a:latin typeface="Lato" panose="020F0502020204030203" pitchFamily="34" charset="0"/>
                  <a:cs typeface="Segoe UI" panose="020B0502040204020203" pitchFamily="34" charset="0"/>
                </a:defRPr>
              </a:lvl1pPr>
            </a:lstStyle>
            <a:p>
              <a:pPr algn="ctr"/>
              <a:r>
                <a:rPr lang="en-US" sz="1600"/>
                <a:t>I know this is not the news you wanted to hear but there are reasons for hope…as well as support and resources available…</a:t>
              </a:r>
            </a:p>
          </p:txBody>
        </p:sp>
      </p:grpSp>
      <p:pic>
        <p:nvPicPr>
          <p:cNvPr id="19" name="Picture 18" descr="Icon&#10;&#10;Description automatically generated">
            <a:extLst>
              <a:ext uri="{FF2B5EF4-FFF2-40B4-BE49-F238E27FC236}">
                <a16:creationId xmlns:a16="http://schemas.microsoft.com/office/drawing/2014/main" id="{AA57D569-8FEE-CB2C-A3E7-26B6519D3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180" y="408922"/>
            <a:ext cx="802878" cy="720000"/>
          </a:xfrm>
          <a:prstGeom prst="rect">
            <a:avLst/>
          </a:prstGeom>
          <a:solidFill>
            <a:srgbClr val="FFFFFF"/>
          </a:solidFill>
        </p:spPr>
      </p:pic>
      <p:grpSp>
        <p:nvGrpSpPr>
          <p:cNvPr id="4" name="Group 3">
            <a:extLst>
              <a:ext uri="{FF2B5EF4-FFF2-40B4-BE49-F238E27FC236}">
                <a16:creationId xmlns:a16="http://schemas.microsoft.com/office/drawing/2014/main" id="{EE158D1A-E363-EC76-D29C-7157DBE3B552}"/>
              </a:ext>
            </a:extLst>
          </p:cNvPr>
          <p:cNvGrpSpPr/>
          <p:nvPr/>
        </p:nvGrpSpPr>
        <p:grpSpPr>
          <a:xfrm>
            <a:off x="7328647" y="3170369"/>
            <a:ext cx="4188076" cy="1029476"/>
            <a:chOff x="7328647" y="3170369"/>
            <a:chExt cx="4188076" cy="1029476"/>
          </a:xfrm>
        </p:grpSpPr>
        <p:cxnSp>
          <p:nvCxnSpPr>
            <p:cNvPr id="20" name="Straight Connector 19">
              <a:extLst>
                <a:ext uri="{FF2B5EF4-FFF2-40B4-BE49-F238E27FC236}">
                  <a16:creationId xmlns:a16="http://schemas.microsoft.com/office/drawing/2014/main" id="{7632C1A0-990E-8591-00A4-798EFCB13FAD}"/>
                </a:ext>
              </a:extLst>
            </p:cNvPr>
            <p:cNvCxnSpPr>
              <a:cxnSpLocks/>
            </p:cNvCxnSpPr>
            <p:nvPr/>
          </p:nvCxnSpPr>
          <p:spPr>
            <a:xfrm>
              <a:off x="7328647" y="3602961"/>
              <a:ext cx="169432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Isosceles Triangle 20">
              <a:extLst>
                <a:ext uri="{FF2B5EF4-FFF2-40B4-BE49-F238E27FC236}">
                  <a16:creationId xmlns:a16="http://schemas.microsoft.com/office/drawing/2014/main" id="{81C714AC-BA96-5E3F-410C-3DAB19A7CF1A}"/>
                </a:ext>
              </a:extLst>
            </p:cNvPr>
            <p:cNvSpPr/>
            <p:nvPr/>
          </p:nvSpPr>
          <p:spPr>
            <a:xfrm rot="16200000">
              <a:off x="7866524" y="3405737"/>
              <a:ext cx="439270" cy="394447"/>
            </a:xfrm>
            <a:prstGeom prst="triangle">
              <a:avLst/>
            </a:prstGeom>
            <a:solidFill>
              <a:srgbClr val="DB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Lato Light" panose="020F0302020204030203" pitchFamily="34" charset="0"/>
              </a:endParaRPr>
            </a:p>
          </p:txBody>
        </p:sp>
        <p:sp>
          <p:nvSpPr>
            <p:cNvPr id="13" name="TextBox 12">
              <a:extLst>
                <a:ext uri="{FF2B5EF4-FFF2-40B4-BE49-F238E27FC236}">
                  <a16:creationId xmlns:a16="http://schemas.microsoft.com/office/drawing/2014/main" id="{B660A4C3-21BF-7559-0460-9E4D74A66655}"/>
                </a:ext>
              </a:extLst>
            </p:cNvPr>
            <p:cNvSpPr txBox="1"/>
            <p:nvPr/>
          </p:nvSpPr>
          <p:spPr>
            <a:xfrm>
              <a:off x="8193742" y="3170369"/>
              <a:ext cx="3322981" cy="1029476"/>
            </a:xfrm>
            <a:prstGeom prst="rect">
              <a:avLst/>
            </a:prstGeom>
            <a:solidFill>
              <a:srgbClr val="DB7059"/>
            </a:solidFill>
          </p:spPr>
          <p:txBody>
            <a:bodyPr wrap="square" lIns="180000" tIns="144000" rIns="180000" bIns="144000">
              <a:spAutoFit/>
            </a:bodyPr>
            <a:lstStyle>
              <a:defPPr>
                <a:defRPr lang="en-US"/>
              </a:defPPr>
              <a:lvl1pPr>
                <a:spcBef>
                  <a:spcPts val="600"/>
                </a:spcBef>
                <a:spcAft>
                  <a:spcPts val="600"/>
                </a:spcAft>
                <a:defRPr b="0" i="0" u="none" strike="noStrike" baseline="0">
                  <a:solidFill>
                    <a:schemeClr val="bg1"/>
                  </a:solidFill>
                  <a:latin typeface="Lato" panose="020F0502020204030203" pitchFamily="34" charset="0"/>
                  <a:cs typeface="Segoe UI" panose="020B0502040204020203" pitchFamily="34" charset="0"/>
                </a:defRPr>
              </a:lvl1pPr>
            </a:lstStyle>
            <a:p>
              <a:pPr algn="ctr"/>
              <a:r>
                <a:rPr lang="en-US" sz="1600"/>
                <a:t>How are you feeling about this so far? What else do you want to know right now?</a:t>
              </a:r>
            </a:p>
          </p:txBody>
        </p:sp>
      </p:grpSp>
      <p:grpSp>
        <p:nvGrpSpPr>
          <p:cNvPr id="11" name="Group 10">
            <a:extLst>
              <a:ext uri="{FF2B5EF4-FFF2-40B4-BE49-F238E27FC236}">
                <a16:creationId xmlns:a16="http://schemas.microsoft.com/office/drawing/2014/main" id="{4CA84738-2F01-31D8-7B10-C79C3E5CA8EC}"/>
              </a:ext>
            </a:extLst>
          </p:cNvPr>
          <p:cNvGrpSpPr/>
          <p:nvPr/>
        </p:nvGrpSpPr>
        <p:grpSpPr>
          <a:xfrm>
            <a:off x="8193742" y="2225550"/>
            <a:ext cx="3393739" cy="944819"/>
            <a:chOff x="8193742" y="2225550"/>
            <a:chExt cx="3393739" cy="944819"/>
          </a:xfrm>
        </p:grpSpPr>
        <p:sp>
          <p:nvSpPr>
            <p:cNvPr id="9" name="TextBox 8">
              <a:extLst>
                <a:ext uri="{FF2B5EF4-FFF2-40B4-BE49-F238E27FC236}">
                  <a16:creationId xmlns:a16="http://schemas.microsoft.com/office/drawing/2014/main" id="{7BD857DB-B1E7-675B-5313-1701A0968009}"/>
                </a:ext>
              </a:extLst>
            </p:cNvPr>
            <p:cNvSpPr txBox="1"/>
            <p:nvPr/>
          </p:nvSpPr>
          <p:spPr>
            <a:xfrm>
              <a:off x="8193742" y="2225550"/>
              <a:ext cx="3393739" cy="783255"/>
            </a:xfrm>
            <a:prstGeom prst="rect">
              <a:avLst/>
            </a:prstGeom>
            <a:solidFill>
              <a:srgbClr val="DB7059"/>
            </a:solidFill>
          </p:spPr>
          <p:txBody>
            <a:bodyPr wrap="square" lIns="108000" tIns="144000" rIns="108000" bIns="144000">
              <a:spAutoFit/>
            </a:bodyPr>
            <a:lstStyle>
              <a:defPPr>
                <a:defRPr lang="en-US"/>
              </a:defPPr>
              <a:lvl1pPr>
                <a:spcBef>
                  <a:spcPts val="600"/>
                </a:spcBef>
                <a:spcAft>
                  <a:spcPts val="600"/>
                </a:spcAft>
                <a:defRPr b="0" i="0" u="none" strike="noStrike" baseline="0">
                  <a:solidFill>
                    <a:schemeClr val="bg1"/>
                  </a:solidFill>
                  <a:latin typeface="Lato" panose="020F0502020204030203" pitchFamily="34" charset="0"/>
                  <a:cs typeface="Segoe UI" panose="020B0502040204020203" pitchFamily="34" charset="0"/>
                </a:defRPr>
              </a:lvl1pPr>
            </a:lstStyle>
            <a:p>
              <a:pPr algn="ctr"/>
              <a:r>
                <a:rPr lang="en-US" sz="1600"/>
                <a:t>I know this is a lot of information; </a:t>
              </a:r>
              <a:br>
                <a:rPr lang="en-US" sz="1600"/>
              </a:br>
              <a:r>
                <a:rPr lang="en-US" sz="1600"/>
                <a:t>what questions do you have so far? </a:t>
              </a:r>
            </a:p>
          </p:txBody>
        </p:sp>
        <p:cxnSp>
          <p:nvCxnSpPr>
            <p:cNvPr id="25" name="Straight Connector 19">
              <a:extLst>
                <a:ext uri="{FF2B5EF4-FFF2-40B4-BE49-F238E27FC236}">
                  <a16:creationId xmlns:a16="http://schemas.microsoft.com/office/drawing/2014/main" id="{A3F6BF07-AF96-EF30-77B9-E6887871A5B7}"/>
                </a:ext>
              </a:extLst>
            </p:cNvPr>
            <p:cNvCxnSpPr>
              <a:cxnSpLocks/>
            </p:cNvCxnSpPr>
            <p:nvPr/>
          </p:nvCxnSpPr>
          <p:spPr>
            <a:xfrm flipV="1">
              <a:off x="9893835" y="3008805"/>
              <a:ext cx="0" cy="161564"/>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CB9A439D-BD5C-36BF-E7FE-5C53F83F5EC6}"/>
              </a:ext>
            </a:extLst>
          </p:cNvPr>
          <p:cNvSpPr txBox="1"/>
          <p:nvPr/>
        </p:nvSpPr>
        <p:spPr>
          <a:xfrm>
            <a:off x="494854" y="6113443"/>
            <a:ext cx="7196027" cy="215444"/>
          </a:xfrm>
          <a:prstGeom prst="rect">
            <a:avLst/>
          </a:prstGeom>
          <a:noFill/>
        </p:spPr>
        <p:txBody>
          <a:bodyPr wrap="square">
            <a:spAutoFit/>
          </a:bodyPr>
          <a:lstStyle/>
          <a:p>
            <a:r>
              <a:rPr lang="en-CA" sz="8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ALS, amyotrophic lateral sclerosis; MND, motor neuron disease</a:t>
            </a:r>
            <a:endParaRPr lang="en-US">
              <a:solidFill>
                <a:schemeClr val="tx1">
                  <a:lumMod val="50000"/>
                  <a:lumOff val="50000"/>
                </a:schemeClr>
              </a:solidFill>
            </a:endParaRPr>
          </a:p>
        </p:txBody>
      </p:sp>
    </p:spTree>
    <p:extLst>
      <p:ext uri="{BB962C8B-B14F-4D97-AF65-F5344CB8AC3E}">
        <p14:creationId xmlns:p14="http://schemas.microsoft.com/office/powerpoint/2010/main" val="245413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EEFC0-F0C0-E991-0411-30B13EC27BFF}"/>
              </a:ext>
            </a:extLst>
          </p:cNvPr>
          <p:cNvSpPr>
            <a:spLocks noGrp="1"/>
          </p:cNvSpPr>
          <p:nvPr>
            <p:ph type="title"/>
          </p:nvPr>
        </p:nvSpPr>
        <p:spPr>
          <a:xfrm>
            <a:off x="595165" y="540000"/>
            <a:ext cx="11001671" cy="498598"/>
          </a:xfrm>
        </p:spPr>
        <p:txBody>
          <a:bodyPr/>
          <a:lstStyle/>
          <a:p>
            <a:r>
              <a:rPr lang="en-US"/>
              <a:t>Discuss Reasons for Hope </a:t>
            </a:r>
            <a:endParaRPr lang="en-CA"/>
          </a:p>
        </p:txBody>
      </p:sp>
    </p:spTree>
    <p:extLst>
      <p:ext uri="{BB962C8B-B14F-4D97-AF65-F5344CB8AC3E}">
        <p14:creationId xmlns:p14="http://schemas.microsoft.com/office/powerpoint/2010/main" val="3095011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8A3E94-EB75-6604-74DD-BEBAF746DEB6}"/>
              </a:ext>
            </a:extLst>
          </p:cNvPr>
          <p:cNvSpPr>
            <a:spLocks noGrp="1"/>
          </p:cNvSpPr>
          <p:nvPr>
            <p:ph type="title"/>
          </p:nvPr>
        </p:nvSpPr>
        <p:spPr/>
        <p:txBody>
          <a:bodyPr/>
          <a:lstStyle/>
          <a:p>
            <a:r>
              <a:rPr lang="en-CA"/>
              <a:t>K – Knowledge </a:t>
            </a:r>
            <a:r>
              <a:rPr kumimoji="0" lang="en-CA" sz="2400" b="0" i="0" u="none" strike="noStrike" kern="1200" cap="none" spc="0" normalizeH="0" baseline="0" noProof="0">
                <a:ln>
                  <a:noFill/>
                </a:ln>
                <a:solidFill>
                  <a:srgbClr val="667A84"/>
                </a:solidFill>
                <a:effectLst/>
                <a:uLnTx/>
                <a:uFillTx/>
                <a:latin typeface="Lato" panose="020F0502020204030203" pitchFamily="34" charset="0"/>
                <a:ea typeface="+mj-ea"/>
                <a:cs typeface="Rubik" pitchFamily="2" charset="-79"/>
              </a:rPr>
              <a:t>(continued)</a:t>
            </a:r>
            <a:r>
              <a:rPr lang="en-CA"/>
              <a:t> </a:t>
            </a:r>
          </a:p>
        </p:txBody>
      </p:sp>
      <p:sp>
        <p:nvSpPr>
          <p:cNvPr id="6" name="Content Placeholder 5">
            <a:extLst>
              <a:ext uri="{FF2B5EF4-FFF2-40B4-BE49-F238E27FC236}">
                <a16:creationId xmlns:a16="http://schemas.microsoft.com/office/drawing/2014/main" id="{4AD1D197-0593-5EB1-4D7D-1459E5B4FEB8}"/>
              </a:ext>
            </a:extLst>
          </p:cNvPr>
          <p:cNvSpPr>
            <a:spLocks noGrp="1"/>
          </p:cNvSpPr>
          <p:nvPr>
            <p:ph sz="quarter" idx="10"/>
          </p:nvPr>
        </p:nvSpPr>
        <p:spPr>
          <a:xfrm>
            <a:off x="585810" y="1440000"/>
            <a:ext cx="5884840" cy="2400657"/>
          </a:xfrm>
        </p:spPr>
        <p:txBody>
          <a:bodyPr/>
          <a:lstStyle/>
          <a:p>
            <a:pPr marL="0" indent="0">
              <a:spcBef>
                <a:spcPts val="0"/>
              </a:spcBef>
              <a:spcAft>
                <a:spcPts val="1200"/>
              </a:spcAft>
              <a:buNone/>
            </a:pPr>
            <a:r>
              <a:rPr lang="en-US" b="1">
                <a:latin typeface="Lato" panose="020F0502020204030203" pitchFamily="34" charset="0"/>
              </a:rPr>
              <a:t>Be prepared to address the most commonly asked questions when </a:t>
            </a:r>
            <a:br>
              <a:rPr lang="en-US" b="1">
                <a:latin typeface="Lato" panose="020F0502020204030203" pitchFamily="34" charset="0"/>
              </a:rPr>
            </a:br>
            <a:r>
              <a:rPr lang="en-US" b="1">
                <a:latin typeface="Lato" panose="020F0502020204030203" pitchFamily="34" charset="0"/>
              </a:rPr>
              <a:t>the diagnosis is given:</a:t>
            </a:r>
          </a:p>
          <a:p>
            <a:pPr>
              <a:spcBef>
                <a:spcPts val="600"/>
              </a:spcBef>
              <a:spcAft>
                <a:spcPts val="1200"/>
              </a:spcAft>
            </a:pPr>
            <a:r>
              <a:rPr lang="en-US"/>
              <a:t>How much time do I have?</a:t>
            </a:r>
          </a:p>
          <a:p>
            <a:pPr>
              <a:spcBef>
                <a:spcPts val="600"/>
              </a:spcBef>
              <a:spcAft>
                <a:spcPts val="1200"/>
              </a:spcAft>
            </a:pPr>
            <a:r>
              <a:rPr lang="en-US"/>
              <a:t>When and how am I going to die?</a:t>
            </a:r>
          </a:p>
        </p:txBody>
      </p:sp>
      <p:sp>
        <p:nvSpPr>
          <p:cNvPr id="7" name="Text Placeholder 6">
            <a:extLst>
              <a:ext uri="{FF2B5EF4-FFF2-40B4-BE49-F238E27FC236}">
                <a16:creationId xmlns:a16="http://schemas.microsoft.com/office/drawing/2014/main" id="{756A5431-C97E-3162-85C1-8192286BA7B0}"/>
              </a:ext>
            </a:extLst>
          </p:cNvPr>
          <p:cNvSpPr>
            <a:spLocks noGrp="1"/>
          </p:cNvSpPr>
          <p:nvPr>
            <p:ph type="body" sz="quarter" idx="11"/>
          </p:nvPr>
        </p:nvSpPr>
        <p:spPr>
          <a:xfrm>
            <a:off x="585811" y="6302463"/>
            <a:ext cx="10180638" cy="193899"/>
          </a:xfrm>
        </p:spPr>
        <p:txBody>
          <a:bodyPr/>
          <a:lstStyle/>
          <a:p>
            <a:r>
              <a:rPr lang="en-CA"/>
              <a:t>Adapted from: Baile W, et al. Oncologist 2000;5:302-311. Buckman R. Community Oncology 2005;2:138-42. </a:t>
            </a:r>
          </a:p>
          <a:p>
            <a:r>
              <a:rPr lang="en-CA"/>
              <a:t>EFNS Task Force on Diagnosis and Management of Amyotrophic Lateral Sclerosis. Eur J Neurol. 2012;19:360-75. </a:t>
            </a:r>
          </a:p>
        </p:txBody>
      </p:sp>
      <p:grpSp>
        <p:nvGrpSpPr>
          <p:cNvPr id="4" name="Group 3">
            <a:extLst>
              <a:ext uri="{FF2B5EF4-FFF2-40B4-BE49-F238E27FC236}">
                <a16:creationId xmlns:a16="http://schemas.microsoft.com/office/drawing/2014/main" id="{B84F3533-C6EE-C8AD-BB2C-32C7BD125211}"/>
              </a:ext>
            </a:extLst>
          </p:cNvPr>
          <p:cNvGrpSpPr/>
          <p:nvPr/>
        </p:nvGrpSpPr>
        <p:grpSpPr>
          <a:xfrm>
            <a:off x="7175122" y="2611489"/>
            <a:ext cx="4341601" cy="855958"/>
            <a:chOff x="7175122" y="2611489"/>
            <a:chExt cx="4341601" cy="855958"/>
          </a:xfrm>
        </p:grpSpPr>
        <p:sp>
          <p:nvSpPr>
            <p:cNvPr id="18" name="TextBox 17">
              <a:extLst>
                <a:ext uri="{FF2B5EF4-FFF2-40B4-BE49-F238E27FC236}">
                  <a16:creationId xmlns:a16="http://schemas.microsoft.com/office/drawing/2014/main" id="{179AC22B-0DDF-B6EC-6170-61F7DCBEF12C}"/>
                </a:ext>
              </a:extLst>
            </p:cNvPr>
            <p:cNvSpPr txBox="1"/>
            <p:nvPr/>
          </p:nvSpPr>
          <p:spPr>
            <a:xfrm>
              <a:off x="7524750" y="2611489"/>
              <a:ext cx="3991973" cy="855958"/>
            </a:xfrm>
            <a:prstGeom prst="rect">
              <a:avLst/>
            </a:prstGeom>
            <a:solidFill>
              <a:srgbClr val="DB7059"/>
            </a:solidFill>
          </p:spPr>
          <p:txBody>
            <a:bodyPr wrap="square" lIns="180000" tIns="180000" rIns="180000" bIns="180000">
              <a:spAutoFit/>
            </a:bodyPr>
            <a:lstStyle>
              <a:defPPr>
                <a:defRPr lang="en-US"/>
              </a:defPPr>
              <a:lvl1pPr>
                <a:spcBef>
                  <a:spcPts val="600"/>
                </a:spcBef>
                <a:spcAft>
                  <a:spcPts val="600"/>
                </a:spcAft>
                <a:defRPr b="0" i="0" u="none" strike="noStrike" baseline="0">
                  <a:solidFill>
                    <a:schemeClr val="bg1"/>
                  </a:solidFill>
                  <a:latin typeface="Lato" panose="020F0502020204030203" pitchFamily="34" charset="0"/>
                  <a:cs typeface="Segoe UI" panose="020B0502040204020203" pitchFamily="34" charset="0"/>
                </a:defRPr>
              </a:lvl1pPr>
            </a:lstStyle>
            <a:p>
              <a:pPr algn="ctr"/>
              <a:r>
                <a:rPr lang="en-US" sz="1600"/>
                <a:t>We really don’t know… some patients survive for 5-10 years or more… </a:t>
              </a:r>
            </a:p>
          </p:txBody>
        </p:sp>
        <p:sp>
          <p:nvSpPr>
            <p:cNvPr id="19" name="Isosceles Triangle 18">
              <a:extLst>
                <a:ext uri="{FF2B5EF4-FFF2-40B4-BE49-F238E27FC236}">
                  <a16:creationId xmlns:a16="http://schemas.microsoft.com/office/drawing/2014/main" id="{6D17A82D-2901-E91B-E92F-914B49B01C5A}"/>
                </a:ext>
              </a:extLst>
            </p:cNvPr>
            <p:cNvSpPr/>
            <p:nvPr/>
          </p:nvSpPr>
          <p:spPr>
            <a:xfrm rot="16200000">
              <a:off x="7152711" y="2842245"/>
              <a:ext cx="439270" cy="394447"/>
            </a:xfrm>
            <a:prstGeom prst="triangle">
              <a:avLst/>
            </a:prstGeom>
            <a:solidFill>
              <a:srgbClr val="DB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Lato Light" panose="020F0302020204030203" pitchFamily="34" charset="0"/>
              </a:endParaRPr>
            </a:p>
          </p:txBody>
        </p:sp>
      </p:grpSp>
      <p:grpSp>
        <p:nvGrpSpPr>
          <p:cNvPr id="2" name="Group 1">
            <a:extLst>
              <a:ext uri="{FF2B5EF4-FFF2-40B4-BE49-F238E27FC236}">
                <a16:creationId xmlns:a16="http://schemas.microsoft.com/office/drawing/2014/main" id="{57D29ECE-8272-388D-8E6A-98DC4668331A}"/>
              </a:ext>
            </a:extLst>
          </p:cNvPr>
          <p:cNvGrpSpPr/>
          <p:nvPr/>
        </p:nvGrpSpPr>
        <p:grpSpPr>
          <a:xfrm>
            <a:off x="844550" y="4037406"/>
            <a:ext cx="6038849" cy="1439239"/>
            <a:chOff x="844550" y="4037406"/>
            <a:chExt cx="6038849" cy="1439239"/>
          </a:xfrm>
        </p:grpSpPr>
        <p:sp>
          <p:nvSpPr>
            <p:cNvPr id="25" name="TextBox 24">
              <a:extLst>
                <a:ext uri="{FF2B5EF4-FFF2-40B4-BE49-F238E27FC236}">
                  <a16:creationId xmlns:a16="http://schemas.microsoft.com/office/drawing/2014/main" id="{D44735CA-3AB7-61F6-0906-36864E709B74}"/>
                </a:ext>
              </a:extLst>
            </p:cNvPr>
            <p:cNvSpPr txBox="1"/>
            <p:nvPr/>
          </p:nvSpPr>
          <p:spPr>
            <a:xfrm>
              <a:off x="844550" y="4374466"/>
              <a:ext cx="6038849" cy="1102179"/>
            </a:xfrm>
            <a:prstGeom prst="rect">
              <a:avLst/>
            </a:prstGeom>
            <a:solidFill>
              <a:srgbClr val="DB7059"/>
            </a:solidFill>
          </p:spPr>
          <p:txBody>
            <a:bodyPr wrap="square" lIns="288000" tIns="180000" rIns="288000" bIns="180000">
              <a:spAutoFit/>
            </a:bodyPr>
            <a:lstStyle>
              <a:defPPr>
                <a:defRPr lang="en-US"/>
              </a:defPPr>
              <a:lvl1pPr>
                <a:spcBef>
                  <a:spcPts val="600"/>
                </a:spcBef>
                <a:spcAft>
                  <a:spcPts val="600"/>
                </a:spcAft>
                <a:defRPr b="0" i="0" u="none" strike="noStrike" baseline="0">
                  <a:solidFill>
                    <a:schemeClr val="bg1"/>
                  </a:solidFill>
                  <a:latin typeface="Lato" panose="020F0502020204030203" pitchFamily="34" charset="0"/>
                  <a:cs typeface="Segoe UI" panose="020B0502040204020203" pitchFamily="34" charset="0"/>
                </a:defRPr>
              </a:lvl1pPr>
            </a:lstStyle>
            <a:p>
              <a:pPr algn="ctr"/>
              <a:r>
                <a:rPr lang="en-US" sz="1600" dirty="0"/>
                <a:t>All we know is where you are at now … and moving forward, our focus is going to be on ensuring the best possible quality of life and on what’s most important to you…</a:t>
              </a:r>
            </a:p>
          </p:txBody>
        </p:sp>
        <p:sp>
          <p:nvSpPr>
            <p:cNvPr id="26" name="Isosceles Triangle 25">
              <a:extLst>
                <a:ext uri="{FF2B5EF4-FFF2-40B4-BE49-F238E27FC236}">
                  <a16:creationId xmlns:a16="http://schemas.microsoft.com/office/drawing/2014/main" id="{16A51F12-CEA6-3638-8917-02B93E5EEED3}"/>
                </a:ext>
              </a:extLst>
            </p:cNvPr>
            <p:cNvSpPr/>
            <p:nvPr/>
          </p:nvSpPr>
          <p:spPr>
            <a:xfrm>
              <a:off x="3644339" y="4037406"/>
              <a:ext cx="439270" cy="394447"/>
            </a:xfrm>
            <a:prstGeom prst="triangle">
              <a:avLst/>
            </a:prstGeom>
            <a:solidFill>
              <a:srgbClr val="DB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Lato Light" panose="020F0302020204030203" pitchFamily="34" charset="0"/>
              </a:endParaRPr>
            </a:p>
          </p:txBody>
        </p:sp>
      </p:grpSp>
      <p:grpSp>
        <p:nvGrpSpPr>
          <p:cNvPr id="3" name="Group 2">
            <a:extLst>
              <a:ext uri="{FF2B5EF4-FFF2-40B4-BE49-F238E27FC236}">
                <a16:creationId xmlns:a16="http://schemas.microsoft.com/office/drawing/2014/main" id="{3DE69523-767C-B9EB-117E-CC4AD4F98C53}"/>
              </a:ext>
            </a:extLst>
          </p:cNvPr>
          <p:cNvGrpSpPr/>
          <p:nvPr/>
        </p:nvGrpSpPr>
        <p:grpSpPr>
          <a:xfrm>
            <a:off x="7415598" y="4143419"/>
            <a:ext cx="4101125" cy="1333226"/>
            <a:chOff x="7415598" y="4143419"/>
            <a:chExt cx="4101125" cy="1333226"/>
          </a:xfrm>
        </p:grpSpPr>
        <p:sp>
          <p:nvSpPr>
            <p:cNvPr id="24" name="TextBox 23">
              <a:extLst>
                <a:ext uri="{FF2B5EF4-FFF2-40B4-BE49-F238E27FC236}">
                  <a16:creationId xmlns:a16="http://schemas.microsoft.com/office/drawing/2014/main" id="{71C3749D-A5B9-71CB-BAAE-5B77F0B2954E}"/>
                </a:ext>
              </a:extLst>
            </p:cNvPr>
            <p:cNvSpPr txBox="1"/>
            <p:nvPr/>
          </p:nvSpPr>
          <p:spPr>
            <a:xfrm>
              <a:off x="7524750" y="4374466"/>
              <a:ext cx="3991973" cy="1102179"/>
            </a:xfrm>
            <a:prstGeom prst="rect">
              <a:avLst/>
            </a:prstGeom>
            <a:solidFill>
              <a:srgbClr val="DB7059"/>
            </a:solidFill>
          </p:spPr>
          <p:txBody>
            <a:bodyPr wrap="square" lIns="180000" tIns="180000" rIns="180000" bIns="180000">
              <a:spAutoFit/>
            </a:bodyPr>
            <a:lstStyle>
              <a:defPPr>
                <a:defRPr lang="en-US"/>
              </a:defPPr>
              <a:lvl1pPr>
                <a:spcBef>
                  <a:spcPts val="600"/>
                </a:spcBef>
                <a:spcAft>
                  <a:spcPts val="600"/>
                </a:spcAft>
                <a:defRPr b="0" i="0" u="none" strike="noStrike" baseline="0">
                  <a:solidFill>
                    <a:schemeClr val="bg1"/>
                  </a:solidFill>
                  <a:latin typeface="Lato" panose="020F0502020204030203" pitchFamily="34" charset="0"/>
                  <a:cs typeface="Segoe UI" panose="020B0502040204020203" pitchFamily="34" charset="0"/>
                </a:defRPr>
              </a:lvl1pPr>
            </a:lstStyle>
            <a:p>
              <a:pPr algn="ctr"/>
              <a:r>
                <a:rPr lang="en-US" sz="1600"/>
                <a:t>Like many diseases, currently there </a:t>
              </a:r>
              <a:br>
                <a:rPr lang="en-US" sz="1600"/>
              </a:br>
              <a:r>
                <a:rPr lang="en-US" sz="1600"/>
                <a:t>is no cure. The symptoms will generally progress over time… </a:t>
              </a:r>
            </a:p>
          </p:txBody>
        </p:sp>
        <p:sp>
          <p:nvSpPr>
            <p:cNvPr id="27" name="Isosceles Triangle 26">
              <a:extLst>
                <a:ext uri="{FF2B5EF4-FFF2-40B4-BE49-F238E27FC236}">
                  <a16:creationId xmlns:a16="http://schemas.microsoft.com/office/drawing/2014/main" id="{5689E285-F548-E550-924F-6ABEBDFAE544}"/>
                </a:ext>
              </a:extLst>
            </p:cNvPr>
            <p:cNvSpPr/>
            <p:nvPr/>
          </p:nvSpPr>
          <p:spPr>
            <a:xfrm rot="20022766">
              <a:off x="7415598" y="4143419"/>
              <a:ext cx="372700" cy="405897"/>
            </a:xfrm>
            <a:prstGeom prst="triangle">
              <a:avLst/>
            </a:prstGeom>
            <a:solidFill>
              <a:srgbClr val="DB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Lato Light" panose="020F0302020204030203" pitchFamily="34" charset="0"/>
              </a:endParaRPr>
            </a:p>
          </p:txBody>
        </p:sp>
      </p:grpSp>
      <p:pic>
        <p:nvPicPr>
          <p:cNvPr id="15" name="Picture 14" descr="Icon&#10;&#10;Description automatically generated">
            <a:extLst>
              <a:ext uri="{FF2B5EF4-FFF2-40B4-BE49-F238E27FC236}">
                <a16:creationId xmlns:a16="http://schemas.microsoft.com/office/drawing/2014/main" id="{52EEB173-C2F1-48F4-7797-A5F21215D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180" y="408922"/>
            <a:ext cx="802878" cy="720000"/>
          </a:xfrm>
          <a:prstGeom prst="rect">
            <a:avLst/>
          </a:prstGeom>
          <a:solidFill>
            <a:srgbClr val="FFFFFF"/>
          </a:solidFill>
        </p:spPr>
      </p:pic>
    </p:spTree>
    <p:extLst>
      <p:ext uri="{BB962C8B-B14F-4D97-AF65-F5344CB8AC3E}">
        <p14:creationId xmlns:p14="http://schemas.microsoft.com/office/powerpoint/2010/main" val="217094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8A3E94-EB75-6604-74DD-BEBAF746DEB6}"/>
              </a:ext>
            </a:extLst>
          </p:cNvPr>
          <p:cNvSpPr>
            <a:spLocks noGrp="1"/>
          </p:cNvSpPr>
          <p:nvPr>
            <p:ph type="title"/>
          </p:nvPr>
        </p:nvSpPr>
        <p:spPr/>
        <p:txBody>
          <a:bodyPr/>
          <a:lstStyle/>
          <a:p>
            <a:r>
              <a:rPr lang="en-CA"/>
              <a:t>K – Knowledge </a:t>
            </a:r>
            <a:r>
              <a:rPr kumimoji="0" lang="en-CA" sz="2400" b="0" i="0" u="none" strike="noStrike" kern="1200" cap="none" spc="0" normalizeH="0" baseline="0" noProof="0">
                <a:ln>
                  <a:noFill/>
                </a:ln>
                <a:solidFill>
                  <a:srgbClr val="667A84"/>
                </a:solidFill>
                <a:effectLst/>
                <a:uLnTx/>
                <a:uFillTx/>
                <a:latin typeface="Lato" panose="020F0502020204030203" pitchFamily="34" charset="0"/>
                <a:ea typeface="+mj-ea"/>
                <a:cs typeface="Rubik" pitchFamily="2" charset="-79"/>
              </a:rPr>
              <a:t>(continued)</a:t>
            </a:r>
            <a:r>
              <a:rPr lang="en-CA"/>
              <a:t> </a:t>
            </a:r>
          </a:p>
        </p:txBody>
      </p:sp>
      <p:sp>
        <p:nvSpPr>
          <p:cNvPr id="6" name="Content Placeholder 5">
            <a:extLst>
              <a:ext uri="{FF2B5EF4-FFF2-40B4-BE49-F238E27FC236}">
                <a16:creationId xmlns:a16="http://schemas.microsoft.com/office/drawing/2014/main" id="{4AD1D197-0593-5EB1-4D7D-1459E5B4FEB8}"/>
              </a:ext>
            </a:extLst>
          </p:cNvPr>
          <p:cNvSpPr>
            <a:spLocks noGrp="1"/>
          </p:cNvSpPr>
          <p:nvPr>
            <p:ph sz="quarter" idx="10"/>
          </p:nvPr>
        </p:nvSpPr>
        <p:spPr>
          <a:xfrm>
            <a:off x="585810" y="1412429"/>
            <a:ext cx="11001670" cy="4570482"/>
          </a:xfrm>
        </p:spPr>
        <p:txBody>
          <a:bodyPr/>
          <a:lstStyle/>
          <a:p>
            <a:pPr marL="0" indent="0">
              <a:spcBef>
                <a:spcPts val="0"/>
              </a:spcBef>
              <a:spcAft>
                <a:spcPts val="1200"/>
              </a:spcAft>
              <a:buNone/>
            </a:pPr>
            <a:r>
              <a:rPr lang="en-US" b="1" dirty="0">
                <a:latin typeface="Lato" panose="020F0502020204030203" pitchFamily="34" charset="0"/>
              </a:rPr>
              <a:t>Information to be discussed early in the disease, based on the  </a:t>
            </a:r>
            <a:br>
              <a:rPr lang="en-US" b="1" dirty="0">
                <a:latin typeface="Lato" panose="020F0502020204030203" pitchFamily="34" charset="0"/>
              </a:rPr>
            </a:br>
            <a:r>
              <a:rPr lang="en-US" b="1" dirty="0">
                <a:latin typeface="Lato" panose="020F0502020204030203" pitchFamily="34" charset="0"/>
              </a:rPr>
              <a:t>person’s own timeline and level of readiness to know more </a:t>
            </a:r>
          </a:p>
          <a:p>
            <a:pPr>
              <a:spcBef>
                <a:spcPts val="600"/>
              </a:spcBef>
              <a:spcAft>
                <a:spcPts val="600"/>
              </a:spcAft>
            </a:pPr>
            <a:r>
              <a:rPr lang="en-US" sz="1800" dirty="0"/>
              <a:t>Explain the disease (provide printed materials afterwards)</a:t>
            </a:r>
          </a:p>
          <a:p>
            <a:pPr>
              <a:spcBef>
                <a:spcPts val="600"/>
              </a:spcBef>
              <a:spcAft>
                <a:spcPts val="600"/>
              </a:spcAft>
            </a:pPr>
            <a:r>
              <a:rPr lang="en-US" sz="1800" dirty="0"/>
              <a:t>Explain that the complications of ALS/MND are treatable</a:t>
            </a:r>
          </a:p>
          <a:p>
            <a:pPr>
              <a:spcBef>
                <a:spcPts val="600"/>
              </a:spcBef>
              <a:spcAft>
                <a:spcPts val="600"/>
              </a:spcAft>
            </a:pPr>
            <a:r>
              <a:rPr lang="en-US" sz="1800" dirty="0"/>
              <a:t>Inform about:</a:t>
            </a:r>
          </a:p>
          <a:p>
            <a:pPr lvl="1">
              <a:spcBef>
                <a:spcPts val="600"/>
              </a:spcBef>
              <a:spcAft>
                <a:spcPts val="300"/>
              </a:spcAft>
            </a:pPr>
            <a:r>
              <a:rPr lang="en-US" sz="1600" dirty="0"/>
              <a:t>Disease-modifying treatments (i.e., </a:t>
            </a:r>
            <a:r>
              <a:rPr lang="en-US" sz="1600" dirty="0" err="1"/>
              <a:t>riluzole</a:t>
            </a:r>
            <a:r>
              <a:rPr lang="en-US" sz="1600" dirty="0"/>
              <a:t>, </a:t>
            </a:r>
            <a:r>
              <a:rPr lang="en-US" sz="1600" dirty="0" err="1"/>
              <a:t>edaravone</a:t>
            </a:r>
            <a:r>
              <a:rPr lang="en-US" sz="1600" dirty="0"/>
              <a:t>) </a:t>
            </a:r>
          </a:p>
          <a:p>
            <a:pPr lvl="1">
              <a:spcBef>
                <a:spcPts val="600"/>
              </a:spcBef>
              <a:spcAft>
                <a:spcPts val="300"/>
              </a:spcAft>
            </a:pPr>
            <a:r>
              <a:rPr lang="en-US" sz="1600" dirty="0"/>
              <a:t>Patient support and advocacy groups (offer contact details and leaflets)</a:t>
            </a:r>
          </a:p>
          <a:p>
            <a:pPr lvl="1">
              <a:spcBef>
                <a:spcPts val="600"/>
              </a:spcBef>
              <a:spcAft>
                <a:spcPts val="600"/>
              </a:spcAft>
            </a:pPr>
            <a:r>
              <a:rPr lang="en-US" sz="1600" dirty="0"/>
              <a:t>Ongoing research</a:t>
            </a:r>
          </a:p>
          <a:p>
            <a:pPr>
              <a:spcBef>
                <a:spcPts val="600"/>
              </a:spcBef>
              <a:spcAft>
                <a:spcPts val="600"/>
              </a:spcAft>
            </a:pPr>
            <a:r>
              <a:rPr lang="en-US" sz="1800" dirty="0"/>
              <a:t>Discuss opportunities to participate in research treatment protocols (if available)</a:t>
            </a:r>
          </a:p>
          <a:p>
            <a:pPr>
              <a:spcBef>
                <a:spcPts val="600"/>
              </a:spcBef>
              <a:spcAft>
                <a:spcPts val="600"/>
              </a:spcAft>
            </a:pPr>
            <a:r>
              <a:rPr lang="en-US" sz="1800" dirty="0"/>
              <a:t>Discuss the course of the disease – be honest about the likely progression and prognosis, </a:t>
            </a:r>
            <a:br>
              <a:rPr lang="en-US" sz="1800" dirty="0"/>
            </a:br>
            <a:r>
              <a:rPr lang="en-US" sz="1800" dirty="0"/>
              <a:t>but give a broad time frame and recognize the limitations of any predictions</a:t>
            </a:r>
          </a:p>
          <a:p>
            <a:pPr>
              <a:spcBef>
                <a:spcPts val="600"/>
              </a:spcBef>
              <a:spcAft>
                <a:spcPts val="600"/>
              </a:spcAft>
            </a:pPr>
            <a:r>
              <a:rPr lang="en-US" sz="1800" dirty="0"/>
              <a:t>Instruct the person living with ALS/MND and caregiver how to navigate the care system </a:t>
            </a:r>
          </a:p>
        </p:txBody>
      </p:sp>
      <p:sp>
        <p:nvSpPr>
          <p:cNvPr id="7" name="Text Placeholder 6">
            <a:extLst>
              <a:ext uri="{FF2B5EF4-FFF2-40B4-BE49-F238E27FC236}">
                <a16:creationId xmlns:a16="http://schemas.microsoft.com/office/drawing/2014/main" id="{756A5431-C97E-3162-85C1-8192286BA7B0}"/>
              </a:ext>
            </a:extLst>
          </p:cNvPr>
          <p:cNvSpPr>
            <a:spLocks noGrp="1"/>
          </p:cNvSpPr>
          <p:nvPr>
            <p:ph type="body" sz="quarter" idx="11"/>
          </p:nvPr>
        </p:nvSpPr>
        <p:spPr>
          <a:xfrm>
            <a:off x="585811" y="6302463"/>
            <a:ext cx="10180638" cy="193899"/>
          </a:xfrm>
        </p:spPr>
        <p:txBody>
          <a:bodyPr/>
          <a:lstStyle/>
          <a:p>
            <a:r>
              <a:rPr lang="en-CA"/>
              <a:t>Adapted from: Baile W, et al. Oncologist 2000;5:302-311. Buckman R. Community Oncology 2005;2:138-42. </a:t>
            </a:r>
          </a:p>
          <a:p>
            <a:r>
              <a:rPr lang="en-CA"/>
              <a:t>EFNS Task Force on Diagnosis and Management of Amyotrophic Lateral Sclerosis. Eur J Neurol. 2012;19:360-75. </a:t>
            </a:r>
          </a:p>
        </p:txBody>
      </p:sp>
      <p:pic>
        <p:nvPicPr>
          <p:cNvPr id="9" name="Picture 8" descr="Icon&#10;&#10;Description automatically generated">
            <a:extLst>
              <a:ext uri="{FF2B5EF4-FFF2-40B4-BE49-F238E27FC236}">
                <a16:creationId xmlns:a16="http://schemas.microsoft.com/office/drawing/2014/main" id="{3D8179DD-CBF5-1312-88D8-E1084F8C5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180" y="408922"/>
            <a:ext cx="802878" cy="720000"/>
          </a:xfrm>
          <a:prstGeom prst="rect">
            <a:avLst/>
          </a:prstGeom>
          <a:solidFill>
            <a:srgbClr val="FFFFFF"/>
          </a:solidFill>
        </p:spPr>
      </p:pic>
      <p:sp>
        <p:nvSpPr>
          <p:cNvPr id="2" name="TextBox 1">
            <a:extLst>
              <a:ext uri="{FF2B5EF4-FFF2-40B4-BE49-F238E27FC236}">
                <a16:creationId xmlns:a16="http://schemas.microsoft.com/office/drawing/2014/main" id="{5A57EA68-8B89-E06F-C90A-400645DA32D2}"/>
              </a:ext>
            </a:extLst>
          </p:cNvPr>
          <p:cNvSpPr txBox="1"/>
          <p:nvPr/>
        </p:nvSpPr>
        <p:spPr>
          <a:xfrm>
            <a:off x="553726" y="6102556"/>
            <a:ext cx="7196027" cy="215444"/>
          </a:xfrm>
          <a:prstGeom prst="rect">
            <a:avLst/>
          </a:prstGeom>
          <a:noFill/>
        </p:spPr>
        <p:txBody>
          <a:bodyPr wrap="square">
            <a:spAutoFit/>
          </a:bodyPr>
          <a:lstStyle/>
          <a:p>
            <a:r>
              <a:rPr lang="en-CA" sz="8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ALS, amyotrophic lateral sclerosis; MND, motor neuron disease</a:t>
            </a:r>
            <a:endParaRPr lang="en-US">
              <a:solidFill>
                <a:schemeClr val="tx1">
                  <a:lumMod val="50000"/>
                  <a:lumOff val="50000"/>
                </a:schemeClr>
              </a:solidFill>
            </a:endParaRPr>
          </a:p>
        </p:txBody>
      </p:sp>
    </p:spTree>
    <p:extLst>
      <p:ext uri="{BB962C8B-B14F-4D97-AF65-F5344CB8AC3E}">
        <p14:creationId xmlns:p14="http://schemas.microsoft.com/office/powerpoint/2010/main" val="49501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25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250"/>
                                        <p:tgtEl>
                                          <p:spTgt spid="6">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250"/>
                                        <p:tgtEl>
                                          <p:spTgt spid="6">
                                            <p:txEl>
                                              <p:pRg st="6" end="6"/>
                                            </p:txEl>
                                          </p:spTgt>
                                        </p:tgtEl>
                                      </p:cBhvr>
                                    </p:animEffect>
                                  </p:childTnLst>
                                </p:cTn>
                              </p:par>
                            </p:childTnLst>
                          </p:cTn>
                        </p:par>
                        <p:par>
                          <p:cTn id="26" fill="hold">
                            <p:stCondLst>
                              <p:cond delay="2750"/>
                            </p:stCondLst>
                            <p:childTnLst>
                              <p:par>
                                <p:cTn id="27" presetID="10" presetClass="entr" presetSubtype="0" fill="hold" nodeType="afterEffect">
                                  <p:stCondLst>
                                    <p:cond delay="50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fade">
                                      <p:cBhvr>
                                        <p:cTn id="29" dur="500"/>
                                        <p:tgtEl>
                                          <p:spTgt spid="6">
                                            <p:txEl>
                                              <p:pRg st="7" end="7"/>
                                            </p:txEl>
                                          </p:spTgt>
                                        </p:tgtEl>
                                      </p:cBhvr>
                                    </p:animEffect>
                                  </p:childTnLst>
                                </p:cTn>
                              </p:par>
                            </p:childTnLst>
                          </p:cTn>
                        </p:par>
                        <p:par>
                          <p:cTn id="30" fill="hold">
                            <p:stCondLst>
                              <p:cond delay="3750"/>
                            </p:stCondLst>
                            <p:childTnLst>
                              <p:par>
                                <p:cTn id="31" presetID="10" presetClass="entr" presetSubtype="0" fill="hold" nodeType="afterEffect">
                                  <p:stCondLst>
                                    <p:cond delay="50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fade">
                                      <p:cBhvr>
                                        <p:cTn id="33" dur="500"/>
                                        <p:tgtEl>
                                          <p:spTgt spid="6">
                                            <p:txEl>
                                              <p:pRg st="8" end="8"/>
                                            </p:txEl>
                                          </p:spTgt>
                                        </p:tgtEl>
                                      </p:cBhvr>
                                    </p:animEffect>
                                  </p:childTnLst>
                                </p:cTn>
                              </p:par>
                            </p:childTnLst>
                          </p:cTn>
                        </p:par>
                        <p:par>
                          <p:cTn id="34" fill="hold">
                            <p:stCondLst>
                              <p:cond delay="4750"/>
                            </p:stCondLst>
                            <p:childTnLst>
                              <p:par>
                                <p:cTn id="35" presetID="10" presetClass="entr" presetSubtype="0" fill="hold" nodeType="afterEffect">
                                  <p:stCondLst>
                                    <p:cond delay="50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fade">
                                      <p:cBhvr>
                                        <p:cTn id="37"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8A3E94-EB75-6604-74DD-BEBAF746DEB6}"/>
              </a:ext>
            </a:extLst>
          </p:cNvPr>
          <p:cNvSpPr>
            <a:spLocks noGrp="1"/>
          </p:cNvSpPr>
          <p:nvPr>
            <p:ph type="title"/>
          </p:nvPr>
        </p:nvSpPr>
        <p:spPr/>
        <p:txBody>
          <a:bodyPr/>
          <a:lstStyle/>
          <a:p>
            <a:r>
              <a:rPr lang="en-CA"/>
              <a:t>K – Knowledge </a:t>
            </a:r>
            <a:r>
              <a:rPr kumimoji="0" lang="en-CA" sz="2400" b="0" i="0" u="none" strike="noStrike" kern="1200" cap="none" spc="0" normalizeH="0" baseline="0" noProof="0">
                <a:ln>
                  <a:noFill/>
                </a:ln>
                <a:solidFill>
                  <a:srgbClr val="667A84"/>
                </a:solidFill>
                <a:effectLst/>
                <a:uLnTx/>
                <a:uFillTx/>
                <a:latin typeface="Lato" panose="020F0502020204030203" pitchFamily="34" charset="0"/>
                <a:ea typeface="+mj-ea"/>
                <a:cs typeface="Rubik" pitchFamily="2" charset="-79"/>
              </a:rPr>
              <a:t>(continued)</a:t>
            </a:r>
            <a:r>
              <a:rPr lang="en-CA"/>
              <a:t> </a:t>
            </a:r>
          </a:p>
        </p:txBody>
      </p:sp>
      <p:sp>
        <p:nvSpPr>
          <p:cNvPr id="6" name="Content Placeholder 5">
            <a:extLst>
              <a:ext uri="{FF2B5EF4-FFF2-40B4-BE49-F238E27FC236}">
                <a16:creationId xmlns:a16="http://schemas.microsoft.com/office/drawing/2014/main" id="{4AD1D197-0593-5EB1-4D7D-1459E5B4FEB8}"/>
              </a:ext>
            </a:extLst>
          </p:cNvPr>
          <p:cNvSpPr>
            <a:spLocks noGrp="1"/>
          </p:cNvSpPr>
          <p:nvPr>
            <p:ph sz="quarter" idx="10"/>
          </p:nvPr>
        </p:nvSpPr>
        <p:spPr>
          <a:xfrm>
            <a:off x="585810" y="1412429"/>
            <a:ext cx="11001670" cy="4487382"/>
          </a:xfrm>
        </p:spPr>
        <p:txBody>
          <a:bodyPr/>
          <a:lstStyle/>
          <a:p>
            <a:pPr marL="0" indent="0">
              <a:spcBef>
                <a:spcPts val="0"/>
              </a:spcBef>
              <a:spcAft>
                <a:spcPts val="1200"/>
              </a:spcAft>
              <a:buNone/>
            </a:pPr>
            <a:r>
              <a:rPr lang="en-US" b="1" dirty="0">
                <a:latin typeface="Lato" panose="020F0502020204030203" pitchFamily="34" charset="0"/>
              </a:rPr>
              <a:t>Offer to Provide Information Over Time…</a:t>
            </a:r>
            <a:br>
              <a:rPr lang="en-US" b="1" dirty="0">
                <a:latin typeface="Lato" panose="020F0502020204030203" pitchFamily="34" charset="0"/>
              </a:rPr>
            </a:br>
            <a:r>
              <a:rPr lang="en-US" b="1" dirty="0">
                <a:latin typeface="Lato" panose="020F0502020204030203" pitchFamily="34" charset="0"/>
              </a:rPr>
              <a:t>Based on Readiness to Know More </a:t>
            </a:r>
          </a:p>
          <a:p>
            <a:pPr>
              <a:spcBef>
                <a:spcPts val="600"/>
              </a:spcBef>
              <a:spcAft>
                <a:spcPts val="1200"/>
              </a:spcAft>
            </a:pPr>
            <a:r>
              <a:rPr lang="en-US" sz="2400" dirty="0"/>
              <a:t>Productive discussions need time</a:t>
            </a:r>
          </a:p>
          <a:p>
            <a:pPr>
              <a:spcBef>
                <a:spcPts val="600"/>
              </a:spcBef>
              <a:spcAft>
                <a:spcPts val="1200"/>
              </a:spcAft>
            </a:pPr>
            <a:r>
              <a:rPr lang="en-US" sz="2400" dirty="0"/>
              <a:t>Single visits are fatiguing and saturating for persons living with ALS/MND, </a:t>
            </a:r>
            <a:br>
              <a:rPr lang="en-US" sz="2400" dirty="0"/>
            </a:br>
            <a:r>
              <a:rPr lang="en-US" sz="2400" dirty="0"/>
              <a:t>caregivers and healthcare professionals </a:t>
            </a:r>
          </a:p>
          <a:p>
            <a:pPr>
              <a:spcBef>
                <a:spcPts val="600"/>
              </a:spcBef>
              <a:spcAft>
                <a:spcPts val="1200"/>
              </a:spcAft>
            </a:pPr>
            <a:r>
              <a:rPr lang="en-US" sz="2400" dirty="0"/>
              <a:t>A single visit often becomes ineffective after 30–60 minutes</a:t>
            </a:r>
          </a:p>
          <a:p>
            <a:pPr>
              <a:spcBef>
                <a:spcPts val="600"/>
              </a:spcBef>
              <a:spcAft>
                <a:spcPts val="1200"/>
              </a:spcAft>
            </a:pPr>
            <a:r>
              <a:rPr lang="en-US" sz="2400" dirty="0"/>
              <a:t>Discussions at different times need to occur</a:t>
            </a:r>
          </a:p>
          <a:p>
            <a:pPr>
              <a:spcBef>
                <a:spcPts val="600"/>
              </a:spcBef>
              <a:spcAft>
                <a:spcPts val="1200"/>
              </a:spcAft>
            </a:pPr>
            <a:r>
              <a:rPr lang="en-US" sz="2400" dirty="0"/>
              <a:t>Ensure follow-up appointment for next visit/discussion is booked </a:t>
            </a:r>
          </a:p>
          <a:p>
            <a:pPr>
              <a:spcBef>
                <a:spcPts val="600"/>
              </a:spcBef>
              <a:spcAft>
                <a:spcPts val="1200"/>
              </a:spcAft>
            </a:pPr>
            <a:r>
              <a:rPr lang="en-US" sz="2400" dirty="0"/>
              <a:t>Reassure that the ALS/MND team is here for them and will follow up closely </a:t>
            </a:r>
          </a:p>
        </p:txBody>
      </p:sp>
      <p:sp>
        <p:nvSpPr>
          <p:cNvPr id="7" name="Text Placeholder 6">
            <a:extLst>
              <a:ext uri="{FF2B5EF4-FFF2-40B4-BE49-F238E27FC236}">
                <a16:creationId xmlns:a16="http://schemas.microsoft.com/office/drawing/2014/main" id="{756A5431-C97E-3162-85C1-8192286BA7B0}"/>
              </a:ext>
            </a:extLst>
          </p:cNvPr>
          <p:cNvSpPr>
            <a:spLocks noGrp="1"/>
          </p:cNvSpPr>
          <p:nvPr>
            <p:ph type="body" sz="quarter" idx="11"/>
          </p:nvPr>
        </p:nvSpPr>
        <p:spPr/>
        <p:txBody>
          <a:bodyPr/>
          <a:lstStyle/>
          <a:p>
            <a:r>
              <a:rPr lang="en-CA"/>
              <a:t>Edwards WF, et al. Neurol Clin Pract. 2021;11:521-26. </a:t>
            </a:r>
          </a:p>
        </p:txBody>
      </p:sp>
      <p:pic>
        <p:nvPicPr>
          <p:cNvPr id="9" name="Picture 8" descr="Icon&#10;&#10;Description automatically generated">
            <a:extLst>
              <a:ext uri="{FF2B5EF4-FFF2-40B4-BE49-F238E27FC236}">
                <a16:creationId xmlns:a16="http://schemas.microsoft.com/office/drawing/2014/main" id="{96362735-8971-0285-4401-17263C618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180" y="408922"/>
            <a:ext cx="802878" cy="720000"/>
          </a:xfrm>
          <a:prstGeom prst="rect">
            <a:avLst/>
          </a:prstGeom>
          <a:solidFill>
            <a:srgbClr val="FFFFFF"/>
          </a:solidFill>
        </p:spPr>
      </p:pic>
      <p:sp>
        <p:nvSpPr>
          <p:cNvPr id="2" name="TextBox 1">
            <a:extLst>
              <a:ext uri="{FF2B5EF4-FFF2-40B4-BE49-F238E27FC236}">
                <a16:creationId xmlns:a16="http://schemas.microsoft.com/office/drawing/2014/main" id="{C1CB9161-0B9C-1C1C-D019-2F14BD6C04BB}"/>
              </a:ext>
            </a:extLst>
          </p:cNvPr>
          <p:cNvSpPr txBox="1"/>
          <p:nvPr/>
        </p:nvSpPr>
        <p:spPr>
          <a:xfrm>
            <a:off x="493570" y="6165920"/>
            <a:ext cx="7196027" cy="215444"/>
          </a:xfrm>
          <a:prstGeom prst="rect">
            <a:avLst/>
          </a:prstGeom>
          <a:noFill/>
        </p:spPr>
        <p:txBody>
          <a:bodyPr wrap="square">
            <a:spAutoFit/>
          </a:bodyPr>
          <a:lstStyle/>
          <a:p>
            <a:r>
              <a:rPr lang="en-CA" sz="8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ALS, amyotrophic lateral sclerosis; MND, motor neuron disease</a:t>
            </a:r>
            <a:endParaRPr lang="en-US">
              <a:solidFill>
                <a:schemeClr val="tx1">
                  <a:lumMod val="50000"/>
                  <a:lumOff val="50000"/>
                </a:schemeClr>
              </a:solidFill>
            </a:endParaRPr>
          </a:p>
        </p:txBody>
      </p:sp>
    </p:spTree>
    <p:extLst>
      <p:ext uri="{BB962C8B-B14F-4D97-AF65-F5344CB8AC3E}">
        <p14:creationId xmlns:p14="http://schemas.microsoft.com/office/powerpoint/2010/main" val="114515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par>
                          <p:cTn id="20" fill="hold">
                            <p:stCondLst>
                              <p:cond delay="3500"/>
                            </p:stCondLst>
                            <p:childTnLst>
                              <p:par>
                                <p:cTn id="21" presetID="10" presetClass="entr" presetSubtype="0" fill="hold" nodeType="afterEffect">
                                  <p:stCondLst>
                                    <p:cond delay="50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fade">
                                      <p:cBhvr>
                                        <p:cTn id="23" dur="500"/>
                                        <p:tgtEl>
                                          <p:spTgt spid="6">
                                            <p:txEl>
                                              <p:pRg st="5" end="5"/>
                                            </p:txEl>
                                          </p:spTgt>
                                        </p:tgtEl>
                                      </p:cBhvr>
                                    </p:animEffect>
                                  </p:childTnLst>
                                </p:cTn>
                              </p:par>
                            </p:childTnLst>
                          </p:cTn>
                        </p:par>
                        <p:par>
                          <p:cTn id="24" fill="hold">
                            <p:stCondLst>
                              <p:cond delay="4500"/>
                            </p:stCondLst>
                            <p:childTnLst>
                              <p:par>
                                <p:cTn id="25" presetID="10" presetClass="entr" presetSubtype="0" fill="hold" nodeType="afterEffect">
                                  <p:stCondLst>
                                    <p:cond delay="50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8A3E94-EB75-6604-74DD-BEBAF746DEB6}"/>
              </a:ext>
            </a:extLst>
          </p:cNvPr>
          <p:cNvSpPr>
            <a:spLocks noGrp="1"/>
          </p:cNvSpPr>
          <p:nvPr>
            <p:ph type="title"/>
          </p:nvPr>
        </p:nvSpPr>
        <p:spPr/>
        <p:txBody>
          <a:bodyPr/>
          <a:lstStyle/>
          <a:p>
            <a:r>
              <a:rPr lang="en-CA"/>
              <a:t>E – Emotion/Empathy</a:t>
            </a:r>
          </a:p>
        </p:txBody>
      </p:sp>
      <p:sp>
        <p:nvSpPr>
          <p:cNvPr id="6" name="Content Placeholder 5">
            <a:extLst>
              <a:ext uri="{FF2B5EF4-FFF2-40B4-BE49-F238E27FC236}">
                <a16:creationId xmlns:a16="http://schemas.microsoft.com/office/drawing/2014/main" id="{4AD1D197-0593-5EB1-4D7D-1459E5B4FEB8}"/>
              </a:ext>
            </a:extLst>
          </p:cNvPr>
          <p:cNvSpPr>
            <a:spLocks noGrp="1"/>
          </p:cNvSpPr>
          <p:nvPr>
            <p:ph sz="quarter" idx="10"/>
          </p:nvPr>
        </p:nvSpPr>
        <p:spPr>
          <a:xfrm>
            <a:off x="585809" y="1440000"/>
            <a:ext cx="8374041" cy="4165756"/>
          </a:xfrm>
        </p:spPr>
        <p:txBody>
          <a:bodyPr/>
          <a:lstStyle/>
          <a:p>
            <a:pPr marL="0" indent="0">
              <a:spcBef>
                <a:spcPts val="0"/>
              </a:spcBef>
              <a:spcAft>
                <a:spcPts val="1200"/>
              </a:spcAft>
              <a:buNone/>
            </a:pPr>
            <a:r>
              <a:rPr lang="en-US" b="1" dirty="0">
                <a:latin typeface="Lato" panose="020F0502020204030203" pitchFamily="34" charset="0"/>
              </a:rPr>
              <a:t>Address Emotions with Empathetic Reponses</a:t>
            </a:r>
          </a:p>
          <a:p>
            <a:pPr marL="0" indent="0">
              <a:spcBef>
                <a:spcPts val="0"/>
              </a:spcBef>
              <a:spcAft>
                <a:spcPts val="600"/>
              </a:spcAft>
              <a:buNone/>
            </a:pPr>
            <a:r>
              <a:rPr lang="en-US" sz="2000" i="1" dirty="0">
                <a:solidFill>
                  <a:srgbClr val="DB7059"/>
                </a:solidFill>
                <a:latin typeface="Lato" panose="020F0502020204030203" pitchFamily="34" charset="0"/>
              </a:rPr>
              <a:t>The empathetic response is a technique or skill, not a feeling</a:t>
            </a:r>
            <a:endParaRPr lang="en-US" sz="2400" b="1" dirty="0">
              <a:latin typeface="Lato" panose="020F0502020204030203" pitchFamily="34" charset="0"/>
            </a:endParaRPr>
          </a:p>
          <a:p>
            <a:pPr marL="457200" indent="-457200">
              <a:spcBef>
                <a:spcPts val="600"/>
              </a:spcBef>
              <a:spcAft>
                <a:spcPts val="600"/>
              </a:spcAft>
              <a:buFont typeface="+mj-lt"/>
              <a:buAutoNum type="arabicPeriod"/>
            </a:pPr>
            <a:r>
              <a:rPr lang="en-US" sz="2000" dirty="0"/>
              <a:t>Listen/observe for and identify the emotion (tearfulness, sadness, </a:t>
            </a:r>
            <a:br>
              <a:rPr lang="en-US" sz="2000" dirty="0"/>
            </a:br>
            <a:r>
              <a:rPr lang="en-US" sz="2000" dirty="0"/>
              <a:t>shock, silence, etc.)</a:t>
            </a:r>
          </a:p>
          <a:p>
            <a:pPr lvl="1" indent="-268288">
              <a:spcBef>
                <a:spcPts val="0"/>
              </a:spcBef>
              <a:spcAft>
                <a:spcPts val="600"/>
              </a:spcAft>
            </a:pPr>
            <a:r>
              <a:rPr lang="en-US" sz="1700" dirty="0"/>
              <a:t>Ask exploratory questions to help understand when the emotions are not clear</a:t>
            </a:r>
          </a:p>
          <a:p>
            <a:pPr marL="457200" indent="-457200">
              <a:spcBef>
                <a:spcPts val="1800"/>
              </a:spcBef>
              <a:spcAft>
                <a:spcPts val="600"/>
              </a:spcAft>
              <a:buFont typeface="+mj-lt"/>
              <a:buAutoNum type="arabicPeriod"/>
            </a:pPr>
            <a:r>
              <a:rPr lang="en-US" sz="2000" dirty="0"/>
              <a:t>Identify cause/source of emotion (most likely the news the </a:t>
            </a:r>
            <a:br>
              <a:rPr lang="en-US" sz="2000" dirty="0"/>
            </a:br>
            <a:r>
              <a:rPr lang="en-US" sz="2000" dirty="0"/>
              <a:t>person received)</a:t>
            </a:r>
          </a:p>
          <a:p>
            <a:pPr marL="457200" indent="-457200">
              <a:spcBef>
                <a:spcPts val="1800"/>
              </a:spcBef>
              <a:spcAft>
                <a:spcPts val="600"/>
              </a:spcAft>
              <a:buFont typeface="+mj-lt"/>
              <a:buAutoNum type="arabicPeriod"/>
            </a:pPr>
            <a:r>
              <a:rPr lang="en-US" sz="2000" dirty="0"/>
              <a:t>Give the person time to express their feelings then respond in a </a:t>
            </a:r>
            <a:br>
              <a:rPr lang="en-US" sz="2000" dirty="0"/>
            </a:br>
            <a:r>
              <a:rPr lang="en-US" sz="2000" dirty="0"/>
              <a:t>way that demonstrates you have recognized the connection between </a:t>
            </a:r>
            <a:br>
              <a:rPr lang="en-US" sz="2000" dirty="0"/>
            </a:br>
            <a:r>
              <a:rPr lang="en-US" sz="2000" dirty="0"/>
              <a:t>1 and 2 (i.e., that you have identified the emotion and its origin)</a:t>
            </a:r>
          </a:p>
          <a:p>
            <a:pPr lvl="1" indent="-268288">
              <a:spcBef>
                <a:spcPts val="0"/>
              </a:spcBef>
              <a:spcAft>
                <a:spcPts val="600"/>
              </a:spcAft>
            </a:pPr>
            <a:r>
              <a:rPr lang="en-US" sz="1800" dirty="0"/>
              <a:t>Validate responses to help them realize their feelings are important</a:t>
            </a:r>
          </a:p>
        </p:txBody>
      </p:sp>
      <p:sp>
        <p:nvSpPr>
          <p:cNvPr id="7" name="Text Placeholder 6">
            <a:extLst>
              <a:ext uri="{FF2B5EF4-FFF2-40B4-BE49-F238E27FC236}">
                <a16:creationId xmlns:a16="http://schemas.microsoft.com/office/drawing/2014/main" id="{756A5431-C97E-3162-85C1-8192286BA7B0}"/>
              </a:ext>
            </a:extLst>
          </p:cNvPr>
          <p:cNvSpPr>
            <a:spLocks noGrp="1"/>
          </p:cNvSpPr>
          <p:nvPr>
            <p:ph type="body" sz="quarter" idx="11"/>
          </p:nvPr>
        </p:nvSpPr>
        <p:spPr>
          <a:xfrm>
            <a:off x="585811" y="6399412"/>
            <a:ext cx="10180638" cy="96950"/>
          </a:xfrm>
        </p:spPr>
        <p:txBody>
          <a:bodyPr/>
          <a:lstStyle/>
          <a:p>
            <a:r>
              <a:rPr lang="en-US"/>
              <a:t>Adapted from: Baile W, et al. Oncologist 2000;5:302-311. Buckman R. Community Oncology 2005;2:138-42. </a:t>
            </a:r>
          </a:p>
        </p:txBody>
      </p:sp>
      <p:grpSp>
        <p:nvGrpSpPr>
          <p:cNvPr id="4" name="Group 3">
            <a:extLst>
              <a:ext uri="{FF2B5EF4-FFF2-40B4-BE49-F238E27FC236}">
                <a16:creationId xmlns:a16="http://schemas.microsoft.com/office/drawing/2014/main" id="{592FABD5-9B1E-15D4-2639-C2E019D7C172}"/>
              </a:ext>
            </a:extLst>
          </p:cNvPr>
          <p:cNvGrpSpPr/>
          <p:nvPr/>
        </p:nvGrpSpPr>
        <p:grpSpPr>
          <a:xfrm>
            <a:off x="8676983" y="4957334"/>
            <a:ext cx="2814512" cy="1348401"/>
            <a:chOff x="8702211" y="4936544"/>
            <a:chExt cx="2814512" cy="1348401"/>
          </a:xfrm>
        </p:grpSpPr>
        <p:cxnSp>
          <p:nvCxnSpPr>
            <p:cNvPr id="11" name="Straight Connector 10">
              <a:extLst>
                <a:ext uri="{FF2B5EF4-FFF2-40B4-BE49-F238E27FC236}">
                  <a16:creationId xmlns:a16="http://schemas.microsoft.com/office/drawing/2014/main" id="{67D92BBE-6BB1-FB63-FBEF-B1FD3D571A51}"/>
                </a:ext>
              </a:extLst>
            </p:cNvPr>
            <p:cNvCxnSpPr>
              <a:cxnSpLocks/>
            </p:cNvCxnSpPr>
            <p:nvPr/>
          </p:nvCxnSpPr>
          <p:spPr>
            <a:xfrm>
              <a:off x="8702211" y="5487633"/>
              <a:ext cx="722685"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6DA4197-0B73-92EF-933E-761AFA442EE0}"/>
                </a:ext>
              </a:extLst>
            </p:cNvPr>
            <p:cNvSpPr txBox="1"/>
            <p:nvPr/>
          </p:nvSpPr>
          <p:spPr>
            <a:xfrm>
              <a:off x="9512300" y="4936544"/>
              <a:ext cx="2004423" cy="1348401"/>
            </a:xfrm>
            <a:prstGeom prst="rect">
              <a:avLst/>
            </a:prstGeom>
            <a:solidFill>
              <a:srgbClr val="DB7059"/>
            </a:solidFill>
          </p:spPr>
          <p:txBody>
            <a:bodyPr wrap="square" lIns="180000" tIns="180000" rIns="180000" bIns="180000">
              <a:spAutoFit/>
            </a:bodyPr>
            <a:lstStyle>
              <a:defPPr>
                <a:defRPr lang="en-US"/>
              </a:defPPr>
              <a:lvl1pPr>
                <a:spcBef>
                  <a:spcPts val="600"/>
                </a:spcBef>
                <a:spcAft>
                  <a:spcPts val="600"/>
                </a:spcAft>
                <a:defRPr b="0" i="0" u="none" strike="noStrike" baseline="0">
                  <a:solidFill>
                    <a:schemeClr val="bg1"/>
                  </a:solidFill>
                  <a:latin typeface="Lato" panose="020F0502020204030203" pitchFamily="34" charset="0"/>
                  <a:cs typeface="Segoe UI" panose="020B0502040204020203" pitchFamily="34" charset="0"/>
                </a:defRPr>
              </a:lvl1pPr>
            </a:lstStyle>
            <a:p>
              <a:pPr algn="ctr"/>
              <a:r>
                <a:rPr lang="en-US" sz="1600"/>
                <a:t>I think how you feel is a very normal response in this situation.</a:t>
              </a:r>
            </a:p>
          </p:txBody>
        </p:sp>
        <p:sp>
          <p:nvSpPr>
            <p:cNvPr id="13" name="Isosceles Triangle 12">
              <a:extLst>
                <a:ext uri="{FF2B5EF4-FFF2-40B4-BE49-F238E27FC236}">
                  <a16:creationId xmlns:a16="http://schemas.microsoft.com/office/drawing/2014/main" id="{4F09B170-2F78-8DA3-05C4-D74D0696B1B4}"/>
                </a:ext>
              </a:extLst>
            </p:cNvPr>
            <p:cNvSpPr/>
            <p:nvPr/>
          </p:nvSpPr>
          <p:spPr>
            <a:xfrm rot="16200000">
              <a:off x="9153714" y="5290410"/>
              <a:ext cx="439270" cy="394447"/>
            </a:xfrm>
            <a:prstGeom prst="triangle">
              <a:avLst/>
            </a:prstGeom>
            <a:solidFill>
              <a:srgbClr val="DB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Lato Light" panose="020F0302020204030203" pitchFamily="34" charset="0"/>
              </a:endParaRPr>
            </a:p>
          </p:txBody>
        </p:sp>
      </p:grpSp>
      <p:grpSp>
        <p:nvGrpSpPr>
          <p:cNvPr id="10" name="Group 9">
            <a:extLst>
              <a:ext uri="{FF2B5EF4-FFF2-40B4-BE49-F238E27FC236}">
                <a16:creationId xmlns:a16="http://schemas.microsoft.com/office/drawing/2014/main" id="{43C31C22-B746-F15B-7A24-F3023E0573CC}"/>
              </a:ext>
            </a:extLst>
          </p:cNvPr>
          <p:cNvGrpSpPr/>
          <p:nvPr/>
        </p:nvGrpSpPr>
        <p:grpSpPr>
          <a:xfrm>
            <a:off x="9512300" y="3412939"/>
            <a:ext cx="2004423" cy="1544395"/>
            <a:chOff x="9512300" y="3408521"/>
            <a:chExt cx="2004423" cy="1449115"/>
          </a:xfrm>
        </p:grpSpPr>
        <p:sp>
          <p:nvSpPr>
            <p:cNvPr id="14" name="TextBox 13">
              <a:extLst>
                <a:ext uri="{FF2B5EF4-FFF2-40B4-BE49-F238E27FC236}">
                  <a16:creationId xmlns:a16="http://schemas.microsoft.com/office/drawing/2014/main" id="{E17BA9D6-1A9A-CA5D-6A91-E1EA496407ED}"/>
                </a:ext>
              </a:extLst>
            </p:cNvPr>
            <p:cNvSpPr txBox="1"/>
            <p:nvPr/>
          </p:nvSpPr>
          <p:spPr>
            <a:xfrm>
              <a:off x="9512300" y="3408521"/>
              <a:ext cx="2004423" cy="1034181"/>
            </a:xfrm>
            <a:prstGeom prst="rect">
              <a:avLst/>
            </a:prstGeom>
            <a:solidFill>
              <a:srgbClr val="DB7059"/>
            </a:solidFill>
          </p:spPr>
          <p:txBody>
            <a:bodyPr wrap="square" lIns="180000" tIns="180000" rIns="180000" bIns="180000">
              <a:spAutoFit/>
            </a:bodyPr>
            <a:lstStyle>
              <a:defPPr>
                <a:defRPr lang="en-US"/>
              </a:defPPr>
              <a:lvl1pPr>
                <a:spcBef>
                  <a:spcPts val="600"/>
                </a:spcBef>
                <a:spcAft>
                  <a:spcPts val="600"/>
                </a:spcAft>
                <a:defRPr b="0" i="0" u="none" strike="noStrike" baseline="0">
                  <a:solidFill>
                    <a:schemeClr val="bg1"/>
                  </a:solidFill>
                  <a:latin typeface="Lato" panose="020F0502020204030203" pitchFamily="34" charset="0"/>
                  <a:cs typeface="Segoe UI" panose="020B0502040204020203" pitchFamily="34" charset="0"/>
                </a:defRPr>
              </a:lvl1pPr>
            </a:lstStyle>
            <a:p>
              <a:pPr algn="ctr"/>
              <a:r>
                <a:rPr lang="en-US" sz="1600"/>
                <a:t>How can we support you at this moment?</a:t>
              </a:r>
            </a:p>
          </p:txBody>
        </p:sp>
        <p:cxnSp>
          <p:nvCxnSpPr>
            <p:cNvPr id="21" name="Straight Connector 20">
              <a:extLst>
                <a:ext uri="{FF2B5EF4-FFF2-40B4-BE49-F238E27FC236}">
                  <a16:creationId xmlns:a16="http://schemas.microsoft.com/office/drawing/2014/main" id="{6ABE7712-305E-2516-FEFD-42A8C85DE305}"/>
                </a:ext>
              </a:extLst>
            </p:cNvPr>
            <p:cNvCxnSpPr>
              <a:cxnSpLocks/>
              <a:stCxn id="14" idx="2"/>
            </p:cNvCxnSpPr>
            <p:nvPr/>
          </p:nvCxnSpPr>
          <p:spPr>
            <a:xfrm>
              <a:off x="10514512" y="4442702"/>
              <a:ext cx="0" cy="414934"/>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5D6FE1DE-F7CD-8CBA-F87A-0C9131CBD3A5}"/>
              </a:ext>
            </a:extLst>
          </p:cNvPr>
          <p:cNvGrpSpPr/>
          <p:nvPr/>
        </p:nvGrpSpPr>
        <p:grpSpPr>
          <a:xfrm>
            <a:off x="8215813" y="1981315"/>
            <a:ext cx="3300910" cy="1102179"/>
            <a:chOff x="8215813" y="2126720"/>
            <a:chExt cx="3300910" cy="1102179"/>
          </a:xfrm>
        </p:grpSpPr>
        <p:cxnSp>
          <p:nvCxnSpPr>
            <p:cNvPr id="8" name="Straight Connector 7">
              <a:extLst>
                <a:ext uri="{FF2B5EF4-FFF2-40B4-BE49-F238E27FC236}">
                  <a16:creationId xmlns:a16="http://schemas.microsoft.com/office/drawing/2014/main" id="{49280328-DB3A-FFED-E594-5112E46DBABA}"/>
                </a:ext>
              </a:extLst>
            </p:cNvPr>
            <p:cNvCxnSpPr>
              <a:cxnSpLocks/>
            </p:cNvCxnSpPr>
            <p:nvPr/>
          </p:nvCxnSpPr>
          <p:spPr>
            <a:xfrm>
              <a:off x="8215813" y="2667534"/>
              <a:ext cx="229869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D3C572E-1F0B-6622-AA2E-DC590B37CB31}"/>
                </a:ext>
              </a:extLst>
            </p:cNvPr>
            <p:cNvSpPr txBox="1"/>
            <p:nvPr/>
          </p:nvSpPr>
          <p:spPr>
            <a:xfrm>
              <a:off x="9512300" y="2126720"/>
              <a:ext cx="2004423" cy="1102179"/>
            </a:xfrm>
            <a:prstGeom prst="rect">
              <a:avLst/>
            </a:prstGeom>
            <a:solidFill>
              <a:srgbClr val="DB7059"/>
            </a:solidFill>
          </p:spPr>
          <p:txBody>
            <a:bodyPr wrap="square" lIns="180000" tIns="180000" rIns="180000" bIns="180000">
              <a:spAutoFit/>
            </a:bodyPr>
            <a:lstStyle>
              <a:defPPr>
                <a:defRPr lang="en-US"/>
              </a:defPPr>
              <a:lvl1pPr>
                <a:spcBef>
                  <a:spcPts val="600"/>
                </a:spcBef>
                <a:spcAft>
                  <a:spcPts val="600"/>
                </a:spcAft>
                <a:defRPr b="0" i="0" u="none" strike="noStrike" baseline="0">
                  <a:solidFill>
                    <a:schemeClr val="bg1"/>
                  </a:solidFill>
                  <a:latin typeface="Lato" panose="020F0502020204030203" pitchFamily="34" charset="0"/>
                  <a:cs typeface="Segoe UI" panose="020B0502040204020203" pitchFamily="34" charset="0"/>
                </a:defRPr>
              </a:lvl1pPr>
            </a:lstStyle>
            <a:p>
              <a:pPr algn="ctr"/>
              <a:r>
                <a:rPr lang="en-US" sz="1600"/>
                <a:t>How are </a:t>
              </a:r>
              <a:br>
                <a:rPr lang="en-US" sz="1600"/>
              </a:br>
              <a:r>
                <a:rPr lang="en-US" sz="1600"/>
                <a:t>you feeling </a:t>
              </a:r>
              <a:br>
                <a:rPr lang="en-US" sz="1600"/>
              </a:br>
              <a:r>
                <a:rPr lang="en-US" sz="1600"/>
                <a:t>right now?</a:t>
              </a:r>
            </a:p>
          </p:txBody>
        </p:sp>
        <p:sp>
          <p:nvSpPr>
            <p:cNvPr id="24" name="Isosceles Triangle 23">
              <a:extLst>
                <a:ext uri="{FF2B5EF4-FFF2-40B4-BE49-F238E27FC236}">
                  <a16:creationId xmlns:a16="http://schemas.microsoft.com/office/drawing/2014/main" id="{E8E28C6A-E45F-92BF-8CA2-4FE900B3572C}"/>
                </a:ext>
              </a:extLst>
            </p:cNvPr>
            <p:cNvSpPr/>
            <p:nvPr/>
          </p:nvSpPr>
          <p:spPr>
            <a:xfrm rot="16200000">
              <a:off x="9153716" y="2480585"/>
              <a:ext cx="439270" cy="394447"/>
            </a:xfrm>
            <a:prstGeom prst="triangle">
              <a:avLst/>
            </a:prstGeom>
            <a:solidFill>
              <a:srgbClr val="DB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Lato Light" panose="020F0302020204030203" pitchFamily="34" charset="0"/>
              </a:endParaRPr>
            </a:p>
          </p:txBody>
        </p:sp>
      </p:grpSp>
      <p:pic>
        <p:nvPicPr>
          <p:cNvPr id="3" name="Picture 2" descr="Icon&#10;&#10;Description automatically generated">
            <a:extLst>
              <a:ext uri="{FF2B5EF4-FFF2-40B4-BE49-F238E27FC236}">
                <a16:creationId xmlns:a16="http://schemas.microsoft.com/office/drawing/2014/main" id="{4E03B076-BC68-16B1-6A6B-2F77C1A72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7481" y="397699"/>
            <a:ext cx="720000" cy="720000"/>
          </a:xfrm>
          <a:prstGeom prst="rect">
            <a:avLst/>
          </a:prstGeom>
          <a:solidFill>
            <a:srgbClr val="FFFFFF"/>
          </a:solidFill>
        </p:spPr>
      </p:pic>
    </p:spTree>
    <p:extLst>
      <p:ext uri="{BB962C8B-B14F-4D97-AF65-F5344CB8AC3E}">
        <p14:creationId xmlns:p14="http://schemas.microsoft.com/office/powerpoint/2010/main" val="112522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8A3E94-EB75-6604-74DD-BEBAF746DEB6}"/>
              </a:ext>
            </a:extLst>
          </p:cNvPr>
          <p:cNvSpPr>
            <a:spLocks noGrp="1"/>
          </p:cNvSpPr>
          <p:nvPr>
            <p:ph type="title"/>
          </p:nvPr>
        </p:nvSpPr>
        <p:spPr/>
        <p:txBody>
          <a:bodyPr/>
          <a:lstStyle/>
          <a:p>
            <a:r>
              <a:rPr lang="en-US"/>
              <a:t>What to Do When Emotions are Overwhelming</a:t>
            </a:r>
            <a:endParaRPr lang="en-CA"/>
          </a:p>
        </p:txBody>
      </p:sp>
      <p:sp>
        <p:nvSpPr>
          <p:cNvPr id="6" name="Content Placeholder 5">
            <a:extLst>
              <a:ext uri="{FF2B5EF4-FFF2-40B4-BE49-F238E27FC236}">
                <a16:creationId xmlns:a16="http://schemas.microsoft.com/office/drawing/2014/main" id="{4AD1D197-0593-5EB1-4D7D-1459E5B4FEB8}"/>
              </a:ext>
            </a:extLst>
          </p:cNvPr>
          <p:cNvSpPr>
            <a:spLocks noGrp="1"/>
          </p:cNvSpPr>
          <p:nvPr>
            <p:ph sz="quarter" idx="10"/>
          </p:nvPr>
        </p:nvSpPr>
        <p:spPr>
          <a:xfrm>
            <a:off x="585809" y="1440000"/>
            <a:ext cx="7821591" cy="4733604"/>
          </a:xfrm>
        </p:spPr>
        <p:txBody>
          <a:bodyPr/>
          <a:lstStyle/>
          <a:p>
            <a:pPr>
              <a:spcBef>
                <a:spcPts val="600"/>
              </a:spcBef>
              <a:spcAft>
                <a:spcPts val="600"/>
              </a:spcAft>
            </a:pPr>
            <a:r>
              <a:rPr lang="en-US" sz="2400" b="1">
                <a:latin typeface="Lato" panose="020F0502020204030203" pitchFamily="34" charset="0"/>
              </a:rPr>
              <a:t>Allowing the person with ALS/MND and caregiver to emote in the moment is extremely critical </a:t>
            </a:r>
          </a:p>
          <a:p>
            <a:pPr lvl="1">
              <a:spcBef>
                <a:spcPts val="0"/>
              </a:spcBef>
              <a:spcAft>
                <a:spcPts val="600"/>
              </a:spcAft>
            </a:pPr>
            <a:r>
              <a:rPr lang="en-US" sz="2000"/>
              <a:t>Don’t try to shut them down because you are uncomfortable </a:t>
            </a:r>
            <a:br>
              <a:rPr lang="en-US" sz="2000"/>
            </a:br>
            <a:r>
              <a:rPr lang="en-US" sz="2000"/>
              <a:t>with their emotions </a:t>
            </a:r>
          </a:p>
          <a:p>
            <a:pPr>
              <a:spcBef>
                <a:spcPts val="1200"/>
              </a:spcBef>
              <a:spcAft>
                <a:spcPts val="600"/>
              </a:spcAft>
            </a:pPr>
            <a:r>
              <a:rPr lang="en-US" sz="2400" b="1">
                <a:latin typeface="Lato" panose="020F0502020204030203" pitchFamily="34" charset="0"/>
              </a:rPr>
              <a:t>Listen in silence </a:t>
            </a:r>
          </a:p>
          <a:p>
            <a:pPr lvl="1">
              <a:spcBef>
                <a:spcPts val="0"/>
              </a:spcBef>
              <a:spcAft>
                <a:spcPts val="600"/>
              </a:spcAft>
            </a:pPr>
            <a:r>
              <a:rPr lang="en-US" sz="2000"/>
              <a:t>Trying to communicate during surges of emotion is unproductive</a:t>
            </a:r>
          </a:p>
          <a:p>
            <a:pPr lvl="1">
              <a:spcBef>
                <a:spcPts val="0"/>
              </a:spcBef>
              <a:spcAft>
                <a:spcPts val="600"/>
              </a:spcAft>
            </a:pPr>
            <a:r>
              <a:rPr lang="en-US" sz="2000"/>
              <a:t>When emotions are overwhelming, silence is golden </a:t>
            </a:r>
          </a:p>
          <a:p>
            <a:pPr lvl="1">
              <a:spcBef>
                <a:spcPts val="0"/>
              </a:spcBef>
              <a:spcAft>
                <a:spcPts val="600"/>
              </a:spcAft>
            </a:pPr>
            <a:r>
              <a:rPr lang="en-US" sz="2000"/>
              <a:t>Even stepping out of the room to allow privacy can be helpful</a:t>
            </a:r>
          </a:p>
          <a:p>
            <a:pPr>
              <a:spcBef>
                <a:spcPts val="1200"/>
              </a:spcBef>
              <a:spcAft>
                <a:spcPts val="600"/>
              </a:spcAft>
            </a:pPr>
            <a:r>
              <a:rPr lang="en-US" sz="2400" b="1">
                <a:latin typeface="Lato" panose="020F0502020204030203" pitchFamily="34" charset="0"/>
              </a:rPr>
              <a:t>Check in – what do they need right now?</a:t>
            </a:r>
          </a:p>
          <a:p>
            <a:pPr lvl="1">
              <a:spcBef>
                <a:spcPts val="0"/>
              </a:spcBef>
              <a:spcAft>
                <a:spcPts val="600"/>
              </a:spcAft>
            </a:pPr>
            <a:r>
              <a:rPr lang="en-US" sz="2000"/>
              <a:t>Be okay with what they need in the moment </a:t>
            </a:r>
          </a:p>
          <a:p>
            <a:pPr>
              <a:spcBef>
                <a:spcPts val="1200"/>
              </a:spcBef>
              <a:spcAft>
                <a:spcPts val="600"/>
              </a:spcAft>
            </a:pPr>
            <a:r>
              <a:rPr lang="en-US" sz="2400" b="1">
                <a:latin typeface="Lato" panose="020F0502020204030203" pitchFamily="34" charset="0"/>
              </a:rPr>
              <a:t>Consider bringing in other team members </a:t>
            </a:r>
            <a:br>
              <a:rPr lang="en-US" sz="2400" b="1">
                <a:latin typeface="Lato" panose="020F0502020204030203" pitchFamily="34" charset="0"/>
              </a:rPr>
            </a:br>
            <a:r>
              <a:rPr lang="en-US" sz="2400"/>
              <a:t>if desired by the patient and caregiver </a:t>
            </a:r>
          </a:p>
        </p:txBody>
      </p:sp>
      <p:sp>
        <p:nvSpPr>
          <p:cNvPr id="7" name="Text Placeholder 6">
            <a:extLst>
              <a:ext uri="{FF2B5EF4-FFF2-40B4-BE49-F238E27FC236}">
                <a16:creationId xmlns:a16="http://schemas.microsoft.com/office/drawing/2014/main" id="{756A5431-C97E-3162-85C1-8192286BA7B0}"/>
              </a:ext>
            </a:extLst>
          </p:cNvPr>
          <p:cNvSpPr>
            <a:spLocks noGrp="1"/>
          </p:cNvSpPr>
          <p:nvPr>
            <p:ph type="body" sz="quarter" idx="11"/>
          </p:nvPr>
        </p:nvSpPr>
        <p:spPr>
          <a:xfrm>
            <a:off x="585811" y="6399412"/>
            <a:ext cx="10180638" cy="96950"/>
          </a:xfrm>
        </p:spPr>
        <p:txBody>
          <a:bodyPr/>
          <a:lstStyle/>
          <a:p>
            <a:r>
              <a:rPr lang="en-CA"/>
              <a:t>Adapted from: Edwards WF, et al. Neurol Clin Pract. 2021;11:521-26. </a:t>
            </a:r>
          </a:p>
        </p:txBody>
      </p:sp>
      <p:grpSp>
        <p:nvGrpSpPr>
          <p:cNvPr id="13" name="Group 12">
            <a:extLst>
              <a:ext uri="{FF2B5EF4-FFF2-40B4-BE49-F238E27FC236}">
                <a16:creationId xmlns:a16="http://schemas.microsoft.com/office/drawing/2014/main" id="{8F62989B-24AE-CCC5-9408-22813A69066B}"/>
              </a:ext>
            </a:extLst>
          </p:cNvPr>
          <p:cNvGrpSpPr/>
          <p:nvPr/>
        </p:nvGrpSpPr>
        <p:grpSpPr>
          <a:xfrm>
            <a:off x="8801100" y="1633555"/>
            <a:ext cx="2715623" cy="1306459"/>
            <a:chOff x="8801100" y="1633555"/>
            <a:chExt cx="2715623" cy="1306459"/>
          </a:xfrm>
        </p:grpSpPr>
        <p:cxnSp>
          <p:nvCxnSpPr>
            <p:cNvPr id="14" name="Straight Connector 13">
              <a:extLst>
                <a:ext uri="{FF2B5EF4-FFF2-40B4-BE49-F238E27FC236}">
                  <a16:creationId xmlns:a16="http://schemas.microsoft.com/office/drawing/2014/main" id="{E9434BF9-E250-3777-3274-A65DF310A213}"/>
                </a:ext>
              </a:extLst>
            </p:cNvPr>
            <p:cNvCxnSpPr>
              <a:cxnSpLocks/>
            </p:cNvCxnSpPr>
            <p:nvPr/>
          </p:nvCxnSpPr>
          <p:spPr>
            <a:xfrm>
              <a:off x="10158912" y="2531453"/>
              <a:ext cx="0" cy="40856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C306ADC-8A4B-9C3F-5EF6-E4EA4315EB28}"/>
                </a:ext>
              </a:extLst>
            </p:cNvPr>
            <p:cNvSpPr txBox="1"/>
            <p:nvPr/>
          </p:nvSpPr>
          <p:spPr>
            <a:xfrm>
              <a:off x="8801100" y="1633555"/>
              <a:ext cx="2715623" cy="1102179"/>
            </a:xfrm>
            <a:prstGeom prst="rect">
              <a:avLst/>
            </a:prstGeom>
            <a:solidFill>
              <a:srgbClr val="DB7059"/>
            </a:solidFill>
          </p:spPr>
          <p:txBody>
            <a:bodyPr wrap="square" lIns="180000" tIns="180000" rIns="180000" bIns="180000">
              <a:spAutoFit/>
            </a:bodyPr>
            <a:lstStyle>
              <a:defPPr>
                <a:defRPr lang="en-US"/>
              </a:defPPr>
              <a:lvl1pPr>
                <a:spcBef>
                  <a:spcPts val="600"/>
                </a:spcBef>
                <a:spcAft>
                  <a:spcPts val="600"/>
                </a:spcAft>
                <a:defRPr b="0" i="0" u="none" strike="noStrike" baseline="0">
                  <a:solidFill>
                    <a:schemeClr val="bg1"/>
                  </a:solidFill>
                  <a:latin typeface="Lato" panose="020F0502020204030203" pitchFamily="34" charset="0"/>
                  <a:cs typeface="Segoe UI" panose="020B0502040204020203" pitchFamily="34" charset="0"/>
                </a:defRPr>
              </a:lvl1pPr>
            </a:lstStyle>
            <a:p>
              <a:pPr algn="ctr"/>
              <a:r>
                <a:rPr lang="en-US" sz="1600"/>
                <a:t>I’m here for you… What would be the most helpful thing for me to do?</a:t>
              </a:r>
            </a:p>
          </p:txBody>
        </p:sp>
      </p:grpSp>
      <p:grpSp>
        <p:nvGrpSpPr>
          <p:cNvPr id="9" name="Group 8">
            <a:extLst>
              <a:ext uri="{FF2B5EF4-FFF2-40B4-BE49-F238E27FC236}">
                <a16:creationId xmlns:a16="http://schemas.microsoft.com/office/drawing/2014/main" id="{94BC9DD5-8EB1-D634-1594-431516B9A69B}"/>
              </a:ext>
            </a:extLst>
          </p:cNvPr>
          <p:cNvGrpSpPr/>
          <p:nvPr/>
        </p:nvGrpSpPr>
        <p:grpSpPr>
          <a:xfrm>
            <a:off x="8801100" y="2901053"/>
            <a:ext cx="2715623" cy="1632036"/>
            <a:chOff x="8801100" y="2901053"/>
            <a:chExt cx="2715623" cy="1632036"/>
          </a:xfrm>
        </p:grpSpPr>
        <p:cxnSp>
          <p:nvCxnSpPr>
            <p:cNvPr id="12" name="Straight Connector 11">
              <a:extLst>
                <a:ext uri="{FF2B5EF4-FFF2-40B4-BE49-F238E27FC236}">
                  <a16:creationId xmlns:a16="http://schemas.microsoft.com/office/drawing/2014/main" id="{E336DC91-50EB-0C39-123B-DF7442CE12E9}"/>
                </a:ext>
              </a:extLst>
            </p:cNvPr>
            <p:cNvCxnSpPr>
              <a:cxnSpLocks/>
            </p:cNvCxnSpPr>
            <p:nvPr/>
          </p:nvCxnSpPr>
          <p:spPr>
            <a:xfrm>
              <a:off x="10158912" y="4124528"/>
              <a:ext cx="0" cy="40856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8FC3717-1CE9-C6CF-389D-F79AFCFEB1D8}"/>
                </a:ext>
              </a:extLst>
            </p:cNvPr>
            <p:cNvSpPr txBox="1"/>
            <p:nvPr/>
          </p:nvSpPr>
          <p:spPr>
            <a:xfrm>
              <a:off x="8801100" y="2901053"/>
              <a:ext cx="2715623" cy="1348401"/>
            </a:xfrm>
            <a:prstGeom prst="rect">
              <a:avLst/>
            </a:prstGeom>
            <a:solidFill>
              <a:srgbClr val="DB7059"/>
            </a:solidFill>
          </p:spPr>
          <p:txBody>
            <a:bodyPr wrap="square" lIns="180000" tIns="180000" rIns="180000" bIns="180000">
              <a:spAutoFit/>
            </a:bodyPr>
            <a:lstStyle>
              <a:defPPr>
                <a:defRPr lang="en-US"/>
              </a:defPPr>
              <a:lvl1pPr>
                <a:spcBef>
                  <a:spcPts val="600"/>
                </a:spcBef>
                <a:spcAft>
                  <a:spcPts val="600"/>
                </a:spcAft>
                <a:defRPr b="0" i="0" u="none" strike="noStrike" baseline="0">
                  <a:solidFill>
                    <a:schemeClr val="bg1"/>
                  </a:solidFill>
                  <a:latin typeface="Lato" panose="020F0502020204030203" pitchFamily="34" charset="0"/>
                  <a:cs typeface="Segoe UI" panose="020B0502040204020203" pitchFamily="34" charset="0"/>
                </a:defRPr>
              </a:lvl1pPr>
            </a:lstStyle>
            <a:p>
              <a:pPr algn="ctr"/>
              <a:r>
                <a:rPr lang="en-US" sz="1600"/>
                <a:t>Would you like to be alone for few minutes? Would you like me to stay right here with you?</a:t>
              </a:r>
            </a:p>
          </p:txBody>
        </p:sp>
      </p:grpSp>
      <p:grpSp>
        <p:nvGrpSpPr>
          <p:cNvPr id="2" name="Group 1">
            <a:extLst>
              <a:ext uri="{FF2B5EF4-FFF2-40B4-BE49-F238E27FC236}">
                <a16:creationId xmlns:a16="http://schemas.microsoft.com/office/drawing/2014/main" id="{5BCA2F59-F70D-26CC-158D-915EAA23E625}"/>
              </a:ext>
            </a:extLst>
          </p:cNvPr>
          <p:cNvGrpSpPr/>
          <p:nvPr/>
        </p:nvGrpSpPr>
        <p:grpSpPr>
          <a:xfrm>
            <a:off x="6635750" y="4414773"/>
            <a:ext cx="4880973" cy="1348401"/>
            <a:chOff x="6635750" y="4414773"/>
            <a:chExt cx="4880973" cy="1348401"/>
          </a:xfrm>
        </p:grpSpPr>
        <p:cxnSp>
          <p:nvCxnSpPr>
            <p:cNvPr id="21" name="Straight Connector 20">
              <a:extLst>
                <a:ext uri="{FF2B5EF4-FFF2-40B4-BE49-F238E27FC236}">
                  <a16:creationId xmlns:a16="http://schemas.microsoft.com/office/drawing/2014/main" id="{F9F5D675-0AA4-2119-B04C-EBB00358DF73}"/>
                </a:ext>
              </a:extLst>
            </p:cNvPr>
            <p:cNvCxnSpPr>
              <a:cxnSpLocks/>
            </p:cNvCxnSpPr>
            <p:nvPr/>
          </p:nvCxnSpPr>
          <p:spPr>
            <a:xfrm>
              <a:off x="6635750" y="4965862"/>
              <a:ext cx="2291977"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Isosceles Triangle 9">
              <a:extLst>
                <a:ext uri="{FF2B5EF4-FFF2-40B4-BE49-F238E27FC236}">
                  <a16:creationId xmlns:a16="http://schemas.microsoft.com/office/drawing/2014/main" id="{A332B405-5FCA-3F46-38F9-4139995247A2}"/>
                </a:ext>
              </a:extLst>
            </p:cNvPr>
            <p:cNvSpPr/>
            <p:nvPr/>
          </p:nvSpPr>
          <p:spPr>
            <a:xfrm rot="16200000">
              <a:off x="8448116" y="4768639"/>
              <a:ext cx="439270" cy="394447"/>
            </a:xfrm>
            <a:prstGeom prst="triangle">
              <a:avLst/>
            </a:prstGeom>
            <a:solidFill>
              <a:srgbClr val="DB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Lato Light" panose="020F0302020204030203" pitchFamily="34" charset="0"/>
              </a:endParaRPr>
            </a:p>
          </p:txBody>
        </p:sp>
        <p:sp>
          <p:nvSpPr>
            <p:cNvPr id="19" name="TextBox 18">
              <a:extLst>
                <a:ext uri="{FF2B5EF4-FFF2-40B4-BE49-F238E27FC236}">
                  <a16:creationId xmlns:a16="http://schemas.microsoft.com/office/drawing/2014/main" id="{0DB07370-0E1A-32AF-04F0-3CDE71BC79B2}"/>
                </a:ext>
              </a:extLst>
            </p:cNvPr>
            <p:cNvSpPr txBox="1"/>
            <p:nvPr/>
          </p:nvSpPr>
          <p:spPr>
            <a:xfrm>
              <a:off x="8801100" y="4414773"/>
              <a:ext cx="2715623" cy="1348401"/>
            </a:xfrm>
            <a:prstGeom prst="rect">
              <a:avLst/>
            </a:prstGeom>
            <a:solidFill>
              <a:srgbClr val="DB7059"/>
            </a:solidFill>
          </p:spPr>
          <p:txBody>
            <a:bodyPr wrap="square" lIns="180000" tIns="180000" rIns="180000" bIns="180000">
              <a:spAutoFit/>
            </a:bodyPr>
            <a:lstStyle>
              <a:defPPr>
                <a:defRPr lang="en-US"/>
              </a:defPPr>
              <a:lvl1pPr>
                <a:spcBef>
                  <a:spcPts val="600"/>
                </a:spcBef>
                <a:spcAft>
                  <a:spcPts val="600"/>
                </a:spcAft>
                <a:defRPr b="0" i="0" u="none" strike="noStrike" baseline="0">
                  <a:solidFill>
                    <a:schemeClr val="bg1"/>
                  </a:solidFill>
                  <a:latin typeface="Lato" panose="020F0502020204030203" pitchFamily="34" charset="0"/>
                  <a:cs typeface="Segoe UI" panose="020B0502040204020203" pitchFamily="34" charset="0"/>
                </a:defRPr>
              </a:lvl1pPr>
            </a:lstStyle>
            <a:p>
              <a:pPr algn="ctr"/>
              <a:r>
                <a:rPr lang="en-US" sz="1600"/>
                <a:t>Would you like me to bring in some of the other ALS/MND team members?</a:t>
              </a:r>
            </a:p>
          </p:txBody>
        </p:sp>
      </p:grpSp>
      <p:sp>
        <p:nvSpPr>
          <p:cNvPr id="3" name="TextBox 2">
            <a:extLst>
              <a:ext uri="{FF2B5EF4-FFF2-40B4-BE49-F238E27FC236}">
                <a16:creationId xmlns:a16="http://schemas.microsoft.com/office/drawing/2014/main" id="{F7A194DE-3730-C62C-E717-03764F5EDC24}"/>
              </a:ext>
            </a:extLst>
          </p:cNvPr>
          <p:cNvSpPr txBox="1"/>
          <p:nvPr/>
        </p:nvSpPr>
        <p:spPr>
          <a:xfrm>
            <a:off x="477427" y="6177795"/>
            <a:ext cx="7196027" cy="215444"/>
          </a:xfrm>
          <a:prstGeom prst="rect">
            <a:avLst/>
          </a:prstGeom>
          <a:noFill/>
        </p:spPr>
        <p:txBody>
          <a:bodyPr wrap="square">
            <a:spAutoFit/>
          </a:bodyPr>
          <a:lstStyle/>
          <a:p>
            <a:r>
              <a:rPr lang="en-CA" sz="8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ALS, amyotrophic lateral sclerosis; MND, motor neuron disease</a:t>
            </a:r>
            <a:endParaRPr lang="en-US">
              <a:solidFill>
                <a:schemeClr val="tx1">
                  <a:lumMod val="50000"/>
                  <a:lumOff val="50000"/>
                </a:schemeClr>
              </a:solidFill>
            </a:endParaRPr>
          </a:p>
        </p:txBody>
      </p:sp>
    </p:spTree>
    <p:extLst>
      <p:ext uri="{BB962C8B-B14F-4D97-AF65-F5344CB8AC3E}">
        <p14:creationId xmlns:p14="http://schemas.microsoft.com/office/powerpoint/2010/main" val="409217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532B46-145A-D9A7-0AB3-541689CBB7FE}"/>
              </a:ext>
            </a:extLst>
          </p:cNvPr>
          <p:cNvSpPr>
            <a:spLocks noGrp="1"/>
          </p:cNvSpPr>
          <p:nvPr>
            <p:ph type="title"/>
          </p:nvPr>
        </p:nvSpPr>
        <p:spPr/>
        <p:txBody>
          <a:bodyPr/>
          <a:lstStyle/>
          <a:p>
            <a:r>
              <a:rPr lang="en-US" dirty="0"/>
              <a:t>What to Do When Emotions are Overwhelming</a:t>
            </a:r>
            <a:endParaRPr lang="en-CA" dirty="0"/>
          </a:p>
        </p:txBody>
      </p:sp>
      <p:sp>
        <p:nvSpPr>
          <p:cNvPr id="4" name="Espace réservé du texte 3">
            <a:extLst>
              <a:ext uri="{FF2B5EF4-FFF2-40B4-BE49-F238E27FC236}">
                <a16:creationId xmlns:a16="http://schemas.microsoft.com/office/drawing/2014/main" id="{96796663-2EC0-E5B6-D54C-2C93D82DABFD}"/>
              </a:ext>
            </a:extLst>
          </p:cNvPr>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577695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8A3E94-EB75-6604-74DD-BEBAF746DEB6}"/>
              </a:ext>
            </a:extLst>
          </p:cNvPr>
          <p:cNvSpPr>
            <a:spLocks noGrp="1"/>
          </p:cNvSpPr>
          <p:nvPr>
            <p:ph type="title"/>
          </p:nvPr>
        </p:nvSpPr>
        <p:spPr/>
        <p:txBody>
          <a:bodyPr/>
          <a:lstStyle/>
          <a:p>
            <a:r>
              <a:rPr lang="en-CA"/>
              <a:t>S – Strategy &amp; Summary </a:t>
            </a:r>
          </a:p>
        </p:txBody>
      </p:sp>
      <p:sp>
        <p:nvSpPr>
          <p:cNvPr id="7" name="Text Placeholder 6">
            <a:extLst>
              <a:ext uri="{FF2B5EF4-FFF2-40B4-BE49-F238E27FC236}">
                <a16:creationId xmlns:a16="http://schemas.microsoft.com/office/drawing/2014/main" id="{756A5431-C97E-3162-85C1-8192286BA7B0}"/>
              </a:ext>
            </a:extLst>
          </p:cNvPr>
          <p:cNvSpPr>
            <a:spLocks noGrp="1"/>
          </p:cNvSpPr>
          <p:nvPr>
            <p:ph type="body" sz="quarter" idx="11"/>
          </p:nvPr>
        </p:nvSpPr>
        <p:spPr>
          <a:xfrm>
            <a:off x="585811" y="6302463"/>
            <a:ext cx="10180638" cy="193899"/>
          </a:xfrm>
        </p:spPr>
        <p:txBody>
          <a:bodyPr/>
          <a:lstStyle/>
          <a:p>
            <a:r>
              <a:rPr lang="en-US"/>
              <a:t>Adapted from: Baile W, et al. Oncologist 2000;5:302-311. Buckman R. Community Oncology 2005;2:138-42. </a:t>
            </a:r>
          </a:p>
          <a:p>
            <a:r>
              <a:rPr lang="en-US"/>
              <a:t>EFNS Task Force on Diagnosis and Management of Amyotrophic Lateral Sclerosis. Eur J Neurol. 2012;19:360-75. Edwards WF, et al. Neurol Clin Pract. 2021;11:521-26. </a:t>
            </a:r>
          </a:p>
        </p:txBody>
      </p:sp>
      <p:pic>
        <p:nvPicPr>
          <p:cNvPr id="6" name="Picture 5" descr="Icon&#10;&#10;Description automatically generated">
            <a:extLst>
              <a:ext uri="{FF2B5EF4-FFF2-40B4-BE49-F238E27FC236}">
                <a16:creationId xmlns:a16="http://schemas.microsoft.com/office/drawing/2014/main" id="{8A31BC03-848E-EA4F-307F-2CFFF4D24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5544" y="360947"/>
            <a:ext cx="796670" cy="720000"/>
          </a:xfrm>
          <a:prstGeom prst="rect">
            <a:avLst/>
          </a:prstGeom>
        </p:spPr>
      </p:pic>
      <p:grpSp>
        <p:nvGrpSpPr>
          <p:cNvPr id="28" name="Group 27">
            <a:extLst>
              <a:ext uri="{FF2B5EF4-FFF2-40B4-BE49-F238E27FC236}">
                <a16:creationId xmlns:a16="http://schemas.microsoft.com/office/drawing/2014/main" id="{F76160E6-6ACD-422A-C9F7-F7AF9347F8E0}"/>
              </a:ext>
            </a:extLst>
          </p:cNvPr>
          <p:cNvGrpSpPr/>
          <p:nvPr/>
        </p:nvGrpSpPr>
        <p:grpSpPr>
          <a:xfrm>
            <a:off x="592112" y="3516347"/>
            <a:ext cx="4971289" cy="1520004"/>
            <a:chOff x="592112" y="3531885"/>
            <a:chExt cx="4971289" cy="1520004"/>
          </a:xfrm>
        </p:grpSpPr>
        <p:sp>
          <p:nvSpPr>
            <p:cNvPr id="9" name="Content Placeholder 2">
              <a:extLst>
                <a:ext uri="{FF2B5EF4-FFF2-40B4-BE49-F238E27FC236}">
                  <a16:creationId xmlns:a16="http://schemas.microsoft.com/office/drawing/2014/main" id="{213D4C81-0E97-D73F-C92E-97A62A4176FF}"/>
                </a:ext>
              </a:extLst>
            </p:cNvPr>
            <p:cNvSpPr txBox="1">
              <a:spLocks/>
            </p:cNvSpPr>
            <p:nvPr/>
          </p:nvSpPr>
          <p:spPr>
            <a:xfrm>
              <a:off x="808113" y="3531885"/>
              <a:ext cx="4755288" cy="1520004"/>
            </a:xfrm>
            <a:prstGeom prst="rect">
              <a:avLst/>
            </a:prstGeom>
            <a:solidFill>
              <a:srgbClr val="FFF5F5"/>
            </a:solidFill>
            <a:ln w="19050">
              <a:solidFill>
                <a:srgbClr val="DB7059"/>
              </a:solidFill>
            </a:ln>
          </p:spPr>
          <p:txBody>
            <a:bodyPr wrap="square" lIns="324000" tIns="108000" rIns="180000" bIns="108000">
              <a:spAutoFit/>
            </a:bodyPr>
            <a:lstStyle>
              <a:lvl1pPr marL="360363" indent="-360363" algn="l" defTabSz="914400" rtl="0" eaLnBrk="1" latinLnBrk="0" hangingPunct="1">
                <a:lnSpc>
                  <a:spcPct val="90000"/>
                </a:lnSpc>
                <a:spcBef>
                  <a:spcPts val="900"/>
                </a:spcBef>
                <a:buClr>
                  <a:srgbClr val="DB7059"/>
                </a:buClr>
                <a:buSzPct val="120000"/>
                <a:buFont typeface="Courier New" panose="02070309020205020404" pitchFamily="49" charset="0"/>
                <a:buChar char="o"/>
                <a:defRPr sz="2800" kern="1200">
                  <a:solidFill>
                    <a:srgbClr val="667A84"/>
                  </a:solidFill>
                  <a:latin typeface="Lato Light" panose="020F0302020204030203" pitchFamily="34" charset="0"/>
                  <a:ea typeface="+mn-ea"/>
                  <a:cs typeface="+mn-cs"/>
                </a:defRPr>
              </a:lvl1pPr>
              <a:lvl2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400" kern="1200">
                  <a:solidFill>
                    <a:srgbClr val="667A84"/>
                  </a:solidFill>
                  <a:latin typeface="Lato Light" panose="020F0302020204030203" pitchFamily="34" charset="0"/>
                  <a:ea typeface="+mn-ea"/>
                  <a:cs typeface="+mn-cs"/>
                </a:defRPr>
              </a:lvl2pPr>
              <a:lvl3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000" kern="1200">
                  <a:solidFill>
                    <a:srgbClr val="667A84"/>
                  </a:solidFill>
                  <a:latin typeface="Lato Light" panose="020F0302020204030203" pitchFamily="34" charset="0"/>
                  <a:ea typeface="+mn-ea"/>
                  <a:cs typeface="+mn-cs"/>
                </a:defRPr>
              </a:lvl3pPr>
              <a:lvl4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4pPr>
              <a:lvl5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Courier New" panose="02070309020205020404" pitchFamily="49" charset="0"/>
                <a:buNone/>
              </a:pPr>
              <a:r>
                <a:rPr lang="en-US" sz="2000">
                  <a:latin typeface="Lato" panose="020F0502020204030203" pitchFamily="34" charset="0"/>
                  <a:cs typeface="Segoe UI" panose="020B0502040204020203" pitchFamily="34" charset="0"/>
                </a:rPr>
                <a:t>Recommend a </a:t>
              </a:r>
              <a:r>
                <a:rPr lang="en-US" sz="2000">
                  <a:solidFill>
                    <a:srgbClr val="DB7059"/>
                  </a:solidFill>
                  <a:latin typeface="Lato" panose="020F0502020204030203" pitchFamily="34" charset="0"/>
                  <a:cs typeface="Segoe UI" panose="020B0502040204020203" pitchFamily="34" charset="0"/>
                </a:rPr>
                <a:t>strategy/plan </a:t>
              </a:r>
              <a:r>
                <a:rPr lang="en-US" sz="2000">
                  <a:latin typeface="Lato" panose="020F0502020204030203" pitchFamily="34" charset="0"/>
                  <a:cs typeface="Segoe UI" panose="020B0502040204020203" pitchFamily="34" charset="0"/>
                </a:rPr>
                <a:t>for next steps based on the discussion</a:t>
              </a:r>
            </a:p>
            <a:p>
              <a:pPr>
                <a:spcBef>
                  <a:spcPts val="0"/>
                </a:spcBef>
              </a:pPr>
              <a:r>
                <a:rPr lang="en-US" sz="1800">
                  <a:cs typeface="Segoe UI" panose="020B0502040204020203" pitchFamily="34" charset="0"/>
                </a:rPr>
                <a:t>Ask the person living with ALS/MND and caregiver to repeat to you their understanding of the plan</a:t>
              </a:r>
            </a:p>
          </p:txBody>
        </p:sp>
        <p:sp>
          <p:nvSpPr>
            <p:cNvPr id="13" name="Oval 12">
              <a:extLst>
                <a:ext uri="{FF2B5EF4-FFF2-40B4-BE49-F238E27FC236}">
                  <a16:creationId xmlns:a16="http://schemas.microsoft.com/office/drawing/2014/main" id="{4C377050-49FB-D641-7EE2-37A3E90BD4B0}"/>
                </a:ext>
              </a:extLst>
            </p:cNvPr>
            <p:cNvSpPr/>
            <p:nvPr/>
          </p:nvSpPr>
          <p:spPr>
            <a:xfrm>
              <a:off x="592112" y="4000179"/>
              <a:ext cx="432000" cy="432000"/>
            </a:xfrm>
            <a:prstGeom prst="ellipse">
              <a:avLst/>
            </a:prstGeom>
            <a:solidFill>
              <a:srgbClr val="667A84"/>
            </a:solidFill>
            <a:ln w="19050">
              <a:solidFill>
                <a:srgbClr val="DB7059"/>
              </a:solidFill>
            </a:ln>
          </p:spPr>
          <p:txBody>
            <a:bodyPr wrap="square" lIns="0" tIns="0" rIns="0" bIns="0" anchor="ctr" anchorCtr="0">
              <a:noAutofit/>
            </a:bodyPr>
            <a:lstStyle/>
            <a:p>
              <a:pPr algn="ctr">
                <a:spcBef>
                  <a:spcPts val="600"/>
                </a:spcBef>
                <a:spcAft>
                  <a:spcPts val="600"/>
                </a:spcAft>
              </a:pPr>
              <a:r>
                <a:rPr lang="en-US" b="1">
                  <a:solidFill>
                    <a:schemeClr val="bg1"/>
                  </a:solidFill>
                  <a:latin typeface="Lato" panose="020F0502020204030203" pitchFamily="34" charset="0"/>
                  <a:cs typeface="Segoe UI" panose="020B0502040204020203" pitchFamily="34" charset="0"/>
                </a:rPr>
                <a:t>2</a:t>
              </a:r>
              <a:endParaRPr lang="en-CA" b="1">
                <a:solidFill>
                  <a:schemeClr val="bg1"/>
                </a:solidFill>
                <a:latin typeface="Lato" panose="020F0502020204030203" pitchFamily="34" charset="0"/>
                <a:cs typeface="Segoe UI" panose="020B0502040204020203" pitchFamily="34" charset="0"/>
              </a:endParaRPr>
            </a:p>
          </p:txBody>
        </p:sp>
      </p:grpSp>
      <p:grpSp>
        <p:nvGrpSpPr>
          <p:cNvPr id="4" name="Group 3">
            <a:extLst>
              <a:ext uri="{FF2B5EF4-FFF2-40B4-BE49-F238E27FC236}">
                <a16:creationId xmlns:a16="http://schemas.microsoft.com/office/drawing/2014/main" id="{EECF5172-1778-17FF-7C5A-5FAAFB3ADC78}"/>
              </a:ext>
            </a:extLst>
          </p:cNvPr>
          <p:cNvGrpSpPr/>
          <p:nvPr/>
        </p:nvGrpSpPr>
        <p:grpSpPr>
          <a:xfrm>
            <a:off x="592112" y="5257035"/>
            <a:ext cx="4971289" cy="567811"/>
            <a:chOff x="592112" y="5285908"/>
            <a:chExt cx="4211815" cy="567811"/>
          </a:xfrm>
        </p:grpSpPr>
        <p:sp>
          <p:nvSpPr>
            <p:cNvPr id="10" name="Content Placeholder 2">
              <a:extLst>
                <a:ext uri="{FF2B5EF4-FFF2-40B4-BE49-F238E27FC236}">
                  <a16:creationId xmlns:a16="http://schemas.microsoft.com/office/drawing/2014/main" id="{DAFD3F20-0732-19B8-7AB5-C0DBF2EB0F7E}"/>
                </a:ext>
              </a:extLst>
            </p:cNvPr>
            <p:cNvSpPr txBox="1">
              <a:spLocks/>
            </p:cNvSpPr>
            <p:nvPr/>
          </p:nvSpPr>
          <p:spPr>
            <a:xfrm>
              <a:off x="808112" y="5285908"/>
              <a:ext cx="3995815" cy="567811"/>
            </a:xfrm>
            <a:prstGeom prst="rect">
              <a:avLst/>
            </a:prstGeom>
            <a:solidFill>
              <a:srgbClr val="FFF5F5"/>
            </a:solidFill>
            <a:ln w="19050">
              <a:solidFill>
                <a:srgbClr val="DB7059"/>
              </a:solidFill>
            </a:ln>
          </p:spPr>
          <p:txBody>
            <a:bodyPr wrap="square" lIns="324000" tIns="144000" rIns="180000" bIns="144000">
              <a:spAutoFit/>
            </a:bodyPr>
            <a:lstStyle>
              <a:lvl1pPr marL="360363" indent="-360363" algn="l" defTabSz="914400" rtl="0" eaLnBrk="1" latinLnBrk="0" hangingPunct="1">
                <a:lnSpc>
                  <a:spcPct val="90000"/>
                </a:lnSpc>
                <a:spcBef>
                  <a:spcPts val="900"/>
                </a:spcBef>
                <a:buClr>
                  <a:srgbClr val="DB7059"/>
                </a:buClr>
                <a:buSzPct val="120000"/>
                <a:buFont typeface="Courier New" panose="02070309020205020404" pitchFamily="49" charset="0"/>
                <a:buChar char="o"/>
                <a:defRPr sz="2800" kern="1200">
                  <a:solidFill>
                    <a:srgbClr val="667A84"/>
                  </a:solidFill>
                  <a:latin typeface="Lato Light" panose="020F0302020204030203" pitchFamily="34" charset="0"/>
                  <a:ea typeface="+mn-ea"/>
                  <a:cs typeface="+mn-cs"/>
                </a:defRPr>
              </a:lvl1pPr>
              <a:lvl2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400" kern="1200">
                  <a:solidFill>
                    <a:srgbClr val="667A84"/>
                  </a:solidFill>
                  <a:latin typeface="Lato Light" panose="020F0302020204030203" pitchFamily="34" charset="0"/>
                  <a:ea typeface="+mn-ea"/>
                  <a:cs typeface="+mn-cs"/>
                </a:defRPr>
              </a:lvl2pPr>
              <a:lvl3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000" kern="1200">
                  <a:solidFill>
                    <a:srgbClr val="667A84"/>
                  </a:solidFill>
                  <a:latin typeface="Lato Light" panose="020F0302020204030203" pitchFamily="34" charset="0"/>
                  <a:ea typeface="+mn-ea"/>
                  <a:cs typeface="+mn-cs"/>
                </a:defRPr>
              </a:lvl3pPr>
              <a:lvl4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4pPr>
              <a:lvl5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Courier New" panose="02070309020205020404" pitchFamily="49" charset="0"/>
                <a:buNone/>
              </a:pPr>
              <a:r>
                <a:rPr lang="en-US" sz="2000">
                  <a:solidFill>
                    <a:srgbClr val="DB7059"/>
                  </a:solidFill>
                  <a:latin typeface="Lato" panose="020F0502020204030203" pitchFamily="34" charset="0"/>
                  <a:cs typeface="Segoe UI" panose="020B0502040204020203" pitchFamily="34" charset="0"/>
                </a:rPr>
                <a:t>Summarize</a:t>
              </a:r>
              <a:r>
                <a:rPr lang="en-US" sz="2000">
                  <a:latin typeface="Lato" panose="020F0502020204030203" pitchFamily="34" charset="0"/>
                  <a:cs typeface="Segoe UI" panose="020B0502040204020203" pitchFamily="34" charset="0"/>
                </a:rPr>
                <a:t> the conversation</a:t>
              </a:r>
            </a:p>
          </p:txBody>
        </p:sp>
        <p:sp>
          <p:nvSpPr>
            <p:cNvPr id="14" name="Oval 13">
              <a:extLst>
                <a:ext uri="{FF2B5EF4-FFF2-40B4-BE49-F238E27FC236}">
                  <a16:creationId xmlns:a16="http://schemas.microsoft.com/office/drawing/2014/main" id="{D0F51E47-837D-6B3D-C036-8C4B85E20077}"/>
                </a:ext>
              </a:extLst>
            </p:cNvPr>
            <p:cNvSpPr/>
            <p:nvPr/>
          </p:nvSpPr>
          <p:spPr>
            <a:xfrm>
              <a:off x="592112" y="5353813"/>
              <a:ext cx="432000" cy="432000"/>
            </a:xfrm>
            <a:prstGeom prst="ellipse">
              <a:avLst/>
            </a:prstGeom>
            <a:solidFill>
              <a:srgbClr val="667A84"/>
            </a:solidFill>
            <a:ln w="19050">
              <a:solidFill>
                <a:srgbClr val="DB7059"/>
              </a:solidFill>
            </a:ln>
          </p:spPr>
          <p:txBody>
            <a:bodyPr wrap="square" lIns="0" tIns="0" rIns="0" bIns="0" anchor="ctr" anchorCtr="0">
              <a:noAutofit/>
            </a:bodyPr>
            <a:lstStyle/>
            <a:p>
              <a:pPr algn="ctr">
                <a:spcBef>
                  <a:spcPts val="600"/>
                </a:spcBef>
                <a:spcAft>
                  <a:spcPts val="600"/>
                </a:spcAft>
              </a:pPr>
              <a:r>
                <a:rPr lang="en-US" b="1">
                  <a:solidFill>
                    <a:schemeClr val="bg1"/>
                  </a:solidFill>
                  <a:latin typeface="Lato" panose="020F0502020204030203" pitchFamily="34" charset="0"/>
                  <a:cs typeface="Segoe UI" panose="020B0502040204020203" pitchFamily="34" charset="0"/>
                </a:rPr>
                <a:t>3</a:t>
              </a:r>
              <a:endParaRPr lang="en-CA" b="1">
                <a:solidFill>
                  <a:schemeClr val="bg1"/>
                </a:solidFill>
                <a:latin typeface="Lato" panose="020F0502020204030203" pitchFamily="34" charset="0"/>
                <a:cs typeface="Segoe UI" panose="020B0502040204020203" pitchFamily="34" charset="0"/>
              </a:endParaRPr>
            </a:p>
          </p:txBody>
        </p:sp>
      </p:grpSp>
      <p:grpSp>
        <p:nvGrpSpPr>
          <p:cNvPr id="20" name="Group 19">
            <a:extLst>
              <a:ext uri="{FF2B5EF4-FFF2-40B4-BE49-F238E27FC236}">
                <a16:creationId xmlns:a16="http://schemas.microsoft.com/office/drawing/2014/main" id="{D26AD8E2-9F8D-8991-54C2-B85A9DB67592}"/>
              </a:ext>
            </a:extLst>
          </p:cNvPr>
          <p:cNvGrpSpPr/>
          <p:nvPr/>
        </p:nvGrpSpPr>
        <p:grpSpPr>
          <a:xfrm>
            <a:off x="6143631" y="1506892"/>
            <a:ext cx="4751912" cy="772107"/>
            <a:chOff x="6143631" y="1560045"/>
            <a:chExt cx="4751912" cy="772107"/>
          </a:xfrm>
        </p:grpSpPr>
        <p:sp>
          <p:nvSpPr>
            <p:cNvPr id="11" name="Content Placeholder 2">
              <a:extLst>
                <a:ext uri="{FF2B5EF4-FFF2-40B4-BE49-F238E27FC236}">
                  <a16:creationId xmlns:a16="http://schemas.microsoft.com/office/drawing/2014/main" id="{063CBAF1-3DB3-4CF6-C85F-457380B02999}"/>
                </a:ext>
              </a:extLst>
            </p:cNvPr>
            <p:cNvSpPr txBox="1">
              <a:spLocks/>
            </p:cNvSpPr>
            <p:nvPr/>
          </p:nvSpPr>
          <p:spPr>
            <a:xfrm>
              <a:off x="6359631" y="1560045"/>
              <a:ext cx="4535912" cy="772107"/>
            </a:xfrm>
            <a:prstGeom prst="rect">
              <a:avLst/>
            </a:prstGeom>
            <a:solidFill>
              <a:srgbClr val="FFF5F5"/>
            </a:solidFill>
            <a:ln w="19050">
              <a:solidFill>
                <a:srgbClr val="DB7059"/>
              </a:solidFill>
            </a:ln>
          </p:spPr>
          <p:txBody>
            <a:bodyPr wrap="square" lIns="324000" tIns="108000" rIns="180000" bIns="108000">
              <a:spAutoFit/>
            </a:bodyPr>
            <a:lstStyle>
              <a:lvl1pPr marL="360363" indent="-360363" algn="l" defTabSz="914400" rtl="0" eaLnBrk="1" latinLnBrk="0" hangingPunct="1">
                <a:lnSpc>
                  <a:spcPct val="90000"/>
                </a:lnSpc>
                <a:spcBef>
                  <a:spcPts val="900"/>
                </a:spcBef>
                <a:buClr>
                  <a:srgbClr val="DB7059"/>
                </a:buClr>
                <a:buSzPct val="120000"/>
                <a:buFont typeface="Courier New" panose="02070309020205020404" pitchFamily="49" charset="0"/>
                <a:buChar char="o"/>
                <a:defRPr sz="2800" kern="1200">
                  <a:solidFill>
                    <a:srgbClr val="667A84"/>
                  </a:solidFill>
                  <a:latin typeface="Lato Light" panose="020F0302020204030203" pitchFamily="34" charset="0"/>
                  <a:ea typeface="+mn-ea"/>
                  <a:cs typeface="+mn-cs"/>
                </a:defRPr>
              </a:lvl1pPr>
              <a:lvl2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400" kern="1200">
                  <a:solidFill>
                    <a:srgbClr val="667A84"/>
                  </a:solidFill>
                  <a:latin typeface="Lato Light" panose="020F0302020204030203" pitchFamily="34" charset="0"/>
                  <a:ea typeface="+mn-ea"/>
                  <a:cs typeface="+mn-cs"/>
                </a:defRPr>
              </a:lvl2pPr>
              <a:lvl3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000" kern="1200">
                  <a:solidFill>
                    <a:srgbClr val="667A84"/>
                  </a:solidFill>
                  <a:latin typeface="Lato Light" panose="020F0302020204030203" pitchFamily="34" charset="0"/>
                  <a:ea typeface="+mn-ea"/>
                  <a:cs typeface="+mn-cs"/>
                </a:defRPr>
              </a:lvl3pPr>
              <a:lvl4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4pPr>
              <a:lvl5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Courier New" panose="02070309020205020404" pitchFamily="49" charset="0"/>
                <a:buNone/>
              </a:pPr>
              <a:r>
                <a:rPr lang="en-US" sz="2000" dirty="0">
                  <a:latin typeface="Lato" panose="020F0502020204030203" pitchFamily="34" charset="0"/>
                  <a:cs typeface="Segoe UI" panose="020B0502040204020203" pitchFamily="34" charset="0"/>
                </a:rPr>
                <a:t>Consider providing a </a:t>
              </a:r>
              <a:r>
                <a:rPr lang="en-US" sz="2000" dirty="0">
                  <a:solidFill>
                    <a:schemeClr val="accent2"/>
                  </a:solidFill>
                  <a:latin typeface="Lato" panose="020F0502020204030203" pitchFamily="34" charset="0"/>
                  <a:cs typeface="Segoe UI" panose="020B0502040204020203" pitchFamily="34" charset="0"/>
                </a:rPr>
                <a:t>w</a:t>
              </a:r>
              <a:r>
                <a:rPr lang="en-US" sz="2000" dirty="0">
                  <a:solidFill>
                    <a:srgbClr val="DB7059"/>
                  </a:solidFill>
                  <a:latin typeface="Lato" panose="020F0502020204030203" pitchFamily="34" charset="0"/>
                  <a:cs typeface="Segoe UI" panose="020B0502040204020203" pitchFamily="34" charset="0"/>
                </a:rPr>
                <a:t>ritten plan or summary</a:t>
              </a:r>
              <a:r>
                <a:rPr lang="en-US" sz="2000" dirty="0">
                  <a:latin typeface="Lato" panose="020F0502020204030203" pitchFamily="34" charset="0"/>
                  <a:cs typeface="Segoe UI" panose="020B0502040204020203" pitchFamily="34" charset="0"/>
                </a:rPr>
                <a:t> for them to take home</a:t>
              </a:r>
            </a:p>
          </p:txBody>
        </p:sp>
        <p:sp>
          <p:nvSpPr>
            <p:cNvPr id="15" name="Oval 14">
              <a:extLst>
                <a:ext uri="{FF2B5EF4-FFF2-40B4-BE49-F238E27FC236}">
                  <a16:creationId xmlns:a16="http://schemas.microsoft.com/office/drawing/2014/main" id="{BB86EFAE-BE40-105B-EACC-64CE5C05E406}"/>
                </a:ext>
              </a:extLst>
            </p:cNvPr>
            <p:cNvSpPr/>
            <p:nvPr/>
          </p:nvSpPr>
          <p:spPr>
            <a:xfrm>
              <a:off x="6143631" y="1868598"/>
              <a:ext cx="432000" cy="432000"/>
            </a:xfrm>
            <a:prstGeom prst="ellipse">
              <a:avLst/>
            </a:prstGeom>
            <a:solidFill>
              <a:srgbClr val="667A84"/>
            </a:solidFill>
            <a:ln w="19050">
              <a:solidFill>
                <a:srgbClr val="DB7059"/>
              </a:solidFill>
            </a:ln>
          </p:spPr>
          <p:txBody>
            <a:bodyPr wrap="square" lIns="0" tIns="0" rIns="0" bIns="0" anchor="ctr" anchorCtr="0">
              <a:noAutofit/>
            </a:bodyPr>
            <a:lstStyle/>
            <a:p>
              <a:pPr algn="ctr">
                <a:spcBef>
                  <a:spcPts val="600"/>
                </a:spcBef>
                <a:spcAft>
                  <a:spcPts val="600"/>
                </a:spcAft>
              </a:pPr>
              <a:r>
                <a:rPr lang="en-US" b="1">
                  <a:solidFill>
                    <a:schemeClr val="bg1"/>
                  </a:solidFill>
                  <a:latin typeface="Lato" panose="020F0502020204030203" pitchFamily="34" charset="0"/>
                  <a:cs typeface="Segoe UI" panose="020B0502040204020203" pitchFamily="34" charset="0"/>
                </a:rPr>
                <a:t>4</a:t>
              </a:r>
              <a:endParaRPr lang="en-CA" b="1">
                <a:solidFill>
                  <a:schemeClr val="bg1"/>
                </a:solidFill>
                <a:latin typeface="Lato" panose="020F0502020204030203" pitchFamily="34" charset="0"/>
                <a:cs typeface="Segoe UI" panose="020B0502040204020203" pitchFamily="34" charset="0"/>
              </a:endParaRPr>
            </a:p>
          </p:txBody>
        </p:sp>
      </p:grpSp>
      <p:grpSp>
        <p:nvGrpSpPr>
          <p:cNvPr id="21" name="Group 20">
            <a:extLst>
              <a:ext uri="{FF2B5EF4-FFF2-40B4-BE49-F238E27FC236}">
                <a16:creationId xmlns:a16="http://schemas.microsoft.com/office/drawing/2014/main" id="{E8B20074-C57B-8FA3-20A8-9153ACDFC111}"/>
              </a:ext>
            </a:extLst>
          </p:cNvPr>
          <p:cNvGrpSpPr/>
          <p:nvPr/>
        </p:nvGrpSpPr>
        <p:grpSpPr>
          <a:xfrm>
            <a:off x="6096000" y="2545301"/>
            <a:ext cx="4751913" cy="2267901"/>
            <a:chOff x="6143631" y="2868480"/>
            <a:chExt cx="4751913" cy="2267901"/>
          </a:xfrm>
        </p:grpSpPr>
        <p:sp>
          <p:nvSpPr>
            <p:cNvPr id="16" name="Content Placeholder 2">
              <a:extLst>
                <a:ext uri="{FF2B5EF4-FFF2-40B4-BE49-F238E27FC236}">
                  <a16:creationId xmlns:a16="http://schemas.microsoft.com/office/drawing/2014/main" id="{BC164493-E649-0E9B-CC23-24B070963FC4}"/>
                </a:ext>
              </a:extLst>
            </p:cNvPr>
            <p:cNvSpPr txBox="1">
              <a:spLocks/>
            </p:cNvSpPr>
            <p:nvPr/>
          </p:nvSpPr>
          <p:spPr>
            <a:xfrm>
              <a:off x="6359631" y="2868480"/>
              <a:ext cx="4535913" cy="2267901"/>
            </a:xfrm>
            <a:prstGeom prst="rect">
              <a:avLst/>
            </a:prstGeom>
            <a:solidFill>
              <a:srgbClr val="FFF5F5"/>
            </a:solidFill>
            <a:ln w="19050">
              <a:solidFill>
                <a:srgbClr val="DB7059"/>
              </a:solidFill>
            </a:ln>
          </p:spPr>
          <p:txBody>
            <a:bodyPr wrap="square" lIns="324000" tIns="108000" rIns="180000" bIns="108000">
              <a:spAutoFit/>
            </a:bodyPr>
            <a:lstStyle>
              <a:lvl1pPr marL="360363" indent="-360363" algn="l" defTabSz="914400" rtl="0" eaLnBrk="1" latinLnBrk="0" hangingPunct="1">
                <a:lnSpc>
                  <a:spcPct val="90000"/>
                </a:lnSpc>
                <a:spcBef>
                  <a:spcPts val="900"/>
                </a:spcBef>
                <a:buClr>
                  <a:srgbClr val="DB7059"/>
                </a:buClr>
                <a:buSzPct val="120000"/>
                <a:buFont typeface="Courier New" panose="02070309020205020404" pitchFamily="49" charset="0"/>
                <a:buChar char="o"/>
                <a:defRPr sz="2800" kern="1200">
                  <a:solidFill>
                    <a:srgbClr val="667A84"/>
                  </a:solidFill>
                  <a:latin typeface="Lato Light" panose="020F0302020204030203" pitchFamily="34" charset="0"/>
                  <a:ea typeface="+mn-ea"/>
                  <a:cs typeface="+mn-cs"/>
                </a:defRPr>
              </a:lvl1pPr>
              <a:lvl2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400" kern="1200">
                  <a:solidFill>
                    <a:srgbClr val="667A84"/>
                  </a:solidFill>
                  <a:latin typeface="Lato Light" panose="020F0302020204030203" pitchFamily="34" charset="0"/>
                  <a:ea typeface="+mn-ea"/>
                  <a:cs typeface="+mn-cs"/>
                </a:defRPr>
              </a:lvl2pPr>
              <a:lvl3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000" kern="1200">
                  <a:solidFill>
                    <a:srgbClr val="667A84"/>
                  </a:solidFill>
                  <a:latin typeface="Lato Light" panose="020F0302020204030203" pitchFamily="34" charset="0"/>
                  <a:ea typeface="+mn-ea"/>
                  <a:cs typeface="+mn-cs"/>
                </a:defRPr>
              </a:lvl3pPr>
              <a:lvl4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4pPr>
              <a:lvl5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Courier New" panose="02070309020205020404" pitchFamily="49" charset="0"/>
                <a:buNone/>
              </a:pPr>
              <a:r>
                <a:rPr lang="en-US" sz="2000" dirty="0">
                  <a:latin typeface="Lato" panose="020F0502020204030203" pitchFamily="34" charset="0"/>
                  <a:cs typeface="Segoe UI" panose="020B0502040204020203" pitchFamily="34" charset="0"/>
                </a:rPr>
                <a:t>Reassure that the ALS/MND team is available to </a:t>
              </a:r>
              <a:r>
                <a:rPr lang="en-US" sz="2000" dirty="0">
                  <a:solidFill>
                    <a:srgbClr val="DB7059"/>
                  </a:solidFill>
                  <a:latin typeface="Lato" panose="020F0502020204030203" pitchFamily="34" charset="0"/>
                  <a:cs typeface="Segoe UI" panose="020B0502040204020203" pitchFamily="34" charset="0"/>
                </a:rPr>
                <a:t>support</a:t>
              </a:r>
              <a:r>
                <a:rPr lang="en-US" sz="2000" dirty="0">
                  <a:latin typeface="Lato" panose="020F0502020204030203" pitchFamily="34" charset="0"/>
                  <a:cs typeface="Segoe UI" panose="020B0502040204020203" pitchFamily="34" charset="0"/>
                </a:rPr>
                <a:t> them</a:t>
              </a:r>
            </a:p>
            <a:p>
              <a:pPr marL="355600" lvl="1" indent="-355600">
                <a:spcBef>
                  <a:spcPts val="0"/>
                </a:spcBef>
              </a:pPr>
              <a:r>
                <a:rPr lang="en-US" sz="1800" dirty="0"/>
                <a:t>Every attempt will be made to maintain their function </a:t>
              </a:r>
            </a:p>
            <a:p>
              <a:pPr marL="355600" lvl="1" indent="-355600">
                <a:spcBef>
                  <a:spcPts val="0"/>
                </a:spcBef>
              </a:pPr>
              <a:r>
                <a:rPr lang="en-US" sz="1800" dirty="0"/>
                <a:t>Their treatment decisions will be respected</a:t>
              </a:r>
            </a:p>
            <a:p>
              <a:pPr marL="355600" lvl="1" indent="-355600">
                <a:spcBef>
                  <a:spcPts val="0"/>
                </a:spcBef>
              </a:pPr>
              <a:r>
                <a:rPr lang="en-US" sz="1800" dirty="0"/>
                <a:t>They will continue to be cared for and will not be “abandoned” </a:t>
              </a:r>
            </a:p>
          </p:txBody>
        </p:sp>
        <p:sp>
          <p:nvSpPr>
            <p:cNvPr id="17" name="Oval 16">
              <a:extLst>
                <a:ext uri="{FF2B5EF4-FFF2-40B4-BE49-F238E27FC236}">
                  <a16:creationId xmlns:a16="http://schemas.microsoft.com/office/drawing/2014/main" id="{56C1123A-ADF0-8A0B-DE8A-4064A57BC3FC}"/>
                </a:ext>
              </a:extLst>
            </p:cNvPr>
            <p:cNvSpPr/>
            <p:nvPr/>
          </p:nvSpPr>
          <p:spPr>
            <a:xfrm>
              <a:off x="6143631" y="3786430"/>
              <a:ext cx="432000" cy="432000"/>
            </a:xfrm>
            <a:prstGeom prst="ellipse">
              <a:avLst/>
            </a:prstGeom>
            <a:solidFill>
              <a:srgbClr val="667A84"/>
            </a:solidFill>
            <a:ln w="19050">
              <a:solidFill>
                <a:srgbClr val="DB7059"/>
              </a:solidFill>
            </a:ln>
          </p:spPr>
          <p:txBody>
            <a:bodyPr wrap="square" lIns="0" tIns="0" rIns="0" bIns="0" anchor="ctr" anchorCtr="0">
              <a:noAutofit/>
            </a:bodyPr>
            <a:lstStyle/>
            <a:p>
              <a:pPr algn="ctr">
                <a:spcBef>
                  <a:spcPts val="600"/>
                </a:spcBef>
                <a:spcAft>
                  <a:spcPts val="600"/>
                </a:spcAft>
              </a:pPr>
              <a:r>
                <a:rPr lang="en-US" b="1">
                  <a:solidFill>
                    <a:schemeClr val="bg1"/>
                  </a:solidFill>
                  <a:latin typeface="Lato" panose="020F0502020204030203" pitchFamily="34" charset="0"/>
                  <a:cs typeface="Segoe UI" panose="020B0502040204020203" pitchFamily="34" charset="0"/>
                </a:rPr>
                <a:t>5</a:t>
              </a:r>
              <a:endParaRPr lang="en-CA" b="1">
                <a:solidFill>
                  <a:schemeClr val="bg1"/>
                </a:solidFill>
                <a:latin typeface="Lato" panose="020F0502020204030203" pitchFamily="34" charset="0"/>
                <a:cs typeface="Segoe UI" panose="020B0502040204020203" pitchFamily="34" charset="0"/>
              </a:endParaRPr>
            </a:p>
          </p:txBody>
        </p:sp>
      </p:grpSp>
      <p:grpSp>
        <p:nvGrpSpPr>
          <p:cNvPr id="22" name="Group 21">
            <a:extLst>
              <a:ext uri="{FF2B5EF4-FFF2-40B4-BE49-F238E27FC236}">
                <a16:creationId xmlns:a16="http://schemas.microsoft.com/office/drawing/2014/main" id="{F335BC88-56C4-BAEE-13E1-0674970B2BB7}"/>
              </a:ext>
            </a:extLst>
          </p:cNvPr>
          <p:cNvGrpSpPr/>
          <p:nvPr/>
        </p:nvGrpSpPr>
        <p:grpSpPr>
          <a:xfrm>
            <a:off x="6096000" y="5057185"/>
            <a:ext cx="4751913" cy="844810"/>
            <a:chOff x="6096000" y="5057185"/>
            <a:chExt cx="4751913" cy="844810"/>
          </a:xfrm>
        </p:grpSpPr>
        <p:sp>
          <p:nvSpPr>
            <p:cNvPr id="18" name="Content Placeholder 2">
              <a:extLst>
                <a:ext uri="{FF2B5EF4-FFF2-40B4-BE49-F238E27FC236}">
                  <a16:creationId xmlns:a16="http://schemas.microsoft.com/office/drawing/2014/main" id="{1998C29C-A81F-269B-E894-95EECCD2E2D9}"/>
                </a:ext>
              </a:extLst>
            </p:cNvPr>
            <p:cNvSpPr txBox="1">
              <a:spLocks/>
            </p:cNvSpPr>
            <p:nvPr/>
          </p:nvSpPr>
          <p:spPr>
            <a:xfrm>
              <a:off x="6312000" y="5057185"/>
              <a:ext cx="4535913" cy="844810"/>
            </a:xfrm>
            <a:prstGeom prst="rect">
              <a:avLst/>
            </a:prstGeom>
            <a:solidFill>
              <a:srgbClr val="FFF5F5"/>
            </a:solidFill>
            <a:ln w="19050">
              <a:solidFill>
                <a:srgbClr val="DB7059"/>
              </a:solidFill>
            </a:ln>
          </p:spPr>
          <p:txBody>
            <a:bodyPr wrap="square" lIns="324000" tIns="144000" rIns="180000" bIns="144000">
              <a:spAutoFit/>
            </a:bodyPr>
            <a:lstStyle>
              <a:lvl1pPr marL="360363" indent="-360363" algn="l" defTabSz="914400" rtl="0" eaLnBrk="1" latinLnBrk="0" hangingPunct="1">
                <a:lnSpc>
                  <a:spcPct val="90000"/>
                </a:lnSpc>
                <a:spcBef>
                  <a:spcPts val="900"/>
                </a:spcBef>
                <a:buClr>
                  <a:srgbClr val="DB7059"/>
                </a:buClr>
                <a:buSzPct val="120000"/>
                <a:buFont typeface="Courier New" panose="02070309020205020404" pitchFamily="49" charset="0"/>
                <a:buChar char="o"/>
                <a:defRPr sz="2800" kern="1200">
                  <a:solidFill>
                    <a:srgbClr val="667A84"/>
                  </a:solidFill>
                  <a:latin typeface="Lato Light" panose="020F0302020204030203" pitchFamily="34" charset="0"/>
                  <a:ea typeface="+mn-ea"/>
                  <a:cs typeface="+mn-cs"/>
                </a:defRPr>
              </a:lvl1pPr>
              <a:lvl2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400" kern="1200">
                  <a:solidFill>
                    <a:srgbClr val="667A84"/>
                  </a:solidFill>
                  <a:latin typeface="Lato Light" panose="020F0302020204030203" pitchFamily="34" charset="0"/>
                  <a:ea typeface="+mn-ea"/>
                  <a:cs typeface="+mn-cs"/>
                </a:defRPr>
              </a:lvl2pPr>
              <a:lvl3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000" kern="1200">
                  <a:solidFill>
                    <a:srgbClr val="667A84"/>
                  </a:solidFill>
                  <a:latin typeface="Lato Light" panose="020F0302020204030203" pitchFamily="34" charset="0"/>
                  <a:ea typeface="+mn-ea"/>
                  <a:cs typeface="+mn-cs"/>
                </a:defRPr>
              </a:lvl3pPr>
              <a:lvl4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4pPr>
              <a:lvl5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Courier New" panose="02070309020205020404" pitchFamily="49" charset="0"/>
                <a:buNone/>
              </a:pPr>
              <a:r>
                <a:rPr lang="en-US" sz="2000">
                  <a:latin typeface="Lato" panose="020F0502020204030203" pitchFamily="34" charset="0"/>
                  <a:cs typeface="Segoe UI" panose="020B0502040204020203" pitchFamily="34" charset="0"/>
                </a:rPr>
                <a:t>Provide </a:t>
              </a:r>
              <a:r>
                <a:rPr lang="en-US" sz="2000">
                  <a:solidFill>
                    <a:srgbClr val="DB7059"/>
                  </a:solidFill>
                  <a:latin typeface="Lato" panose="020F0502020204030203" pitchFamily="34" charset="0"/>
                  <a:cs typeface="Segoe UI" panose="020B0502040204020203" pitchFamily="34" charset="0"/>
                </a:rPr>
                <a:t>reliable resources</a:t>
              </a:r>
              <a:r>
                <a:rPr lang="en-US" sz="2000">
                  <a:latin typeface="Lato" panose="020F0502020204030203" pitchFamily="34" charset="0"/>
                  <a:cs typeface="Segoe UI" panose="020B0502040204020203" pitchFamily="34" charset="0"/>
                </a:rPr>
                <a:t>, including ALS/MND patient organizations</a:t>
              </a:r>
            </a:p>
          </p:txBody>
        </p:sp>
        <p:sp>
          <p:nvSpPr>
            <p:cNvPr id="19" name="Oval 18">
              <a:extLst>
                <a:ext uri="{FF2B5EF4-FFF2-40B4-BE49-F238E27FC236}">
                  <a16:creationId xmlns:a16="http://schemas.microsoft.com/office/drawing/2014/main" id="{4DC4255F-B3E7-16D7-898E-9466A2407067}"/>
                </a:ext>
              </a:extLst>
            </p:cNvPr>
            <p:cNvSpPr/>
            <p:nvPr/>
          </p:nvSpPr>
          <p:spPr>
            <a:xfrm>
              <a:off x="6096000" y="5274739"/>
              <a:ext cx="432000" cy="432000"/>
            </a:xfrm>
            <a:prstGeom prst="ellipse">
              <a:avLst/>
            </a:prstGeom>
            <a:solidFill>
              <a:srgbClr val="667A84"/>
            </a:solidFill>
            <a:ln w="19050">
              <a:solidFill>
                <a:srgbClr val="DB7059"/>
              </a:solidFill>
            </a:ln>
          </p:spPr>
          <p:txBody>
            <a:bodyPr wrap="square" lIns="0" tIns="0" rIns="0" bIns="0" anchor="ctr" anchorCtr="0">
              <a:noAutofit/>
            </a:bodyPr>
            <a:lstStyle/>
            <a:p>
              <a:pPr algn="ctr">
                <a:spcBef>
                  <a:spcPts val="600"/>
                </a:spcBef>
                <a:spcAft>
                  <a:spcPts val="600"/>
                </a:spcAft>
              </a:pPr>
              <a:r>
                <a:rPr lang="en-US" b="1">
                  <a:solidFill>
                    <a:schemeClr val="bg1"/>
                  </a:solidFill>
                  <a:latin typeface="Lato" panose="020F0502020204030203" pitchFamily="34" charset="0"/>
                  <a:cs typeface="Segoe UI" panose="020B0502040204020203" pitchFamily="34" charset="0"/>
                </a:rPr>
                <a:t>6</a:t>
              </a:r>
              <a:endParaRPr lang="en-CA" b="1">
                <a:solidFill>
                  <a:schemeClr val="bg1"/>
                </a:solidFill>
                <a:latin typeface="Lato" panose="020F0502020204030203" pitchFamily="34" charset="0"/>
                <a:cs typeface="Segoe UI" panose="020B0502040204020203" pitchFamily="34" charset="0"/>
              </a:endParaRPr>
            </a:p>
          </p:txBody>
        </p:sp>
      </p:grpSp>
      <p:grpSp>
        <p:nvGrpSpPr>
          <p:cNvPr id="25" name="Group 24">
            <a:extLst>
              <a:ext uri="{FF2B5EF4-FFF2-40B4-BE49-F238E27FC236}">
                <a16:creationId xmlns:a16="http://schemas.microsoft.com/office/drawing/2014/main" id="{089F9211-1272-AD6D-7F53-3B0205F518E6}"/>
              </a:ext>
            </a:extLst>
          </p:cNvPr>
          <p:cNvGrpSpPr/>
          <p:nvPr/>
        </p:nvGrpSpPr>
        <p:grpSpPr>
          <a:xfrm>
            <a:off x="592112" y="1506892"/>
            <a:ext cx="4971289" cy="1741603"/>
            <a:chOff x="592112" y="1729940"/>
            <a:chExt cx="4971289" cy="1741603"/>
          </a:xfrm>
        </p:grpSpPr>
        <p:sp>
          <p:nvSpPr>
            <p:cNvPr id="23" name="Content Placeholder 2">
              <a:extLst>
                <a:ext uri="{FF2B5EF4-FFF2-40B4-BE49-F238E27FC236}">
                  <a16:creationId xmlns:a16="http://schemas.microsoft.com/office/drawing/2014/main" id="{CF9DC6AA-496C-23B2-6596-A101A3A2D9F8}"/>
                </a:ext>
              </a:extLst>
            </p:cNvPr>
            <p:cNvSpPr txBox="1">
              <a:spLocks/>
            </p:cNvSpPr>
            <p:nvPr/>
          </p:nvSpPr>
          <p:spPr>
            <a:xfrm>
              <a:off x="808112" y="1729940"/>
              <a:ext cx="4755289" cy="1741603"/>
            </a:xfrm>
            <a:prstGeom prst="rect">
              <a:avLst/>
            </a:prstGeom>
            <a:solidFill>
              <a:srgbClr val="FFF5F5"/>
            </a:solidFill>
            <a:ln w="19050">
              <a:solidFill>
                <a:srgbClr val="DB7059"/>
              </a:solidFill>
            </a:ln>
          </p:spPr>
          <p:txBody>
            <a:bodyPr wrap="square" lIns="324000" tIns="108000" rIns="180000" bIns="108000">
              <a:spAutoFit/>
            </a:bodyPr>
            <a:lstStyle>
              <a:lvl1pPr marL="360363" indent="-360363" algn="l" defTabSz="914400" rtl="0" eaLnBrk="1" latinLnBrk="0" hangingPunct="1">
                <a:lnSpc>
                  <a:spcPct val="90000"/>
                </a:lnSpc>
                <a:spcBef>
                  <a:spcPts val="900"/>
                </a:spcBef>
                <a:buClr>
                  <a:srgbClr val="DB7059"/>
                </a:buClr>
                <a:buSzPct val="120000"/>
                <a:buFont typeface="Courier New" panose="02070309020205020404" pitchFamily="49" charset="0"/>
                <a:buChar char="o"/>
                <a:defRPr sz="2800" kern="1200">
                  <a:solidFill>
                    <a:srgbClr val="667A84"/>
                  </a:solidFill>
                  <a:latin typeface="Lato Light" panose="020F0302020204030203" pitchFamily="34" charset="0"/>
                  <a:ea typeface="+mn-ea"/>
                  <a:cs typeface="+mn-cs"/>
                </a:defRPr>
              </a:lvl1pPr>
              <a:lvl2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400" kern="1200">
                  <a:solidFill>
                    <a:srgbClr val="667A84"/>
                  </a:solidFill>
                  <a:latin typeface="Lato Light" panose="020F0302020204030203" pitchFamily="34" charset="0"/>
                  <a:ea typeface="+mn-ea"/>
                  <a:cs typeface="+mn-cs"/>
                </a:defRPr>
              </a:lvl2pPr>
              <a:lvl3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000" kern="1200">
                  <a:solidFill>
                    <a:srgbClr val="667A84"/>
                  </a:solidFill>
                  <a:latin typeface="Lato Light" panose="020F0302020204030203" pitchFamily="34" charset="0"/>
                  <a:ea typeface="+mn-ea"/>
                  <a:cs typeface="+mn-cs"/>
                </a:defRPr>
              </a:lvl3pPr>
              <a:lvl4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4pPr>
              <a:lvl5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Courier New" panose="02070309020205020404" pitchFamily="49" charset="0"/>
                <a:buNone/>
              </a:pPr>
              <a:r>
                <a:rPr lang="en-US" sz="2000" dirty="0">
                  <a:latin typeface="Lato" panose="020F0502020204030203" pitchFamily="34" charset="0"/>
                  <a:cs typeface="Segoe UI" panose="020B0502040204020203" pitchFamily="34" charset="0"/>
                </a:rPr>
                <a:t>Explore the </a:t>
              </a:r>
              <a:r>
                <a:rPr lang="en-US" sz="2000" dirty="0">
                  <a:solidFill>
                    <a:srgbClr val="DB7059"/>
                  </a:solidFill>
                  <a:latin typeface="Lato" panose="020F0502020204030203" pitchFamily="34" charset="0"/>
                  <a:cs typeface="Segoe UI" panose="020B0502040204020203" pitchFamily="34" charset="0"/>
                </a:rPr>
                <a:t>patient's agenda </a:t>
              </a:r>
              <a:r>
                <a:rPr lang="en-US" sz="2000" dirty="0">
                  <a:latin typeface="Lato" panose="020F0502020204030203" pitchFamily="34" charset="0"/>
                  <a:cs typeface="Segoe UI" panose="020B0502040204020203" pitchFamily="34" charset="0"/>
                </a:rPr>
                <a:t>(</a:t>
              </a:r>
              <a:r>
                <a:rPr lang="en-US" sz="2000" b="1" dirty="0">
                  <a:latin typeface="Lato" panose="020F0502020204030203" pitchFamily="34" charset="0"/>
                  <a:cs typeface="Segoe UI" panose="020B0502040204020203" pitchFamily="34" charset="0"/>
                </a:rPr>
                <a:t>ICE</a:t>
              </a:r>
              <a:r>
                <a:rPr lang="en-US" sz="2000" dirty="0">
                  <a:latin typeface="Lato" panose="020F0502020204030203" pitchFamily="34" charset="0"/>
                  <a:cs typeface="Segoe UI" panose="020B0502040204020203" pitchFamily="34" charset="0"/>
                </a:rPr>
                <a:t>)</a:t>
              </a:r>
            </a:p>
            <a:p>
              <a:pPr>
                <a:spcBef>
                  <a:spcPts val="0"/>
                </a:spcBef>
              </a:pPr>
              <a:r>
                <a:rPr lang="en-US" sz="1800" dirty="0">
                  <a:cs typeface="Segoe UI" panose="020B0502040204020203" pitchFamily="34" charset="0"/>
                </a:rPr>
                <a:t>Ideas – what may help</a:t>
              </a:r>
            </a:p>
            <a:p>
              <a:pPr>
                <a:spcBef>
                  <a:spcPts val="0"/>
                </a:spcBef>
              </a:pPr>
              <a:r>
                <a:rPr lang="en-US" sz="1800" dirty="0">
                  <a:cs typeface="Segoe UI" panose="020B0502040204020203" pitchFamily="34" charset="0"/>
                </a:rPr>
                <a:t>Concerns – what is worrying them the most at this time</a:t>
              </a:r>
            </a:p>
            <a:p>
              <a:pPr>
                <a:spcBef>
                  <a:spcPts val="0"/>
                </a:spcBef>
              </a:pPr>
              <a:r>
                <a:rPr lang="en-US" sz="1800" dirty="0">
                  <a:cs typeface="Segoe UI" panose="020B0502040204020203" pitchFamily="34" charset="0"/>
                </a:rPr>
                <a:t>Expectations – what are their hopes for next steps/for the future </a:t>
              </a:r>
            </a:p>
          </p:txBody>
        </p:sp>
        <p:sp>
          <p:nvSpPr>
            <p:cNvPr id="24" name="Oval 23">
              <a:extLst>
                <a:ext uri="{FF2B5EF4-FFF2-40B4-BE49-F238E27FC236}">
                  <a16:creationId xmlns:a16="http://schemas.microsoft.com/office/drawing/2014/main" id="{C3860A3B-7BDA-FA99-32DB-4513BA9862CB}"/>
                </a:ext>
              </a:extLst>
            </p:cNvPr>
            <p:cNvSpPr/>
            <p:nvPr/>
          </p:nvSpPr>
          <p:spPr>
            <a:xfrm>
              <a:off x="592112" y="2384741"/>
              <a:ext cx="432000" cy="432000"/>
            </a:xfrm>
            <a:prstGeom prst="ellipse">
              <a:avLst/>
            </a:prstGeom>
            <a:solidFill>
              <a:srgbClr val="667A84"/>
            </a:solidFill>
            <a:ln w="19050">
              <a:solidFill>
                <a:srgbClr val="DB7059"/>
              </a:solidFill>
            </a:ln>
          </p:spPr>
          <p:txBody>
            <a:bodyPr wrap="square" lIns="0" tIns="0" rIns="0" bIns="0" anchor="ctr" anchorCtr="0">
              <a:noAutofit/>
            </a:bodyPr>
            <a:lstStyle/>
            <a:p>
              <a:pPr algn="ctr">
                <a:spcBef>
                  <a:spcPts val="600"/>
                </a:spcBef>
                <a:spcAft>
                  <a:spcPts val="600"/>
                </a:spcAft>
              </a:pPr>
              <a:r>
                <a:rPr lang="en-US" b="1">
                  <a:solidFill>
                    <a:schemeClr val="bg1"/>
                  </a:solidFill>
                  <a:latin typeface="Lato" panose="020F0502020204030203" pitchFamily="34" charset="0"/>
                  <a:cs typeface="Segoe UI" panose="020B0502040204020203" pitchFamily="34" charset="0"/>
                </a:rPr>
                <a:t>1</a:t>
              </a:r>
              <a:endParaRPr lang="en-CA" b="1">
                <a:solidFill>
                  <a:schemeClr val="bg1"/>
                </a:solidFill>
                <a:latin typeface="Lato" panose="020F0502020204030203" pitchFamily="34" charset="0"/>
                <a:cs typeface="Segoe UI" panose="020B0502040204020203" pitchFamily="34" charset="0"/>
              </a:endParaRPr>
            </a:p>
          </p:txBody>
        </p:sp>
      </p:grpSp>
      <p:sp>
        <p:nvSpPr>
          <p:cNvPr id="8" name="TextBox 7">
            <a:extLst>
              <a:ext uri="{FF2B5EF4-FFF2-40B4-BE49-F238E27FC236}">
                <a16:creationId xmlns:a16="http://schemas.microsoft.com/office/drawing/2014/main" id="{41AB7209-C9A0-DD2F-D21E-C633827077B5}"/>
              </a:ext>
            </a:extLst>
          </p:cNvPr>
          <p:cNvSpPr txBox="1"/>
          <p:nvPr/>
        </p:nvSpPr>
        <p:spPr>
          <a:xfrm>
            <a:off x="501490" y="6045531"/>
            <a:ext cx="7196027" cy="215444"/>
          </a:xfrm>
          <a:prstGeom prst="rect">
            <a:avLst/>
          </a:prstGeom>
          <a:noFill/>
        </p:spPr>
        <p:txBody>
          <a:bodyPr wrap="square">
            <a:spAutoFit/>
          </a:bodyPr>
          <a:lstStyle/>
          <a:p>
            <a:r>
              <a:rPr lang="en-CA" sz="8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ALS, amyotrophic lateral sclerosis; MND, motor neuron disease</a:t>
            </a:r>
            <a:endParaRPr lang="en-US">
              <a:solidFill>
                <a:schemeClr val="tx1">
                  <a:lumMod val="50000"/>
                  <a:lumOff val="50000"/>
                </a:schemeClr>
              </a:solidFill>
            </a:endParaRPr>
          </a:p>
        </p:txBody>
      </p:sp>
    </p:spTree>
    <p:extLst>
      <p:ext uri="{BB962C8B-B14F-4D97-AF65-F5344CB8AC3E}">
        <p14:creationId xmlns:p14="http://schemas.microsoft.com/office/powerpoint/2010/main" val="287136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5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37629-E72E-3D71-93C2-52ACB26602AC}"/>
              </a:ext>
            </a:extLst>
          </p:cNvPr>
          <p:cNvSpPr>
            <a:spLocks noGrp="1"/>
          </p:cNvSpPr>
          <p:nvPr>
            <p:ph type="title"/>
          </p:nvPr>
        </p:nvSpPr>
        <p:spPr/>
        <p:txBody>
          <a:bodyPr/>
          <a:lstStyle/>
          <a:p>
            <a:r>
              <a:rPr lang="en-CA"/>
              <a:t>Program Faculty </a:t>
            </a:r>
          </a:p>
        </p:txBody>
      </p:sp>
      <p:pic>
        <p:nvPicPr>
          <p:cNvPr id="7" name="Picture 2" descr="Dr Angela Genge - International Symposium on ALS/MND">
            <a:extLst>
              <a:ext uri="{FF2B5EF4-FFF2-40B4-BE49-F238E27FC236}">
                <a16:creationId xmlns:a16="http://schemas.microsoft.com/office/drawing/2014/main" id="{5D9C0FFE-02B3-DFA4-4F0D-CA522F99D1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05" t="4123" r="7942" b="11622"/>
          <a:stretch/>
        </p:blipFill>
        <p:spPr bwMode="auto">
          <a:xfrm>
            <a:off x="585810" y="1555186"/>
            <a:ext cx="1599094" cy="1584000"/>
          </a:xfrm>
          <a:prstGeom prst="ellipse">
            <a:avLst/>
          </a:prstGeom>
          <a:noFill/>
          <a:ln w="19050">
            <a:solidFill>
              <a:srgbClr val="DB7059"/>
            </a:solidFill>
          </a:ln>
          <a:effectLst>
            <a:outerShdw blurRad="63500" algn="ctr"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3339A23-97E6-7FE3-9175-8525C9AB6F5F}"/>
              </a:ext>
            </a:extLst>
          </p:cNvPr>
          <p:cNvSpPr txBox="1"/>
          <p:nvPr/>
        </p:nvSpPr>
        <p:spPr>
          <a:xfrm>
            <a:off x="2334399" y="1555186"/>
            <a:ext cx="2510651" cy="2062103"/>
          </a:xfrm>
          <a:prstGeom prst="rect">
            <a:avLst/>
          </a:prstGeom>
          <a:noFill/>
        </p:spPr>
        <p:txBody>
          <a:bodyPr wrap="square" rtlCol="0">
            <a:spAutoFit/>
          </a:bodyPr>
          <a:lstStyle/>
          <a:p>
            <a:r>
              <a:rPr lang="en-CA" sz="1600" b="1" dirty="0">
                <a:solidFill>
                  <a:srgbClr val="DB7059"/>
                </a:solidFill>
                <a:latin typeface="Lato" panose="020F0502020204030203" pitchFamily="34" charset="0"/>
                <a:cs typeface="Segoe UI" panose="020B0502040204020203" pitchFamily="34" charset="0"/>
              </a:rPr>
              <a:t>CHAIR </a:t>
            </a:r>
          </a:p>
          <a:p>
            <a:r>
              <a:rPr lang="en-CA" sz="1600" b="1" dirty="0">
                <a:solidFill>
                  <a:srgbClr val="DB7059"/>
                </a:solidFill>
                <a:latin typeface="Lato" panose="020F0502020204030203" pitchFamily="34" charset="0"/>
                <a:cs typeface="Segoe UI" panose="020B0502040204020203" pitchFamily="34" charset="0"/>
              </a:rPr>
              <a:t>Angela </a:t>
            </a:r>
            <a:r>
              <a:rPr lang="en-CA" sz="1600" b="1" dirty="0" err="1">
                <a:solidFill>
                  <a:srgbClr val="DB7059"/>
                </a:solidFill>
                <a:latin typeface="Lato" panose="020F0502020204030203" pitchFamily="34" charset="0"/>
                <a:cs typeface="Segoe UI" panose="020B0502040204020203" pitchFamily="34" charset="0"/>
              </a:rPr>
              <a:t>Genge</a:t>
            </a:r>
            <a:br>
              <a:rPr lang="en-CA" sz="1600" b="1" dirty="0">
                <a:solidFill>
                  <a:srgbClr val="DB7059"/>
                </a:solidFill>
                <a:latin typeface="Lato Light" panose="020F0302020204030203" pitchFamily="34" charset="0"/>
                <a:cs typeface="Segoe UI" panose="020B0502040204020203" pitchFamily="34" charset="0"/>
              </a:rPr>
            </a:br>
            <a:r>
              <a:rPr lang="en-CA" sz="1200" dirty="0">
                <a:solidFill>
                  <a:srgbClr val="DB7059"/>
                </a:solidFill>
                <a:latin typeface="Lato Light" panose="020F0302020204030203" pitchFamily="34" charset="0"/>
                <a:cs typeface="Segoe UI" panose="020B0502040204020203" pitchFamily="34" charset="0"/>
              </a:rPr>
              <a:t>MD, FRCP(C)</a:t>
            </a:r>
          </a:p>
          <a:p>
            <a:r>
              <a:rPr lang="en-CA" sz="1200" dirty="0">
                <a:solidFill>
                  <a:srgbClr val="667A84"/>
                </a:solidFill>
                <a:latin typeface="Lato Light" panose="020F0302020204030203" pitchFamily="34" charset="0"/>
                <a:cs typeface="Segoe UI" panose="020B0502040204020203" pitchFamily="34" charset="0"/>
              </a:rPr>
              <a:t>Director, Clinical Research Unit</a:t>
            </a:r>
          </a:p>
          <a:p>
            <a:r>
              <a:rPr lang="en-CA" sz="1200" dirty="0">
                <a:solidFill>
                  <a:srgbClr val="667A84"/>
                </a:solidFill>
                <a:latin typeface="Lato Light" panose="020F0302020204030203" pitchFamily="34" charset="0"/>
                <a:cs typeface="Segoe UI" panose="020B0502040204020203" pitchFamily="34" charset="0"/>
              </a:rPr>
              <a:t>Montreal Neurological Institute</a:t>
            </a:r>
          </a:p>
          <a:p>
            <a:r>
              <a:rPr lang="en-CA" sz="1200" dirty="0">
                <a:solidFill>
                  <a:srgbClr val="667A84"/>
                </a:solidFill>
                <a:latin typeface="Lato Light" panose="020F0302020204030203" pitchFamily="34" charset="0"/>
                <a:cs typeface="Segoe UI" panose="020B0502040204020203" pitchFamily="34" charset="0"/>
              </a:rPr>
              <a:t>Associate Professor</a:t>
            </a:r>
          </a:p>
          <a:p>
            <a:r>
              <a:rPr lang="en-CA" sz="1200" dirty="0">
                <a:solidFill>
                  <a:srgbClr val="667A84"/>
                </a:solidFill>
                <a:latin typeface="Lato Light" panose="020F0302020204030203" pitchFamily="34" charset="0"/>
                <a:cs typeface="Segoe UI" panose="020B0502040204020203" pitchFamily="34" charset="0"/>
              </a:rPr>
              <a:t>Department of Neurology and Neurosurgery</a:t>
            </a:r>
          </a:p>
          <a:p>
            <a:r>
              <a:rPr lang="en-CA" sz="1200" dirty="0">
                <a:solidFill>
                  <a:srgbClr val="667A84"/>
                </a:solidFill>
                <a:latin typeface="Lato Light" panose="020F0302020204030203" pitchFamily="34" charset="0"/>
                <a:cs typeface="Segoe UI" panose="020B0502040204020203" pitchFamily="34" charset="0"/>
              </a:rPr>
              <a:t>McGill University</a:t>
            </a:r>
            <a:br>
              <a:rPr lang="en-CA" sz="1200" dirty="0">
                <a:solidFill>
                  <a:srgbClr val="667A84"/>
                </a:solidFill>
                <a:latin typeface="Lato Light" panose="020F0302020204030203" pitchFamily="34" charset="0"/>
                <a:cs typeface="Segoe UI" panose="020B0502040204020203" pitchFamily="34" charset="0"/>
              </a:rPr>
            </a:br>
            <a:r>
              <a:rPr lang="en-CA" sz="1200" dirty="0">
                <a:solidFill>
                  <a:srgbClr val="667A84"/>
                </a:solidFill>
                <a:latin typeface="Lato Light" panose="020F0302020204030203" pitchFamily="34" charset="0"/>
                <a:cs typeface="Segoe UI" panose="020B0502040204020203" pitchFamily="34" charset="0"/>
              </a:rPr>
              <a:t>Montreal, Quebec </a:t>
            </a:r>
          </a:p>
        </p:txBody>
      </p:sp>
      <p:sp>
        <p:nvSpPr>
          <p:cNvPr id="9" name="TextBox 8">
            <a:extLst>
              <a:ext uri="{FF2B5EF4-FFF2-40B4-BE49-F238E27FC236}">
                <a16:creationId xmlns:a16="http://schemas.microsoft.com/office/drawing/2014/main" id="{BF75D178-FE56-A438-2A23-BC4F561E1EAF}"/>
              </a:ext>
            </a:extLst>
          </p:cNvPr>
          <p:cNvSpPr txBox="1"/>
          <p:nvPr/>
        </p:nvSpPr>
        <p:spPr>
          <a:xfrm>
            <a:off x="2334399" y="3773797"/>
            <a:ext cx="2798151" cy="2739211"/>
          </a:xfrm>
          <a:prstGeom prst="rect">
            <a:avLst/>
          </a:prstGeom>
          <a:noFill/>
        </p:spPr>
        <p:txBody>
          <a:bodyPr wrap="square">
            <a:spAutoFit/>
          </a:bodyPr>
          <a:lstStyle/>
          <a:p>
            <a:pPr algn="l"/>
            <a:r>
              <a:rPr lang="en-CA" sz="1600" b="1" i="0" u="none" strike="noStrike" dirty="0">
                <a:solidFill>
                  <a:srgbClr val="DB7059"/>
                </a:solidFill>
                <a:effectLst/>
                <a:latin typeface="Lato" panose="020F0502020204030203" pitchFamily="34" charset="0"/>
                <a:cs typeface="Segoe UI" panose="020B0502040204020203" pitchFamily="34" charset="0"/>
              </a:rPr>
              <a:t>Colleen O’Connell </a:t>
            </a:r>
            <a:br>
              <a:rPr lang="en-CA" sz="1600" b="1" i="0" u="none" strike="noStrike" dirty="0">
                <a:solidFill>
                  <a:srgbClr val="DB7059"/>
                </a:solidFill>
                <a:effectLst/>
                <a:latin typeface="Lato Light" panose="020F0302020204030203" pitchFamily="34" charset="0"/>
                <a:cs typeface="Segoe UI" panose="020B0502040204020203" pitchFamily="34" charset="0"/>
              </a:rPr>
            </a:br>
            <a:r>
              <a:rPr lang="en-CA" sz="1200" i="0" u="none" strike="noStrike" dirty="0">
                <a:solidFill>
                  <a:srgbClr val="DB7059"/>
                </a:solidFill>
                <a:effectLst/>
                <a:latin typeface="Lato Light" panose="020F0302020204030203" pitchFamily="34" charset="0"/>
                <a:cs typeface="Segoe UI" panose="020B0502040204020203" pitchFamily="34" charset="0"/>
              </a:rPr>
              <a:t>MD, FRCPC</a:t>
            </a:r>
          </a:p>
          <a:p>
            <a:r>
              <a:rPr lang="en-CA" sz="1200" dirty="0">
                <a:solidFill>
                  <a:srgbClr val="667A84"/>
                </a:solidFill>
                <a:latin typeface="Lato Light" panose="020F0302020204030203" pitchFamily="34" charset="0"/>
                <a:cs typeface="Segoe UI" panose="020B0502040204020203" pitchFamily="34" charset="0"/>
              </a:rPr>
              <a:t>Medical Director &amp; Research Chief</a:t>
            </a:r>
          </a:p>
          <a:p>
            <a:r>
              <a:rPr lang="fr-FR" sz="1200" dirty="0">
                <a:solidFill>
                  <a:srgbClr val="667A84"/>
                </a:solidFill>
                <a:latin typeface="Lato Light" panose="020F0302020204030203" pitchFamily="34" charset="0"/>
                <a:cs typeface="Segoe UI" panose="020B0502040204020203" pitchFamily="34" charset="0"/>
              </a:rPr>
              <a:t>Stan Cassidy Centre for </a:t>
            </a:r>
            <a:r>
              <a:rPr lang="fr-FR" sz="1200" dirty="0" err="1">
                <a:solidFill>
                  <a:srgbClr val="667A84"/>
                </a:solidFill>
                <a:latin typeface="Lato Light" panose="020F0302020204030203" pitchFamily="34" charset="0"/>
                <a:cs typeface="Segoe UI" panose="020B0502040204020203" pitchFamily="34" charset="0"/>
              </a:rPr>
              <a:t>Rehabilitation</a:t>
            </a:r>
            <a:endParaRPr lang="fr-FR" sz="1200" dirty="0">
              <a:solidFill>
                <a:srgbClr val="667A84"/>
              </a:solidFill>
              <a:latin typeface="Lato Light" panose="020F0302020204030203" pitchFamily="34" charset="0"/>
              <a:cs typeface="Segoe UI" panose="020B0502040204020203" pitchFamily="34" charset="0"/>
            </a:endParaRPr>
          </a:p>
          <a:p>
            <a:r>
              <a:rPr lang="en-CA" sz="1200" dirty="0">
                <a:solidFill>
                  <a:srgbClr val="667A84"/>
                </a:solidFill>
                <a:latin typeface="Lato Light" panose="020F0302020204030203" pitchFamily="34" charset="0"/>
                <a:cs typeface="Segoe UI" panose="020B0502040204020203" pitchFamily="34" charset="0"/>
              </a:rPr>
              <a:t>Clinical Research Director </a:t>
            </a:r>
          </a:p>
          <a:p>
            <a:r>
              <a:rPr lang="en-US" sz="1200" dirty="0">
                <a:solidFill>
                  <a:srgbClr val="667A84"/>
                </a:solidFill>
                <a:latin typeface="Lato Light" panose="020F0302020204030203" pitchFamily="34" charset="0"/>
                <a:cs typeface="Segoe UI" panose="020B0502040204020203" pitchFamily="34" charset="0"/>
              </a:rPr>
              <a:t>Centre for Adaptive Rehabilitation Engineering Institute of Biomedical Engineering </a:t>
            </a:r>
          </a:p>
          <a:p>
            <a:r>
              <a:rPr lang="en-CA" sz="1200" dirty="0">
                <a:solidFill>
                  <a:srgbClr val="667A84"/>
                </a:solidFill>
                <a:latin typeface="Lato Light" panose="020F0302020204030203" pitchFamily="34" charset="0"/>
                <a:cs typeface="Segoe UI" panose="020B0502040204020203" pitchFamily="34" charset="0"/>
              </a:rPr>
              <a:t>University of New Brunswick</a:t>
            </a:r>
          </a:p>
          <a:p>
            <a:r>
              <a:rPr lang="en-CA" sz="1200" dirty="0">
                <a:solidFill>
                  <a:srgbClr val="667A84"/>
                </a:solidFill>
                <a:latin typeface="Lato Light" panose="020F0302020204030203" pitchFamily="34" charset="0"/>
                <a:cs typeface="Segoe UI" panose="020B0502040204020203" pitchFamily="34" charset="0"/>
              </a:rPr>
              <a:t>Assistant Professor</a:t>
            </a:r>
          </a:p>
          <a:p>
            <a:r>
              <a:rPr lang="en-CA" sz="1200" dirty="0">
                <a:solidFill>
                  <a:srgbClr val="667A84"/>
                </a:solidFill>
                <a:latin typeface="Lato Light" panose="020F0302020204030203" pitchFamily="34" charset="0"/>
                <a:cs typeface="Segoe UI" panose="020B0502040204020203" pitchFamily="34" charset="0"/>
              </a:rPr>
              <a:t>Dalhousie University Faculty of Medicine</a:t>
            </a:r>
          </a:p>
          <a:p>
            <a:r>
              <a:rPr lang="en-CA" sz="1200" dirty="0">
                <a:solidFill>
                  <a:srgbClr val="667A84"/>
                </a:solidFill>
                <a:latin typeface="Lato Light" panose="020F0302020204030203" pitchFamily="34" charset="0"/>
                <a:cs typeface="Segoe UI" panose="020B0502040204020203" pitchFamily="34" charset="0"/>
              </a:rPr>
              <a:t>Dalhousie Medicine New Brunswick</a:t>
            </a:r>
          </a:p>
          <a:p>
            <a:r>
              <a:rPr lang="en-CA" sz="1200" dirty="0">
                <a:solidFill>
                  <a:srgbClr val="667A84"/>
                </a:solidFill>
                <a:latin typeface="Lato Light" panose="020F0302020204030203" pitchFamily="34" charset="0"/>
                <a:cs typeface="Segoe UI" panose="020B0502040204020203" pitchFamily="34" charset="0"/>
              </a:rPr>
              <a:t>Fredericton, New Brunswick</a:t>
            </a:r>
          </a:p>
        </p:txBody>
      </p:sp>
      <p:pic>
        <p:nvPicPr>
          <p:cNvPr id="10" name="Picture 6" descr="profile photo">
            <a:extLst>
              <a:ext uri="{FF2B5EF4-FFF2-40B4-BE49-F238E27FC236}">
                <a16:creationId xmlns:a16="http://schemas.microsoft.com/office/drawing/2014/main" id="{BCB3D47E-CA60-B422-1C52-88D17430E2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1034"/>
          <a:stretch/>
        </p:blipFill>
        <p:spPr bwMode="auto">
          <a:xfrm>
            <a:off x="5132550" y="1555186"/>
            <a:ext cx="1584000" cy="1584000"/>
          </a:xfrm>
          <a:prstGeom prst="ellipse">
            <a:avLst/>
          </a:prstGeom>
          <a:noFill/>
          <a:ln w="19050">
            <a:solidFill>
              <a:srgbClr val="DB7059"/>
            </a:solidFill>
          </a:ln>
          <a:effectLst>
            <a:outerShdw blurRad="63500" algn="ctr"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89F80D3-CEB2-1D81-4424-EEF76D7DBA43}"/>
              </a:ext>
            </a:extLst>
          </p:cNvPr>
          <p:cNvSpPr txBox="1"/>
          <p:nvPr/>
        </p:nvSpPr>
        <p:spPr>
          <a:xfrm>
            <a:off x="6844997" y="1555186"/>
            <a:ext cx="2531588" cy="1446550"/>
          </a:xfrm>
          <a:prstGeom prst="rect">
            <a:avLst/>
          </a:prstGeom>
          <a:noFill/>
        </p:spPr>
        <p:txBody>
          <a:bodyPr wrap="square" rtlCol="0">
            <a:spAutoFit/>
          </a:bodyPr>
          <a:lstStyle/>
          <a:p>
            <a:pPr algn="l"/>
            <a:r>
              <a:rPr lang="en-CA" sz="1600" b="1" i="0" dirty="0">
                <a:solidFill>
                  <a:srgbClr val="DB7059"/>
                </a:solidFill>
                <a:effectLst/>
                <a:latin typeface="Lato" panose="020F0502020204030203" pitchFamily="34" charset="0"/>
                <a:cs typeface="Segoe UI" panose="020B0502040204020203" pitchFamily="34" charset="0"/>
              </a:rPr>
              <a:t>Melinda S. Kavanaugh </a:t>
            </a:r>
            <a:br>
              <a:rPr lang="en-CA" sz="1600" b="1" i="0" dirty="0">
                <a:solidFill>
                  <a:srgbClr val="DB7059"/>
                </a:solidFill>
                <a:effectLst/>
                <a:latin typeface="Lato Light" panose="020F0302020204030203" pitchFamily="34" charset="0"/>
                <a:cs typeface="Segoe UI" panose="020B0502040204020203" pitchFamily="34" charset="0"/>
              </a:rPr>
            </a:br>
            <a:r>
              <a:rPr lang="en-CA" sz="1200" i="0" dirty="0">
                <a:solidFill>
                  <a:srgbClr val="DB7059"/>
                </a:solidFill>
                <a:effectLst/>
                <a:latin typeface="Lato Light" panose="020F0302020204030203" pitchFamily="34" charset="0"/>
                <a:cs typeface="Segoe UI" panose="020B0502040204020203" pitchFamily="34" charset="0"/>
              </a:rPr>
              <a:t>PhD, MSW, LCSW</a:t>
            </a:r>
          </a:p>
          <a:p>
            <a:pPr algn="l"/>
            <a:r>
              <a:rPr lang="en-CA" sz="1200" dirty="0">
                <a:solidFill>
                  <a:srgbClr val="667A84"/>
                </a:solidFill>
                <a:latin typeface="Lato Light" panose="020F0302020204030203" pitchFamily="34" charset="0"/>
                <a:cs typeface="Segoe UI" panose="020B0502040204020203" pitchFamily="34" charset="0"/>
              </a:rPr>
              <a:t>Professor, Social Work</a:t>
            </a:r>
          </a:p>
          <a:p>
            <a:pPr algn="l"/>
            <a:r>
              <a:rPr lang="en-CA" sz="1200" dirty="0">
                <a:solidFill>
                  <a:srgbClr val="667A84"/>
                </a:solidFill>
                <a:latin typeface="Lato Light" panose="020F0302020204030203" pitchFamily="34" charset="0"/>
                <a:cs typeface="Segoe UI" panose="020B0502040204020203" pitchFamily="34" charset="0"/>
              </a:rPr>
              <a:t>Department of Social Work</a:t>
            </a:r>
          </a:p>
          <a:p>
            <a:pPr algn="l"/>
            <a:r>
              <a:rPr lang="en-CA" sz="1200" b="0" i="0" dirty="0">
                <a:solidFill>
                  <a:srgbClr val="667A84"/>
                </a:solidFill>
                <a:effectLst/>
                <a:latin typeface="Lato Light" panose="020F0302020204030203" pitchFamily="34" charset="0"/>
                <a:cs typeface="Segoe UI" panose="020B0502040204020203" pitchFamily="34" charset="0"/>
              </a:rPr>
              <a:t>University of </a:t>
            </a:r>
            <a:br>
              <a:rPr lang="en-CA" sz="1200" b="0" i="0" dirty="0">
                <a:solidFill>
                  <a:srgbClr val="667A84"/>
                </a:solidFill>
                <a:effectLst/>
                <a:latin typeface="Lato Light" panose="020F0302020204030203" pitchFamily="34" charset="0"/>
                <a:cs typeface="Segoe UI" panose="020B0502040204020203" pitchFamily="34" charset="0"/>
              </a:rPr>
            </a:br>
            <a:r>
              <a:rPr lang="en-CA" sz="1200" b="0" i="0" dirty="0">
                <a:solidFill>
                  <a:srgbClr val="667A84"/>
                </a:solidFill>
                <a:effectLst/>
                <a:latin typeface="Lato Light" panose="020F0302020204030203" pitchFamily="34" charset="0"/>
                <a:cs typeface="Segoe UI" panose="020B0502040204020203" pitchFamily="34" charset="0"/>
              </a:rPr>
              <a:t>Wisconsin-Milwaukee</a:t>
            </a:r>
          </a:p>
          <a:p>
            <a:pPr algn="l"/>
            <a:r>
              <a:rPr lang="en-CA" sz="1200" b="0" i="0" dirty="0">
                <a:solidFill>
                  <a:srgbClr val="667A84"/>
                </a:solidFill>
                <a:effectLst/>
                <a:latin typeface="Lato Light" panose="020F0302020204030203" pitchFamily="34" charset="0"/>
                <a:cs typeface="Segoe UI" panose="020B0502040204020203" pitchFamily="34" charset="0"/>
              </a:rPr>
              <a:t>Milwaukee, Wisconsin</a:t>
            </a:r>
            <a:endParaRPr lang="en-CA" sz="1400" b="0" i="0" dirty="0">
              <a:solidFill>
                <a:srgbClr val="000000"/>
              </a:solidFill>
              <a:effectLst/>
              <a:latin typeface="Lato Light" panose="020F0302020204030203" pitchFamily="34" charset="0"/>
              <a:cs typeface="Segoe UI" panose="020B0502040204020203" pitchFamily="34" charset="0"/>
            </a:endParaRPr>
          </a:p>
        </p:txBody>
      </p:sp>
      <p:pic>
        <p:nvPicPr>
          <p:cNvPr id="12" name="Picture 8" descr="Catherine Cummings">
            <a:extLst>
              <a:ext uri="{FF2B5EF4-FFF2-40B4-BE49-F238E27FC236}">
                <a16:creationId xmlns:a16="http://schemas.microsoft.com/office/drawing/2014/main" id="{C95FA9C5-034A-8F9B-8B37-CAF6382519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5132550" y="3773797"/>
            <a:ext cx="1584000" cy="1584000"/>
          </a:xfrm>
          <a:prstGeom prst="ellipse">
            <a:avLst/>
          </a:prstGeom>
          <a:noFill/>
          <a:ln w="19050">
            <a:solidFill>
              <a:srgbClr val="DB7059"/>
            </a:solidFill>
          </a:ln>
          <a:effectLst>
            <a:outerShdw blurRad="63500" algn="ctr"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A52E1A7-CBB5-76BF-8793-65721BDD672A}"/>
              </a:ext>
            </a:extLst>
          </p:cNvPr>
          <p:cNvSpPr txBox="1"/>
          <p:nvPr/>
        </p:nvSpPr>
        <p:spPr>
          <a:xfrm>
            <a:off x="6844997" y="3773797"/>
            <a:ext cx="2353787" cy="1261884"/>
          </a:xfrm>
          <a:prstGeom prst="rect">
            <a:avLst/>
          </a:prstGeom>
          <a:noFill/>
        </p:spPr>
        <p:txBody>
          <a:bodyPr wrap="square" rtlCol="0">
            <a:spAutoFit/>
          </a:bodyPr>
          <a:lstStyle/>
          <a:p>
            <a:pPr algn="l"/>
            <a:r>
              <a:rPr lang="en-CA" sz="1600" b="1" i="0" dirty="0">
                <a:solidFill>
                  <a:srgbClr val="DB7059"/>
                </a:solidFill>
                <a:effectLst/>
                <a:latin typeface="Lato" panose="020F0502020204030203" pitchFamily="34" charset="0"/>
                <a:cs typeface="Segoe UI" panose="020B0502040204020203" pitchFamily="34" charset="0"/>
              </a:rPr>
              <a:t>Cathy Cummings </a:t>
            </a:r>
            <a:br>
              <a:rPr lang="en-CA" sz="1600" b="1" i="0" dirty="0">
                <a:solidFill>
                  <a:srgbClr val="DB7059"/>
                </a:solidFill>
                <a:effectLst/>
                <a:latin typeface="Lato Light" panose="020F0302020204030203" pitchFamily="34" charset="0"/>
                <a:cs typeface="Segoe UI" panose="020B0502040204020203" pitchFamily="34" charset="0"/>
              </a:rPr>
            </a:br>
            <a:r>
              <a:rPr lang="en-CA" sz="1200" i="0" dirty="0">
                <a:solidFill>
                  <a:srgbClr val="DB7059"/>
                </a:solidFill>
                <a:effectLst/>
                <a:latin typeface="Lato Light" panose="020F0302020204030203" pitchFamily="34" charset="0"/>
                <a:cs typeface="Segoe UI" panose="020B0502040204020203" pitchFamily="34" charset="0"/>
              </a:rPr>
              <a:t>CAE, MBA</a:t>
            </a:r>
          </a:p>
          <a:p>
            <a:pPr algn="l"/>
            <a:r>
              <a:rPr lang="en-CA" sz="1200" b="0" i="0" dirty="0">
                <a:solidFill>
                  <a:srgbClr val="667A84"/>
                </a:solidFill>
                <a:effectLst/>
                <a:latin typeface="Lato Light" panose="020F0302020204030203" pitchFamily="34" charset="0"/>
                <a:cs typeface="Segoe UI" panose="020B0502040204020203" pitchFamily="34" charset="0"/>
              </a:rPr>
              <a:t>Executive Director</a:t>
            </a:r>
          </a:p>
          <a:p>
            <a:pPr algn="l"/>
            <a:r>
              <a:rPr lang="en-CA" sz="1200" b="0" i="0" dirty="0">
                <a:solidFill>
                  <a:srgbClr val="667A84"/>
                </a:solidFill>
                <a:effectLst/>
                <a:latin typeface="Lato Light" panose="020F0302020204030203" pitchFamily="34" charset="0"/>
                <a:cs typeface="Segoe UI" panose="020B0502040204020203" pitchFamily="34" charset="0"/>
              </a:rPr>
              <a:t>International Alliance of ALS/MND Associations</a:t>
            </a:r>
          </a:p>
          <a:p>
            <a:pPr algn="l"/>
            <a:r>
              <a:rPr lang="en-CA" sz="1200" b="0" i="0" dirty="0">
                <a:solidFill>
                  <a:srgbClr val="667A84"/>
                </a:solidFill>
                <a:effectLst/>
                <a:latin typeface="Lato Light" panose="020F0302020204030203" pitchFamily="34" charset="0"/>
                <a:cs typeface="Segoe UI" panose="020B0502040204020203" pitchFamily="34" charset="0"/>
              </a:rPr>
              <a:t>Coldwater</a:t>
            </a:r>
            <a:r>
              <a:rPr lang="en-CA" sz="1200" dirty="0">
                <a:solidFill>
                  <a:srgbClr val="667A84"/>
                </a:solidFill>
                <a:latin typeface="Lato Light" panose="020F0302020204030203" pitchFamily="34" charset="0"/>
                <a:cs typeface="Segoe UI" panose="020B0502040204020203" pitchFamily="34" charset="0"/>
              </a:rPr>
              <a:t>, Ontario </a:t>
            </a:r>
            <a:endParaRPr lang="en-CA" sz="1200" b="0" i="0" dirty="0">
              <a:solidFill>
                <a:srgbClr val="667A84"/>
              </a:solidFill>
              <a:effectLst/>
              <a:latin typeface="Lato Light" panose="020F0302020204030203" pitchFamily="34" charset="0"/>
              <a:cs typeface="Segoe UI" panose="020B0502040204020203" pitchFamily="34" charset="0"/>
            </a:endParaRPr>
          </a:p>
        </p:txBody>
      </p:sp>
      <p:pic>
        <p:nvPicPr>
          <p:cNvPr id="14" name="Picture 13" descr="A person with long black hair&#10;&#10;Description automatically generated with low confidence">
            <a:extLst>
              <a:ext uri="{FF2B5EF4-FFF2-40B4-BE49-F238E27FC236}">
                <a16:creationId xmlns:a16="http://schemas.microsoft.com/office/drawing/2014/main" id="{7E93D9C4-C89A-461D-8291-54FA07203C68}"/>
              </a:ext>
            </a:extLst>
          </p:cNvPr>
          <p:cNvPicPr>
            <a:picLocks noChangeAspect="1"/>
          </p:cNvPicPr>
          <p:nvPr/>
        </p:nvPicPr>
        <p:blipFill rotWithShape="1">
          <a:blip r:embed="rId6">
            <a:extLst>
              <a:ext uri="{28A0092B-C50C-407E-A947-70E740481C1C}">
                <a14:useLocalDpi xmlns:a14="http://schemas.microsoft.com/office/drawing/2010/main" val="0"/>
              </a:ext>
            </a:extLst>
          </a:blip>
          <a:srcRect l="4924" t="5899" r="897" b="31316"/>
          <a:stretch/>
        </p:blipFill>
        <p:spPr>
          <a:xfrm>
            <a:off x="585810" y="3773797"/>
            <a:ext cx="1584000" cy="1584000"/>
          </a:xfrm>
          <a:prstGeom prst="ellipse">
            <a:avLst/>
          </a:prstGeom>
          <a:noFill/>
          <a:ln w="19050">
            <a:solidFill>
              <a:srgbClr val="DB7059"/>
            </a:solidFill>
          </a:ln>
          <a:effectLst>
            <a:outerShdw blurRad="63500" algn="ctr" rotWithShape="0">
              <a:prstClr val="black">
                <a:alpha val="15000"/>
              </a:prstClr>
            </a:outerShdw>
          </a:effectLst>
        </p:spPr>
      </p:pic>
    </p:spTree>
    <p:extLst>
      <p:ext uri="{BB962C8B-B14F-4D97-AF65-F5344CB8AC3E}">
        <p14:creationId xmlns:p14="http://schemas.microsoft.com/office/powerpoint/2010/main" val="3032450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8A3E94-EB75-6604-74DD-BEBAF746DEB6}"/>
              </a:ext>
            </a:extLst>
          </p:cNvPr>
          <p:cNvSpPr>
            <a:spLocks noGrp="1"/>
          </p:cNvSpPr>
          <p:nvPr>
            <p:ph type="title"/>
          </p:nvPr>
        </p:nvSpPr>
        <p:spPr/>
        <p:txBody>
          <a:bodyPr/>
          <a:lstStyle/>
          <a:p>
            <a:r>
              <a:rPr lang="en-US" dirty="0"/>
              <a:t>Do NOT’s in Breaking News </a:t>
            </a:r>
            <a:endParaRPr lang="en-CA" dirty="0"/>
          </a:p>
        </p:txBody>
      </p:sp>
      <p:grpSp>
        <p:nvGrpSpPr>
          <p:cNvPr id="27" name="Group 26">
            <a:extLst>
              <a:ext uri="{FF2B5EF4-FFF2-40B4-BE49-F238E27FC236}">
                <a16:creationId xmlns:a16="http://schemas.microsoft.com/office/drawing/2014/main" id="{F03A1D5E-7059-C0CD-2619-58745CC93ACB}"/>
              </a:ext>
            </a:extLst>
          </p:cNvPr>
          <p:cNvGrpSpPr/>
          <p:nvPr/>
        </p:nvGrpSpPr>
        <p:grpSpPr>
          <a:xfrm>
            <a:off x="4083049" y="1563637"/>
            <a:ext cx="4052244" cy="467408"/>
            <a:chOff x="4083049" y="1563637"/>
            <a:chExt cx="4052244" cy="467408"/>
          </a:xfrm>
        </p:grpSpPr>
        <p:cxnSp>
          <p:nvCxnSpPr>
            <p:cNvPr id="21" name="Straight Connector 20">
              <a:extLst>
                <a:ext uri="{FF2B5EF4-FFF2-40B4-BE49-F238E27FC236}">
                  <a16:creationId xmlns:a16="http://schemas.microsoft.com/office/drawing/2014/main" id="{87C9D771-6B79-9761-B89C-61E149343FB3}"/>
                </a:ext>
              </a:extLst>
            </p:cNvPr>
            <p:cNvCxnSpPr>
              <a:cxnSpLocks/>
            </p:cNvCxnSpPr>
            <p:nvPr/>
          </p:nvCxnSpPr>
          <p:spPr>
            <a:xfrm>
              <a:off x="4083049" y="1797341"/>
              <a:ext cx="687027" cy="0"/>
            </a:xfrm>
            <a:prstGeom prst="line">
              <a:avLst/>
            </a:prstGeom>
            <a:ln w="19050">
              <a:solidFill>
                <a:srgbClr val="667A84"/>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39F4FD54-DF3E-DA78-E2FC-FDD81903B9ED}"/>
                </a:ext>
              </a:extLst>
            </p:cNvPr>
            <p:cNvSpPr txBox="1"/>
            <p:nvPr/>
          </p:nvSpPr>
          <p:spPr>
            <a:xfrm>
              <a:off x="4731978" y="1563637"/>
              <a:ext cx="3403315" cy="467408"/>
            </a:xfrm>
            <a:prstGeom prst="rect">
              <a:avLst/>
            </a:prstGeom>
            <a:solidFill>
              <a:srgbClr val="FFF5F5"/>
            </a:solidFill>
            <a:ln w="19050">
              <a:solidFill>
                <a:srgbClr val="DB7059"/>
              </a:solidFill>
            </a:ln>
          </p:spPr>
          <p:txBody>
            <a:bodyPr wrap="square" lIns="324000" tIns="108000" rIns="144000" bIns="108000">
              <a:spAutoFit/>
            </a:bodyPr>
            <a:lstStyle>
              <a:defPPr>
                <a:defRPr lang="en-US"/>
              </a:defPPr>
              <a:lvl1pPr indent="0">
                <a:lnSpc>
                  <a:spcPct val="90000"/>
                </a:lnSpc>
                <a:spcBef>
                  <a:spcPts val="1800"/>
                </a:spcBef>
                <a:buClr>
                  <a:srgbClr val="DB7059"/>
                </a:buClr>
                <a:buSzPct val="120000"/>
                <a:buFont typeface="Courier New" panose="02070309020205020404" pitchFamily="49" charset="0"/>
                <a:buNone/>
                <a:defRPr sz="2000">
                  <a:solidFill>
                    <a:srgbClr val="DB7059"/>
                  </a:solidFill>
                  <a:latin typeface="Lato" panose="020F0502020204030203" pitchFamily="34" charset="0"/>
                </a:defRPr>
              </a:lvl1pPr>
              <a:lvl2pPr marL="715963" indent="-358775">
                <a:lnSpc>
                  <a:spcPct val="90000"/>
                </a:lnSpc>
                <a:spcBef>
                  <a:spcPts val="900"/>
                </a:spcBef>
                <a:buClr>
                  <a:srgbClr val="DB7059"/>
                </a:buClr>
                <a:buSzPct val="120000"/>
                <a:buFont typeface="Courier New" panose="02070309020205020404" pitchFamily="49" charset="0"/>
                <a:buChar char="o"/>
                <a:defRPr sz="2400">
                  <a:solidFill>
                    <a:srgbClr val="667A84"/>
                  </a:solidFill>
                  <a:latin typeface="Lato Light" panose="020F0302020204030203" pitchFamily="34" charset="0"/>
                </a:defRPr>
              </a:lvl2pPr>
              <a:lvl3pPr marL="715963" indent="-358775">
                <a:lnSpc>
                  <a:spcPct val="90000"/>
                </a:lnSpc>
                <a:spcBef>
                  <a:spcPts val="900"/>
                </a:spcBef>
                <a:buClr>
                  <a:srgbClr val="DB7059"/>
                </a:buClr>
                <a:buSzPct val="120000"/>
                <a:buFont typeface="Courier New" panose="02070309020205020404" pitchFamily="49" charset="0"/>
                <a:buChar char="o"/>
                <a:defRPr sz="2000">
                  <a:solidFill>
                    <a:srgbClr val="667A84"/>
                  </a:solidFill>
                  <a:latin typeface="Lato Light" panose="020F0302020204030203" pitchFamily="34" charset="0"/>
                </a:defRPr>
              </a:lvl3pPr>
              <a:lvl4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4pPr>
              <a:lvl5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5pPr>
              <a:lvl6pPr marL="2514600" indent="-228600">
                <a:lnSpc>
                  <a:spcPct val="90000"/>
                </a:lnSpc>
                <a:spcBef>
                  <a:spcPts val="500"/>
                </a:spcBef>
                <a:buFont typeface="Arial" panose="020B0604020202020204" pitchFamily="34" charset="0"/>
                <a:buChar char="•"/>
                <a:defRPr>
                  <a:solidFill>
                    <a:schemeClr val="tx1"/>
                  </a:solidFill>
                </a:defRPr>
              </a:lvl6pPr>
              <a:lvl7pPr marL="2971800" indent="-228600">
                <a:lnSpc>
                  <a:spcPct val="90000"/>
                </a:lnSpc>
                <a:spcBef>
                  <a:spcPts val="500"/>
                </a:spcBef>
                <a:buFont typeface="Arial" panose="020B0604020202020204" pitchFamily="34" charset="0"/>
                <a:buChar char="•"/>
                <a:defRPr>
                  <a:solidFill>
                    <a:schemeClr val="tx1"/>
                  </a:solidFill>
                </a:defRPr>
              </a:lvl7pPr>
              <a:lvl8pPr marL="3429000" indent="-228600">
                <a:lnSpc>
                  <a:spcPct val="90000"/>
                </a:lnSpc>
                <a:spcBef>
                  <a:spcPts val="500"/>
                </a:spcBef>
                <a:buFont typeface="Arial" panose="020B0604020202020204" pitchFamily="34" charset="0"/>
                <a:buChar char="•"/>
                <a:defRPr>
                  <a:solidFill>
                    <a:schemeClr val="tx1"/>
                  </a:solidFill>
                </a:defRPr>
              </a:lvl8pPr>
              <a:lvl9pPr marL="3886200" indent="-228600">
                <a:lnSpc>
                  <a:spcPct val="90000"/>
                </a:lnSpc>
                <a:spcBef>
                  <a:spcPts val="500"/>
                </a:spcBef>
                <a:buFont typeface="Arial" panose="020B0604020202020204" pitchFamily="34" charset="0"/>
                <a:buChar char="•"/>
                <a:defRPr>
                  <a:solidFill>
                    <a:schemeClr val="tx1"/>
                  </a:solidFill>
                </a:defRPr>
              </a:lvl9pPr>
            </a:lstStyle>
            <a:p>
              <a:r>
                <a:rPr lang="en-US" sz="1800" dirty="0">
                  <a:solidFill>
                    <a:srgbClr val="667A84"/>
                  </a:solidFill>
                </a:rPr>
                <a:t>Talk in a </a:t>
              </a:r>
              <a:r>
                <a:rPr lang="en-US" sz="1800" b="1" dirty="0"/>
                <a:t>“non-safe” </a:t>
              </a:r>
              <a:r>
                <a:rPr lang="en-US" sz="1800" dirty="0">
                  <a:solidFill>
                    <a:srgbClr val="667A84"/>
                  </a:solidFill>
                </a:rPr>
                <a:t>space</a:t>
              </a:r>
            </a:p>
          </p:txBody>
        </p:sp>
      </p:grpSp>
      <p:grpSp>
        <p:nvGrpSpPr>
          <p:cNvPr id="42" name="Group 41">
            <a:extLst>
              <a:ext uri="{FF2B5EF4-FFF2-40B4-BE49-F238E27FC236}">
                <a16:creationId xmlns:a16="http://schemas.microsoft.com/office/drawing/2014/main" id="{E2E9A3F6-0BDE-0DCF-3AF3-D4CEA058537D}"/>
              </a:ext>
            </a:extLst>
          </p:cNvPr>
          <p:cNvGrpSpPr/>
          <p:nvPr/>
        </p:nvGrpSpPr>
        <p:grpSpPr>
          <a:xfrm>
            <a:off x="4083049" y="4020985"/>
            <a:ext cx="5365751" cy="467408"/>
            <a:chOff x="4083049" y="4020985"/>
            <a:chExt cx="5365751" cy="467408"/>
          </a:xfrm>
        </p:grpSpPr>
        <p:cxnSp>
          <p:nvCxnSpPr>
            <p:cNvPr id="35" name="Straight Connector 34">
              <a:extLst>
                <a:ext uri="{FF2B5EF4-FFF2-40B4-BE49-F238E27FC236}">
                  <a16:creationId xmlns:a16="http://schemas.microsoft.com/office/drawing/2014/main" id="{2F4E782A-4EA2-61AF-738E-15481B1A0376}"/>
                </a:ext>
              </a:extLst>
            </p:cNvPr>
            <p:cNvCxnSpPr>
              <a:cxnSpLocks/>
            </p:cNvCxnSpPr>
            <p:nvPr/>
          </p:nvCxnSpPr>
          <p:spPr>
            <a:xfrm>
              <a:off x="4083049" y="4254689"/>
              <a:ext cx="831851" cy="0"/>
            </a:xfrm>
            <a:prstGeom prst="line">
              <a:avLst/>
            </a:prstGeom>
            <a:ln w="19050">
              <a:solidFill>
                <a:srgbClr val="667A84"/>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9D8F1316-1F66-9A54-4031-1BB5EB5DE390}"/>
                </a:ext>
              </a:extLst>
            </p:cNvPr>
            <p:cNvSpPr txBox="1"/>
            <p:nvPr/>
          </p:nvSpPr>
          <p:spPr>
            <a:xfrm>
              <a:off x="4722623" y="4020985"/>
              <a:ext cx="4726177" cy="467408"/>
            </a:xfrm>
            <a:prstGeom prst="rect">
              <a:avLst/>
            </a:prstGeom>
            <a:solidFill>
              <a:srgbClr val="FFF5F5"/>
            </a:solidFill>
            <a:ln w="19050">
              <a:solidFill>
                <a:srgbClr val="DB7059"/>
              </a:solidFill>
            </a:ln>
          </p:spPr>
          <p:txBody>
            <a:bodyPr wrap="square" lIns="324000" tIns="108000" rIns="144000" bIns="108000">
              <a:spAutoFit/>
            </a:bodyPr>
            <a:lstStyle>
              <a:defPPr>
                <a:defRPr lang="en-US"/>
              </a:defPPr>
              <a:lvl1pPr indent="0">
                <a:lnSpc>
                  <a:spcPct val="90000"/>
                </a:lnSpc>
                <a:spcBef>
                  <a:spcPts val="1800"/>
                </a:spcBef>
                <a:buClr>
                  <a:srgbClr val="DB7059"/>
                </a:buClr>
                <a:buSzPct val="120000"/>
                <a:buFont typeface="Courier New" panose="02070309020205020404" pitchFamily="49" charset="0"/>
                <a:buNone/>
                <a:defRPr b="1">
                  <a:solidFill>
                    <a:srgbClr val="DB7059"/>
                  </a:solidFill>
                  <a:latin typeface="Lato" panose="020F0502020204030203" pitchFamily="34" charset="0"/>
                </a:defRPr>
              </a:lvl1pPr>
              <a:lvl2pPr marL="715963" indent="-358775">
                <a:lnSpc>
                  <a:spcPct val="90000"/>
                </a:lnSpc>
                <a:spcBef>
                  <a:spcPts val="900"/>
                </a:spcBef>
                <a:buClr>
                  <a:srgbClr val="DB7059"/>
                </a:buClr>
                <a:buSzPct val="120000"/>
                <a:buFont typeface="Courier New" panose="02070309020205020404" pitchFamily="49" charset="0"/>
                <a:buChar char="o"/>
                <a:defRPr sz="2400">
                  <a:solidFill>
                    <a:srgbClr val="667A84"/>
                  </a:solidFill>
                  <a:latin typeface="Lato Light" panose="020F0302020204030203" pitchFamily="34" charset="0"/>
                </a:defRPr>
              </a:lvl2pPr>
              <a:lvl3pPr marL="715963" indent="-358775">
                <a:lnSpc>
                  <a:spcPct val="90000"/>
                </a:lnSpc>
                <a:spcBef>
                  <a:spcPts val="900"/>
                </a:spcBef>
                <a:buClr>
                  <a:srgbClr val="DB7059"/>
                </a:buClr>
                <a:buSzPct val="120000"/>
                <a:buFont typeface="Courier New" panose="02070309020205020404" pitchFamily="49" charset="0"/>
                <a:buChar char="o"/>
                <a:defRPr sz="2000">
                  <a:solidFill>
                    <a:srgbClr val="667A84"/>
                  </a:solidFill>
                  <a:latin typeface="Lato Light" panose="020F0302020204030203" pitchFamily="34" charset="0"/>
                </a:defRPr>
              </a:lvl3pPr>
              <a:lvl4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4pPr>
              <a:lvl5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5pPr>
              <a:lvl6pPr marL="2514600" indent="-228600">
                <a:lnSpc>
                  <a:spcPct val="90000"/>
                </a:lnSpc>
                <a:spcBef>
                  <a:spcPts val="500"/>
                </a:spcBef>
                <a:buFont typeface="Arial" panose="020B0604020202020204" pitchFamily="34" charset="0"/>
                <a:buChar char="•"/>
                <a:defRPr>
                  <a:solidFill>
                    <a:schemeClr val="tx1"/>
                  </a:solidFill>
                </a:defRPr>
              </a:lvl6pPr>
              <a:lvl7pPr marL="2971800" indent="-228600">
                <a:lnSpc>
                  <a:spcPct val="90000"/>
                </a:lnSpc>
                <a:spcBef>
                  <a:spcPts val="500"/>
                </a:spcBef>
                <a:buFont typeface="Arial" panose="020B0604020202020204" pitchFamily="34" charset="0"/>
                <a:buChar char="•"/>
                <a:defRPr>
                  <a:solidFill>
                    <a:schemeClr val="tx1"/>
                  </a:solidFill>
                </a:defRPr>
              </a:lvl7pPr>
              <a:lvl8pPr marL="3429000" indent="-228600">
                <a:lnSpc>
                  <a:spcPct val="90000"/>
                </a:lnSpc>
                <a:spcBef>
                  <a:spcPts val="500"/>
                </a:spcBef>
                <a:buFont typeface="Arial" panose="020B0604020202020204" pitchFamily="34" charset="0"/>
                <a:buChar char="•"/>
                <a:defRPr>
                  <a:solidFill>
                    <a:schemeClr val="tx1"/>
                  </a:solidFill>
                </a:defRPr>
              </a:lvl8pPr>
              <a:lvl9pPr marL="3886200" indent="-228600">
                <a:lnSpc>
                  <a:spcPct val="90000"/>
                </a:lnSpc>
                <a:spcBef>
                  <a:spcPts val="500"/>
                </a:spcBef>
                <a:buFont typeface="Arial" panose="020B0604020202020204" pitchFamily="34" charset="0"/>
                <a:buChar char="•"/>
                <a:defRPr>
                  <a:solidFill>
                    <a:schemeClr val="tx1"/>
                  </a:solidFill>
                </a:defRPr>
              </a:lvl9pPr>
            </a:lstStyle>
            <a:p>
              <a:r>
                <a:rPr lang="en-US"/>
                <a:t>Talk over </a:t>
              </a:r>
              <a:r>
                <a:rPr lang="en-US" b="0">
                  <a:solidFill>
                    <a:srgbClr val="667A84"/>
                  </a:solidFill>
                </a:rPr>
                <a:t>the patient and caregiver</a:t>
              </a:r>
            </a:p>
          </p:txBody>
        </p:sp>
      </p:grpSp>
      <p:grpSp>
        <p:nvGrpSpPr>
          <p:cNvPr id="26" name="Group 25">
            <a:extLst>
              <a:ext uri="{FF2B5EF4-FFF2-40B4-BE49-F238E27FC236}">
                <a16:creationId xmlns:a16="http://schemas.microsoft.com/office/drawing/2014/main" id="{6168ACE0-B0AF-3A00-187E-3A65C98CABCB}"/>
              </a:ext>
            </a:extLst>
          </p:cNvPr>
          <p:cNvGrpSpPr/>
          <p:nvPr/>
        </p:nvGrpSpPr>
        <p:grpSpPr>
          <a:xfrm>
            <a:off x="4083049" y="2177974"/>
            <a:ext cx="5839884" cy="467408"/>
            <a:chOff x="4083049" y="2177974"/>
            <a:chExt cx="5839884" cy="467408"/>
          </a:xfrm>
        </p:grpSpPr>
        <p:cxnSp>
          <p:nvCxnSpPr>
            <p:cNvPr id="24" name="Straight Connector 23">
              <a:extLst>
                <a:ext uri="{FF2B5EF4-FFF2-40B4-BE49-F238E27FC236}">
                  <a16:creationId xmlns:a16="http://schemas.microsoft.com/office/drawing/2014/main" id="{2608CDEF-5B93-DA6F-424A-F2F703F0702E}"/>
                </a:ext>
              </a:extLst>
            </p:cNvPr>
            <p:cNvCxnSpPr>
              <a:cxnSpLocks/>
            </p:cNvCxnSpPr>
            <p:nvPr/>
          </p:nvCxnSpPr>
          <p:spPr>
            <a:xfrm>
              <a:off x="4083049" y="2411678"/>
              <a:ext cx="687027" cy="0"/>
            </a:xfrm>
            <a:prstGeom prst="line">
              <a:avLst/>
            </a:prstGeom>
            <a:ln w="19050">
              <a:solidFill>
                <a:srgbClr val="667A84"/>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1D78BE71-FA03-BF70-3D06-A4C1F2E4A80A}"/>
                </a:ext>
              </a:extLst>
            </p:cNvPr>
            <p:cNvSpPr txBox="1"/>
            <p:nvPr/>
          </p:nvSpPr>
          <p:spPr>
            <a:xfrm>
              <a:off x="4731978" y="2177974"/>
              <a:ext cx="5190955" cy="467408"/>
            </a:xfrm>
            <a:prstGeom prst="rect">
              <a:avLst/>
            </a:prstGeom>
            <a:solidFill>
              <a:srgbClr val="FFF5F5"/>
            </a:solidFill>
            <a:ln w="19050">
              <a:solidFill>
                <a:srgbClr val="DB7059"/>
              </a:solidFill>
            </a:ln>
          </p:spPr>
          <p:txBody>
            <a:bodyPr wrap="square" lIns="324000" tIns="108000" rIns="144000" bIns="108000">
              <a:spAutoFit/>
            </a:bodyPr>
            <a:lstStyle>
              <a:defPPr>
                <a:defRPr lang="en-US"/>
              </a:defPPr>
              <a:lvl1pPr indent="0">
                <a:lnSpc>
                  <a:spcPct val="90000"/>
                </a:lnSpc>
                <a:spcBef>
                  <a:spcPts val="1800"/>
                </a:spcBef>
                <a:buClr>
                  <a:srgbClr val="DB7059"/>
                </a:buClr>
                <a:buSzPct val="120000"/>
                <a:buFont typeface="Courier New" panose="02070309020205020404" pitchFamily="49" charset="0"/>
                <a:buNone/>
                <a:defRPr b="1">
                  <a:solidFill>
                    <a:srgbClr val="DB7059"/>
                  </a:solidFill>
                  <a:latin typeface="Lato" panose="020F0502020204030203" pitchFamily="34" charset="0"/>
                </a:defRPr>
              </a:lvl1pPr>
              <a:lvl2pPr marL="715963" indent="-358775">
                <a:lnSpc>
                  <a:spcPct val="90000"/>
                </a:lnSpc>
                <a:spcBef>
                  <a:spcPts val="900"/>
                </a:spcBef>
                <a:buClr>
                  <a:srgbClr val="DB7059"/>
                </a:buClr>
                <a:buSzPct val="120000"/>
                <a:buFont typeface="Courier New" panose="02070309020205020404" pitchFamily="49" charset="0"/>
                <a:buChar char="o"/>
                <a:defRPr sz="2400">
                  <a:solidFill>
                    <a:srgbClr val="667A84"/>
                  </a:solidFill>
                  <a:latin typeface="Lato Light" panose="020F0302020204030203" pitchFamily="34" charset="0"/>
                </a:defRPr>
              </a:lvl2pPr>
              <a:lvl3pPr marL="715963" indent="-358775">
                <a:lnSpc>
                  <a:spcPct val="90000"/>
                </a:lnSpc>
                <a:spcBef>
                  <a:spcPts val="900"/>
                </a:spcBef>
                <a:buClr>
                  <a:srgbClr val="DB7059"/>
                </a:buClr>
                <a:buSzPct val="120000"/>
                <a:buFont typeface="Courier New" panose="02070309020205020404" pitchFamily="49" charset="0"/>
                <a:buChar char="o"/>
                <a:defRPr sz="2000">
                  <a:solidFill>
                    <a:srgbClr val="667A84"/>
                  </a:solidFill>
                  <a:latin typeface="Lato Light" panose="020F0302020204030203" pitchFamily="34" charset="0"/>
                </a:defRPr>
              </a:lvl3pPr>
              <a:lvl4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4pPr>
              <a:lvl5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5pPr>
              <a:lvl6pPr marL="2514600" indent="-228600">
                <a:lnSpc>
                  <a:spcPct val="90000"/>
                </a:lnSpc>
                <a:spcBef>
                  <a:spcPts val="500"/>
                </a:spcBef>
                <a:buFont typeface="Arial" panose="020B0604020202020204" pitchFamily="34" charset="0"/>
                <a:buChar char="•"/>
                <a:defRPr>
                  <a:solidFill>
                    <a:schemeClr val="tx1"/>
                  </a:solidFill>
                </a:defRPr>
              </a:lvl6pPr>
              <a:lvl7pPr marL="2971800" indent="-228600">
                <a:lnSpc>
                  <a:spcPct val="90000"/>
                </a:lnSpc>
                <a:spcBef>
                  <a:spcPts val="500"/>
                </a:spcBef>
                <a:buFont typeface="Arial" panose="020B0604020202020204" pitchFamily="34" charset="0"/>
                <a:buChar char="•"/>
                <a:defRPr>
                  <a:solidFill>
                    <a:schemeClr val="tx1"/>
                  </a:solidFill>
                </a:defRPr>
              </a:lvl7pPr>
              <a:lvl8pPr marL="3429000" indent="-228600">
                <a:lnSpc>
                  <a:spcPct val="90000"/>
                </a:lnSpc>
                <a:spcBef>
                  <a:spcPts val="500"/>
                </a:spcBef>
                <a:buFont typeface="Arial" panose="020B0604020202020204" pitchFamily="34" charset="0"/>
                <a:buChar char="•"/>
                <a:defRPr>
                  <a:solidFill>
                    <a:schemeClr val="tx1"/>
                  </a:solidFill>
                </a:defRPr>
              </a:lvl8pPr>
              <a:lvl9pPr marL="3886200" indent="-228600">
                <a:lnSpc>
                  <a:spcPct val="90000"/>
                </a:lnSpc>
                <a:spcBef>
                  <a:spcPts val="500"/>
                </a:spcBef>
                <a:buFont typeface="Arial" panose="020B0604020202020204" pitchFamily="34" charset="0"/>
                <a:buChar char="•"/>
                <a:defRPr>
                  <a:solidFill>
                    <a:schemeClr val="tx1"/>
                  </a:solidFill>
                </a:defRPr>
              </a:lvl9pPr>
            </a:lstStyle>
            <a:p>
              <a:r>
                <a:rPr lang="en-US" b="0" dirty="0">
                  <a:solidFill>
                    <a:srgbClr val="667A84"/>
                  </a:solidFill>
                </a:rPr>
                <a:t>Assume you </a:t>
              </a:r>
              <a:r>
                <a:rPr lang="en-US" dirty="0"/>
                <a:t>know what they are feeling</a:t>
              </a:r>
            </a:p>
          </p:txBody>
        </p:sp>
      </p:grpSp>
      <p:grpSp>
        <p:nvGrpSpPr>
          <p:cNvPr id="28" name="Group 27">
            <a:extLst>
              <a:ext uri="{FF2B5EF4-FFF2-40B4-BE49-F238E27FC236}">
                <a16:creationId xmlns:a16="http://schemas.microsoft.com/office/drawing/2014/main" id="{33F86F27-2FFB-2782-9EFE-B01263266047}"/>
              </a:ext>
            </a:extLst>
          </p:cNvPr>
          <p:cNvGrpSpPr/>
          <p:nvPr/>
        </p:nvGrpSpPr>
        <p:grpSpPr>
          <a:xfrm>
            <a:off x="4083049" y="2792311"/>
            <a:ext cx="5093450" cy="467408"/>
            <a:chOff x="4083049" y="2792311"/>
            <a:chExt cx="5093450" cy="467408"/>
          </a:xfrm>
        </p:grpSpPr>
        <p:cxnSp>
          <p:nvCxnSpPr>
            <p:cNvPr id="25" name="Straight Connector 24">
              <a:extLst>
                <a:ext uri="{FF2B5EF4-FFF2-40B4-BE49-F238E27FC236}">
                  <a16:creationId xmlns:a16="http://schemas.microsoft.com/office/drawing/2014/main" id="{B74E8DBC-0794-7113-07BA-3B953B8A77D7}"/>
                </a:ext>
              </a:extLst>
            </p:cNvPr>
            <p:cNvCxnSpPr>
              <a:cxnSpLocks/>
            </p:cNvCxnSpPr>
            <p:nvPr/>
          </p:nvCxnSpPr>
          <p:spPr>
            <a:xfrm>
              <a:off x="4083049" y="3026015"/>
              <a:ext cx="687027" cy="0"/>
            </a:xfrm>
            <a:prstGeom prst="line">
              <a:avLst/>
            </a:prstGeom>
            <a:ln w="19050">
              <a:solidFill>
                <a:srgbClr val="667A84"/>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458D94D9-08A7-98DE-0FE0-88DDF77EF29B}"/>
                </a:ext>
              </a:extLst>
            </p:cNvPr>
            <p:cNvSpPr txBox="1"/>
            <p:nvPr/>
          </p:nvSpPr>
          <p:spPr>
            <a:xfrm>
              <a:off x="4722623" y="2792311"/>
              <a:ext cx="4453876" cy="467408"/>
            </a:xfrm>
            <a:prstGeom prst="rect">
              <a:avLst/>
            </a:prstGeom>
            <a:solidFill>
              <a:srgbClr val="FFF5F5"/>
            </a:solidFill>
            <a:ln w="19050">
              <a:solidFill>
                <a:srgbClr val="DB7059"/>
              </a:solidFill>
            </a:ln>
          </p:spPr>
          <p:txBody>
            <a:bodyPr wrap="square" lIns="324000" tIns="108000" rIns="144000" bIns="108000">
              <a:spAutoFit/>
            </a:bodyPr>
            <a:lstStyle>
              <a:defPPr>
                <a:defRPr lang="en-US"/>
              </a:defPPr>
              <a:lvl1pPr indent="0">
                <a:lnSpc>
                  <a:spcPct val="90000"/>
                </a:lnSpc>
                <a:spcBef>
                  <a:spcPts val="1800"/>
                </a:spcBef>
                <a:buClr>
                  <a:srgbClr val="DB7059"/>
                </a:buClr>
                <a:buSzPct val="120000"/>
                <a:buFont typeface="Courier New" panose="02070309020205020404" pitchFamily="49" charset="0"/>
                <a:buNone/>
                <a:defRPr b="1">
                  <a:solidFill>
                    <a:srgbClr val="DB7059"/>
                  </a:solidFill>
                  <a:latin typeface="Lato" panose="020F0502020204030203" pitchFamily="34" charset="0"/>
                </a:defRPr>
              </a:lvl1pPr>
              <a:lvl2pPr marL="715963" indent="-358775">
                <a:lnSpc>
                  <a:spcPct val="90000"/>
                </a:lnSpc>
                <a:spcBef>
                  <a:spcPts val="900"/>
                </a:spcBef>
                <a:buClr>
                  <a:srgbClr val="DB7059"/>
                </a:buClr>
                <a:buSzPct val="120000"/>
                <a:buFont typeface="Courier New" panose="02070309020205020404" pitchFamily="49" charset="0"/>
                <a:buChar char="o"/>
                <a:defRPr sz="2400">
                  <a:solidFill>
                    <a:srgbClr val="667A84"/>
                  </a:solidFill>
                  <a:latin typeface="Lato Light" panose="020F0302020204030203" pitchFamily="34" charset="0"/>
                </a:defRPr>
              </a:lvl2pPr>
              <a:lvl3pPr marL="715963" indent="-358775">
                <a:lnSpc>
                  <a:spcPct val="90000"/>
                </a:lnSpc>
                <a:spcBef>
                  <a:spcPts val="900"/>
                </a:spcBef>
                <a:buClr>
                  <a:srgbClr val="DB7059"/>
                </a:buClr>
                <a:buSzPct val="120000"/>
                <a:buFont typeface="Courier New" panose="02070309020205020404" pitchFamily="49" charset="0"/>
                <a:buChar char="o"/>
                <a:defRPr sz="2000">
                  <a:solidFill>
                    <a:srgbClr val="667A84"/>
                  </a:solidFill>
                  <a:latin typeface="Lato Light" panose="020F0302020204030203" pitchFamily="34" charset="0"/>
                </a:defRPr>
              </a:lvl3pPr>
              <a:lvl4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4pPr>
              <a:lvl5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5pPr>
              <a:lvl6pPr marL="2514600" indent="-228600">
                <a:lnSpc>
                  <a:spcPct val="90000"/>
                </a:lnSpc>
                <a:spcBef>
                  <a:spcPts val="500"/>
                </a:spcBef>
                <a:buFont typeface="Arial" panose="020B0604020202020204" pitchFamily="34" charset="0"/>
                <a:buChar char="•"/>
                <a:defRPr>
                  <a:solidFill>
                    <a:schemeClr val="tx1"/>
                  </a:solidFill>
                </a:defRPr>
              </a:lvl6pPr>
              <a:lvl7pPr marL="2971800" indent="-228600">
                <a:lnSpc>
                  <a:spcPct val="90000"/>
                </a:lnSpc>
                <a:spcBef>
                  <a:spcPts val="500"/>
                </a:spcBef>
                <a:buFont typeface="Arial" panose="020B0604020202020204" pitchFamily="34" charset="0"/>
                <a:buChar char="•"/>
                <a:defRPr>
                  <a:solidFill>
                    <a:schemeClr val="tx1"/>
                  </a:solidFill>
                </a:defRPr>
              </a:lvl7pPr>
              <a:lvl8pPr marL="3429000" indent="-228600">
                <a:lnSpc>
                  <a:spcPct val="90000"/>
                </a:lnSpc>
                <a:spcBef>
                  <a:spcPts val="500"/>
                </a:spcBef>
                <a:buFont typeface="Arial" panose="020B0604020202020204" pitchFamily="34" charset="0"/>
                <a:buChar char="•"/>
                <a:defRPr>
                  <a:solidFill>
                    <a:schemeClr val="tx1"/>
                  </a:solidFill>
                </a:defRPr>
              </a:lvl8pPr>
              <a:lvl9pPr marL="3886200" indent="-228600">
                <a:lnSpc>
                  <a:spcPct val="90000"/>
                </a:lnSpc>
                <a:spcBef>
                  <a:spcPts val="500"/>
                </a:spcBef>
                <a:buFont typeface="Arial" panose="020B0604020202020204" pitchFamily="34" charset="0"/>
                <a:buChar char="•"/>
                <a:defRPr>
                  <a:solidFill>
                    <a:schemeClr val="tx1"/>
                  </a:solidFill>
                </a:defRPr>
              </a:lvl9pPr>
            </a:lstStyle>
            <a:p>
              <a:r>
                <a:rPr lang="en-US" b="0">
                  <a:solidFill>
                    <a:srgbClr val="667A84"/>
                  </a:solidFill>
                </a:rPr>
                <a:t>Assume they </a:t>
              </a:r>
              <a:r>
                <a:rPr lang="en-US"/>
                <a:t>know about ALS/MND</a:t>
              </a:r>
            </a:p>
          </p:txBody>
        </p:sp>
      </p:grpSp>
      <p:grpSp>
        <p:nvGrpSpPr>
          <p:cNvPr id="41" name="Group 40">
            <a:extLst>
              <a:ext uri="{FF2B5EF4-FFF2-40B4-BE49-F238E27FC236}">
                <a16:creationId xmlns:a16="http://schemas.microsoft.com/office/drawing/2014/main" id="{FD761BDC-FEB9-02CA-96EF-A52E463303AF}"/>
              </a:ext>
            </a:extLst>
          </p:cNvPr>
          <p:cNvGrpSpPr/>
          <p:nvPr/>
        </p:nvGrpSpPr>
        <p:grpSpPr>
          <a:xfrm>
            <a:off x="4083049" y="4635322"/>
            <a:ext cx="5966883" cy="467408"/>
            <a:chOff x="4083049" y="4635322"/>
            <a:chExt cx="5966883" cy="467408"/>
          </a:xfrm>
        </p:grpSpPr>
        <p:cxnSp>
          <p:nvCxnSpPr>
            <p:cNvPr id="36" name="Straight Connector 35">
              <a:extLst>
                <a:ext uri="{FF2B5EF4-FFF2-40B4-BE49-F238E27FC236}">
                  <a16:creationId xmlns:a16="http://schemas.microsoft.com/office/drawing/2014/main" id="{564F5236-9690-725C-467A-56F44F493190}"/>
                </a:ext>
              </a:extLst>
            </p:cNvPr>
            <p:cNvCxnSpPr>
              <a:cxnSpLocks/>
            </p:cNvCxnSpPr>
            <p:nvPr/>
          </p:nvCxnSpPr>
          <p:spPr>
            <a:xfrm>
              <a:off x="4083049" y="4869026"/>
              <a:ext cx="831851" cy="0"/>
            </a:xfrm>
            <a:prstGeom prst="line">
              <a:avLst/>
            </a:prstGeom>
            <a:ln w="19050">
              <a:solidFill>
                <a:srgbClr val="667A84"/>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0B6D406C-ED90-F228-7B42-5F00161BE512}"/>
                </a:ext>
              </a:extLst>
            </p:cNvPr>
            <p:cNvSpPr txBox="1"/>
            <p:nvPr/>
          </p:nvSpPr>
          <p:spPr>
            <a:xfrm>
              <a:off x="4731977" y="4635322"/>
              <a:ext cx="5317955" cy="467408"/>
            </a:xfrm>
            <a:prstGeom prst="rect">
              <a:avLst/>
            </a:prstGeom>
            <a:solidFill>
              <a:srgbClr val="FFF5F5"/>
            </a:solidFill>
            <a:ln w="19050">
              <a:solidFill>
                <a:srgbClr val="DB7059"/>
              </a:solidFill>
            </a:ln>
          </p:spPr>
          <p:txBody>
            <a:bodyPr wrap="square" lIns="324000" tIns="108000" rIns="144000" bIns="108000">
              <a:spAutoFit/>
            </a:bodyPr>
            <a:lstStyle>
              <a:defPPr>
                <a:defRPr lang="en-US"/>
              </a:defPPr>
              <a:lvl1pPr indent="0">
                <a:lnSpc>
                  <a:spcPct val="90000"/>
                </a:lnSpc>
                <a:spcBef>
                  <a:spcPts val="1800"/>
                </a:spcBef>
                <a:buClr>
                  <a:srgbClr val="DB7059"/>
                </a:buClr>
                <a:buSzPct val="120000"/>
                <a:buFont typeface="Courier New" panose="02070309020205020404" pitchFamily="49" charset="0"/>
                <a:buNone/>
                <a:defRPr b="1">
                  <a:solidFill>
                    <a:srgbClr val="DB7059"/>
                  </a:solidFill>
                  <a:latin typeface="Lato" panose="020F0502020204030203" pitchFamily="34" charset="0"/>
                </a:defRPr>
              </a:lvl1pPr>
              <a:lvl2pPr marL="715963" indent="-358775">
                <a:lnSpc>
                  <a:spcPct val="90000"/>
                </a:lnSpc>
                <a:spcBef>
                  <a:spcPts val="900"/>
                </a:spcBef>
                <a:buClr>
                  <a:srgbClr val="DB7059"/>
                </a:buClr>
                <a:buSzPct val="120000"/>
                <a:buFont typeface="Courier New" panose="02070309020205020404" pitchFamily="49" charset="0"/>
                <a:buChar char="o"/>
                <a:defRPr sz="2400">
                  <a:solidFill>
                    <a:srgbClr val="667A84"/>
                  </a:solidFill>
                  <a:latin typeface="Lato Light" panose="020F0302020204030203" pitchFamily="34" charset="0"/>
                </a:defRPr>
              </a:lvl2pPr>
              <a:lvl3pPr marL="715963" indent="-358775">
                <a:lnSpc>
                  <a:spcPct val="90000"/>
                </a:lnSpc>
                <a:spcBef>
                  <a:spcPts val="900"/>
                </a:spcBef>
                <a:buClr>
                  <a:srgbClr val="DB7059"/>
                </a:buClr>
                <a:buSzPct val="120000"/>
                <a:buFont typeface="Courier New" panose="02070309020205020404" pitchFamily="49" charset="0"/>
                <a:buChar char="o"/>
                <a:defRPr sz="2000">
                  <a:solidFill>
                    <a:srgbClr val="667A84"/>
                  </a:solidFill>
                  <a:latin typeface="Lato Light" panose="020F0302020204030203" pitchFamily="34" charset="0"/>
                </a:defRPr>
              </a:lvl3pPr>
              <a:lvl4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4pPr>
              <a:lvl5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5pPr>
              <a:lvl6pPr marL="2514600" indent="-228600">
                <a:lnSpc>
                  <a:spcPct val="90000"/>
                </a:lnSpc>
                <a:spcBef>
                  <a:spcPts val="500"/>
                </a:spcBef>
                <a:buFont typeface="Arial" panose="020B0604020202020204" pitchFamily="34" charset="0"/>
                <a:buChar char="•"/>
                <a:defRPr>
                  <a:solidFill>
                    <a:schemeClr val="tx1"/>
                  </a:solidFill>
                </a:defRPr>
              </a:lvl6pPr>
              <a:lvl7pPr marL="2971800" indent="-228600">
                <a:lnSpc>
                  <a:spcPct val="90000"/>
                </a:lnSpc>
                <a:spcBef>
                  <a:spcPts val="500"/>
                </a:spcBef>
                <a:buFont typeface="Arial" panose="020B0604020202020204" pitchFamily="34" charset="0"/>
                <a:buChar char="•"/>
                <a:defRPr>
                  <a:solidFill>
                    <a:schemeClr val="tx1"/>
                  </a:solidFill>
                </a:defRPr>
              </a:lvl7pPr>
              <a:lvl8pPr marL="3429000" indent="-228600">
                <a:lnSpc>
                  <a:spcPct val="90000"/>
                </a:lnSpc>
                <a:spcBef>
                  <a:spcPts val="500"/>
                </a:spcBef>
                <a:buFont typeface="Arial" panose="020B0604020202020204" pitchFamily="34" charset="0"/>
                <a:buChar char="•"/>
                <a:defRPr>
                  <a:solidFill>
                    <a:schemeClr val="tx1"/>
                  </a:solidFill>
                </a:defRPr>
              </a:lvl8pPr>
              <a:lvl9pPr marL="3886200" indent="-228600">
                <a:lnSpc>
                  <a:spcPct val="90000"/>
                </a:lnSpc>
                <a:spcBef>
                  <a:spcPts val="500"/>
                </a:spcBef>
                <a:buFont typeface="Arial" panose="020B0604020202020204" pitchFamily="34" charset="0"/>
                <a:buChar char="•"/>
                <a:defRPr>
                  <a:solidFill>
                    <a:schemeClr val="tx1"/>
                  </a:solidFill>
                </a:defRPr>
              </a:lvl9pPr>
            </a:lstStyle>
            <a:p>
              <a:r>
                <a:rPr lang="en-US" b="0">
                  <a:solidFill>
                    <a:srgbClr val="667A84"/>
                  </a:solidFill>
                </a:rPr>
                <a:t>Assume they </a:t>
              </a:r>
              <a:r>
                <a:rPr lang="en-US"/>
                <a:t>don’t know about ALS/MND</a:t>
              </a:r>
            </a:p>
          </p:txBody>
        </p:sp>
      </p:grpSp>
      <p:grpSp>
        <p:nvGrpSpPr>
          <p:cNvPr id="46" name="Group 45">
            <a:extLst>
              <a:ext uri="{FF2B5EF4-FFF2-40B4-BE49-F238E27FC236}">
                <a16:creationId xmlns:a16="http://schemas.microsoft.com/office/drawing/2014/main" id="{0B40AD02-EEF9-95EE-E884-3A5882FEA604}"/>
              </a:ext>
            </a:extLst>
          </p:cNvPr>
          <p:cNvGrpSpPr/>
          <p:nvPr/>
        </p:nvGrpSpPr>
        <p:grpSpPr>
          <a:xfrm>
            <a:off x="4083049" y="3406648"/>
            <a:ext cx="5093450" cy="467408"/>
            <a:chOff x="4083049" y="3406648"/>
            <a:chExt cx="5093450" cy="467408"/>
          </a:xfrm>
        </p:grpSpPr>
        <p:cxnSp>
          <p:nvCxnSpPr>
            <p:cNvPr id="32" name="Straight Connector 31">
              <a:extLst>
                <a:ext uri="{FF2B5EF4-FFF2-40B4-BE49-F238E27FC236}">
                  <a16:creationId xmlns:a16="http://schemas.microsoft.com/office/drawing/2014/main" id="{E81CF27A-6082-2686-CBA7-54C3DFE40888}"/>
                </a:ext>
              </a:extLst>
            </p:cNvPr>
            <p:cNvCxnSpPr>
              <a:cxnSpLocks/>
            </p:cNvCxnSpPr>
            <p:nvPr/>
          </p:nvCxnSpPr>
          <p:spPr>
            <a:xfrm>
              <a:off x="4083049" y="3634241"/>
              <a:ext cx="831851" cy="0"/>
            </a:xfrm>
            <a:prstGeom prst="line">
              <a:avLst/>
            </a:prstGeom>
            <a:ln w="19050">
              <a:solidFill>
                <a:srgbClr val="667A84"/>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B58B8345-46E9-D715-8108-FB04F89A215C}"/>
                </a:ext>
              </a:extLst>
            </p:cNvPr>
            <p:cNvSpPr txBox="1"/>
            <p:nvPr/>
          </p:nvSpPr>
          <p:spPr>
            <a:xfrm>
              <a:off x="4722623" y="3406648"/>
              <a:ext cx="4453876" cy="467408"/>
            </a:xfrm>
            <a:prstGeom prst="rect">
              <a:avLst/>
            </a:prstGeom>
            <a:solidFill>
              <a:srgbClr val="FFF5F5"/>
            </a:solidFill>
            <a:ln w="19050">
              <a:solidFill>
                <a:srgbClr val="DB7059"/>
              </a:solidFill>
            </a:ln>
          </p:spPr>
          <p:txBody>
            <a:bodyPr wrap="square" lIns="324000" tIns="108000" rIns="144000" bIns="108000">
              <a:spAutoFit/>
            </a:bodyPr>
            <a:lstStyle>
              <a:defPPr>
                <a:defRPr lang="en-US"/>
              </a:defPPr>
              <a:lvl1pPr indent="0">
                <a:lnSpc>
                  <a:spcPct val="90000"/>
                </a:lnSpc>
                <a:spcBef>
                  <a:spcPts val="1800"/>
                </a:spcBef>
                <a:buClr>
                  <a:srgbClr val="DB7059"/>
                </a:buClr>
                <a:buSzPct val="120000"/>
                <a:buFont typeface="Courier New" panose="02070309020205020404" pitchFamily="49" charset="0"/>
                <a:buNone/>
                <a:defRPr b="1">
                  <a:solidFill>
                    <a:srgbClr val="DB7059"/>
                  </a:solidFill>
                  <a:latin typeface="Lato" panose="020F0502020204030203" pitchFamily="34" charset="0"/>
                </a:defRPr>
              </a:lvl1pPr>
              <a:lvl2pPr marL="715963" indent="-358775">
                <a:lnSpc>
                  <a:spcPct val="90000"/>
                </a:lnSpc>
                <a:spcBef>
                  <a:spcPts val="900"/>
                </a:spcBef>
                <a:buClr>
                  <a:srgbClr val="DB7059"/>
                </a:buClr>
                <a:buSzPct val="120000"/>
                <a:buFont typeface="Courier New" panose="02070309020205020404" pitchFamily="49" charset="0"/>
                <a:buChar char="o"/>
                <a:defRPr sz="2400">
                  <a:solidFill>
                    <a:srgbClr val="667A84"/>
                  </a:solidFill>
                  <a:latin typeface="Lato Light" panose="020F0302020204030203" pitchFamily="34" charset="0"/>
                </a:defRPr>
              </a:lvl2pPr>
              <a:lvl3pPr marL="715963" indent="-358775">
                <a:lnSpc>
                  <a:spcPct val="90000"/>
                </a:lnSpc>
                <a:spcBef>
                  <a:spcPts val="900"/>
                </a:spcBef>
                <a:buClr>
                  <a:srgbClr val="DB7059"/>
                </a:buClr>
                <a:buSzPct val="120000"/>
                <a:buFont typeface="Courier New" panose="02070309020205020404" pitchFamily="49" charset="0"/>
                <a:buChar char="o"/>
                <a:defRPr sz="2000">
                  <a:solidFill>
                    <a:srgbClr val="667A84"/>
                  </a:solidFill>
                  <a:latin typeface="Lato Light" panose="020F0302020204030203" pitchFamily="34" charset="0"/>
                </a:defRPr>
              </a:lvl3pPr>
              <a:lvl4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4pPr>
              <a:lvl5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5pPr>
              <a:lvl6pPr marL="2514600" indent="-228600">
                <a:lnSpc>
                  <a:spcPct val="90000"/>
                </a:lnSpc>
                <a:spcBef>
                  <a:spcPts val="500"/>
                </a:spcBef>
                <a:buFont typeface="Arial" panose="020B0604020202020204" pitchFamily="34" charset="0"/>
                <a:buChar char="•"/>
                <a:defRPr>
                  <a:solidFill>
                    <a:schemeClr val="tx1"/>
                  </a:solidFill>
                </a:defRPr>
              </a:lvl6pPr>
              <a:lvl7pPr marL="2971800" indent="-228600">
                <a:lnSpc>
                  <a:spcPct val="90000"/>
                </a:lnSpc>
                <a:spcBef>
                  <a:spcPts val="500"/>
                </a:spcBef>
                <a:buFont typeface="Arial" panose="020B0604020202020204" pitchFamily="34" charset="0"/>
                <a:buChar char="•"/>
                <a:defRPr>
                  <a:solidFill>
                    <a:schemeClr val="tx1"/>
                  </a:solidFill>
                </a:defRPr>
              </a:lvl7pPr>
              <a:lvl8pPr marL="3429000" indent="-228600">
                <a:lnSpc>
                  <a:spcPct val="90000"/>
                </a:lnSpc>
                <a:spcBef>
                  <a:spcPts val="500"/>
                </a:spcBef>
                <a:buFont typeface="Arial" panose="020B0604020202020204" pitchFamily="34" charset="0"/>
                <a:buChar char="•"/>
                <a:defRPr>
                  <a:solidFill>
                    <a:schemeClr val="tx1"/>
                  </a:solidFill>
                </a:defRPr>
              </a:lvl8pPr>
              <a:lvl9pPr marL="3886200" indent="-228600">
                <a:lnSpc>
                  <a:spcPct val="90000"/>
                </a:lnSpc>
                <a:spcBef>
                  <a:spcPts val="500"/>
                </a:spcBef>
                <a:buFont typeface="Arial" panose="020B0604020202020204" pitchFamily="34" charset="0"/>
                <a:buChar char="•"/>
                <a:defRPr>
                  <a:solidFill>
                    <a:schemeClr val="tx1"/>
                  </a:solidFill>
                </a:defRPr>
              </a:lvl9pPr>
            </a:lstStyle>
            <a:p>
              <a:r>
                <a:rPr lang="en-US" b="0">
                  <a:solidFill>
                    <a:srgbClr val="667A84"/>
                  </a:solidFill>
                </a:rPr>
                <a:t>Deliver</a:t>
              </a:r>
              <a:r>
                <a:rPr lang="en-US">
                  <a:solidFill>
                    <a:srgbClr val="667A84"/>
                  </a:solidFill>
                </a:rPr>
                <a:t> </a:t>
              </a:r>
              <a:r>
                <a:rPr lang="en-US"/>
                <a:t>without emotion</a:t>
              </a:r>
            </a:p>
          </p:txBody>
        </p:sp>
      </p:grpSp>
      <p:grpSp>
        <p:nvGrpSpPr>
          <p:cNvPr id="45" name="Group 44">
            <a:extLst>
              <a:ext uri="{FF2B5EF4-FFF2-40B4-BE49-F238E27FC236}">
                <a16:creationId xmlns:a16="http://schemas.microsoft.com/office/drawing/2014/main" id="{A3E4237D-11F1-1F02-4EE3-96642D13DB0C}"/>
              </a:ext>
            </a:extLst>
          </p:cNvPr>
          <p:cNvGrpSpPr/>
          <p:nvPr/>
        </p:nvGrpSpPr>
        <p:grpSpPr>
          <a:xfrm>
            <a:off x="4083049" y="5249659"/>
            <a:ext cx="5154084" cy="716707"/>
            <a:chOff x="4083049" y="5249659"/>
            <a:chExt cx="5154084" cy="716707"/>
          </a:xfrm>
        </p:grpSpPr>
        <p:cxnSp>
          <p:nvCxnSpPr>
            <p:cNvPr id="37" name="Straight Connector 36">
              <a:extLst>
                <a:ext uri="{FF2B5EF4-FFF2-40B4-BE49-F238E27FC236}">
                  <a16:creationId xmlns:a16="http://schemas.microsoft.com/office/drawing/2014/main" id="{87F34387-8512-DB79-1BFD-D8A058137D5A}"/>
                </a:ext>
              </a:extLst>
            </p:cNvPr>
            <p:cNvCxnSpPr>
              <a:cxnSpLocks/>
            </p:cNvCxnSpPr>
            <p:nvPr/>
          </p:nvCxnSpPr>
          <p:spPr>
            <a:xfrm>
              <a:off x="4083049" y="5608012"/>
              <a:ext cx="831851" cy="0"/>
            </a:xfrm>
            <a:prstGeom prst="line">
              <a:avLst/>
            </a:prstGeom>
            <a:ln w="19050">
              <a:solidFill>
                <a:srgbClr val="667A84"/>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D962E2DE-99C8-BF66-610A-D959DA8ED678}"/>
                </a:ext>
              </a:extLst>
            </p:cNvPr>
            <p:cNvSpPr txBox="1"/>
            <p:nvPr/>
          </p:nvSpPr>
          <p:spPr>
            <a:xfrm>
              <a:off x="4722623" y="5249659"/>
              <a:ext cx="4514510" cy="716707"/>
            </a:xfrm>
            <a:prstGeom prst="rect">
              <a:avLst/>
            </a:prstGeom>
            <a:solidFill>
              <a:srgbClr val="FFF5F5"/>
            </a:solidFill>
            <a:ln w="19050">
              <a:solidFill>
                <a:srgbClr val="DB7059"/>
              </a:solidFill>
            </a:ln>
          </p:spPr>
          <p:txBody>
            <a:bodyPr wrap="square" lIns="324000" tIns="108000" rIns="144000" bIns="108000">
              <a:spAutoFit/>
            </a:bodyPr>
            <a:lstStyle>
              <a:defPPr>
                <a:defRPr lang="en-US"/>
              </a:defPPr>
              <a:lvl1pPr indent="0">
                <a:lnSpc>
                  <a:spcPct val="90000"/>
                </a:lnSpc>
                <a:spcBef>
                  <a:spcPts val="1800"/>
                </a:spcBef>
                <a:buClr>
                  <a:srgbClr val="DB7059"/>
                </a:buClr>
                <a:buSzPct val="120000"/>
                <a:buFont typeface="Courier New" panose="02070309020205020404" pitchFamily="49" charset="0"/>
                <a:buNone/>
                <a:defRPr b="1">
                  <a:solidFill>
                    <a:srgbClr val="DB7059"/>
                  </a:solidFill>
                  <a:latin typeface="Lato" panose="020F0502020204030203" pitchFamily="34" charset="0"/>
                </a:defRPr>
              </a:lvl1pPr>
              <a:lvl2pPr marL="715963" indent="-358775">
                <a:lnSpc>
                  <a:spcPct val="90000"/>
                </a:lnSpc>
                <a:spcBef>
                  <a:spcPts val="900"/>
                </a:spcBef>
                <a:buClr>
                  <a:srgbClr val="DB7059"/>
                </a:buClr>
                <a:buSzPct val="120000"/>
                <a:buFont typeface="Courier New" panose="02070309020205020404" pitchFamily="49" charset="0"/>
                <a:buChar char="o"/>
                <a:defRPr sz="2400">
                  <a:solidFill>
                    <a:srgbClr val="667A84"/>
                  </a:solidFill>
                  <a:latin typeface="Lato Light" panose="020F0302020204030203" pitchFamily="34" charset="0"/>
                </a:defRPr>
              </a:lvl2pPr>
              <a:lvl3pPr marL="715963" indent="-358775">
                <a:lnSpc>
                  <a:spcPct val="90000"/>
                </a:lnSpc>
                <a:spcBef>
                  <a:spcPts val="900"/>
                </a:spcBef>
                <a:buClr>
                  <a:srgbClr val="DB7059"/>
                </a:buClr>
                <a:buSzPct val="120000"/>
                <a:buFont typeface="Courier New" panose="02070309020205020404" pitchFamily="49" charset="0"/>
                <a:buChar char="o"/>
                <a:defRPr sz="2000">
                  <a:solidFill>
                    <a:srgbClr val="667A84"/>
                  </a:solidFill>
                  <a:latin typeface="Lato Light" panose="020F0302020204030203" pitchFamily="34" charset="0"/>
                </a:defRPr>
              </a:lvl3pPr>
              <a:lvl4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4pPr>
              <a:lvl5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5pPr>
              <a:lvl6pPr marL="2514600" indent="-228600">
                <a:lnSpc>
                  <a:spcPct val="90000"/>
                </a:lnSpc>
                <a:spcBef>
                  <a:spcPts val="500"/>
                </a:spcBef>
                <a:buFont typeface="Arial" panose="020B0604020202020204" pitchFamily="34" charset="0"/>
                <a:buChar char="•"/>
                <a:defRPr>
                  <a:solidFill>
                    <a:schemeClr val="tx1"/>
                  </a:solidFill>
                </a:defRPr>
              </a:lvl6pPr>
              <a:lvl7pPr marL="2971800" indent="-228600">
                <a:lnSpc>
                  <a:spcPct val="90000"/>
                </a:lnSpc>
                <a:spcBef>
                  <a:spcPts val="500"/>
                </a:spcBef>
                <a:buFont typeface="Arial" panose="020B0604020202020204" pitchFamily="34" charset="0"/>
                <a:buChar char="•"/>
                <a:defRPr>
                  <a:solidFill>
                    <a:schemeClr val="tx1"/>
                  </a:solidFill>
                </a:defRPr>
              </a:lvl7pPr>
              <a:lvl8pPr marL="3429000" indent="-228600">
                <a:lnSpc>
                  <a:spcPct val="90000"/>
                </a:lnSpc>
                <a:spcBef>
                  <a:spcPts val="500"/>
                </a:spcBef>
                <a:buFont typeface="Arial" panose="020B0604020202020204" pitchFamily="34" charset="0"/>
                <a:buChar char="•"/>
                <a:defRPr>
                  <a:solidFill>
                    <a:schemeClr val="tx1"/>
                  </a:solidFill>
                </a:defRPr>
              </a:lvl8pPr>
              <a:lvl9pPr marL="3886200" indent="-228600">
                <a:lnSpc>
                  <a:spcPct val="90000"/>
                </a:lnSpc>
                <a:spcBef>
                  <a:spcPts val="500"/>
                </a:spcBef>
                <a:buFont typeface="Arial" panose="020B0604020202020204" pitchFamily="34" charset="0"/>
                <a:buChar char="•"/>
                <a:defRPr>
                  <a:solidFill>
                    <a:schemeClr val="tx1"/>
                  </a:solidFill>
                </a:defRPr>
              </a:lvl9pPr>
            </a:lstStyle>
            <a:p>
              <a:r>
                <a:rPr lang="en-US" dirty="0"/>
                <a:t>Abandon </a:t>
              </a:r>
              <a:r>
                <a:rPr lang="en-US" b="0" dirty="0">
                  <a:solidFill>
                    <a:srgbClr val="667A84"/>
                  </a:solidFill>
                </a:rPr>
                <a:t>the patient and caregiver after communicating the news </a:t>
              </a:r>
            </a:p>
          </p:txBody>
        </p:sp>
      </p:grpSp>
      <p:grpSp>
        <p:nvGrpSpPr>
          <p:cNvPr id="43" name="Group 42">
            <a:extLst>
              <a:ext uri="{FF2B5EF4-FFF2-40B4-BE49-F238E27FC236}">
                <a16:creationId xmlns:a16="http://schemas.microsoft.com/office/drawing/2014/main" id="{EAA09745-5BCB-56FE-8E68-2A37B9F0A5A5}"/>
              </a:ext>
            </a:extLst>
          </p:cNvPr>
          <p:cNvGrpSpPr/>
          <p:nvPr/>
        </p:nvGrpSpPr>
        <p:grpSpPr>
          <a:xfrm>
            <a:off x="631894" y="1794933"/>
            <a:ext cx="3457506" cy="3813079"/>
            <a:chOff x="631894" y="1794933"/>
            <a:chExt cx="3457506" cy="3813079"/>
          </a:xfrm>
        </p:grpSpPr>
        <p:cxnSp>
          <p:nvCxnSpPr>
            <p:cNvPr id="9" name="Straight Connector 8">
              <a:extLst>
                <a:ext uri="{FF2B5EF4-FFF2-40B4-BE49-F238E27FC236}">
                  <a16:creationId xmlns:a16="http://schemas.microsoft.com/office/drawing/2014/main" id="{7B6EC206-255A-75D0-39F5-7532DF9527E7}"/>
                </a:ext>
              </a:extLst>
            </p:cNvPr>
            <p:cNvCxnSpPr>
              <a:cxnSpLocks/>
            </p:cNvCxnSpPr>
            <p:nvPr/>
          </p:nvCxnSpPr>
          <p:spPr>
            <a:xfrm>
              <a:off x="3778891" y="3634241"/>
              <a:ext cx="310509" cy="0"/>
            </a:xfrm>
            <a:prstGeom prst="line">
              <a:avLst/>
            </a:prstGeom>
            <a:ln w="19050">
              <a:solidFill>
                <a:srgbClr val="667A84"/>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41CDCEFE-8182-F001-DD12-C87D74627488}"/>
                </a:ext>
              </a:extLst>
            </p:cNvPr>
            <p:cNvSpPr txBox="1"/>
            <p:nvPr/>
          </p:nvSpPr>
          <p:spPr>
            <a:xfrm>
              <a:off x="631894" y="3139821"/>
              <a:ext cx="3146997" cy="956773"/>
            </a:xfrm>
            <a:prstGeom prst="rect">
              <a:avLst/>
            </a:prstGeom>
            <a:solidFill>
              <a:srgbClr val="DB7059"/>
            </a:solidFill>
          </p:spPr>
          <p:txBody>
            <a:bodyPr wrap="square" tIns="108000" bIns="108000">
              <a:spAutoFit/>
            </a:bodyPr>
            <a:lstStyle/>
            <a:p>
              <a:pPr algn="ctr"/>
              <a:r>
                <a:rPr lang="en-US" sz="4800" b="1" i="1">
                  <a:ln w="6600">
                    <a:solidFill>
                      <a:srgbClr val="667A84"/>
                    </a:solidFill>
                    <a:prstDash val="solid"/>
                  </a:ln>
                  <a:solidFill>
                    <a:srgbClr val="FFFFFF"/>
                  </a:solidFill>
                  <a:effectLst>
                    <a:outerShdw dist="38100" dir="2700000" algn="tl" rotWithShape="0">
                      <a:schemeClr val="accent2"/>
                    </a:outerShdw>
                  </a:effectLst>
                </a:rPr>
                <a:t>DO NOT</a:t>
              </a:r>
              <a:endParaRPr lang="en-CA" sz="4800" b="1">
                <a:ln w="6600">
                  <a:solidFill>
                    <a:srgbClr val="667A84"/>
                  </a:solidFill>
                  <a:prstDash val="solid"/>
                </a:ln>
                <a:solidFill>
                  <a:srgbClr val="FFFFFF"/>
                </a:solidFill>
                <a:effectLst>
                  <a:outerShdw dist="38100" dir="2700000" algn="tl" rotWithShape="0">
                    <a:schemeClr val="accent2"/>
                  </a:outerShdw>
                </a:effectLst>
              </a:endParaRPr>
            </a:p>
          </p:txBody>
        </p:sp>
        <p:cxnSp>
          <p:nvCxnSpPr>
            <p:cNvPr id="17" name="Straight Connector 16">
              <a:extLst>
                <a:ext uri="{FF2B5EF4-FFF2-40B4-BE49-F238E27FC236}">
                  <a16:creationId xmlns:a16="http://schemas.microsoft.com/office/drawing/2014/main" id="{1775FE93-5F4F-CEE0-95A2-21C52A5463E1}"/>
                </a:ext>
              </a:extLst>
            </p:cNvPr>
            <p:cNvCxnSpPr>
              <a:cxnSpLocks/>
            </p:cNvCxnSpPr>
            <p:nvPr/>
          </p:nvCxnSpPr>
          <p:spPr>
            <a:xfrm>
              <a:off x="4089399" y="1794933"/>
              <a:ext cx="0" cy="3813079"/>
            </a:xfrm>
            <a:prstGeom prst="line">
              <a:avLst/>
            </a:prstGeom>
            <a:ln w="19050">
              <a:solidFill>
                <a:srgbClr val="667A84"/>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8CC1B91D-E75E-EDBA-3F2A-C39BE8A0F1CF}"/>
              </a:ext>
            </a:extLst>
          </p:cNvPr>
          <p:cNvSpPr txBox="1"/>
          <p:nvPr/>
        </p:nvSpPr>
        <p:spPr>
          <a:xfrm>
            <a:off x="485035" y="6197817"/>
            <a:ext cx="7196027" cy="215444"/>
          </a:xfrm>
          <a:prstGeom prst="rect">
            <a:avLst/>
          </a:prstGeom>
          <a:noFill/>
        </p:spPr>
        <p:txBody>
          <a:bodyPr wrap="square">
            <a:spAutoFit/>
          </a:bodyPr>
          <a:lstStyle/>
          <a:p>
            <a:r>
              <a:rPr lang="en-CA" sz="8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ALS, amyotrophic lateral sclerosis; MND, motor neuron disease</a:t>
            </a:r>
            <a:endParaRPr lang="en-US">
              <a:solidFill>
                <a:schemeClr val="tx1">
                  <a:lumMod val="50000"/>
                  <a:lumOff val="50000"/>
                </a:schemeClr>
              </a:solidFill>
            </a:endParaRPr>
          </a:p>
        </p:txBody>
      </p:sp>
      <p:sp>
        <p:nvSpPr>
          <p:cNvPr id="11" name="Text Placeholder 6">
            <a:extLst>
              <a:ext uri="{FF2B5EF4-FFF2-40B4-BE49-F238E27FC236}">
                <a16:creationId xmlns:a16="http://schemas.microsoft.com/office/drawing/2014/main" id="{D6FC2165-842B-C104-8759-1F008A640607}"/>
              </a:ext>
            </a:extLst>
          </p:cNvPr>
          <p:cNvSpPr>
            <a:spLocks noGrp="1"/>
          </p:cNvSpPr>
          <p:nvPr>
            <p:ph type="body" sz="quarter" idx="11"/>
          </p:nvPr>
        </p:nvSpPr>
        <p:spPr>
          <a:xfrm>
            <a:off x="585811" y="6399412"/>
            <a:ext cx="10180638" cy="96950"/>
          </a:xfrm>
        </p:spPr>
        <p:txBody>
          <a:bodyPr/>
          <a:lstStyle/>
          <a:p>
            <a:r>
              <a:rPr lang="en-CA"/>
              <a:t>Courtesy of Dr. Melinda S. Kavanaugh. University of Wisconsin-Milwaukee. Milwaukee, Wisconsin.</a:t>
            </a:r>
          </a:p>
        </p:txBody>
      </p:sp>
    </p:spTree>
    <p:extLst>
      <p:ext uri="{BB962C8B-B14F-4D97-AF65-F5344CB8AC3E}">
        <p14:creationId xmlns:p14="http://schemas.microsoft.com/office/powerpoint/2010/main" val="276959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22" presetClass="entr" presetSubtype="8" fill="hold" nodeType="withEffect">
                                  <p:stCondLst>
                                    <p:cond delay="50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childTnLst>
                          </p:cTn>
                        </p:par>
                        <p:par>
                          <p:cTn id="11" fill="hold">
                            <p:stCondLst>
                              <p:cond delay="1000"/>
                            </p:stCondLst>
                            <p:childTnLst>
                              <p:par>
                                <p:cTn id="12" presetID="22" presetClass="entr" presetSubtype="8" fill="hold" nodeType="afterEffect">
                                  <p:stCondLst>
                                    <p:cond delay="50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par>
                          <p:cTn id="15" fill="hold">
                            <p:stCondLst>
                              <p:cond delay="2000"/>
                            </p:stCondLst>
                            <p:childTnLst>
                              <p:par>
                                <p:cTn id="16" presetID="22" presetClass="entr" presetSubtype="8" fill="hold" nodeType="afterEffect">
                                  <p:stCondLst>
                                    <p:cond delay="50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childTnLst>
                          </p:cTn>
                        </p:par>
                        <p:par>
                          <p:cTn id="19" fill="hold">
                            <p:stCondLst>
                              <p:cond delay="3000"/>
                            </p:stCondLst>
                            <p:childTnLst>
                              <p:par>
                                <p:cTn id="20" presetID="22" presetClass="entr" presetSubtype="8" fill="hold" nodeType="afterEffect">
                                  <p:stCondLst>
                                    <p:cond delay="50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childTnLst>
                          </p:cTn>
                        </p:par>
                        <p:par>
                          <p:cTn id="23" fill="hold">
                            <p:stCondLst>
                              <p:cond delay="4000"/>
                            </p:stCondLst>
                            <p:childTnLst>
                              <p:par>
                                <p:cTn id="24" presetID="22" presetClass="entr" presetSubtype="8" fill="hold" nodeType="afterEffect">
                                  <p:stCondLst>
                                    <p:cond delay="500"/>
                                  </p:stCondLst>
                                  <p:childTnLst>
                                    <p:set>
                                      <p:cBhvr>
                                        <p:cTn id="25" dur="1" fill="hold">
                                          <p:stCondLst>
                                            <p:cond delay="0"/>
                                          </p:stCondLst>
                                        </p:cTn>
                                        <p:tgtEl>
                                          <p:spTgt spid="42"/>
                                        </p:tgtEl>
                                        <p:attrNameLst>
                                          <p:attrName>style.visibility</p:attrName>
                                        </p:attrNameLst>
                                      </p:cBhvr>
                                      <p:to>
                                        <p:strVal val="visible"/>
                                      </p:to>
                                    </p:set>
                                    <p:animEffect transition="in" filter="wipe(left)">
                                      <p:cBhvr>
                                        <p:cTn id="26" dur="500"/>
                                        <p:tgtEl>
                                          <p:spTgt spid="42"/>
                                        </p:tgtEl>
                                      </p:cBhvr>
                                    </p:animEffect>
                                  </p:childTnLst>
                                </p:cTn>
                              </p:par>
                            </p:childTnLst>
                          </p:cTn>
                        </p:par>
                        <p:par>
                          <p:cTn id="27" fill="hold">
                            <p:stCondLst>
                              <p:cond delay="5000"/>
                            </p:stCondLst>
                            <p:childTnLst>
                              <p:par>
                                <p:cTn id="28" presetID="22" presetClass="entr" presetSubtype="8" fill="hold" nodeType="afterEffect">
                                  <p:stCondLst>
                                    <p:cond delay="50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childTnLst>
                          </p:cTn>
                        </p:par>
                        <p:par>
                          <p:cTn id="31" fill="hold">
                            <p:stCondLst>
                              <p:cond delay="6000"/>
                            </p:stCondLst>
                            <p:childTnLst>
                              <p:par>
                                <p:cTn id="32" presetID="22" presetClass="entr" presetSubtype="8" fill="hold" nodeType="afterEffect">
                                  <p:stCondLst>
                                    <p:cond delay="500"/>
                                  </p:stCondLst>
                                  <p:childTnLst>
                                    <p:set>
                                      <p:cBhvr>
                                        <p:cTn id="33" dur="1" fill="hold">
                                          <p:stCondLst>
                                            <p:cond delay="0"/>
                                          </p:stCondLst>
                                        </p:cTn>
                                        <p:tgtEl>
                                          <p:spTgt spid="45"/>
                                        </p:tgtEl>
                                        <p:attrNameLst>
                                          <p:attrName>style.visibility</p:attrName>
                                        </p:attrNameLst>
                                      </p:cBhvr>
                                      <p:to>
                                        <p:strVal val="visible"/>
                                      </p:to>
                                    </p:set>
                                    <p:animEffect transition="in" filter="wipe(left)">
                                      <p:cBhvr>
                                        <p:cTn id="3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8A3E94-EB75-6604-74DD-BEBAF746DEB6}"/>
              </a:ext>
            </a:extLst>
          </p:cNvPr>
          <p:cNvSpPr>
            <a:spLocks noGrp="1"/>
          </p:cNvSpPr>
          <p:nvPr>
            <p:ph type="title"/>
          </p:nvPr>
        </p:nvSpPr>
        <p:spPr>
          <a:xfrm>
            <a:off x="585810" y="540000"/>
            <a:ext cx="11606190" cy="498598"/>
          </a:xfrm>
        </p:spPr>
        <p:txBody>
          <a:bodyPr/>
          <a:lstStyle/>
          <a:p>
            <a:r>
              <a:rPr lang="en-CA" sz="3500"/>
              <a:t>Clinical Pearls: How To Deliver an ALS/MND Diagnosis</a:t>
            </a:r>
          </a:p>
        </p:txBody>
      </p:sp>
      <p:sp>
        <p:nvSpPr>
          <p:cNvPr id="3" name="TextBox 2">
            <a:extLst>
              <a:ext uri="{FF2B5EF4-FFF2-40B4-BE49-F238E27FC236}">
                <a16:creationId xmlns:a16="http://schemas.microsoft.com/office/drawing/2014/main" id="{F9A0E26A-C651-3D8E-4CD1-2E66191C8855}"/>
              </a:ext>
            </a:extLst>
          </p:cNvPr>
          <p:cNvSpPr txBox="1"/>
          <p:nvPr/>
        </p:nvSpPr>
        <p:spPr>
          <a:xfrm>
            <a:off x="485035" y="6279816"/>
            <a:ext cx="7196027" cy="215444"/>
          </a:xfrm>
          <a:prstGeom prst="rect">
            <a:avLst/>
          </a:prstGeom>
          <a:noFill/>
        </p:spPr>
        <p:txBody>
          <a:bodyPr wrap="square">
            <a:spAutoFit/>
          </a:bodyPr>
          <a:lstStyle/>
          <a:p>
            <a:r>
              <a:rPr lang="en-CA" sz="8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ALS, amyotrophic lateral sclerosis; MND, motor neuron disease</a:t>
            </a:r>
            <a:endParaRPr lang="en-US">
              <a:solidFill>
                <a:schemeClr val="tx1">
                  <a:lumMod val="50000"/>
                  <a:lumOff val="50000"/>
                </a:schemeClr>
              </a:solidFill>
            </a:endParaRPr>
          </a:p>
        </p:txBody>
      </p:sp>
    </p:spTree>
    <p:extLst>
      <p:ext uri="{BB962C8B-B14F-4D97-AF65-F5344CB8AC3E}">
        <p14:creationId xmlns:p14="http://schemas.microsoft.com/office/powerpoint/2010/main" val="2123633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202754-19C2-61B4-D0E5-00F5535896CA}"/>
              </a:ext>
            </a:extLst>
          </p:cNvPr>
          <p:cNvSpPr>
            <a:spLocks noGrp="1"/>
          </p:cNvSpPr>
          <p:nvPr>
            <p:ph type="title"/>
          </p:nvPr>
        </p:nvSpPr>
        <p:spPr/>
        <p:txBody>
          <a:bodyPr/>
          <a:lstStyle/>
          <a:p>
            <a:r>
              <a:rPr lang="en-CA" sz="3500"/>
              <a:t>Clinical Pearls: What to Discuss When Delivering </a:t>
            </a:r>
            <a:br>
              <a:rPr lang="en-CA" sz="3500"/>
            </a:br>
            <a:r>
              <a:rPr lang="en-CA" sz="3500"/>
              <a:t>an ALS/MND Diagnosis</a:t>
            </a:r>
          </a:p>
        </p:txBody>
      </p:sp>
      <p:sp>
        <p:nvSpPr>
          <p:cNvPr id="3" name="TextBox 2">
            <a:extLst>
              <a:ext uri="{FF2B5EF4-FFF2-40B4-BE49-F238E27FC236}">
                <a16:creationId xmlns:a16="http://schemas.microsoft.com/office/drawing/2014/main" id="{A0576C62-2438-087C-9291-4ECD57775542}"/>
              </a:ext>
            </a:extLst>
          </p:cNvPr>
          <p:cNvSpPr txBox="1"/>
          <p:nvPr/>
        </p:nvSpPr>
        <p:spPr>
          <a:xfrm>
            <a:off x="485035" y="6279816"/>
            <a:ext cx="7196027" cy="215444"/>
          </a:xfrm>
          <a:prstGeom prst="rect">
            <a:avLst/>
          </a:prstGeom>
          <a:noFill/>
        </p:spPr>
        <p:txBody>
          <a:bodyPr wrap="square">
            <a:spAutoFit/>
          </a:bodyPr>
          <a:lstStyle/>
          <a:p>
            <a:r>
              <a:rPr lang="en-CA" sz="8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ALS, amyotrophic lateral sclerosis; MND, motor neuron disease</a:t>
            </a:r>
            <a:endParaRPr lang="en-US">
              <a:solidFill>
                <a:schemeClr val="tx1">
                  <a:lumMod val="50000"/>
                  <a:lumOff val="50000"/>
                </a:schemeClr>
              </a:solidFill>
            </a:endParaRPr>
          </a:p>
        </p:txBody>
      </p:sp>
    </p:spTree>
    <p:extLst>
      <p:ext uri="{BB962C8B-B14F-4D97-AF65-F5344CB8AC3E}">
        <p14:creationId xmlns:p14="http://schemas.microsoft.com/office/powerpoint/2010/main" val="7806420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8A3E94-EB75-6604-74DD-BEBAF746DEB6}"/>
              </a:ext>
            </a:extLst>
          </p:cNvPr>
          <p:cNvSpPr>
            <a:spLocks noGrp="1"/>
          </p:cNvSpPr>
          <p:nvPr>
            <p:ph type="title"/>
          </p:nvPr>
        </p:nvSpPr>
        <p:spPr/>
        <p:txBody>
          <a:bodyPr/>
          <a:lstStyle/>
          <a:p>
            <a:r>
              <a:rPr lang="en-US" dirty="0"/>
              <a:t>After the Diagnosis is Given</a:t>
            </a:r>
            <a:endParaRPr lang="en-CA" dirty="0"/>
          </a:p>
        </p:txBody>
      </p:sp>
      <p:sp>
        <p:nvSpPr>
          <p:cNvPr id="4" name="Content Placeholder 3">
            <a:extLst>
              <a:ext uri="{FF2B5EF4-FFF2-40B4-BE49-F238E27FC236}">
                <a16:creationId xmlns:a16="http://schemas.microsoft.com/office/drawing/2014/main" id="{79A1AF5D-29DE-646C-FEE6-C98CEBFC651B}"/>
              </a:ext>
            </a:extLst>
          </p:cNvPr>
          <p:cNvSpPr>
            <a:spLocks noGrp="1"/>
          </p:cNvSpPr>
          <p:nvPr>
            <p:ph sz="quarter" idx="10"/>
          </p:nvPr>
        </p:nvSpPr>
        <p:spPr>
          <a:xfrm>
            <a:off x="472794" y="1487494"/>
            <a:ext cx="9657027" cy="4298100"/>
          </a:xfrm>
        </p:spPr>
        <p:txBody>
          <a:bodyPr wrap="square">
            <a:spAutoFit/>
          </a:bodyPr>
          <a:lstStyle/>
          <a:p>
            <a:r>
              <a:rPr lang="en-US" sz="2400" dirty="0"/>
              <a:t>Explain the role of the various ALS/MND team members who </a:t>
            </a:r>
            <a:br>
              <a:rPr lang="en-US" sz="2400" dirty="0"/>
            </a:br>
            <a:r>
              <a:rPr lang="en-US" sz="2400" dirty="0"/>
              <a:t>will be involved, and connect them with these members </a:t>
            </a:r>
          </a:p>
          <a:p>
            <a:pPr lvl="1"/>
            <a:r>
              <a:rPr lang="en-US" sz="2000" dirty="0"/>
              <a:t>Arrange for home visits from social work, nursing and/or </a:t>
            </a:r>
            <a:br>
              <a:rPr lang="en-US" sz="2000" dirty="0"/>
            </a:br>
            <a:r>
              <a:rPr lang="en-US" sz="2000" dirty="0"/>
              <a:t>therapists (ideally should occur within the week)</a:t>
            </a:r>
          </a:p>
          <a:p>
            <a:r>
              <a:rPr lang="en-US" sz="2400" dirty="0"/>
              <a:t>Connect them with ALS/MND patient associations </a:t>
            </a:r>
          </a:p>
          <a:p>
            <a:r>
              <a:rPr lang="en-US" sz="2400" dirty="0"/>
              <a:t>Have a clear plan for next steps and plan the next meeting</a:t>
            </a:r>
          </a:p>
          <a:p>
            <a:pPr lvl="1"/>
            <a:r>
              <a:rPr lang="en-US" sz="2000" dirty="0"/>
              <a:t>Provide the next clinic date where they will meet more of the team </a:t>
            </a:r>
          </a:p>
          <a:p>
            <a:r>
              <a:rPr lang="en-US" sz="2400" dirty="0"/>
              <a:t>Offer as much reliable reading material as the family desires </a:t>
            </a:r>
          </a:p>
          <a:p>
            <a:r>
              <a:rPr lang="en-US" sz="2400" dirty="0"/>
              <a:t>Follow up via phone within 24 hours</a:t>
            </a:r>
          </a:p>
          <a:p>
            <a:r>
              <a:rPr lang="en-US" sz="2400" dirty="0"/>
              <a:t>Suggest that they keep track of any questions they </a:t>
            </a:r>
            <a:br>
              <a:rPr lang="en-US" sz="2400" dirty="0"/>
            </a:br>
            <a:r>
              <a:rPr lang="en-US" sz="2400" dirty="0"/>
              <a:t>have in a notebook so that these can be addressed at the next meeting </a:t>
            </a:r>
          </a:p>
        </p:txBody>
      </p:sp>
      <p:sp>
        <p:nvSpPr>
          <p:cNvPr id="6" name="TextBox 5">
            <a:extLst>
              <a:ext uri="{FF2B5EF4-FFF2-40B4-BE49-F238E27FC236}">
                <a16:creationId xmlns:a16="http://schemas.microsoft.com/office/drawing/2014/main" id="{8A518BA1-2E76-5B6A-03C0-FF34B76EF0F5}"/>
              </a:ext>
            </a:extLst>
          </p:cNvPr>
          <p:cNvSpPr txBox="1"/>
          <p:nvPr/>
        </p:nvSpPr>
        <p:spPr>
          <a:xfrm>
            <a:off x="8883650" y="1511999"/>
            <a:ext cx="2835556" cy="3743242"/>
          </a:xfrm>
          <a:prstGeom prst="rect">
            <a:avLst/>
          </a:prstGeom>
          <a:solidFill>
            <a:srgbClr val="DB7059"/>
          </a:solidFill>
        </p:spPr>
        <p:txBody>
          <a:bodyPr wrap="square" lIns="180000" tIns="360000" rIns="180000" bIns="360000">
            <a:spAutoFit/>
          </a:bodyPr>
          <a:lstStyle>
            <a:defPPr>
              <a:defRPr lang="en-US"/>
            </a:defPPr>
            <a:lvl1pPr>
              <a:spcBef>
                <a:spcPts val="600"/>
              </a:spcBef>
              <a:spcAft>
                <a:spcPts val="600"/>
              </a:spcAft>
              <a:defRPr b="0" i="0" u="none" strike="noStrike" baseline="0">
                <a:solidFill>
                  <a:schemeClr val="bg1"/>
                </a:solidFill>
                <a:latin typeface="Lato" panose="020F0502020204030203" pitchFamily="34" charset="0"/>
                <a:cs typeface="Segoe UI" panose="020B0502040204020203" pitchFamily="34" charset="0"/>
              </a:defRPr>
            </a:lvl1pPr>
          </a:lstStyle>
          <a:p>
            <a:pPr>
              <a:spcBef>
                <a:spcPts val="0"/>
              </a:spcBef>
            </a:pPr>
            <a:r>
              <a:rPr lang="en-US" sz="1600" b="1"/>
              <a:t>Supporting family after diagnosis</a:t>
            </a:r>
          </a:p>
          <a:p>
            <a:pPr marL="285750" indent="-285750">
              <a:spcBef>
                <a:spcPts val="0"/>
              </a:spcBef>
              <a:buFont typeface="Courier New" panose="02070309020205020404" pitchFamily="49" charset="0"/>
              <a:buChar char="o"/>
            </a:pPr>
            <a:r>
              <a:rPr lang="en-US" sz="1600"/>
              <a:t>Meet them “where </a:t>
            </a:r>
            <a:br>
              <a:rPr lang="en-US" sz="1600"/>
            </a:br>
            <a:r>
              <a:rPr lang="en-US" sz="1600"/>
              <a:t>they are at”</a:t>
            </a:r>
          </a:p>
          <a:p>
            <a:pPr marL="285750" indent="-285750">
              <a:spcBef>
                <a:spcPts val="0"/>
              </a:spcBef>
              <a:buFont typeface="Courier New" panose="02070309020205020404" pitchFamily="49" charset="0"/>
              <a:buChar char="o"/>
            </a:pPr>
            <a:r>
              <a:rPr lang="en-US" sz="1600"/>
              <a:t>Listen with empathy, and not with immediate “telling”</a:t>
            </a:r>
          </a:p>
          <a:p>
            <a:pPr marL="285750" indent="-285750">
              <a:spcBef>
                <a:spcPts val="0"/>
              </a:spcBef>
              <a:buFont typeface="Courier New" panose="02070309020205020404" pitchFamily="49" charset="0"/>
              <a:buChar char="o"/>
            </a:pPr>
            <a:r>
              <a:rPr lang="en-US" sz="1600"/>
              <a:t>Let them guide the conversation</a:t>
            </a:r>
          </a:p>
          <a:p>
            <a:pPr marL="285750" indent="-285750">
              <a:spcBef>
                <a:spcPts val="0"/>
              </a:spcBef>
              <a:buFont typeface="Courier New" panose="02070309020205020404" pitchFamily="49" charset="0"/>
              <a:buChar char="o"/>
            </a:pPr>
            <a:r>
              <a:rPr lang="en-US" sz="1600"/>
              <a:t>Be present and open to any and all emotions</a:t>
            </a:r>
          </a:p>
        </p:txBody>
      </p:sp>
      <p:sp>
        <p:nvSpPr>
          <p:cNvPr id="8" name="Text Placeholder 6">
            <a:extLst>
              <a:ext uri="{FF2B5EF4-FFF2-40B4-BE49-F238E27FC236}">
                <a16:creationId xmlns:a16="http://schemas.microsoft.com/office/drawing/2014/main" id="{99A0A955-12AD-8F08-B256-161FCB2C6850}"/>
              </a:ext>
            </a:extLst>
          </p:cNvPr>
          <p:cNvSpPr>
            <a:spLocks noGrp="1"/>
          </p:cNvSpPr>
          <p:nvPr>
            <p:ph type="body" sz="quarter" idx="11"/>
          </p:nvPr>
        </p:nvSpPr>
        <p:spPr>
          <a:xfrm>
            <a:off x="585788" y="6399213"/>
            <a:ext cx="10180637" cy="96837"/>
          </a:xfrm>
        </p:spPr>
        <p:txBody>
          <a:bodyPr/>
          <a:lstStyle/>
          <a:p>
            <a:r>
              <a:rPr lang="en-CA"/>
              <a:t>Courtesy of Dr. Melinda S. Kavanaugh. University of Wisconsin-Milwaukee. Milwaukee, Wisconsin.</a:t>
            </a:r>
          </a:p>
        </p:txBody>
      </p:sp>
      <p:sp>
        <p:nvSpPr>
          <p:cNvPr id="9" name="TextBox 8">
            <a:extLst>
              <a:ext uri="{FF2B5EF4-FFF2-40B4-BE49-F238E27FC236}">
                <a16:creationId xmlns:a16="http://schemas.microsoft.com/office/drawing/2014/main" id="{CD6C5149-5D79-52C7-E125-77DDE4CB3C6B}"/>
              </a:ext>
            </a:extLst>
          </p:cNvPr>
          <p:cNvSpPr txBox="1"/>
          <p:nvPr/>
        </p:nvSpPr>
        <p:spPr>
          <a:xfrm>
            <a:off x="497066" y="6161127"/>
            <a:ext cx="7196027" cy="215444"/>
          </a:xfrm>
          <a:prstGeom prst="rect">
            <a:avLst/>
          </a:prstGeom>
          <a:noFill/>
        </p:spPr>
        <p:txBody>
          <a:bodyPr wrap="square">
            <a:spAutoFit/>
          </a:bodyPr>
          <a:lstStyle/>
          <a:p>
            <a:r>
              <a:rPr lang="en-CA"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ALS, amyotrophic lateral sclerosis; MND, motor neuron disease</a:t>
            </a:r>
            <a:endParaRPr lang="en-US" dirty="0">
              <a:solidFill>
                <a:schemeClr val="tx1">
                  <a:lumMod val="50000"/>
                  <a:lumOff val="50000"/>
                </a:schemeClr>
              </a:solidFill>
            </a:endParaRPr>
          </a:p>
        </p:txBody>
      </p:sp>
    </p:spTree>
    <p:extLst>
      <p:ext uri="{BB962C8B-B14F-4D97-AF65-F5344CB8AC3E}">
        <p14:creationId xmlns:p14="http://schemas.microsoft.com/office/powerpoint/2010/main" val="391941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7D84B993-DFA6-F781-6FB6-DB72424CDBB7}"/>
              </a:ext>
            </a:extLst>
          </p:cNvPr>
          <p:cNvCxnSpPr>
            <a:cxnSpLocks/>
            <a:stCxn id="6" idx="2"/>
          </p:cNvCxnSpPr>
          <p:nvPr/>
        </p:nvCxnSpPr>
        <p:spPr>
          <a:xfrm>
            <a:off x="6096000" y="2565881"/>
            <a:ext cx="14860" cy="2855448"/>
          </a:xfrm>
          <a:prstGeom prst="line">
            <a:avLst/>
          </a:prstGeom>
          <a:ln w="19050">
            <a:solidFill>
              <a:srgbClr val="667A84"/>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9C8A3E94-EB75-6604-74DD-BEBAF746DEB6}"/>
              </a:ext>
            </a:extLst>
          </p:cNvPr>
          <p:cNvSpPr>
            <a:spLocks noGrp="1"/>
          </p:cNvSpPr>
          <p:nvPr>
            <p:ph type="title"/>
          </p:nvPr>
        </p:nvSpPr>
        <p:spPr/>
        <p:txBody>
          <a:bodyPr/>
          <a:lstStyle/>
          <a:p>
            <a:r>
              <a:rPr lang="en-US"/>
              <a:t>Key Role of ALS/MND Team Members </a:t>
            </a:r>
            <a:br>
              <a:rPr lang="en-US"/>
            </a:br>
            <a:r>
              <a:rPr lang="en-US"/>
              <a:t>After the Diagnosis</a:t>
            </a:r>
            <a:endParaRPr lang="en-CA"/>
          </a:p>
        </p:txBody>
      </p:sp>
      <p:sp>
        <p:nvSpPr>
          <p:cNvPr id="6" name="Content Placeholder 2">
            <a:extLst>
              <a:ext uri="{FF2B5EF4-FFF2-40B4-BE49-F238E27FC236}">
                <a16:creationId xmlns:a16="http://schemas.microsoft.com/office/drawing/2014/main" id="{EFB4AF2D-AF36-567B-6832-B7B1F786E79F}"/>
              </a:ext>
            </a:extLst>
          </p:cNvPr>
          <p:cNvSpPr txBox="1">
            <a:spLocks/>
          </p:cNvSpPr>
          <p:nvPr/>
        </p:nvSpPr>
        <p:spPr>
          <a:xfrm>
            <a:off x="3873957" y="1942670"/>
            <a:ext cx="4444085" cy="623211"/>
          </a:xfrm>
          <a:prstGeom prst="rect">
            <a:avLst/>
          </a:prstGeom>
          <a:solidFill>
            <a:srgbClr val="FFF5F5"/>
          </a:solidFill>
          <a:ln w="19050">
            <a:solidFill>
              <a:srgbClr val="DB7059"/>
            </a:solidFill>
          </a:ln>
        </p:spPr>
        <p:txBody>
          <a:bodyPr wrap="square" lIns="324000" tIns="144000" rIns="144000" bIns="144000">
            <a:spAutoFit/>
          </a:bodyPr>
          <a:lstStyle>
            <a:defPPr>
              <a:defRPr lang="en-US"/>
            </a:defPPr>
            <a:lvl1pPr indent="0">
              <a:lnSpc>
                <a:spcPct val="90000"/>
              </a:lnSpc>
              <a:spcBef>
                <a:spcPts val="1800"/>
              </a:spcBef>
              <a:buClr>
                <a:srgbClr val="DB7059"/>
              </a:buClr>
              <a:buSzPct val="120000"/>
              <a:buFont typeface="Courier New" panose="02070309020205020404" pitchFamily="49" charset="0"/>
              <a:buNone/>
              <a:defRPr sz="2400">
                <a:solidFill>
                  <a:srgbClr val="667A84"/>
                </a:solidFill>
                <a:latin typeface="Lato Light" panose="020F0302020204030203" pitchFamily="34" charset="0"/>
              </a:defRPr>
            </a:lvl1pPr>
            <a:lvl2pPr marL="715963" indent="-358775">
              <a:lnSpc>
                <a:spcPct val="90000"/>
              </a:lnSpc>
              <a:spcBef>
                <a:spcPts val="900"/>
              </a:spcBef>
              <a:buClr>
                <a:srgbClr val="DB7059"/>
              </a:buClr>
              <a:buSzPct val="120000"/>
              <a:buFont typeface="Courier New" panose="02070309020205020404" pitchFamily="49" charset="0"/>
              <a:buChar char="o"/>
              <a:defRPr sz="2400">
                <a:solidFill>
                  <a:srgbClr val="667A84"/>
                </a:solidFill>
                <a:latin typeface="Lato Light" panose="020F0302020204030203" pitchFamily="34" charset="0"/>
              </a:defRPr>
            </a:lvl2pPr>
            <a:lvl3pPr marL="715963" indent="-358775">
              <a:lnSpc>
                <a:spcPct val="90000"/>
              </a:lnSpc>
              <a:spcBef>
                <a:spcPts val="900"/>
              </a:spcBef>
              <a:buClr>
                <a:srgbClr val="DB7059"/>
              </a:buClr>
              <a:buSzPct val="120000"/>
              <a:buFont typeface="Courier New" panose="02070309020205020404" pitchFamily="49" charset="0"/>
              <a:buChar char="o"/>
              <a:defRPr sz="2000">
                <a:solidFill>
                  <a:srgbClr val="667A84"/>
                </a:solidFill>
                <a:latin typeface="Lato Light" panose="020F0302020204030203" pitchFamily="34" charset="0"/>
              </a:defRPr>
            </a:lvl3pPr>
            <a:lvl4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4pPr>
            <a:lvl5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a:latin typeface="Lato" panose="020F0502020204030203" pitchFamily="34" charset="0"/>
              </a:rPr>
              <a:t>Planning and support</a:t>
            </a:r>
          </a:p>
        </p:txBody>
      </p:sp>
      <p:sp>
        <p:nvSpPr>
          <p:cNvPr id="8" name="Content Placeholder 2">
            <a:extLst>
              <a:ext uri="{FF2B5EF4-FFF2-40B4-BE49-F238E27FC236}">
                <a16:creationId xmlns:a16="http://schemas.microsoft.com/office/drawing/2014/main" id="{8D9CF1A2-48EC-2A80-98BC-731B8184368F}"/>
              </a:ext>
            </a:extLst>
          </p:cNvPr>
          <p:cNvSpPr txBox="1">
            <a:spLocks/>
          </p:cNvSpPr>
          <p:nvPr/>
        </p:nvSpPr>
        <p:spPr>
          <a:xfrm>
            <a:off x="3888817" y="2867140"/>
            <a:ext cx="4444085" cy="623211"/>
          </a:xfrm>
          <a:prstGeom prst="rect">
            <a:avLst/>
          </a:prstGeom>
          <a:solidFill>
            <a:srgbClr val="FFF5F5"/>
          </a:solidFill>
          <a:ln w="19050">
            <a:solidFill>
              <a:srgbClr val="DB7059"/>
            </a:solidFill>
          </a:ln>
        </p:spPr>
        <p:txBody>
          <a:bodyPr wrap="square" lIns="324000" tIns="144000" rIns="144000" bIns="144000">
            <a:spAutoFit/>
          </a:bodyPr>
          <a:lstStyle>
            <a:defPPr>
              <a:defRPr lang="en-US"/>
            </a:defPPr>
            <a:lvl1pPr indent="0">
              <a:lnSpc>
                <a:spcPct val="90000"/>
              </a:lnSpc>
              <a:spcBef>
                <a:spcPts val="1800"/>
              </a:spcBef>
              <a:buClr>
                <a:srgbClr val="DB7059"/>
              </a:buClr>
              <a:buSzPct val="120000"/>
              <a:buFont typeface="Courier New" panose="02070309020205020404" pitchFamily="49" charset="0"/>
              <a:buNone/>
              <a:defRPr sz="2400">
                <a:solidFill>
                  <a:srgbClr val="667A84"/>
                </a:solidFill>
                <a:latin typeface="Lato Light" panose="020F0302020204030203" pitchFamily="34" charset="0"/>
              </a:defRPr>
            </a:lvl1pPr>
            <a:lvl2pPr marL="715963" indent="-358775">
              <a:lnSpc>
                <a:spcPct val="90000"/>
              </a:lnSpc>
              <a:spcBef>
                <a:spcPts val="900"/>
              </a:spcBef>
              <a:buClr>
                <a:srgbClr val="DB7059"/>
              </a:buClr>
              <a:buSzPct val="120000"/>
              <a:buFont typeface="Courier New" panose="02070309020205020404" pitchFamily="49" charset="0"/>
              <a:buChar char="o"/>
              <a:defRPr sz="2400">
                <a:solidFill>
                  <a:srgbClr val="667A84"/>
                </a:solidFill>
                <a:latin typeface="Lato Light" panose="020F0302020204030203" pitchFamily="34" charset="0"/>
              </a:defRPr>
            </a:lvl2pPr>
            <a:lvl3pPr marL="715963" indent="-358775">
              <a:lnSpc>
                <a:spcPct val="90000"/>
              </a:lnSpc>
              <a:spcBef>
                <a:spcPts val="900"/>
              </a:spcBef>
              <a:buClr>
                <a:srgbClr val="DB7059"/>
              </a:buClr>
              <a:buSzPct val="120000"/>
              <a:buFont typeface="Courier New" panose="02070309020205020404" pitchFamily="49" charset="0"/>
              <a:buChar char="o"/>
              <a:defRPr sz="2000">
                <a:solidFill>
                  <a:srgbClr val="667A84"/>
                </a:solidFill>
                <a:latin typeface="Lato Light" panose="020F0302020204030203" pitchFamily="34" charset="0"/>
              </a:defRPr>
            </a:lvl3pPr>
            <a:lvl4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4pPr>
            <a:lvl5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a:latin typeface="Lato" panose="020F0502020204030203" pitchFamily="34" charset="0"/>
              </a:rPr>
              <a:t>Identify further plans</a:t>
            </a:r>
          </a:p>
        </p:txBody>
      </p:sp>
      <p:sp>
        <p:nvSpPr>
          <p:cNvPr id="9" name="Content Placeholder 2">
            <a:extLst>
              <a:ext uri="{FF2B5EF4-FFF2-40B4-BE49-F238E27FC236}">
                <a16:creationId xmlns:a16="http://schemas.microsoft.com/office/drawing/2014/main" id="{0ED58E27-9A88-765D-99BE-C6C704A20781}"/>
              </a:ext>
            </a:extLst>
          </p:cNvPr>
          <p:cNvSpPr txBox="1">
            <a:spLocks/>
          </p:cNvSpPr>
          <p:nvPr/>
        </p:nvSpPr>
        <p:spPr>
          <a:xfrm>
            <a:off x="2676514" y="3681999"/>
            <a:ext cx="6820262" cy="623211"/>
          </a:xfrm>
          <a:prstGeom prst="rect">
            <a:avLst/>
          </a:prstGeom>
          <a:solidFill>
            <a:srgbClr val="FFF5F5"/>
          </a:solidFill>
          <a:ln w="19050">
            <a:solidFill>
              <a:srgbClr val="DB7059"/>
            </a:solidFill>
          </a:ln>
        </p:spPr>
        <p:txBody>
          <a:bodyPr wrap="square" lIns="324000" tIns="144000" rIns="144000" bIns="144000">
            <a:spAutoFit/>
          </a:bodyPr>
          <a:lstStyle>
            <a:defPPr>
              <a:defRPr lang="en-US"/>
            </a:defPPr>
            <a:lvl1pPr indent="0">
              <a:lnSpc>
                <a:spcPct val="90000"/>
              </a:lnSpc>
              <a:spcBef>
                <a:spcPts val="1800"/>
              </a:spcBef>
              <a:buClr>
                <a:srgbClr val="DB7059"/>
              </a:buClr>
              <a:buSzPct val="120000"/>
              <a:buFont typeface="Courier New" panose="02070309020205020404" pitchFamily="49" charset="0"/>
              <a:buNone/>
              <a:defRPr sz="2400">
                <a:solidFill>
                  <a:srgbClr val="667A84"/>
                </a:solidFill>
                <a:latin typeface="Lato Light" panose="020F0302020204030203" pitchFamily="34" charset="0"/>
              </a:defRPr>
            </a:lvl1pPr>
            <a:lvl2pPr marL="715963" indent="-358775">
              <a:lnSpc>
                <a:spcPct val="90000"/>
              </a:lnSpc>
              <a:spcBef>
                <a:spcPts val="900"/>
              </a:spcBef>
              <a:buClr>
                <a:srgbClr val="DB7059"/>
              </a:buClr>
              <a:buSzPct val="120000"/>
              <a:buFont typeface="Courier New" panose="02070309020205020404" pitchFamily="49" charset="0"/>
              <a:buChar char="o"/>
              <a:defRPr sz="2400">
                <a:solidFill>
                  <a:srgbClr val="667A84"/>
                </a:solidFill>
                <a:latin typeface="Lato Light" panose="020F0302020204030203" pitchFamily="34" charset="0"/>
              </a:defRPr>
            </a:lvl2pPr>
            <a:lvl3pPr marL="715963" indent="-358775">
              <a:lnSpc>
                <a:spcPct val="90000"/>
              </a:lnSpc>
              <a:spcBef>
                <a:spcPts val="900"/>
              </a:spcBef>
              <a:buClr>
                <a:srgbClr val="DB7059"/>
              </a:buClr>
              <a:buSzPct val="120000"/>
              <a:buFont typeface="Courier New" panose="02070309020205020404" pitchFamily="49" charset="0"/>
              <a:buChar char="o"/>
              <a:defRPr sz="2000">
                <a:solidFill>
                  <a:srgbClr val="667A84"/>
                </a:solidFill>
                <a:latin typeface="Lato Light" panose="020F0302020204030203" pitchFamily="34" charset="0"/>
              </a:defRPr>
            </a:lvl3pPr>
            <a:lvl4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4pPr>
            <a:lvl5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a:latin typeface="Lato" panose="020F0502020204030203" pitchFamily="34" charset="0"/>
              </a:rPr>
              <a:t>Give broad time frame for what may lay ahead</a:t>
            </a:r>
          </a:p>
        </p:txBody>
      </p:sp>
      <p:sp>
        <p:nvSpPr>
          <p:cNvPr id="10" name="Content Placeholder 2">
            <a:extLst>
              <a:ext uri="{FF2B5EF4-FFF2-40B4-BE49-F238E27FC236}">
                <a16:creationId xmlns:a16="http://schemas.microsoft.com/office/drawing/2014/main" id="{326876BF-6321-D5C4-AF44-4B4AAADA003A}"/>
              </a:ext>
            </a:extLst>
          </p:cNvPr>
          <p:cNvSpPr txBox="1">
            <a:spLocks/>
          </p:cNvSpPr>
          <p:nvPr/>
        </p:nvSpPr>
        <p:spPr>
          <a:xfrm>
            <a:off x="3888817" y="4512862"/>
            <a:ext cx="4444085" cy="623211"/>
          </a:xfrm>
          <a:prstGeom prst="rect">
            <a:avLst/>
          </a:prstGeom>
          <a:solidFill>
            <a:srgbClr val="FFF5F5"/>
          </a:solidFill>
          <a:ln w="19050">
            <a:solidFill>
              <a:srgbClr val="DB7059"/>
            </a:solidFill>
          </a:ln>
        </p:spPr>
        <p:txBody>
          <a:bodyPr wrap="square" lIns="324000" tIns="144000" rIns="144000" bIns="144000">
            <a:spAutoFit/>
          </a:bodyPr>
          <a:lstStyle>
            <a:defPPr>
              <a:defRPr lang="en-US"/>
            </a:defPPr>
            <a:lvl1pPr indent="0">
              <a:lnSpc>
                <a:spcPct val="90000"/>
              </a:lnSpc>
              <a:spcBef>
                <a:spcPts val="1800"/>
              </a:spcBef>
              <a:buClr>
                <a:srgbClr val="DB7059"/>
              </a:buClr>
              <a:buSzPct val="120000"/>
              <a:buFont typeface="Courier New" panose="02070309020205020404" pitchFamily="49" charset="0"/>
              <a:buNone/>
              <a:defRPr sz="2400">
                <a:solidFill>
                  <a:srgbClr val="667A84"/>
                </a:solidFill>
                <a:latin typeface="Lato Light" panose="020F0302020204030203" pitchFamily="34" charset="0"/>
              </a:defRPr>
            </a:lvl1pPr>
            <a:lvl2pPr marL="715963" indent="-358775">
              <a:lnSpc>
                <a:spcPct val="90000"/>
              </a:lnSpc>
              <a:spcBef>
                <a:spcPts val="900"/>
              </a:spcBef>
              <a:buClr>
                <a:srgbClr val="DB7059"/>
              </a:buClr>
              <a:buSzPct val="120000"/>
              <a:buFont typeface="Courier New" panose="02070309020205020404" pitchFamily="49" charset="0"/>
              <a:buChar char="o"/>
              <a:defRPr sz="2400">
                <a:solidFill>
                  <a:srgbClr val="667A84"/>
                </a:solidFill>
                <a:latin typeface="Lato Light" panose="020F0302020204030203" pitchFamily="34" charset="0"/>
              </a:defRPr>
            </a:lvl2pPr>
            <a:lvl3pPr marL="715963" indent="-358775">
              <a:lnSpc>
                <a:spcPct val="90000"/>
              </a:lnSpc>
              <a:spcBef>
                <a:spcPts val="900"/>
              </a:spcBef>
              <a:buClr>
                <a:srgbClr val="DB7059"/>
              </a:buClr>
              <a:buSzPct val="120000"/>
              <a:buFont typeface="Courier New" panose="02070309020205020404" pitchFamily="49" charset="0"/>
              <a:buChar char="o"/>
              <a:defRPr sz="2000">
                <a:solidFill>
                  <a:srgbClr val="667A84"/>
                </a:solidFill>
                <a:latin typeface="Lato Light" panose="020F0302020204030203" pitchFamily="34" charset="0"/>
              </a:defRPr>
            </a:lvl3pPr>
            <a:lvl4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4pPr>
            <a:lvl5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a:latin typeface="Lato" panose="020F0502020204030203" pitchFamily="34" charset="0"/>
              </a:rPr>
              <a:t>Emphasize quality of life</a:t>
            </a:r>
          </a:p>
        </p:txBody>
      </p:sp>
      <p:sp>
        <p:nvSpPr>
          <p:cNvPr id="11" name="Content Placeholder 2">
            <a:extLst>
              <a:ext uri="{FF2B5EF4-FFF2-40B4-BE49-F238E27FC236}">
                <a16:creationId xmlns:a16="http://schemas.microsoft.com/office/drawing/2014/main" id="{5C1A957C-5CE8-C8C4-BC39-E2619FB7CA02}"/>
              </a:ext>
            </a:extLst>
          </p:cNvPr>
          <p:cNvSpPr txBox="1">
            <a:spLocks/>
          </p:cNvSpPr>
          <p:nvPr/>
        </p:nvSpPr>
        <p:spPr>
          <a:xfrm>
            <a:off x="3888817" y="5343725"/>
            <a:ext cx="4444085" cy="623211"/>
          </a:xfrm>
          <a:prstGeom prst="rect">
            <a:avLst/>
          </a:prstGeom>
          <a:solidFill>
            <a:srgbClr val="FFF5F5"/>
          </a:solidFill>
          <a:ln w="19050">
            <a:solidFill>
              <a:srgbClr val="DB7059"/>
            </a:solidFill>
          </a:ln>
        </p:spPr>
        <p:txBody>
          <a:bodyPr wrap="square" lIns="324000" tIns="144000" rIns="144000" bIns="144000">
            <a:spAutoFit/>
          </a:bodyPr>
          <a:lstStyle>
            <a:defPPr>
              <a:defRPr lang="en-US"/>
            </a:defPPr>
            <a:lvl1pPr indent="0">
              <a:lnSpc>
                <a:spcPct val="90000"/>
              </a:lnSpc>
              <a:spcBef>
                <a:spcPts val="1800"/>
              </a:spcBef>
              <a:buClr>
                <a:srgbClr val="DB7059"/>
              </a:buClr>
              <a:buSzPct val="120000"/>
              <a:buFont typeface="Courier New" panose="02070309020205020404" pitchFamily="49" charset="0"/>
              <a:buNone/>
              <a:defRPr sz="2400">
                <a:solidFill>
                  <a:srgbClr val="667A84"/>
                </a:solidFill>
                <a:latin typeface="Lato Light" panose="020F0302020204030203" pitchFamily="34" charset="0"/>
              </a:defRPr>
            </a:lvl1pPr>
            <a:lvl2pPr marL="715963" indent="-358775">
              <a:lnSpc>
                <a:spcPct val="90000"/>
              </a:lnSpc>
              <a:spcBef>
                <a:spcPts val="900"/>
              </a:spcBef>
              <a:buClr>
                <a:srgbClr val="DB7059"/>
              </a:buClr>
              <a:buSzPct val="120000"/>
              <a:buFont typeface="Courier New" panose="02070309020205020404" pitchFamily="49" charset="0"/>
              <a:buChar char="o"/>
              <a:defRPr sz="2400">
                <a:solidFill>
                  <a:srgbClr val="667A84"/>
                </a:solidFill>
                <a:latin typeface="Lato Light" panose="020F0302020204030203" pitchFamily="34" charset="0"/>
              </a:defRPr>
            </a:lvl2pPr>
            <a:lvl3pPr marL="715963" indent="-358775">
              <a:lnSpc>
                <a:spcPct val="90000"/>
              </a:lnSpc>
              <a:spcBef>
                <a:spcPts val="900"/>
              </a:spcBef>
              <a:buClr>
                <a:srgbClr val="DB7059"/>
              </a:buClr>
              <a:buSzPct val="120000"/>
              <a:buFont typeface="Courier New" panose="02070309020205020404" pitchFamily="49" charset="0"/>
              <a:buChar char="o"/>
              <a:defRPr sz="2000">
                <a:solidFill>
                  <a:srgbClr val="667A84"/>
                </a:solidFill>
                <a:latin typeface="Lato Light" panose="020F0302020204030203" pitchFamily="34" charset="0"/>
              </a:defRPr>
            </a:lvl3pPr>
            <a:lvl4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4pPr>
            <a:lvl5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a:latin typeface="Lato" panose="020F0502020204030203" pitchFamily="34" charset="0"/>
              </a:rPr>
              <a:t>Identify support system</a:t>
            </a:r>
          </a:p>
        </p:txBody>
      </p:sp>
      <p:sp>
        <p:nvSpPr>
          <p:cNvPr id="4" name="TextBox 3">
            <a:extLst>
              <a:ext uri="{FF2B5EF4-FFF2-40B4-BE49-F238E27FC236}">
                <a16:creationId xmlns:a16="http://schemas.microsoft.com/office/drawing/2014/main" id="{8A33E87A-360A-4C10-C940-A8B944353797}"/>
              </a:ext>
            </a:extLst>
          </p:cNvPr>
          <p:cNvSpPr txBox="1"/>
          <p:nvPr/>
        </p:nvSpPr>
        <p:spPr>
          <a:xfrm>
            <a:off x="507092" y="6234569"/>
            <a:ext cx="7196027" cy="215444"/>
          </a:xfrm>
          <a:prstGeom prst="rect">
            <a:avLst/>
          </a:prstGeom>
          <a:noFill/>
        </p:spPr>
        <p:txBody>
          <a:bodyPr wrap="square">
            <a:spAutoFit/>
          </a:bodyPr>
          <a:lstStyle/>
          <a:p>
            <a:r>
              <a:rPr lang="en-CA" sz="8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ALS, amyotrophic lateral sclerosis; MND, motor neuron disease</a:t>
            </a:r>
            <a:endParaRPr lang="en-US">
              <a:solidFill>
                <a:schemeClr val="tx1">
                  <a:lumMod val="50000"/>
                  <a:lumOff val="50000"/>
                </a:schemeClr>
              </a:solidFill>
            </a:endParaRPr>
          </a:p>
        </p:txBody>
      </p:sp>
    </p:spTree>
    <p:extLst>
      <p:ext uri="{BB962C8B-B14F-4D97-AF65-F5344CB8AC3E}">
        <p14:creationId xmlns:p14="http://schemas.microsoft.com/office/powerpoint/2010/main" val="331021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8A3E94-EB75-6604-74DD-BEBAF746DEB6}"/>
              </a:ext>
            </a:extLst>
          </p:cNvPr>
          <p:cNvSpPr>
            <a:spLocks noGrp="1"/>
          </p:cNvSpPr>
          <p:nvPr>
            <p:ph type="title"/>
          </p:nvPr>
        </p:nvSpPr>
        <p:spPr/>
        <p:txBody>
          <a:bodyPr/>
          <a:lstStyle/>
          <a:p>
            <a:r>
              <a:rPr lang="en-US" dirty="0"/>
              <a:t>Fostering the Emotional Well-being of the ALS/MND Team</a:t>
            </a:r>
            <a:endParaRPr lang="en-CA" dirty="0"/>
          </a:p>
        </p:txBody>
      </p:sp>
      <p:sp>
        <p:nvSpPr>
          <p:cNvPr id="10" name="Content Placeholder 2">
            <a:extLst>
              <a:ext uri="{FF2B5EF4-FFF2-40B4-BE49-F238E27FC236}">
                <a16:creationId xmlns:a16="http://schemas.microsoft.com/office/drawing/2014/main" id="{F428066D-C2E4-07CD-D0D0-6243F09E6A2C}"/>
              </a:ext>
            </a:extLst>
          </p:cNvPr>
          <p:cNvSpPr txBox="1">
            <a:spLocks/>
          </p:cNvSpPr>
          <p:nvPr/>
        </p:nvSpPr>
        <p:spPr>
          <a:xfrm>
            <a:off x="1397804" y="1863916"/>
            <a:ext cx="9396391" cy="567811"/>
          </a:xfrm>
          <a:prstGeom prst="rect">
            <a:avLst/>
          </a:prstGeom>
          <a:solidFill>
            <a:srgbClr val="FFF5F5"/>
          </a:solidFill>
          <a:ln w="19050">
            <a:solidFill>
              <a:srgbClr val="DB7059"/>
            </a:solidFill>
          </a:ln>
        </p:spPr>
        <p:txBody>
          <a:bodyPr wrap="square" lIns="324000" tIns="144000" rIns="144000" bIns="144000">
            <a:spAutoFit/>
          </a:bodyPr>
          <a:lstStyle>
            <a:defPPr>
              <a:defRPr lang="en-US"/>
            </a:defPPr>
            <a:lvl1pPr indent="0">
              <a:lnSpc>
                <a:spcPct val="90000"/>
              </a:lnSpc>
              <a:spcBef>
                <a:spcPts val="1800"/>
              </a:spcBef>
              <a:buClr>
                <a:srgbClr val="DB7059"/>
              </a:buClr>
              <a:buSzPct val="120000"/>
              <a:buFont typeface="Courier New" panose="02070309020205020404" pitchFamily="49" charset="0"/>
              <a:buNone/>
              <a:defRPr sz="2400">
                <a:solidFill>
                  <a:srgbClr val="667A84"/>
                </a:solidFill>
                <a:latin typeface="Lato Light" panose="020F0302020204030203" pitchFamily="34" charset="0"/>
              </a:defRPr>
            </a:lvl1pPr>
            <a:lvl2pPr marL="715963" indent="-358775">
              <a:lnSpc>
                <a:spcPct val="90000"/>
              </a:lnSpc>
              <a:spcBef>
                <a:spcPts val="900"/>
              </a:spcBef>
              <a:buClr>
                <a:srgbClr val="DB7059"/>
              </a:buClr>
              <a:buSzPct val="120000"/>
              <a:buFont typeface="Courier New" panose="02070309020205020404" pitchFamily="49" charset="0"/>
              <a:buChar char="o"/>
              <a:defRPr sz="2400">
                <a:solidFill>
                  <a:srgbClr val="667A84"/>
                </a:solidFill>
                <a:latin typeface="Lato Light" panose="020F0302020204030203" pitchFamily="34" charset="0"/>
              </a:defRPr>
            </a:lvl2pPr>
            <a:lvl3pPr marL="715963" indent="-358775">
              <a:lnSpc>
                <a:spcPct val="90000"/>
              </a:lnSpc>
              <a:spcBef>
                <a:spcPts val="900"/>
              </a:spcBef>
              <a:buClr>
                <a:srgbClr val="DB7059"/>
              </a:buClr>
              <a:buSzPct val="120000"/>
              <a:buFont typeface="Courier New" panose="02070309020205020404" pitchFamily="49" charset="0"/>
              <a:buChar char="o"/>
              <a:defRPr sz="2000">
                <a:solidFill>
                  <a:srgbClr val="667A84"/>
                </a:solidFill>
                <a:latin typeface="Lato Light" panose="020F0302020204030203" pitchFamily="34" charset="0"/>
              </a:defRPr>
            </a:lvl3pPr>
            <a:lvl4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4pPr>
            <a:lvl5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sz="2000">
                <a:latin typeface="Lato" panose="020F0502020204030203" pitchFamily="34" charset="0"/>
              </a:rPr>
              <a:t>Ideally, ALS/MND team should </a:t>
            </a:r>
            <a:r>
              <a:rPr lang="en-US" sz="2000">
                <a:solidFill>
                  <a:srgbClr val="DB7059"/>
                </a:solidFill>
                <a:latin typeface="Lato" panose="020F0502020204030203" pitchFamily="34" charset="0"/>
              </a:rPr>
              <a:t>meet prior to and immediately after every clinic </a:t>
            </a:r>
          </a:p>
        </p:txBody>
      </p:sp>
      <p:sp>
        <p:nvSpPr>
          <p:cNvPr id="11" name="Content Placeholder 2">
            <a:extLst>
              <a:ext uri="{FF2B5EF4-FFF2-40B4-BE49-F238E27FC236}">
                <a16:creationId xmlns:a16="http://schemas.microsoft.com/office/drawing/2014/main" id="{B1C33200-1692-02C1-3DF5-1B9674665220}"/>
              </a:ext>
            </a:extLst>
          </p:cNvPr>
          <p:cNvSpPr txBox="1">
            <a:spLocks/>
          </p:cNvSpPr>
          <p:nvPr/>
        </p:nvSpPr>
        <p:spPr>
          <a:xfrm>
            <a:off x="2578994" y="2614366"/>
            <a:ext cx="6735441" cy="844810"/>
          </a:xfrm>
          <a:prstGeom prst="rect">
            <a:avLst/>
          </a:prstGeom>
          <a:solidFill>
            <a:srgbClr val="FFF5F5"/>
          </a:solidFill>
          <a:ln w="19050">
            <a:solidFill>
              <a:srgbClr val="DB7059"/>
            </a:solidFill>
          </a:ln>
        </p:spPr>
        <p:txBody>
          <a:bodyPr wrap="square" lIns="324000" tIns="144000" rIns="144000" bIns="144000">
            <a:spAutoFit/>
          </a:bodyPr>
          <a:lstStyle>
            <a:defPPr>
              <a:defRPr lang="en-US"/>
            </a:defPPr>
            <a:lvl1pPr indent="0">
              <a:lnSpc>
                <a:spcPct val="90000"/>
              </a:lnSpc>
              <a:spcBef>
                <a:spcPts val="1800"/>
              </a:spcBef>
              <a:buClr>
                <a:srgbClr val="DB7059"/>
              </a:buClr>
              <a:buSzPct val="120000"/>
              <a:buFont typeface="Courier New" panose="02070309020205020404" pitchFamily="49" charset="0"/>
              <a:buNone/>
              <a:defRPr sz="2400">
                <a:solidFill>
                  <a:srgbClr val="667A84"/>
                </a:solidFill>
                <a:latin typeface="Lato Light" panose="020F0302020204030203" pitchFamily="34" charset="0"/>
              </a:defRPr>
            </a:lvl1pPr>
            <a:lvl2pPr marL="715963" indent="-358775">
              <a:lnSpc>
                <a:spcPct val="90000"/>
              </a:lnSpc>
              <a:spcBef>
                <a:spcPts val="900"/>
              </a:spcBef>
              <a:buClr>
                <a:srgbClr val="DB7059"/>
              </a:buClr>
              <a:buSzPct val="120000"/>
              <a:buFont typeface="Courier New" panose="02070309020205020404" pitchFamily="49" charset="0"/>
              <a:buChar char="o"/>
              <a:defRPr sz="2400">
                <a:solidFill>
                  <a:srgbClr val="667A84"/>
                </a:solidFill>
                <a:latin typeface="Lato Light" panose="020F0302020204030203" pitchFamily="34" charset="0"/>
              </a:defRPr>
            </a:lvl2pPr>
            <a:lvl3pPr marL="715963" indent="-358775">
              <a:lnSpc>
                <a:spcPct val="90000"/>
              </a:lnSpc>
              <a:spcBef>
                <a:spcPts val="900"/>
              </a:spcBef>
              <a:buClr>
                <a:srgbClr val="DB7059"/>
              </a:buClr>
              <a:buSzPct val="120000"/>
              <a:buFont typeface="Courier New" panose="02070309020205020404" pitchFamily="49" charset="0"/>
              <a:buChar char="o"/>
              <a:defRPr sz="2000">
                <a:solidFill>
                  <a:srgbClr val="667A84"/>
                </a:solidFill>
                <a:latin typeface="Lato Light" panose="020F0302020204030203" pitchFamily="34" charset="0"/>
              </a:defRPr>
            </a:lvl3pPr>
            <a:lvl4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4pPr>
            <a:lvl5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sz="2000">
                <a:latin typeface="Lato" panose="020F0502020204030203" pitchFamily="34" charset="0"/>
              </a:rPr>
              <a:t>ALS/MND </a:t>
            </a:r>
            <a:r>
              <a:rPr lang="en-US" sz="2000">
                <a:solidFill>
                  <a:srgbClr val="DB7059"/>
                </a:solidFill>
                <a:latin typeface="Lato" panose="020F0502020204030203" pitchFamily="34" charset="0"/>
              </a:rPr>
              <a:t>physician</a:t>
            </a:r>
            <a:r>
              <a:rPr lang="en-US" sz="2000">
                <a:latin typeface="Lato" panose="020F0502020204030203" pitchFamily="34" charset="0"/>
              </a:rPr>
              <a:t> has usually seen the patient prior and </a:t>
            </a:r>
            <a:r>
              <a:rPr lang="en-US" sz="2000">
                <a:solidFill>
                  <a:srgbClr val="DB7059"/>
                </a:solidFill>
                <a:latin typeface="Lato" panose="020F0502020204030203" pitchFamily="34" charset="0"/>
              </a:rPr>
              <a:t>should prepare team members</a:t>
            </a:r>
          </a:p>
        </p:txBody>
      </p:sp>
      <p:sp>
        <p:nvSpPr>
          <p:cNvPr id="12" name="Content Placeholder 2">
            <a:extLst>
              <a:ext uri="{FF2B5EF4-FFF2-40B4-BE49-F238E27FC236}">
                <a16:creationId xmlns:a16="http://schemas.microsoft.com/office/drawing/2014/main" id="{619EE02E-FCFB-4962-F496-B43BA9049A09}"/>
              </a:ext>
            </a:extLst>
          </p:cNvPr>
          <p:cNvSpPr txBox="1">
            <a:spLocks/>
          </p:cNvSpPr>
          <p:nvPr/>
        </p:nvSpPr>
        <p:spPr>
          <a:xfrm>
            <a:off x="2578996" y="3638483"/>
            <a:ext cx="6735600" cy="567811"/>
          </a:xfrm>
          <a:prstGeom prst="rect">
            <a:avLst/>
          </a:prstGeom>
          <a:solidFill>
            <a:srgbClr val="FFF5F5"/>
          </a:solidFill>
          <a:ln w="19050">
            <a:solidFill>
              <a:srgbClr val="DB7059"/>
            </a:solidFill>
          </a:ln>
        </p:spPr>
        <p:txBody>
          <a:bodyPr wrap="square" lIns="324000" tIns="144000" rIns="144000" bIns="144000">
            <a:spAutoFit/>
          </a:bodyPr>
          <a:lstStyle>
            <a:defPPr>
              <a:defRPr lang="en-US"/>
            </a:defPPr>
            <a:lvl1pPr indent="0">
              <a:lnSpc>
                <a:spcPct val="90000"/>
              </a:lnSpc>
              <a:spcBef>
                <a:spcPts val="1800"/>
              </a:spcBef>
              <a:buClr>
                <a:srgbClr val="DB7059"/>
              </a:buClr>
              <a:buSzPct val="120000"/>
              <a:buFont typeface="Courier New" panose="02070309020205020404" pitchFamily="49" charset="0"/>
              <a:buNone/>
              <a:defRPr sz="2400">
                <a:solidFill>
                  <a:srgbClr val="667A84"/>
                </a:solidFill>
                <a:latin typeface="Lato Light" panose="020F0302020204030203" pitchFamily="34" charset="0"/>
              </a:defRPr>
            </a:lvl1pPr>
            <a:lvl2pPr marL="715963" indent="-358775">
              <a:lnSpc>
                <a:spcPct val="90000"/>
              </a:lnSpc>
              <a:spcBef>
                <a:spcPts val="900"/>
              </a:spcBef>
              <a:buClr>
                <a:srgbClr val="DB7059"/>
              </a:buClr>
              <a:buSzPct val="120000"/>
              <a:buFont typeface="Courier New" panose="02070309020205020404" pitchFamily="49" charset="0"/>
              <a:buChar char="o"/>
              <a:defRPr sz="2400">
                <a:solidFill>
                  <a:srgbClr val="667A84"/>
                </a:solidFill>
                <a:latin typeface="Lato Light" panose="020F0302020204030203" pitchFamily="34" charset="0"/>
              </a:defRPr>
            </a:lvl2pPr>
            <a:lvl3pPr marL="715963" indent="-358775">
              <a:lnSpc>
                <a:spcPct val="90000"/>
              </a:lnSpc>
              <a:spcBef>
                <a:spcPts val="900"/>
              </a:spcBef>
              <a:buClr>
                <a:srgbClr val="DB7059"/>
              </a:buClr>
              <a:buSzPct val="120000"/>
              <a:buFont typeface="Courier New" panose="02070309020205020404" pitchFamily="49" charset="0"/>
              <a:buChar char="o"/>
              <a:defRPr sz="2000">
                <a:solidFill>
                  <a:srgbClr val="667A84"/>
                </a:solidFill>
                <a:latin typeface="Lato Light" panose="020F0302020204030203" pitchFamily="34" charset="0"/>
              </a:defRPr>
            </a:lvl3pPr>
            <a:lvl4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4pPr>
            <a:lvl5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sz="2000">
                <a:solidFill>
                  <a:srgbClr val="DB7059"/>
                </a:solidFill>
                <a:latin typeface="Lato" panose="020F0502020204030203" pitchFamily="34" charset="0"/>
              </a:rPr>
              <a:t>Team building </a:t>
            </a:r>
            <a:r>
              <a:rPr lang="en-US" sz="2000">
                <a:latin typeface="Lato" panose="020F0502020204030203" pitchFamily="34" charset="0"/>
              </a:rPr>
              <a:t>outside of the clinic is important!</a:t>
            </a:r>
          </a:p>
        </p:txBody>
      </p:sp>
      <p:sp>
        <p:nvSpPr>
          <p:cNvPr id="4" name="Text Placeholder 6">
            <a:extLst>
              <a:ext uri="{FF2B5EF4-FFF2-40B4-BE49-F238E27FC236}">
                <a16:creationId xmlns:a16="http://schemas.microsoft.com/office/drawing/2014/main" id="{847F1445-F4FA-E146-6441-45DA6436C70B}"/>
              </a:ext>
            </a:extLst>
          </p:cNvPr>
          <p:cNvSpPr>
            <a:spLocks noGrp="1"/>
          </p:cNvSpPr>
          <p:nvPr>
            <p:ph type="body" sz="quarter" idx="11"/>
          </p:nvPr>
        </p:nvSpPr>
        <p:spPr>
          <a:xfrm>
            <a:off x="585788" y="6399213"/>
            <a:ext cx="10180637" cy="96837"/>
          </a:xfrm>
        </p:spPr>
        <p:txBody>
          <a:bodyPr/>
          <a:lstStyle/>
          <a:p>
            <a:r>
              <a:rPr lang="en-CA"/>
              <a:t>Courtesy of Dr. Melinda S. Kavanaugh. University of Wisconsin-Milwaukee. Milwaukee, Wisconsin.</a:t>
            </a:r>
          </a:p>
        </p:txBody>
      </p:sp>
      <p:sp>
        <p:nvSpPr>
          <p:cNvPr id="6" name="TextBox 5">
            <a:extLst>
              <a:ext uri="{FF2B5EF4-FFF2-40B4-BE49-F238E27FC236}">
                <a16:creationId xmlns:a16="http://schemas.microsoft.com/office/drawing/2014/main" id="{AA9E7B36-AA43-89DA-C568-748401CE5E57}"/>
              </a:ext>
            </a:extLst>
          </p:cNvPr>
          <p:cNvSpPr txBox="1"/>
          <p:nvPr/>
        </p:nvSpPr>
        <p:spPr>
          <a:xfrm>
            <a:off x="483029" y="6164135"/>
            <a:ext cx="7196027" cy="215444"/>
          </a:xfrm>
          <a:prstGeom prst="rect">
            <a:avLst/>
          </a:prstGeom>
          <a:noFill/>
        </p:spPr>
        <p:txBody>
          <a:bodyPr wrap="square">
            <a:spAutoFit/>
          </a:bodyPr>
          <a:lstStyle/>
          <a:p>
            <a:r>
              <a:rPr lang="en-CA" sz="8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ALS, amyotrophic lateral sclerosis; MND, motor neuron disease</a:t>
            </a:r>
            <a:endParaRPr lang="en-US">
              <a:solidFill>
                <a:schemeClr val="tx1">
                  <a:lumMod val="50000"/>
                  <a:lumOff val="50000"/>
                </a:schemeClr>
              </a:solidFill>
            </a:endParaRPr>
          </a:p>
        </p:txBody>
      </p:sp>
      <p:sp>
        <p:nvSpPr>
          <p:cNvPr id="8" name="Arrow: Right 7">
            <a:extLst>
              <a:ext uri="{FF2B5EF4-FFF2-40B4-BE49-F238E27FC236}">
                <a16:creationId xmlns:a16="http://schemas.microsoft.com/office/drawing/2014/main" id="{2FA8ABC8-C1EF-C9CB-FD3B-42C704777C86}"/>
              </a:ext>
            </a:extLst>
          </p:cNvPr>
          <p:cNvSpPr/>
          <p:nvPr/>
        </p:nvSpPr>
        <p:spPr>
          <a:xfrm rot="5400000">
            <a:off x="2778938" y="4315506"/>
            <a:ext cx="815536" cy="618281"/>
          </a:xfrm>
          <a:prstGeom prst="rightArrow">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Lato Light" panose="020F0302020204030203" pitchFamily="34" charset="0"/>
            </a:endParaRPr>
          </a:p>
        </p:txBody>
      </p:sp>
      <p:sp>
        <p:nvSpPr>
          <p:cNvPr id="9" name="Arrow: Right 8">
            <a:extLst>
              <a:ext uri="{FF2B5EF4-FFF2-40B4-BE49-F238E27FC236}">
                <a16:creationId xmlns:a16="http://schemas.microsoft.com/office/drawing/2014/main" id="{3507676C-F5F9-D1AF-B69B-62FFFB3D1A8E}"/>
              </a:ext>
            </a:extLst>
          </p:cNvPr>
          <p:cNvSpPr/>
          <p:nvPr/>
        </p:nvSpPr>
        <p:spPr>
          <a:xfrm rot="5400000">
            <a:off x="6232025" y="4314422"/>
            <a:ext cx="815536" cy="618281"/>
          </a:xfrm>
          <a:prstGeom prst="rightArrow">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Lato Light" panose="020F0302020204030203" pitchFamily="34" charset="0"/>
            </a:endParaRPr>
          </a:p>
        </p:txBody>
      </p:sp>
      <p:sp>
        <p:nvSpPr>
          <p:cNvPr id="13" name="Arrow: Right 12">
            <a:extLst>
              <a:ext uri="{FF2B5EF4-FFF2-40B4-BE49-F238E27FC236}">
                <a16:creationId xmlns:a16="http://schemas.microsoft.com/office/drawing/2014/main" id="{B204A229-29A7-1174-2A02-35B508BC5ECE}"/>
              </a:ext>
            </a:extLst>
          </p:cNvPr>
          <p:cNvSpPr/>
          <p:nvPr/>
        </p:nvSpPr>
        <p:spPr>
          <a:xfrm rot="5400000">
            <a:off x="8001629" y="4503536"/>
            <a:ext cx="1227135" cy="618281"/>
          </a:xfrm>
          <a:prstGeom prst="rightArrow">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Lato Light" panose="020F0302020204030203" pitchFamily="34" charset="0"/>
            </a:endParaRPr>
          </a:p>
        </p:txBody>
      </p:sp>
      <p:sp>
        <p:nvSpPr>
          <p:cNvPr id="14" name="Arrow: Right 13">
            <a:extLst>
              <a:ext uri="{FF2B5EF4-FFF2-40B4-BE49-F238E27FC236}">
                <a16:creationId xmlns:a16="http://schemas.microsoft.com/office/drawing/2014/main" id="{3225A8B2-002F-DB06-A8D0-36E6A4B89477}"/>
              </a:ext>
            </a:extLst>
          </p:cNvPr>
          <p:cNvSpPr/>
          <p:nvPr/>
        </p:nvSpPr>
        <p:spPr>
          <a:xfrm rot="5400000">
            <a:off x="4189742" y="4488425"/>
            <a:ext cx="1227135" cy="618281"/>
          </a:xfrm>
          <a:prstGeom prst="rightArrow">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Lato Light" panose="020F0302020204030203" pitchFamily="34" charset="0"/>
            </a:endParaRPr>
          </a:p>
        </p:txBody>
      </p:sp>
      <p:sp>
        <p:nvSpPr>
          <p:cNvPr id="19" name="TextBox 18">
            <a:extLst>
              <a:ext uri="{FF2B5EF4-FFF2-40B4-BE49-F238E27FC236}">
                <a16:creationId xmlns:a16="http://schemas.microsoft.com/office/drawing/2014/main" id="{7711B57F-4925-599E-DDDD-119C23BEF124}"/>
              </a:ext>
            </a:extLst>
          </p:cNvPr>
          <p:cNvSpPr txBox="1"/>
          <p:nvPr/>
        </p:nvSpPr>
        <p:spPr>
          <a:xfrm>
            <a:off x="2467779" y="5084938"/>
            <a:ext cx="1437854" cy="677108"/>
          </a:xfrm>
          <a:prstGeom prst="rect">
            <a:avLst/>
          </a:prstGeom>
          <a:noFill/>
        </p:spPr>
        <p:txBody>
          <a:bodyPr wrap="square">
            <a:spAutoFit/>
          </a:bodyPr>
          <a:lstStyle/>
          <a:p>
            <a:pPr algn="ctr"/>
            <a:r>
              <a:rPr lang="en-US" sz="1900" b="1" i="1">
                <a:solidFill>
                  <a:srgbClr val="DB7059"/>
                </a:solidFill>
                <a:latin typeface="Lato Light" panose="020F0502020204030203" pitchFamily="34" charset="0"/>
                <a:ea typeface="Lato Light" panose="020F0502020204030203" pitchFamily="34" charset="0"/>
                <a:cs typeface="Lato Light" panose="020F0502020204030203" pitchFamily="34" charset="0"/>
              </a:rPr>
              <a:t>Social events</a:t>
            </a:r>
            <a:endParaRPr lang="en-CA" sz="1900" b="1" i="1">
              <a:solidFill>
                <a:srgbClr val="DB7059"/>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1" name="TextBox 20">
            <a:extLst>
              <a:ext uri="{FF2B5EF4-FFF2-40B4-BE49-F238E27FC236}">
                <a16:creationId xmlns:a16="http://schemas.microsoft.com/office/drawing/2014/main" id="{97015688-93E5-A064-2478-3FA268058B1C}"/>
              </a:ext>
            </a:extLst>
          </p:cNvPr>
          <p:cNvSpPr txBox="1"/>
          <p:nvPr/>
        </p:nvSpPr>
        <p:spPr>
          <a:xfrm>
            <a:off x="3911034" y="5347308"/>
            <a:ext cx="1844984" cy="969496"/>
          </a:xfrm>
          <a:prstGeom prst="rect">
            <a:avLst/>
          </a:prstGeom>
          <a:noFill/>
        </p:spPr>
        <p:txBody>
          <a:bodyPr wrap="square">
            <a:spAutoFit/>
          </a:bodyPr>
          <a:lstStyle/>
          <a:p>
            <a:pPr algn="ctr"/>
            <a:r>
              <a:rPr lang="en-US" sz="1900" b="1" i="1">
                <a:solidFill>
                  <a:srgbClr val="DB7059"/>
                </a:solidFill>
                <a:latin typeface="Lato Light" panose="020F0502020204030203" pitchFamily="34" charset="0"/>
                <a:ea typeface="Lato Light" panose="020F0502020204030203" pitchFamily="34" charset="0"/>
                <a:cs typeface="Lato Light" panose="020F0502020204030203" pitchFamily="34" charset="0"/>
              </a:rPr>
              <a:t>Dinner outings when doing outreach</a:t>
            </a:r>
            <a:endParaRPr lang="en-CA" sz="1900" b="1" i="1">
              <a:solidFill>
                <a:srgbClr val="DB7059"/>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2" name="TextBox 21">
            <a:extLst>
              <a:ext uri="{FF2B5EF4-FFF2-40B4-BE49-F238E27FC236}">
                <a16:creationId xmlns:a16="http://schemas.microsoft.com/office/drawing/2014/main" id="{FCCB3986-C08F-B809-AD08-B79C10546CBF}"/>
              </a:ext>
            </a:extLst>
          </p:cNvPr>
          <p:cNvSpPr txBox="1"/>
          <p:nvPr/>
        </p:nvSpPr>
        <p:spPr>
          <a:xfrm>
            <a:off x="6011535" y="5084938"/>
            <a:ext cx="1437854" cy="677108"/>
          </a:xfrm>
          <a:prstGeom prst="rect">
            <a:avLst/>
          </a:prstGeom>
          <a:noFill/>
        </p:spPr>
        <p:txBody>
          <a:bodyPr wrap="square">
            <a:spAutoFit/>
          </a:bodyPr>
          <a:lstStyle/>
          <a:p>
            <a:pPr algn="ctr"/>
            <a:r>
              <a:rPr lang="en-US" sz="1900" b="1" i="1">
                <a:solidFill>
                  <a:srgbClr val="DB7059"/>
                </a:solidFill>
                <a:latin typeface="Lato Light" panose="020F0502020204030203" pitchFamily="34" charset="0"/>
                <a:ea typeface="Lato Light" panose="020F0502020204030203" pitchFamily="34" charset="0"/>
                <a:cs typeface="Lato Light" panose="020F0502020204030203" pitchFamily="34" charset="0"/>
              </a:rPr>
              <a:t>Team recognition </a:t>
            </a:r>
            <a:endParaRPr lang="en-CA" sz="1900" b="1" i="1">
              <a:solidFill>
                <a:srgbClr val="DB7059"/>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3" name="TextBox 22">
            <a:extLst>
              <a:ext uri="{FF2B5EF4-FFF2-40B4-BE49-F238E27FC236}">
                <a16:creationId xmlns:a16="http://schemas.microsoft.com/office/drawing/2014/main" id="{0AE99073-953F-01E4-9110-0539FC3F4145}"/>
              </a:ext>
            </a:extLst>
          </p:cNvPr>
          <p:cNvSpPr txBox="1"/>
          <p:nvPr/>
        </p:nvSpPr>
        <p:spPr>
          <a:xfrm>
            <a:off x="7531282" y="5410083"/>
            <a:ext cx="2292191" cy="969496"/>
          </a:xfrm>
          <a:prstGeom prst="rect">
            <a:avLst/>
          </a:prstGeom>
          <a:noFill/>
        </p:spPr>
        <p:txBody>
          <a:bodyPr wrap="square">
            <a:spAutoFit/>
          </a:bodyPr>
          <a:lstStyle/>
          <a:p>
            <a:pPr algn="ctr"/>
            <a:r>
              <a:rPr lang="en-US" sz="1900" b="1" i="1">
                <a:solidFill>
                  <a:srgbClr val="DB7059"/>
                </a:solidFill>
                <a:latin typeface="Lato Light" panose="020F0502020204030203" pitchFamily="34" charset="0"/>
                <a:ea typeface="Lato Light" panose="020F0502020204030203" pitchFamily="34" charset="0"/>
                <a:cs typeface="Lato Light" panose="020F0502020204030203" pitchFamily="34" charset="0"/>
              </a:rPr>
              <a:t>Have team members take on leadership roles</a:t>
            </a:r>
            <a:endParaRPr lang="en-CA" sz="1900" b="1" i="1">
              <a:solidFill>
                <a:srgbClr val="DB7059"/>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03681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8A3E94-EB75-6604-74DD-BEBAF746DEB6}"/>
              </a:ext>
            </a:extLst>
          </p:cNvPr>
          <p:cNvSpPr>
            <a:spLocks noGrp="1"/>
          </p:cNvSpPr>
          <p:nvPr>
            <p:ph type="title"/>
          </p:nvPr>
        </p:nvSpPr>
        <p:spPr/>
        <p:txBody>
          <a:bodyPr/>
          <a:lstStyle/>
          <a:p>
            <a:r>
              <a:rPr lang="en-CA" dirty="0">
                <a:cs typeface="Helvetica" panose="020B0604020202020204" pitchFamily="34" charset="0"/>
              </a:rPr>
              <a:t>Clinical Pearls for Allied Healthcare Professionals (AHPs) in the “Aftermath” Period</a:t>
            </a:r>
          </a:p>
        </p:txBody>
      </p:sp>
      <p:sp>
        <p:nvSpPr>
          <p:cNvPr id="2" name="Text Placeholder 1">
            <a:extLst>
              <a:ext uri="{FF2B5EF4-FFF2-40B4-BE49-F238E27FC236}">
                <a16:creationId xmlns:a16="http://schemas.microsoft.com/office/drawing/2014/main" id="{FFCCBA98-8771-073D-9518-88CABCD73FB5}"/>
              </a:ext>
            </a:extLst>
          </p:cNvPr>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39596739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B38216-A173-563D-F9F7-CC55560125CB}"/>
              </a:ext>
            </a:extLst>
          </p:cNvPr>
          <p:cNvSpPr>
            <a:spLocks noGrp="1"/>
          </p:cNvSpPr>
          <p:nvPr>
            <p:ph type="title"/>
          </p:nvPr>
        </p:nvSpPr>
        <p:spPr/>
        <p:txBody>
          <a:bodyPr/>
          <a:lstStyle/>
          <a:p>
            <a:r>
              <a:rPr lang="fr-CA"/>
              <a:t>A-L S-PIKES for AHPs</a:t>
            </a:r>
            <a:endParaRPr lang="en-CA"/>
          </a:p>
        </p:txBody>
      </p:sp>
      <p:sp>
        <p:nvSpPr>
          <p:cNvPr id="4" name="Espace réservé du texte 3">
            <a:extLst>
              <a:ext uri="{FF2B5EF4-FFF2-40B4-BE49-F238E27FC236}">
                <a16:creationId xmlns:a16="http://schemas.microsoft.com/office/drawing/2014/main" id="{FB91148C-F121-8FBF-9145-9647CC372481}"/>
              </a:ext>
            </a:extLst>
          </p:cNvPr>
          <p:cNvSpPr>
            <a:spLocks noGrp="1"/>
          </p:cNvSpPr>
          <p:nvPr>
            <p:ph type="body" sz="quarter" idx="11"/>
          </p:nvPr>
        </p:nvSpPr>
        <p:spPr/>
        <p:txBody>
          <a:bodyPr/>
          <a:lstStyle/>
          <a:p>
            <a:r>
              <a:rPr lang="en-US"/>
              <a:t>AHPs, allied healthcare professionals </a:t>
            </a:r>
            <a:endParaRPr lang="en-CA"/>
          </a:p>
        </p:txBody>
      </p:sp>
    </p:spTree>
    <p:extLst>
      <p:ext uri="{BB962C8B-B14F-4D97-AF65-F5344CB8AC3E}">
        <p14:creationId xmlns:p14="http://schemas.microsoft.com/office/powerpoint/2010/main" val="19048929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8A3E94-EB75-6604-74DD-BEBAF746DEB6}"/>
              </a:ext>
            </a:extLst>
          </p:cNvPr>
          <p:cNvSpPr>
            <a:spLocks noGrp="1"/>
          </p:cNvSpPr>
          <p:nvPr>
            <p:ph type="title"/>
          </p:nvPr>
        </p:nvSpPr>
        <p:spPr/>
        <p:txBody>
          <a:bodyPr/>
          <a:lstStyle/>
          <a:p>
            <a:r>
              <a:rPr lang="en-US" dirty="0"/>
              <a:t>Take-Home Messages </a:t>
            </a:r>
            <a:endParaRPr lang="en-CA" dirty="0"/>
          </a:p>
        </p:txBody>
      </p:sp>
      <p:sp>
        <p:nvSpPr>
          <p:cNvPr id="4" name="Content Placeholder 3">
            <a:extLst>
              <a:ext uri="{FF2B5EF4-FFF2-40B4-BE49-F238E27FC236}">
                <a16:creationId xmlns:a16="http://schemas.microsoft.com/office/drawing/2014/main" id="{6A6FEDAC-266B-0756-AA0A-5B46B139F94E}"/>
              </a:ext>
            </a:extLst>
          </p:cNvPr>
          <p:cNvSpPr>
            <a:spLocks noGrp="1"/>
          </p:cNvSpPr>
          <p:nvPr>
            <p:ph sz="quarter" idx="10"/>
          </p:nvPr>
        </p:nvSpPr>
        <p:spPr>
          <a:xfrm>
            <a:off x="585811" y="1453373"/>
            <a:ext cx="8594284" cy="5953938"/>
          </a:xfrm>
        </p:spPr>
        <p:txBody>
          <a:bodyPr/>
          <a:lstStyle/>
          <a:p>
            <a:pPr>
              <a:spcBef>
                <a:spcPts val="600"/>
              </a:spcBef>
              <a:spcAft>
                <a:spcPts val="1200"/>
              </a:spcAft>
            </a:pPr>
            <a:r>
              <a:rPr lang="en-US" sz="2500" dirty="0"/>
              <a:t>Conveying news to people living with ALS/MND and their caregivers/families can be an arduous and emotionally challenging task </a:t>
            </a:r>
          </a:p>
          <a:p>
            <a:pPr>
              <a:spcBef>
                <a:spcPts val="600"/>
              </a:spcBef>
              <a:spcAft>
                <a:spcPts val="1200"/>
              </a:spcAft>
            </a:pPr>
            <a:r>
              <a:rPr lang="en-CA" sz="2500" b="0" i="0" dirty="0">
                <a:effectLst/>
              </a:rPr>
              <a:t>The “good news” is that this is a skill that can be learned and improved upon </a:t>
            </a:r>
          </a:p>
          <a:p>
            <a:pPr>
              <a:spcBef>
                <a:spcPts val="600"/>
              </a:spcBef>
              <a:spcAft>
                <a:spcPts val="1200"/>
              </a:spcAft>
            </a:pPr>
            <a:r>
              <a:rPr lang="en-US" sz="2500" dirty="0"/>
              <a:t>The A–L S–PIKES technique can help: </a:t>
            </a:r>
          </a:p>
          <a:p>
            <a:pPr lvl="1">
              <a:spcBef>
                <a:spcPts val="600"/>
              </a:spcBef>
              <a:spcAft>
                <a:spcPts val="1200"/>
              </a:spcAft>
              <a:buFont typeface="Arial" panose="020B0604020202020204" pitchFamily="34" charset="0"/>
              <a:buChar char="•"/>
            </a:pPr>
            <a:r>
              <a:rPr lang="en-US" sz="2200" dirty="0"/>
              <a:t>Improve confidence and comfort in delivering news</a:t>
            </a:r>
          </a:p>
          <a:p>
            <a:pPr lvl="1">
              <a:spcBef>
                <a:spcPts val="600"/>
              </a:spcBef>
              <a:spcAft>
                <a:spcPts val="1200"/>
              </a:spcAft>
              <a:buFont typeface="Arial" panose="020B0604020202020204" pitchFamily="34" charset="0"/>
              <a:buChar char="•"/>
            </a:pPr>
            <a:r>
              <a:rPr lang="en-US" sz="2200" dirty="0"/>
              <a:t>Improve the QoL of people living with ALS/MND and their caregivers/families</a:t>
            </a:r>
          </a:p>
          <a:p>
            <a:pPr lvl="1">
              <a:spcBef>
                <a:spcPts val="600"/>
              </a:spcBef>
              <a:spcAft>
                <a:spcPts val="900"/>
              </a:spcAft>
              <a:buFont typeface="Arial" panose="020B0604020202020204" pitchFamily="34" charset="0"/>
              <a:buChar char="•"/>
            </a:pPr>
            <a:r>
              <a:rPr lang="en-US" sz="2200" dirty="0"/>
              <a:t>Reduce stress and foster the well-being of healthcare professionals </a:t>
            </a:r>
          </a:p>
          <a:p>
            <a:pPr>
              <a:spcBef>
                <a:spcPts val="600"/>
              </a:spcBef>
              <a:spcAft>
                <a:spcPts val="1200"/>
              </a:spcAft>
            </a:pPr>
            <a:endParaRPr lang="en-CA" dirty="0">
              <a:solidFill>
                <a:srgbClr val="C00000"/>
              </a:solidFill>
              <a:highlight>
                <a:srgbClr val="FFFF00"/>
              </a:highlight>
            </a:endParaRPr>
          </a:p>
          <a:p>
            <a:pPr marL="0" indent="0">
              <a:spcBef>
                <a:spcPts val="600"/>
              </a:spcBef>
              <a:spcAft>
                <a:spcPts val="1200"/>
              </a:spcAft>
              <a:buNone/>
            </a:pPr>
            <a:endParaRPr lang="en-CA" dirty="0"/>
          </a:p>
        </p:txBody>
      </p:sp>
      <p:sp>
        <p:nvSpPr>
          <p:cNvPr id="6" name="Text Placeholder 5">
            <a:extLst>
              <a:ext uri="{FF2B5EF4-FFF2-40B4-BE49-F238E27FC236}">
                <a16:creationId xmlns:a16="http://schemas.microsoft.com/office/drawing/2014/main" id="{D778598A-90F1-6C85-236F-246F79C78A21}"/>
              </a:ext>
            </a:extLst>
          </p:cNvPr>
          <p:cNvSpPr>
            <a:spLocks noGrp="1"/>
          </p:cNvSpPr>
          <p:nvPr>
            <p:ph type="body" sz="quarter" idx="11"/>
          </p:nvPr>
        </p:nvSpPr>
        <p:spPr>
          <a:xfrm>
            <a:off x="585811" y="6399412"/>
            <a:ext cx="10180638" cy="96950"/>
          </a:xfrm>
        </p:spPr>
        <p:txBody>
          <a:bodyPr/>
          <a:lstStyle/>
          <a:p>
            <a:r>
              <a:rPr lang="en-CA" sz="7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ALS, amyotrophic lateral sclerosis; MND, motor neuron disease; QoL, </a:t>
            </a:r>
            <a:r>
              <a:rPr lang="en-CA">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quality of life </a:t>
            </a:r>
            <a:endParaRPr lang="en-US">
              <a:solidFill>
                <a:schemeClr val="tx1">
                  <a:lumMod val="50000"/>
                  <a:lumOff val="50000"/>
                </a:schemeClr>
              </a:solidFill>
            </a:endParaRPr>
          </a:p>
        </p:txBody>
      </p:sp>
    </p:spTree>
    <p:extLst>
      <p:ext uri="{BB962C8B-B14F-4D97-AF65-F5344CB8AC3E}">
        <p14:creationId xmlns:p14="http://schemas.microsoft.com/office/powerpoint/2010/main" val="12276206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70E5AD-2792-615C-D467-E1E83EB47F78}"/>
              </a:ext>
            </a:extLst>
          </p:cNvPr>
          <p:cNvSpPr>
            <a:spLocks noGrp="1"/>
          </p:cNvSpPr>
          <p:nvPr>
            <p:ph type="title"/>
          </p:nvPr>
        </p:nvSpPr>
        <p:spPr>
          <a:xfrm>
            <a:off x="585810" y="290701"/>
            <a:ext cx="11001671" cy="997196"/>
          </a:xfrm>
        </p:spPr>
        <p:txBody>
          <a:bodyPr/>
          <a:lstStyle/>
          <a:p>
            <a:r>
              <a:rPr lang="en-CA"/>
              <a:t>Person Living with ALS/MND Sharing His Thoughts and Experience </a:t>
            </a:r>
            <a:endParaRPr lang="en-CA">
              <a:highlight>
                <a:srgbClr val="FFFF00"/>
              </a:highlight>
            </a:endParaRPr>
          </a:p>
        </p:txBody>
      </p:sp>
      <p:sp>
        <p:nvSpPr>
          <p:cNvPr id="4" name="Espace réservé du texte 3">
            <a:extLst>
              <a:ext uri="{FF2B5EF4-FFF2-40B4-BE49-F238E27FC236}">
                <a16:creationId xmlns:a16="http://schemas.microsoft.com/office/drawing/2014/main" id="{31058A7D-8729-A59E-8C61-3E45708A78CC}"/>
              </a:ext>
            </a:extLst>
          </p:cNvPr>
          <p:cNvSpPr>
            <a:spLocks noGrp="1"/>
          </p:cNvSpPr>
          <p:nvPr>
            <p:ph type="body" sz="quarter" idx="11"/>
          </p:nvPr>
        </p:nvSpPr>
        <p:spPr/>
        <p:txBody>
          <a:bodyPr/>
          <a:lstStyle/>
          <a:p>
            <a:r>
              <a:rPr lang="en-US" dirty="0"/>
              <a:t>Norman MacIsaac. Member of ALS Quebec, ALS Canada and the International Alliance of ALS/MND Associations. Montreal, Quebec, Canada. </a:t>
            </a:r>
            <a:endParaRPr lang="en-CA" dirty="0"/>
          </a:p>
        </p:txBody>
      </p:sp>
    </p:spTree>
    <p:extLst>
      <p:ext uri="{BB962C8B-B14F-4D97-AF65-F5344CB8AC3E}">
        <p14:creationId xmlns:p14="http://schemas.microsoft.com/office/powerpoint/2010/main" val="2498733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8AE627-2B22-4335-908A-6C2705D28296}"/>
              </a:ext>
            </a:extLst>
          </p:cNvPr>
          <p:cNvSpPr>
            <a:spLocks noGrp="1"/>
          </p:cNvSpPr>
          <p:nvPr>
            <p:ph type="title"/>
          </p:nvPr>
        </p:nvSpPr>
        <p:spPr/>
        <p:txBody>
          <a:bodyPr/>
          <a:lstStyle/>
          <a:p>
            <a:r>
              <a:rPr lang="en-US" dirty="0"/>
              <a:t>Faculty Member Disclosures</a:t>
            </a:r>
            <a:endParaRPr lang="en-US" dirty="0">
              <a:highlight>
                <a:srgbClr val="FFFF00"/>
              </a:highlight>
            </a:endParaRPr>
          </a:p>
        </p:txBody>
      </p:sp>
      <p:sp>
        <p:nvSpPr>
          <p:cNvPr id="3" name="Espace réservé du texte 2">
            <a:extLst>
              <a:ext uri="{FF2B5EF4-FFF2-40B4-BE49-F238E27FC236}">
                <a16:creationId xmlns:a16="http://schemas.microsoft.com/office/drawing/2014/main" id="{DB3BB499-033F-BFCC-1AE3-831976183D77}"/>
              </a:ext>
            </a:extLst>
          </p:cNvPr>
          <p:cNvSpPr>
            <a:spLocks noGrp="1"/>
          </p:cNvSpPr>
          <p:nvPr>
            <p:ph type="body" sz="quarter" idx="11"/>
          </p:nvPr>
        </p:nvSpPr>
        <p:spPr/>
        <p:txBody>
          <a:bodyPr/>
          <a:lstStyle/>
          <a:p>
            <a:endParaRPr lang="en-CA"/>
          </a:p>
        </p:txBody>
      </p:sp>
      <p:graphicFrame>
        <p:nvGraphicFramePr>
          <p:cNvPr id="2" name="Tableau 3">
            <a:extLst>
              <a:ext uri="{FF2B5EF4-FFF2-40B4-BE49-F238E27FC236}">
                <a16:creationId xmlns:a16="http://schemas.microsoft.com/office/drawing/2014/main" id="{3964217E-5D5C-6567-3137-34C76694B1E4}"/>
              </a:ext>
            </a:extLst>
          </p:cNvPr>
          <p:cNvGraphicFramePr>
            <a:graphicFrameLocks noGrp="1"/>
          </p:cNvGraphicFramePr>
          <p:nvPr>
            <p:extLst>
              <p:ext uri="{D42A27DB-BD31-4B8C-83A1-F6EECF244321}">
                <p14:modId xmlns:p14="http://schemas.microsoft.com/office/powerpoint/2010/main" val="824574829"/>
              </p:ext>
            </p:extLst>
          </p:nvPr>
        </p:nvGraphicFramePr>
        <p:xfrm>
          <a:off x="861237" y="1403086"/>
          <a:ext cx="10726244" cy="4907280"/>
        </p:xfrm>
        <a:graphic>
          <a:graphicData uri="http://schemas.openxmlformats.org/drawingml/2006/table">
            <a:tbl>
              <a:tblPr firstRow="1" bandRow="1">
                <a:tableStyleId>{F5AB1C69-6EDB-4FF4-983F-18BD219EF322}</a:tableStyleId>
              </a:tblPr>
              <a:tblGrid>
                <a:gridCol w="2257105">
                  <a:extLst>
                    <a:ext uri="{9D8B030D-6E8A-4147-A177-3AD203B41FA5}">
                      <a16:colId xmlns:a16="http://schemas.microsoft.com/office/drawing/2014/main" val="2475292542"/>
                    </a:ext>
                  </a:extLst>
                </a:gridCol>
                <a:gridCol w="2033392">
                  <a:extLst>
                    <a:ext uri="{9D8B030D-6E8A-4147-A177-3AD203B41FA5}">
                      <a16:colId xmlns:a16="http://schemas.microsoft.com/office/drawing/2014/main" val="4172646137"/>
                    </a:ext>
                  </a:extLst>
                </a:gridCol>
                <a:gridCol w="2145249">
                  <a:extLst>
                    <a:ext uri="{9D8B030D-6E8A-4147-A177-3AD203B41FA5}">
                      <a16:colId xmlns:a16="http://schemas.microsoft.com/office/drawing/2014/main" val="2382739062"/>
                    </a:ext>
                  </a:extLst>
                </a:gridCol>
                <a:gridCol w="2145249">
                  <a:extLst>
                    <a:ext uri="{9D8B030D-6E8A-4147-A177-3AD203B41FA5}">
                      <a16:colId xmlns:a16="http://schemas.microsoft.com/office/drawing/2014/main" val="784834334"/>
                    </a:ext>
                  </a:extLst>
                </a:gridCol>
                <a:gridCol w="2145249">
                  <a:extLst>
                    <a:ext uri="{9D8B030D-6E8A-4147-A177-3AD203B41FA5}">
                      <a16:colId xmlns:a16="http://schemas.microsoft.com/office/drawing/2014/main" val="3307115676"/>
                    </a:ext>
                  </a:extLst>
                </a:gridCol>
              </a:tblGrid>
              <a:tr h="806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solidFill>
                            <a:schemeClr val="bg1"/>
                          </a:solidFill>
                        </a:rPr>
                        <a:t>Relationships with commercial interests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a:solidFill>
                            <a:schemeClr val="bg1"/>
                          </a:solidFill>
                        </a:rPr>
                        <a:t>Angela Genge, </a:t>
                      </a:r>
                      <a:br>
                        <a:rPr lang="en-CA" sz="1800" b="1">
                          <a:solidFill>
                            <a:schemeClr val="bg1"/>
                          </a:solidFill>
                        </a:rPr>
                      </a:br>
                      <a:r>
                        <a:rPr lang="en-CA" sz="1400">
                          <a:solidFill>
                            <a:schemeClr val="bg1"/>
                          </a:solidFill>
                        </a:rPr>
                        <a:t>MD, FRCP(C)</a:t>
                      </a:r>
                      <a:endParaRPr lang="en-CA" sz="1400">
                        <a:solidFill>
                          <a:schemeClr val="bg1"/>
                        </a:solidFill>
                        <a:latin typeface="Lato Light" panose="020F0302020204030203"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a:solidFill>
                            <a:schemeClr val="bg1"/>
                          </a:solidFill>
                          <a:effectLst/>
                        </a:rPr>
                        <a:t>Colleen O’Connell, </a:t>
                      </a:r>
                      <a:br>
                        <a:rPr lang="en-CA" sz="1800" b="1" u="none" strike="noStrike">
                          <a:solidFill>
                            <a:schemeClr val="bg1"/>
                          </a:solidFill>
                          <a:effectLst/>
                        </a:rPr>
                      </a:br>
                      <a:r>
                        <a:rPr lang="en-CA" sz="1400" u="none" strike="noStrike">
                          <a:solidFill>
                            <a:schemeClr val="bg1"/>
                          </a:solidFill>
                          <a:effectLst/>
                        </a:rPr>
                        <a:t>MD, FRCPC</a:t>
                      </a:r>
                      <a:endParaRPr lang="en-CA" sz="1400" i="0" u="none" strike="noStrike">
                        <a:solidFill>
                          <a:schemeClr val="bg1"/>
                        </a:solidFill>
                        <a:effectLst/>
                        <a:latin typeface="Lato Light" panose="020F0302020204030203"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a:solidFill>
                            <a:schemeClr val="bg1"/>
                          </a:solidFill>
                          <a:effectLst/>
                        </a:rPr>
                        <a:t>Melinda S. Kavanaugh, </a:t>
                      </a:r>
                      <a:br>
                        <a:rPr lang="en-CA" sz="1800" b="1">
                          <a:solidFill>
                            <a:schemeClr val="bg1"/>
                          </a:solidFill>
                          <a:effectLst/>
                        </a:rPr>
                      </a:br>
                      <a:r>
                        <a:rPr lang="en-CA" sz="1400">
                          <a:solidFill>
                            <a:schemeClr val="bg1"/>
                          </a:solidFill>
                          <a:effectLst/>
                        </a:rPr>
                        <a:t>PhD, MSW, LCSW</a:t>
                      </a:r>
                      <a:endParaRPr lang="en-CA" sz="1400" i="0">
                        <a:solidFill>
                          <a:schemeClr val="bg1"/>
                        </a:solidFill>
                        <a:effectLst/>
                        <a:latin typeface="Lato Light" panose="020F0302020204030203"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a:solidFill>
                            <a:schemeClr val="bg1"/>
                          </a:solidFill>
                          <a:effectLst/>
                        </a:rPr>
                        <a:t>Cathy Cummings, </a:t>
                      </a:r>
                      <a:br>
                        <a:rPr lang="en-CA" sz="1800" b="1">
                          <a:solidFill>
                            <a:schemeClr val="bg1"/>
                          </a:solidFill>
                          <a:effectLst/>
                        </a:rPr>
                      </a:br>
                      <a:r>
                        <a:rPr lang="en-CA" sz="1400">
                          <a:solidFill>
                            <a:schemeClr val="bg1"/>
                          </a:solidFill>
                          <a:effectLst/>
                        </a:rPr>
                        <a:t>CAE, MBA</a:t>
                      </a:r>
                    </a:p>
                    <a:p>
                      <a:endParaRPr lang="en-CA">
                        <a:solidFill>
                          <a:schemeClr val="bg1"/>
                        </a:solidFill>
                      </a:endParaRPr>
                    </a:p>
                  </a:txBody>
                  <a:tcPr/>
                </a:tc>
                <a:extLst>
                  <a:ext uri="{0D108BD9-81ED-4DB2-BD59-A6C34878D82A}">
                    <a16:rowId xmlns:a16="http://schemas.microsoft.com/office/drawing/2014/main" val="3561241661"/>
                  </a:ext>
                </a:extLst>
              </a:tr>
              <a:tr h="1238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noProof="0">
                          <a:solidFill>
                            <a:schemeClr val="tx1"/>
                          </a:solidFill>
                        </a:rPr>
                        <a:t>Research grants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t>Target ALS, </a:t>
                      </a:r>
                      <a:r>
                        <a:rPr lang="en-CA" sz="1600" dirty="0" err="1"/>
                        <a:t>Quralis</a:t>
                      </a:r>
                      <a:endParaRPr lang="en-C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200" dirty="0">
                          <a:solidFill>
                            <a:schemeClr val="dk1"/>
                          </a:solidFill>
                          <a:latin typeface="+mn-lt"/>
                          <a:ea typeface="+mn-ea"/>
                          <a:cs typeface="+mn-cs"/>
                        </a:rPr>
                        <a:t>Alexion, </a:t>
                      </a:r>
                      <a:r>
                        <a:rPr lang="en-CA" sz="1600" kern="1200" dirty="0" err="1">
                          <a:solidFill>
                            <a:schemeClr val="dk1"/>
                          </a:solidFill>
                          <a:latin typeface="+mn-lt"/>
                          <a:ea typeface="+mn-ea"/>
                          <a:cs typeface="+mn-cs"/>
                        </a:rPr>
                        <a:t>Annexo</a:t>
                      </a:r>
                      <a:r>
                        <a:rPr lang="en-CA" sz="1600" kern="1200" dirty="0">
                          <a:solidFill>
                            <a:schemeClr val="dk1"/>
                          </a:solidFill>
                          <a:latin typeface="+mn-lt"/>
                          <a:ea typeface="+mn-ea"/>
                          <a:cs typeface="+mn-cs"/>
                        </a:rPr>
                        <a:t>, Calico, Cytokinetics, IPSEN, MT Orion, Pharma Roche</a:t>
                      </a:r>
                    </a:p>
                    <a:p>
                      <a:endParaRPr lang="en-CA" sz="1600" kern="1200" dirty="0">
                        <a:solidFill>
                          <a:schemeClr val="dk1"/>
                        </a:solidFill>
                        <a:latin typeface="+mn-lt"/>
                        <a:ea typeface="+mn-ea"/>
                        <a:cs typeface="+mn-cs"/>
                      </a:endParaRPr>
                    </a:p>
                  </a:txBody>
                  <a:tcPr/>
                </a:tc>
                <a:tc>
                  <a:txBody>
                    <a:bodyPr/>
                    <a:lstStyle/>
                    <a:p>
                      <a:r>
                        <a:rPr lang="en-CA" sz="1600" kern="1200" dirty="0">
                          <a:solidFill>
                            <a:schemeClr val="dk1"/>
                          </a:solidFill>
                          <a:latin typeface="+mn-lt"/>
                          <a:ea typeface="+mn-ea"/>
                          <a:cs typeface="+mn-cs"/>
                        </a:rPr>
                        <a:t>National Institutes for Health (NIH), ALS Association, Administration on Community Living (ACL)</a:t>
                      </a:r>
                    </a:p>
                  </a:txBody>
                  <a:tcPr/>
                </a:tc>
                <a:tc>
                  <a:txBody>
                    <a:bodyPr/>
                    <a:lstStyle/>
                    <a:p>
                      <a:pPr algn="ctr"/>
                      <a:r>
                        <a:rPr lang="fr-CA" dirty="0"/>
                        <a:t>-</a:t>
                      </a:r>
                      <a:endParaRPr lang="en-CA" dirty="0"/>
                    </a:p>
                  </a:txBody>
                  <a:tcPr/>
                </a:tc>
                <a:extLst>
                  <a:ext uri="{0D108BD9-81ED-4DB2-BD59-A6C34878D82A}">
                    <a16:rowId xmlns:a16="http://schemas.microsoft.com/office/drawing/2014/main" val="76638956"/>
                  </a:ext>
                </a:extLst>
              </a:tr>
              <a:tr h="1238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noProof="0">
                          <a:solidFill>
                            <a:schemeClr val="tx1"/>
                          </a:solidFill>
                        </a:rPr>
                        <a:t>Speakers’ Bureau/Honoraria/Grant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err="1"/>
                        <a:t>Amylyx</a:t>
                      </a:r>
                      <a:r>
                        <a:rPr lang="en-CA" sz="1600" dirty="0"/>
                        <a:t>, Biogen, Calico, Cytokinetics, </a:t>
                      </a:r>
                      <a:r>
                        <a:rPr lang="en-CA" sz="1600" dirty="0" err="1"/>
                        <a:t>Eledon</a:t>
                      </a:r>
                      <a:r>
                        <a:rPr lang="en-CA" sz="1600" dirty="0"/>
                        <a:t>, Lilly,  MTPA, MT Canada, Regeneron, UCB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200" dirty="0">
                          <a:solidFill>
                            <a:schemeClr val="dk1"/>
                          </a:solidFill>
                          <a:latin typeface="+mn-lt"/>
                          <a:ea typeface="+mn-ea"/>
                          <a:cs typeface="+mn-cs"/>
                        </a:rPr>
                        <a:t>Allergan, Biogen, IPSEN, MT Pharma</a:t>
                      </a:r>
                    </a:p>
                    <a:p>
                      <a:endParaRPr lang="en-CA" sz="1600" kern="1200" dirty="0">
                        <a:solidFill>
                          <a:schemeClr val="dk1"/>
                        </a:solidFill>
                        <a:latin typeface="+mn-lt"/>
                        <a:ea typeface="+mn-ea"/>
                        <a:cs typeface="+mn-cs"/>
                      </a:endParaRPr>
                    </a:p>
                  </a:txBody>
                  <a:tcPr/>
                </a:tc>
                <a:tc>
                  <a:txBody>
                    <a:bodyPr/>
                    <a:lstStyle/>
                    <a:p>
                      <a:r>
                        <a:rPr lang="en-CA" sz="1600" kern="1200" dirty="0">
                          <a:solidFill>
                            <a:schemeClr val="dk1"/>
                          </a:solidFill>
                          <a:latin typeface="+mn-lt"/>
                          <a:ea typeface="+mn-ea"/>
                          <a:cs typeface="+mn-cs"/>
                        </a:rPr>
                        <a:t>ALS Association</a:t>
                      </a:r>
                    </a:p>
                  </a:txBody>
                  <a:tcPr/>
                </a:tc>
                <a:tc>
                  <a:txBody>
                    <a:bodyPr/>
                    <a:lstStyle/>
                    <a:p>
                      <a:pPr algn="ctr"/>
                      <a:r>
                        <a:rPr lang="fr-CA" dirty="0"/>
                        <a:t>-</a:t>
                      </a:r>
                      <a:endParaRPr lang="en-CA" dirty="0"/>
                    </a:p>
                  </a:txBody>
                  <a:tcPr/>
                </a:tc>
                <a:extLst>
                  <a:ext uri="{0D108BD9-81ED-4DB2-BD59-A6C34878D82A}">
                    <a16:rowId xmlns:a16="http://schemas.microsoft.com/office/drawing/2014/main" val="2847533668"/>
                  </a:ext>
                </a:extLst>
              </a:tr>
              <a:tr h="878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noProof="0">
                          <a:solidFill>
                            <a:schemeClr val="tx1"/>
                          </a:solidFill>
                        </a:rPr>
                        <a:t>Consulting fees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t>AL-S Pharma, </a:t>
                      </a:r>
                      <a:r>
                        <a:rPr lang="en-CA" sz="1600" dirty="0" err="1"/>
                        <a:t>Amylyx</a:t>
                      </a:r>
                      <a:r>
                        <a:rPr lang="en-CA" sz="1600" dirty="0"/>
                        <a:t>, Calico, MTPA, </a:t>
                      </a:r>
                      <a:r>
                        <a:rPr lang="en-CA" sz="1600" dirty="0" err="1"/>
                        <a:t>Quralis</a:t>
                      </a:r>
                      <a:endParaRPr lang="en-C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200" dirty="0" err="1">
                          <a:solidFill>
                            <a:schemeClr val="dk1"/>
                          </a:solidFill>
                          <a:latin typeface="+mn-lt"/>
                          <a:ea typeface="+mn-ea"/>
                          <a:cs typeface="+mn-cs"/>
                        </a:rPr>
                        <a:t>Amylyx</a:t>
                      </a:r>
                      <a:r>
                        <a:rPr lang="en-CA" sz="1600" kern="1200" dirty="0">
                          <a:solidFill>
                            <a:schemeClr val="dk1"/>
                          </a:solidFill>
                          <a:latin typeface="+mn-lt"/>
                          <a:ea typeface="+mn-ea"/>
                          <a:cs typeface="+mn-cs"/>
                        </a:rPr>
                        <a:t>, Biogen, Cytokinetics, </a:t>
                      </a:r>
                      <a:r>
                        <a:rPr lang="en-CA" sz="1600" kern="1200" dirty="0" err="1">
                          <a:solidFill>
                            <a:schemeClr val="dk1"/>
                          </a:solidFill>
                          <a:latin typeface="+mn-lt"/>
                          <a:ea typeface="+mn-ea"/>
                          <a:cs typeface="+mn-cs"/>
                        </a:rPr>
                        <a:t>Innomar</a:t>
                      </a:r>
                      <a:r>
                        <a:rPr lang="en-CA" sz="1600" kern="1200" dirty="0">
                          <a:solidFill>
                            <a:schemeClr val="dk1"/>
                          </a:solidFill>
                          <a:latin typeface="+mn-lt"/>
                          <a:ea typeface="+mn-ea"/>
                          <a:cs typeface="+mn-cs"/>
                        </a:rPr>
                        <a:t>, IPSEN, MT Pharma</a:t>
                      </a:r>
                      <a:r>
                        <a:rPr lang="en-CA" sz="1600" kern="1200">
                          <a:solidFill>
                            <a:schemeClr val="dk1"/>
                          </a:solidFill>
                          <a:latin typeface="+mn-lt"/>
                          <a:ea typeface="+mn-ea"/>
                          <a:cs typeface="+mn-cs"/>
                        </a:rPr>
                        <a:t>, Roche</a:t>
                      </a:r>
                      <a:endParaRPr lang="en-CA" sz="1600" kern="120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r>
                        <a:rPr lang="fr-CA" dirty="0"/>
                        <a:t>-</a:t>
                      </a:r>
                      <a:endParaRPr lang="en-CA" dirty="0"/>
                    </a:p>
                  </a:txBody>
                  <a:tcPr/>
                </a:tc>
                <a:extLst>
                  <a:ext uri="{0D108BD9-81ED-4DB2-BD59-A6C34878D82A}">
                    <a16:rowId xmlns:a16="http://schemas.microsoft.com/office/drawing/2014/main" val="3867359516"/>
                  </a:ext>
                </a:extLst>
              </a:tr>
              <a:tr h="345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noProof="0" dirty="0">
                          <a:solidFill>
                            <a:schemeClr val="tx1"/>
                          </a:solidFill>
                        </a:rPr>
                        <a:t>Other</a:t>
                      </a:r>
                    </a:p>
                  </a:txBody>
                  <a:tcPr/>
                </a:tc>
                <a:tc>
                  <a:txBody>
                    <a:bodyPr/>
                    <a:lstStyle/>
                    <a:p>
                      <a:endParaRPr lang="en-CA"/>
                    </a:p>
                  </a:txBody>
                  <a:tcPr/>
                </a:tc>
                <a:tc>
                  <a:txBody>
                    <a:bodyPr/>
                    <a:lstStyle/>
                    <a:p>
                      <a:endParaRPr lang="en-CA"/>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r>
                        <a:rPr lang="fr-CA" dirty="0"/>
                        <a:t>-</a:t>
                      </a:r>
                      <a:endParaRPr lang="en-CA" dirty="0"/>
                    </a:p>
                  </a:txBody>
                  <a:tcPr/>
                </a:tc>
                <a:extLst>
                  <a:ext uri="{0D108BD9-81ED-4DB2-BD59-A6C34878D82A}">
                    <a16:rowId xmlns:a16="http://schemas.microsoft.com/office/drawing/2014/main" val="449313069"/>
                  </a:ext>
                </a:extLst>
              </a:tr>
            </a:tbl>
          </a:graphicData>
        </a:graphic>
      </p:graphicFrame>
    </p:spTree>
    <p:extLst>
      <p:ext uri="{BB962C8B-B14F-4D97-AF65-F5344CB8AC3E}">
        <p14:creationId xmlns:p14="http://schemas.microsoft.com/office/powerpoint/2010/main" val="22610960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8A3E94-EB75-6604-74DD-BEBAF746DEB6}"/>
              </a:ext>
            </a:extLst>
          </p:cNvPr>
          <p:cNvSpPr>
            <a:spLocks noGrp="1"/>
          </p:cNvSpPr>
          <p:nvPr>
            <p:ph type="title"/>
          </p:nvPr>
        </p:nvSpPr>
        <p:spPr/>
        <p:txBody>
          <a:bodyPr/>
          <a:lstStyle/>
          <a:p>
            <a:r>
              <a:rPr lang="en-US"/>
              <a:t>Share Your Experience &amp; Learnings</a:t>
            </a:r>
            <a:endParaRPr lang="en-CA"/>
          </a:p>
        </p:txBody>
      </p:sp>
      <p:sp>
        <p:nvSpPr>
          <p:cNvPr id="3" name="Content Placeholder 2">
            <a:extLst>
              <a:ext uri="{FF2B5EF4-FFF2-40B4-BE49-F238E27FC236}">
                <a16:creationId xmlns:a16="http://schemas.microsoft.com/office/drawing/2014/main" id="{29F5825D-58C2-52C5-75E6-C52057E6212B}"/>
              </a:ext>
            </a:extLst>
          </p:cNvPr>
          <p:cNvSpPr>
            <a:spLocks noGrp="1"/>
          </p:cNvSpPr>
          <p:nvPr>
            <p:ph sz="quarter" idx="10"/>
          </p:nvPr>
        </p:nvSpPr>
        <p:spPr>
          <a:xfrm>
            <a:off x="585810" y="1602119"/>
            <a:ext cx="7818888" cy="3564053"/>
          </a:xfrm>
        </p:spPr>
        <p:txBody>
          <a:bodyPr/>
          <a:lstStyle/>
          <a:p>
            <a:pPr marL="0" indent="0">
              <a:spcBef>
                <a:spcPts val="1800"/>
              </a:spcBef>
              <a:buNone/>
            </a:pPr>
            <a:r>
              <a:rPr lang="en-US" b="1" dirty="0">
                <a:latin typeface="Lato" panose="020F0502020204030203" pitchFamily="34" charset="0"/>
              </a:rPr>
              <a:t>Please share an experience you had in delivering news to a person living with ALS/MND and their caregiver that was challenging. </a:t>
            </a:r>
          </a:p>
          <a:p>
            <a:pPr>
              <a:spcBef>
                <a:spcPts val="1800"/>
              </a:spcBef>
            </a:pPr>
            <a:r>
              <a:rPr lang="en-US" dirty="0"/>
              <a:t>What would you have done differently based on what you learned in this program?</a:t>
            </a:r>
          </a:p>
          <a:p>
            <a:pPr>
              <a:spcBef>
                <a:spcPts val="1800"/>
              </a:spcBef>
            </a:pPr>
            <a:r>
              <a:rPr lang="en-US" dirty="0"/>
              <a:t>What “clinical pearls” from this program do you plan to implement in your practice when delivering news?</a:t>
            </a:r>
            <a:endParaRPr lang="en-CA" dirty="0"/>
          </a:p>
        </p:txBody>
      </p:sp>
      <p:sp>
        <p:nvSpPr>
          <p:cNvPr id="2" name="TextBox 1">
            <a:extLst>
              <a:ext uri="{FF2B5EF4-FFF2-40B4-BE49-F238E27FC236}">
                <a16:creationId xmlns:a16="http://schemas.microsoft.com/office/drawing/2014/main" id="{64462551-8F02-EC5F-8516-CF1D9D225977}"/>
              </a:ext>
            </a:extLst>
          </p:cNvPr>
          <p:cNvSpPr txBox="1"/>
          <p:nvPr/>
        </p:nvSpPr>
        <p:spPr>
          <a:xfrm>
            <a:off x="483029" y="6210278"/>
            <a:ext cx="7196027" cy="215444"/>
          </a:xfrm>
          <a:prstGeom prst="rect">
            <a:avLst/>
          </a:prstGeom>
          <a:noFill/>
        </p:spPr>
        <p:txBody>
          <a:bodyPr wrap="square">
            <a:spAutoFit/>
          </a:bodyPr>
          <a:lstStyle/>
          <a:p>
            <a:r>
              <a:rPr lang="en-CA" sz="8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ALS, amyotrophic lateral sclerosis; MND, motor neuron disease</a:t>
            </a:r>
            <a:endParaRPr lang="en-US">
              <a:solidFill>
                <a:schemeClr val="tx1">
                  <a:lumMod val="50000"/>
                  <a:lumOff val="50000"/>
                </a:schemeClr>
              </a:solidFill>
            </a:endParaRPr>
          </a:p>
        </p:txBody>
      </p:sp>
    </p:spTree>
    <p:extLst>
      <p:ext uri="{BB962C8B-B14F-4D97-AF65-F5344CB8AC3E}">
        <p14:creationId xmlns:p14="http://schemas.microsoft.com/office/powerpoint/2010/main" val="317935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37629-E72E-3D71-93C2-52ACB26602AC}"/>
              </a:ext>
            </a:extLst>
          </p:cNvPr>
          <p:cNvSpPr>
            <a:spLocks noGrp="1"/>
          </p:cNvSpPr>
          <p:nvPr>
            <p:ph type="title"/>
          </p:nvPr>
        </p:nvSpPr>
        <p:spPr/>
        <p:txBody>
          <a:bodyPr/>
          <a:lstStyle/>
          <a:p>
            <a:r>
              <a:rPr lang="en-CA"/>
              <a:t>Question</a:t>
            </a:r>
          </a:p>
        </p:txBody>
      </p:sp>
      <p:sp>
        <p:nvSpPr>
          <p:cNvPr id="3" name="Content Placeholder 2">
            <a:extLst>
              <a:ext uri="{FF2B5EF4-FFF2-40B4-BE49-F238E27FC236}">
                <a16:creationId xmlns:a16="http://schemas.microsoft.com/office/drawing/2014/main" id="{BA757358-310C-E634-B844-6339E046C012}"/>
              </a:ext>
            </a:extLst>
          </p:cNvPr>
          <p:cNvSpPr>
            <a:spLocks noGrp="1"/>
          </p:cNvSpPr>
          <p:nvPr>
            <p:ph sz="quarter" idx="10"/>
          </p:nvPr>
        </p:nvSpPr>
        <p:spPr>
          <a:xfrm>
            <a:off x="1695450" y="1705572"/>
            <a:ext cx="9892031" cy="1786607"/>
          </a:xfrm>
          <a:ln w="19050">
            <a:solidFill>
              <a:srgbClr val="DB7059"/>
            </a:solidFill>
          </a:ln>
        </p:spPr>
        <p:txBody>
          <a:bodyPr lIns="324000" tIns="144000" rIns="144000" bIns="144000"/>
          <a:lstStyle/>
          <a:p>
            <a:pPr marL="0" indent="0">
              <a:spcBef>
                <a:spcPts val="1800"/>
              </a:spcBef>
              <a:buNone/>
            </a:pPr>
            <a:r>
              <a:rPr lang="en-US" sz="3600" b="1" i="1" dirty="0"/>
              <a:t>After participating in this program…</a:t>
            </a:r>
            <a:br>
              <a:rPr lang="en-US" sz="3600" b="1" dirty="0"/>
            </a:br>
            <a:r>
              <a:rPr lang="en-US" sz="3600" dirty="0"/>
              <a:t>How comfortable are </a:t>
            </a:r>
            <a:r>
              <a:rPr lang="en-US" sz="3600"/>
              <a:t>you now in </a:t>
            </a:r>
            <a:r>
              <a:rPr lang="en-US" sz="3600" dirty="0"/>
              <a:t>delivering sensitive news to people living with ALS/MND?</a:t>
            </a:r>
          </a:p>
        </p:txBody>
      </p:sp>
      <p:pic>
        <p:nvPicPr>
          <p:cNvPr id="9" name="Picture 8">
            <a:extLst>
              <a:ext uri="{FF2B5EF4-FFF2-40B4-BE49-F238E27FC236}">
                <a16:creationId xmlns:a16="http://schemas.microsoft.com/office/drawing/2014/main" id="{03755CFA-FB57-A263-A973-809CFA57B1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12952" y="3934155"/>
            <a:ext cx="8288489" cy="2085323"/>
          </a:xfrm>
          <a:prstGeom prst="rect">
            <a:avLst/>
          </a:prstGeom>
        </p:spPr>
      </p:pic>
      <p:sp>
        <p:nvSpPr>
          <p:cNvPr id="10" name="Content Placeholder 2">
            <a:extLst>
              <a:ext uri="{FF2B5EF4-FFF2-40B4-BE49-F238E27FC236}">
                <a16:creationId xmlns:a16="http://schemas.microsoft.com/office/drawing/2014/main" id="{121607CF-D41B-7579-5BFD-8C47CC445706}"/>
              </a:ext>
            </a:extLst>
          </p:cNvPr>
          <p:cNvSpPr txBox="1">
            <a:spLocks/>
          </p:cNvSpPr>
          <p:nvPr/>
        </p:nvSpPr>
        <p:spPr>
          <a:xfrm>
            <a:off x="2428358" y="5735866"/>
            <a:ext cx="2187904" cy="249299"/>
          </a:xfrm>
          <a:prstGeom prst="rect">
            <a:avLst/>
          </a:prstGeom>
        </p:spPr>
        <p:txBody>
          <a:bodyPr wrap="square" lIns="0" tIns="0" rIns="0" bIns="0">
            <a:spAutoFit/>
          </a:bodyPr>
          <a:lstStyle>
            <a:lvl1pPr marL="360363" indent="-360363" algn="l" defTabSz="914400" rtl="0" eaLnBrk="1" latinLnBrk="0" hangingPunct="1">
              <a:lnSpc>
                <a:spcPct val="90000"/>
              </a:lnSpc>
              <a:spcBef>
                <a:spcPts val="900"/>
              </a:spcBef>
              <a:buClr>
                <a:srgbClr val="DB7059"/>
              </a:buClr>
              <a:buSzPct val="120000"/>
              <a:buFont typeface="Courier New" panose="02070309020205020404" pitchFamily="49" charset="0"/>
              <a:buChar char="o"/>
              <a:defRPr sz="2800" kern="1200">
                <a:solidFill>
                  <a:srgbClr val="667A84"/>
                </a:solidFill>
                <a:latin typeface="Lato Light" panose="020F0302020204030203" pitchFamily="34" charset="0"/>
                <a:ea typeface="+mn-ea"/>
                <a:cs typeface="+mn-cs"/>
              </a:defRPr>
            </a:lvl1pPr>
            <a:lvl2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400" kern="1200">
                <a:solidFill>
                  <a:srgbClr val="667A84"/>
                </a:solidFill>
                <a:latin typeface="Lato Light" panose="020F0302020204030203" pitchFamily="34" charset="0"/>
                <a:ea typeface="+mn-ea"/>
                <a:cs typeface="+mn-cs"/>
              </a:defRPr>
            </a:lvl2pPr>
            <a:lvl3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000" kern="1200">
                <a:solidFill>
                  <a:srgbClr val="667A84"/>
                </a:solidFill>
                <a:latin typeface="Lato Light" panose="020F0302020204030203" pitchFamily="34" charset="0"/>
                <a:ea typeface="+mn-ea"/>
                <a:cs typeface="+mn-cs"/>
              </a:defRPr>
            </a:lvl3pPr>
            <a:lvl4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4pPr>
            <a:lvl5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Courier New" panose="02070309020205020404" pitchFamily="49" charset="0"/>
              <a:buNone/>
            </a:pPr>
            <a:r>
              <a:rPr lang="en-US" sz="1800"/>
              <a:t>Not at all comfortable</a:t>
            </a:r>
          </a:p>
        </p:txBody>
      </p:sp>
      <p:sp>
        <p:nvSpPr>
          <p:cNvPr id="11" name="Content Placeholder 2">
            <a:extLst>
              <a:ext uri="{FF2B5EF4-FFF2-40B4-BE49-F238E27FC236}">
                <a16:creationId xmlns:a16="http://schemas.microsoft.com/office/drawing/2014/main" id="{557C1E00-E36B-A691-7FCB-F5E010D5CAC6}"/>
              </a:ext>
            </a:extLst>
          </p:cNvPr>
          <p:cNvSpPr txBox="1">
            <a:spLocks/>
          </p:cNvSpPr>
          <p:nvPr/>
        </p:nvSpPr>
        <p:spPr>
          <a:xfrm>
            <a:off x="7708017" y="5735866"/>
            <a:ext cx="2187904" cy="249299"/>
          </a:xfrm>
          <a:prstGeom prst="rect">
            <a:avLst/>
          </a:prstGeom>
        </p:spPr>
        <p:txBody>
          <a:bodyPr wrap="square" lIns="0" tIns="0" rIns="0" bIns="0">
            <a:spAutoFit/>
          </a:bodyPr>
          <a:lstStyle>
            <a:lvl1pPr marL="360363" indent="-360363" algn="l" defTabSz="914400" rtl="0" eaLnBrk="1" latinLnBrk="0" hangingPunct="1">
              <a:lnSpc>
                <a:spcPct val="90000"/>
              </a:lnSpc>
              <a:spcBef>
                <a:spcPts val="900"/>
              </a:spcBef>
              <a:buClr>
                <a:srgbClr val="DB7059"/>
              </a:buClr>
              <a:buSzPct val="120000"/>
              <a:buFont typeface="Courier New" panose="02070309020205020404" pitchFamily="49" charset="0"/>
              <a:buChar char="o"/>
              <a:defRPr sz="2800" kern="1200">
                <a:solidFill>
                  <a:srgbClr val="667A84"/>
                </a:solidFill>
                <a:latin typeface="Lato Light" panose="020F0302020204030203" pitchFamily="34" charset="0"/>
                <a:ea typeface="+mn-ea"/>
                <a:cs typeface="+mn-cs"/>
              </a:defRPr>
            </a:lvl1pPr>
            <a:lvl2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400" kern="1200">
                <a:solidFill>
                  <a:srgbClr val="667A84"/>
                </a:solidFill>
                <a:latin typeface="Lato Light" panose="020F0302020204030203" pitchFamily="34" charset="0"/>
                <a:ea typeface="+mn-ea"/>
                <a:cs typeface="+mn-cs"/>
              </a:defRPr>
            </a:lvl2pPr>
            <a:lvl3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000" kern="1200">
                <a:solidFill>
                  <a:srgbClr val="667A84"/>
                </a:solidFill>
                <a:latin typeface="Lato Light" panose="020F0302020204030203" pitchFamily="34" charset="0"/>
                <a:ea typeface="+mn-ea"/>
                <a:cs typeface="+mn-cs"/>
              </a:defRPr>
            </a:lvl3pPr>
            <a:lvl4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4pPr>
            <a:lvl5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1800"/>
              </a:spcBef>
              <a:buFont typeface="Courier New" panose="02070309020205020404" pitchFamily="49" charset="0"/>
              <a:buNone/>
            </a:pPr>
            <a:r>
              <a:rPr lang="en-US" sz="1800"/>
              <a:t>Very comfortable</a:t>
            </a:r>
          </a:p>
        </p:txBody>
      </p:sp>
      <p:sp>
        <p:nvSpPr>
          <p:cNvPr id="5" name="TextBox 4">
            <a:extLst>
              <a:ext uri="{FF2B5EF4-FFF2-40B4-BE49-F238E27FC236}">
                <a16:creationId xmlns:a16="http://schemas.microsoft.com/office/drawing/2014/main" id="{58700490-5081-0175-8F8B-B937FDF13461}"/>
              </a:ext>
            </a:extLst>
          </p:cNvPr>
          <p:cNvSpPr txBox="1"/>
          <p:nvPr/>
        </p:nvSpPr>
        <p:spPr>
          <a:xfrm>
            <a:off x="487561" y="1705572"/>
            <a:ext cx="1207890" cy="1786606"/>
          </a:xfrm>
          <a:prstGeom prst="rect">
            <a:avLst/>
          </a:prstGeom>
          <a:solidFill>
            <a:srgbClr val="DB7059"/>
          </a:solidFill>
          <a:ln w="19050">
            <a:solidFill>
              <a:srgbClr val="DB7059"/>
            </a:solidFill>
          </a:ln>
        </p:spPr>
        <p:txBody>
          <a:bodyPr wrap="square" lIns="144000" tIns="36000" rIns="144000" bIns="0" anchor="ctr" anchorCtr="0">
            <a:noAutofit/>
          </a:bodyPr>
          <a:lstStyle>
            <a:lvl1pPr indent="0">
              <a:lnSpc>
                <a:spcPct val="90000"/>
              </a:lnSpc>
              <a:spcBef>
                <a:spcPts val="1800"/>
              </a:spcBef>
              <a:buClr>
                <a:srgbClr val="DB7059"/>
              </a:buClr>
              <a:buSzPct val="120000"/>
              <a:buFont typeface="Courier New" panose="02070309020205020404" pitchFamily="49" charset="0"/>
              <a:buNone/>
              <a:defRPr sz="3600">
                <a:solidFill>
                  <a:srgbClr val="667A84"/>
                </a:solidFill>
                <a:latin typeface="Lato Light" panose="020F0302020204030203" pitchFamily="34" charset="0"/>
              </a:defRPr>
            </a:lvl1pPr>
            <a:lvl2pPr marL="715963" indent="-358775">
              <a:lnSpc>
                <a:spcPct val="90000"/>
              </a:lnSpc>
              <a:spcBef>
                <a:spcPts val="900"/>
              </a:spcBef>
              <a:buClr>
                <a:srgbClr val="DB7059"/>
              </a:buClr>
              <a:buSzPct val="120000"/>
              <a:buFont typeface="Courier New" panose="02070309020205020404" pitchFamily="49" charset="0"/>
              <a:buChar char="o"/>
              <a:defRPr sz="2400">
                <a:solidFill>
                  <a:srgbClr val="667A84"/>
                </a:solidFill>
                <a:latin typeface="Lato Light" panose="020F0302020204030203" pitchFamily="34" charset="0"/>
              </a:defRPr>
            </a:lvl2pPr>
            <a:lvl3pPr marL="715963" indent="-358775">
              <a:lnSpc>
                <a:spcPct val="90000"/>
              </a:lnSpc>
              <a:spcBef>
                <a:spcPts val="900"/>
              </a:spcBef>
              <a:buClr>
                <a:srgbClr val="DB7059"/>
              </a:buClr>
              <a:buSzPct val="120000"/>
              <a:buFont typeface="Courier New" panose="02070309020205020404" pitchFamily="49" charset="0"/>
              <a:buChar char="o"/>
              <a:defRPr sz="2000">
                <a:solidFill>
                  <a:srgbClr val="667A84"/>
                </a:solidFill>
                <a:latin typeface="Lato Light" panose="020F0302020204030203" pitchFamily="34" charset="0"/>
              </a:defRPr>
            </a:lvl3pPr>
            <a:lvl4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4pPr>
            <a:lvl5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CA" sz="8000">
                <a:solidFill>
                  <a:schemeClr val="bg1"/>
                </a:solidFill>
                <a:latin typeface="Lato Black" panose="020F0A02020204030203" pitchFamily="34" charset="0"/>
              </a:rPr>
              <a:t>?</a:t>
            </a:r>
          </a:p>
        </p:txBody>
      </p:sp>
    </p:spTree>
    <p:extLst>
      <p:ext uri="{BB962C8B-B14F-4D97-AF65-F5344CB8AC3E}">
        <p14:creationId xmlns:p14="http://schemas.microsoft.com/office/powerpoint/2010/main" val="1771057318"/>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81FEAE-FBFF-03F5-1046-DCF742562F5B}"/>
              </a:ext>
            </a:extLst>
          </p:cNvPr>
          <p:cNvSpPr>
            <a:spLocks noGrp="1"/>
          </p:cNvSpPr>
          <p:nvPr>
            <p:ph type="title"/>
          </p:nvPr>
        </p:nvSpPr>
        <p:spPr/>
        <p:txBody>
          <a:bodyPr/>
          <a:lstStyle/>
          <a:p>
            <a:r>
              <a:rPr lang="fr-CA" dirty="0"/>
              <a:t>Disclaimer</a:t>
            </a:r>
            <a:endParaRPr lang="en-CA" dirty="0"/>
          </a:p>
        </p:txBody>
      </p:sp>
      <p:sp>
        <p:nvSpPr>
          <p:cNvPr id="3" name="Espace réservé du contenu 2">
            <a:extLst>
              <a:ext uri="{FF2B5EF4-FFF2-40B4-BE49-F238E27FC236}">
                <a16:creationId xmlns:a16="http://schemas.microsoft.com/office/drawing/2014/main" id="{28F74FBA-DB7A-C72D-0EDD-0153133A419A}"/>
              </a:ext>
            </a:extLst>
          </p:cNvPr>
          <p:cNvSpPr>
            <a:spLocks noGrp="1"/>
          </p:cNvSpPr>
          <p:nvPr>
            <p:ph sz="quarter" idx="10"/>
          </p:nvPr>
        </p:nvSpPr>
        <p:spPr>
          <a:xfrm>
            <a:off x="1145628" y="2457195"/>
            <a:ext cx="10300138" cy="1107996"/>
          </a:xfrm>
          <a:solidFill>
            <a:srgbClr val="667A84"/>
          </a:solidFill>
        </p:spPr>
        <p:txBody>
          <a:bodyPr/>
          <a:lstStyle/>
          <a:p>
            <a:pPr marL="0" indent="0" algn="ctr">
              <a:buNone/>
            </a:pPr>
            <a:r>
              <a:rPr lang="en-US" sz="2000" i="1" dirty="0">
                <a:solidFill>
                  <a:schemeClr val="bg1"/>
                </a:solidFill>
                <a:effectLst/>
                <a:latin typeface="Calibri" panose="020F0502020204030204" pitchFamily="34" charset="0"/>
                <a:ea typeface="Calibri" panose="020F0502020204030204" pitchFamily="34" charset="0"/>
              </a:rPr>
              <a:t>This committee has voluntarily removed the word bad from the communication skill of delivering </a:t>
            </a:r>
            <a:r>
              <a:rPr lang="en-US" sz="2000" i="1" strike="sngStrike" dirty="0">
                <a:solidFill>
                  <a:schemeClr val="bg1"/>
                </a:solidFill>
                <a:effectLst/>
                <a:latin typeface="Calibri" panose="020F0502020204030204" pitchFamily="34" charset="0"/>
                <a:ea typeface="Calibri" panose="020F0502020204030204" pitchFamily="34" charset="0"/>
              </a:rPr>
              <a:t>bad</a:t>
            </a:r>
            <a:r>
              <a:rPr lang="en-US" sz="2000" i="1" dirty="0">
                <a:solidFill>
                  <a:schemeClr val="bg1"/>
                </a:solidFill>
                <a:effectLst/>
                <a:latin typeface="Calibri" panose="020F0502020204030204" pitchFamily="34" charset="0"/>
                <a:ea typeface="Calibri" panose="020F0502020204030204" pitchFamily="34" charset="0"/>
              </a:rPr>
              <a:t> news in ALS/MND. Whereas, there will always be an element of suffering and challenge when speaking of an ALS diagnosis and/or disease progression, qualifying this as only “bad” news could potentially prime all parties to “only” focus on the BAD components.</a:t>
            </a:r>
            <a:endParaRPr lang="en-CA" sz="2000" dirty="0">
              <a:solidFill>
                <a:schemeClr val="bg1"/>
              </a:solidFill>
              <a:effectLst/>
              <a:latin typeface="Calibri" panose="020F0502020204030204" pitchFamily="34" charset="0"/>
              <a:ea typeface="Calibri" panose="020F0502020204030204" pitchFamily="34" charset="0"/>
            </a:endParaRPr>
          </a:p>
        </p:txBody>
      </p:sp>
      <p:sp>
        <p:nvSpPr>
          <p:cNvPr id="4" name="Espace réservé du texte 3">
            <a:extLst>
              <a:ext uri="{FF2B5EF4-FFF2-40B4-BE49-F238E27FC236}">
                <a16:creationId xmlns:a16="http://schemas.microsoft.com/office/drawing/2014/main" id="{96F13EE0-5987-3044-D9C3-F1BA81F3674F}"/>
              </a:ext>
            </a:extLst>
          </p:cNvPr>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1373410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37629-E72E-3D71-93C2-52ACB26602AC}"/>
              </a:ext>
            </a:extLst>
          </p:cNvPr>
          <p:cNvSpPr>
            <a:spLocks noGrp="1"/>
          </p:cNvSpPr>
          <p:nvPr>
            <p:ph type="title"/>
          </p:nvPr>
        </p:nvSpPr>
        <p:spPr/>
        <p:txBody>
          <a:bodyPr/>
          <a:lstStyle/>
          <a:p>
            <a:r>
              <a:rPr lang="en-CA"/>
              <a:t>Learning Objectives</a:t>
            </a:r>
          </a:p>
        </p:txBody>
      </p:sp>
      <p:sp>
        <p:nvSpPr>
          <p:cNvPr id="3" name="Content Placeholder 2">
            <a:extLst>
              <a:ext uri="{FF2B5EF4-FFF2-40B4-BE49-F238E27FC236}">
                <a16:creationId xmlns:a16="http://schemas.microsoft.com/office/drawing/2014/main" id="{BA757358-310C-E634-B844-6339E046C012}"/>
              </a:ext>
            </a:extLst>
          </p:cNvPr>
          <p:cNvSpPr>
            <a:spLocks noGrp="1"/>
          </p:cNvSpPr>
          <p:nvPr>
            <p:ph sz="quarter" idx="10"/>
          </p:nvPr>
        </p:nvSpPr>
        <p:spPr>
          <a:xfrm>
            <a:off x="585810" y="1548000"/>
            <a:ext cx="8304190" cy="4247317"/>
          </a:xfrm>
        </p:spPr>
        <p:txBody>
          <a:bodyPr/>
          <a:lstStyle/>
          <a:p>
            <a:pPr>
              <a:spcBef>
                <a:spcPts val="1800"/>
              </a:spcBef>
            </a:pPr>
            <a:r>
              <a:rPr lang="en-US" sz="2400" dirty="0"/>
              <a:t>Describe the impact delivering news in ALS/MND can have on patients, caregivers and healthcare professionals</a:t>
            </a:r>
          </a:p>
          <a:p>
            <a:pPr>
              <a:spcBef>
                <a:spcPts val="1800"/>
              </a:spcBef>
            </a:pPr>
            <a:r>
              <a:rPr lang="en-US" sz="2400" dirty="0"/>
              <a:t>Identify and address personal biases and perspectives on </a:t>
            </a:r>
            <a:br>
              <a:rPr lang="en-US" sz="2400" dirty="0"/>
            </a:br>
            <a:r>
              <a:rPr lang="en-US" sz="2400" dirty="0"/>
              <a:t>ALS/MND, death and dying </a:t>
            </a:r>
          </a:p>
          <a:p>
            <a:pPr>
              <a:spcBef>
                <a:spcPts val="1800"/>
              </a:spcBef>
            </a:pPr>
            <a:r>
              <a:rPr lang="en-US" sz="2400" dirty="0"/>
              <a:t>Recognize and apply best practices in delivering news to people living with ALS/MND and their caregivers</a:t>
            </a:r>
          </a:p>
          <a:p>
            <a:pPr>
              <a:spcBef>
                <a:spcPts val="1800"/>
              </a:spcBef>
            </a:pPr>
            <a:r>
              <a:rPr lang="en-US" sz="2400" dirty="0"/>
              <a:t>Respond to patient/caregiver distress when receiving </a:t>
            </a:r>
            <a:br>
              <a:rPr lang="en-US" sz="2400" dirty="0"/>
            </a:br>
            <a:r>
              <a:rPr lang="en-US" sz="2400" dirty="0"/>
              <a:t>the news</a:t>
            </a:r>
          </a:p>
          <a:p>
            <a:pPr>
              <a:spcBef>
                <a:spcPts val="1800"/>
              </a:spcBef>
            </a:pPr>
            <a:r>
              <a:rPr lang="en-US" sz="2400" dirty="0"/>
              <a:t>Apply the A-L S-PIKES technique in clinical practice to improve confidence and comfort in delivering news</a:t>
            </a:r>
            <a:endParaRPr lang="en-CA" sz="2400" dirty="0"/>
          </a:p>
        </p:txBody>
      </p:sp>
      <p:sp>
        <p:nvSpPr>
          <p:cNvPr id="4" name="Text Placeholder 3">
            <a:extLst>
              <a:ext uri="{FF2B5EF4-FFF2-40B4-BE49-F238E27FC236}">
                <a16:creationId xmlns:a16="http://schemas.microsoft.com/office/drawing/2014/main" id="{87B48A6A-77AE-FCC4-91C5-D733B7295F1D}"/>
              </a:ext>
            </a:extLst>
          </p:cNvPr>
          <p:cNvSpPr>
            <a:spLocks noGrp="1"/>
          </p:cNvSpPr>
          <p:nvPr>
            <p:ph type="body" sz="quarter" idx="11"/>
          </p:nvPr>
        </p:nvSpPr>
        <p:spPr/>
        <p:txBody>
          <a:bodyPr/>
          <a:lstStyle/>
          <a:p>
            <a:r>
              <a:rPr lang="en-CA"/>
              <a:t>ALS, amyotrophic lateral sclerosis; MND, motor neuron disease</a:t>
            </a:r>
          </a:p>
        </p:txBody>
      </p:sp>
    </p:spTree>
    <p:extLst>
      <p:ext uri="{BB962C8B-B14F-4D97-AF65-F5344CB8AC3E}">
        <p14:creationId xmlns:p14="http://schemas.microsoft.com/office/powerpoint/2010/main" val="1735711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37629-E72E-3D71-93C2-52ACB26602AC}"/>
              </a:ext>
            </a:extLst>
          </p:cNvPr>
          <p:cNvSpPr>
            <a:spLocks noGrp="1"/>
          </p:cNvSpPr>
          <p:nvPr>
            <p:ph type="title"/>
          </p:nvPr>
        </p:nvSpPr>
        <p:spPr/>
        <p:txBody>
          <a:bodyPr/>
          <a:lstStyle/>
          <a:p>
            <a:r>
              <a:rPr lang="en-CA"/>
              <a:t>Question</a:t>
            </a:r>
          </a:p>
        </p:txBody>
      </p:sp>
      <p:sp>
        <p:nvSpPr>
          <p:cNvPr id="3" name="Content Placeholder 2">
            <a:extLst>
              <a:ext uri="{FF2B5EF4-FFF2-40B4-BE49-F238E27FC236}">
                <a16:creationId xmlns:a16="http://schemas.microsoft.com/office/drawing/2014/main" id="{BA757358-310C-E634-B844-6339E046C012}"/>
              </a:ext>
            </a:extLst>
          </p:cNvPr>
          <p:cNvSpPr>
            <a:spLocks noGrp="1"/>
          </p:cNvSpPr>
          <p:nvPr>
            <p:ph sz="quarter" idx="10"/>
          </p:nvPr>
        </p:nvSpPr>
        <p:spPr>
          <a:xfrm>
            <a:off x="1695450" y="1705572"/>
            <a:ext cx="9771620" cy="1786607"/>
          </a:xfrm>
          <a:ln w="19050">
            <a:solidFill>
              <a:srgbClr val="DB7059"/>
            </a:solidFill>
          </a:ln>
        </p:spPr>
        <p:txBody>
          <a:bodyPr lIns="324000" tIns="144000" rIns="144000" bIns="144000"/>
          <a:lstStyle/>
          <a:p>
            <a:pPr marL="0" indent="0">
              <a:spcBef>
                <a:spcPts val="1800"/>
              </a:spcBef>
              <a:buNone/>
            </a:pPr>
            <a:r>
              <a:rPr lang="en-US" sz="3600" dirty="0"/>
              <a:t>How comfortable are you in delivering challenging news to people living with ALS/MND?</a:t>
            </a:r>
          </a:p>
        </p:txBody>
      </p:sp>
      <p:pic>
        <p:nvPicPr>
          <p:cNvPr id="9" name="Picture 8">
            <a:extLst>
              <a:ext uri="{FF2B5EF4-FFF2-40B4-BE49-F238E27FC236}">
                <a16:creationId xmlns:a16="http://schemas.microsoft.com/office/drawing/2014/main" id="{03755CFA-FB57-A263-A973-809CFA57B1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12952" y="3575875"/>
            <a:ext cx="8288489" cy="2085323"/>
          </a:xfrm>
          <a:prstGeom prst="rect">
            <a:avLst/>
          </a:prstGeom>
        </p:spPr>
      </p:pic>
      <p:sp>
        <p:nvSpPr>
          <p:cNvPr id="10" name="Content Placeholder 2">
            <a:extLst>
              <a:ext uri="{FF2B5EF4-FFF2-40B4-BE49-F238E27FC236}">
                <a16:creationId xmlns:a16="http://schemas.microsoft.com/office/drawing/2014/main" id="{121607CF-D41B-7579-5BFD-8C47CC445706}"/>
              </a:ext>
            </a:extLst>
          </p:cNvPr>
          <p:cNvSpPr txBox="1">
            <a:spLocks/>
          </p:cNvSpPr>
          <p:nvPr/>
        </p:nvSpPr>
        <p:spPr>
          <a:xfrm>
            <a:off x="2428358" y="5394626"/>
            <a:ext cx="2187904" cy="249299"/>
          </a:xfrm>
          <a:prstGeom prst="rect">
            <a:avLst/>
          </a:prstGeom>
        </p:spPr>
        <p:txBody>
          <a:bodyPr wrap="square" lIns="0" tIns="0" rIns="0" bIns="0">
            <a:spAutoFit/>
          </a:bodyPr>
          <a:lstStyle>
            <a:lvl1pPr marL="360363" indent="-360363" algn="l" defTabSz="914400" rtl="0" eaLnBrk="1" latinLnBrk="0" hangingPunct="1">
              <a:lnSpc>
                <a:spcPct val="90000"/>
              </a:lnSpc>
              <a:spcBef>
                <a:spcPts val="900"/>
              </a:spcBef>
              <a:buClr>
                <a:srgbClr val="DB7059"/>
              </a:buClr>
              <a:buSzPct val="120000"/>
              <a:buFont typeface="Courier New" panose="02070309020205020404" pitchFamily="49" charset="0"/>
              <a:buChar char="o"/>
              <a:defRPr sz="2800" kern="1200">
                <a:solidFill>
                  <a:srgbClr val="667A84"/>
                </a:solidFill>
                <a:latin typeface="Lato Light" panose="020F0302020204030203" pitchFamily="34" charset="0"/>
                <a:ea typeface="+mn-ea"/>
                <a:cs typeface="+mn-cs"/>
              </a:defRPr>
            </a:lvl1pPr>
            <a:lvl2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400" kern="1200">
                <a:solidFill>
                  <a:srgbClr val="667A84"/>
                </a:solidFill>
                <a:latin typeface="Lato Light" panose="020F0302020204030203" pitchFamily="34" charset="0"/>
                <a:ea typeface="+mn-ea"/>
                <a:cs typeface="+mn-cs"/>
              </a:defRPr>
            </a:lvl2pPr>
            <a:lvl3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000" kern="1200">
                <a:solidFill>
                  <a:srgbClr val="667A84"/>
                </a:solidFill>
                <a:latin typeface="Lato Light" panose="020F0302020204030203" pitchFamily="34" charset="0"/>
                <a:ea typeface="+mn-ea"/>
                <a:cs typeface="+mn-cs"/>
              </a:defRPr>
            </a:lvl3pPr>
            <a:lvl4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4pPr>
            <a:lvl5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Courier New" panose="02070309020205020404" pitchFamily="49" charset="0"/>
              <a:buNone/>
            </a:pPr>
            <a:r>
              <a:rPr lang="en-US" sz="1800"/>
              <a:t>Not at all comfortable</a:t>
            </a:r>
          </a:p>
        </p:txBody>
      </p:sp>
      <p:sp>
        <p:nvSpPr>
          <p:cNvPr id="11" name="Content Placeholder 2">
            <a:extLst>
              <a:ext uri="{FF2B5EF4-FFF2-40B4-BE49-F238E27FC236}">
                <a16:creationId xmlns:a16="http://schemas.microsoft.com/office/drawing/2014/main" id="{557C1E00-E36B-A691-7FCB-F5E010D5CAC6}"/>
              </a:ext>
            </a:extLst>
          </p:cNvPr>
          <p:cNvSpPr txBox="1">
            <a:spLocks/>
          </p:cNvSpPr>
          <p:nvPr/>
        </p:nvSpPr>
        <p:spPr>
          <a:xfrm>
            <a:off x="7708017" y="5394626"/>
            <a:ext cx="2187904" cy="249299"/>
          </a:xfrm>
          <a:prstGeom prst="rect">
            <a:avLst/>
          </a:prstGeom>
        </p:spPr>
        <p:txBody>
          <a:bodyPr wrap="square" lIns="0" tIns="0" rIns="0" bIns="0">
            <a:spAutoFit/>
          </a:bodyPr>
          <a:lstStyle>
            <a:lvl1pPr marL="360363" indent="-360363" algn="l" defTabSz="914400" rtl="0" eaLnBrk="1" latinLnBrk="0" hangingPunct="1">
              <a:lnSpc>
                <a:spcPct val="90000"/>
              </a:lnSpc>
              <a:spcBef>
                <a:spcPts val="900"/>
              </a:spcBef>
              <a:buClr>
                <a:srgbClr val="DB7059"/>
              </a:buClr>
              <a:buSzPct val="120000"/>
              <a:buFont typeface="Courier New" panose="02070309020205020404" pitchFamily="49" charset="0"/>
              <a:buChar char="o"/>
              <a:defRPr sz="2800" kern="1200">
                <a:solidFill>
                  <a:srgbClr val="667A84"/>
                </a:solidFill>
                <a:latin typeface="Lato Light" panose="020F0302020204030203" pitchFamily="34" charset="0"/>
                <a:ea typeface="+mn-ea"/>
                <a:cs typeface="+mn-cs"/>
              </a:defRPr>
            </a:lvl1pPr>
            <a:lvl2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400" kern="1200">
                <a:solidFill>
                  <a:srgbClr val="667A84"/>
                </a:solidFill>
                <a:latin typeface="Lato Light" panose="020F0302020204030203" pitchFamily="34" charset="0"/>
                <a:ea typeface="+mn-ea"/>
                <a:cs typeface="+mn-cs"/>
              </a:defRPr>
            </a:lvl2pPr>
            <a:lvl3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000" kern="1200">
                <a:solidFill>
                  <a:srgbClr val="667A84"/>
                </a:solidFill>
                <a:latin typeface="Lato Light" panose="020F0302020204030203" pitchFamily="34" charset="0"/>
                <a:ea typeface="+mn-ea"/>
                <a:cs typeface="+mn-cs"/>
              </a:defRPr>
            </a:lvl3pPr>
            <a:lvl4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4pPr>
            <a:lvl5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1800"/>
              </a:spcBef>
              <a:buFont typeface="Courier New" panose="02070309020205020404" pitchFamily="49" charset="0"/>
              <a:buNone/>
            </a:pPr>
            <a:r>
              <a:rPr lang="en-US" sz="1800"/>
              <a:t>Very comfortable</a:t>
            </a:r>
          </a:p>
        </p:txBody>
      </p:sp>
      <p:sp>
        <p:nvSpPr>
          <p:cNvPr id="5" name="TextBox 4">
            <a:extLst>
              <a:ext uri="{FF2B5EF4-FFF2-40B4-BE49-F238E27FC236}">
                <a16:creationId xmlns:a16="http://schemas.microsoft.com/office/drawing/2014/main" id="{58700490-5081-0175-8F8B-B937FDF13461}"/>
              </a:ext>
            </a:extLst>
          </p:cNvPr>
          <p:cNvSpPr txBox="1"/>
          <p:nvPr/>
        </p:nvSpPr>
        <p:spPr>
          <a:xfrm>
            <a:off x="487561" y="1705572"/>
            <a:ext cx="1207890" cy="1288800"/>
          </a:xfrm>
          <a:prstGeom prst="rect">
            <a:avLst/>
          </a:prstGeom>
          <a:solidFill>
            <a:srgbClr val="DB7059"/>
          </a:solidFill>
          <a:ln w="19050">
            <a:solidFill>
              <a:srgbClr val="DB7059"/>
            </a:solidFill>
          </a:ln>
        </p:spPr>
        <p:txBody>
          <a:bodyPr wrap="square" lIns="144000" tIns="36000" rIns="144000" bIns="0" anchor="ctr" anchorCtr="0">
            <a:noAutofit/>
          </a:bodyPr>
          <a:lstStyle>
            <a:lvl1pPr indent="0">
              <a:lnSpc>
                <a:spcPct val="90000"/>
              </a:lnSpc>
              <a:spcBef>
                <a:spcPts val="1800"/>
              </a:spcBef>
              <a:buClr>
                <a:srgbClr val="DB7059"/>
              </a:buClr>
              <a:buSzPct val="120000"/>
              <a:buFont typeface="Courier New" panose="02070309020205020404" pitchFamily="49" charset="0"/>
              <a:buNone/>
              <a:defRPr sz="3600">
                <a:solidFill>
                  <a:srgbClr val="667A84"/>
                </a:solidFill>
                <a:latin typeface="Lato Light" panose="020F0302020204030203" pitchFamily="34" charset="0"/>
              </a:defRPr>
            </a:lvl1pPr>
            <a:lvl2pPr marL="715963" indent="-358775">
              <a:lnSpc>
                <a:spcPct val="90000"/>
              </a:lnSpc>
              <a:spcBef>
                <a:spcPts val="900"/>
              </a:spcBef>
              <a:buClr>
                <a:srgbClr val="DB7059"/>
              </a:buClr>
              <a:buSzPct val="120000"/>
              <a:buFont typeface="Courier New" panose="02070309020205020404" pitchFamily="49" charset="0"/>
              <a:buChar char="o"/>
              <a:defRPr sz="2400">
                <a:solidFill>
                  <a:srgbClr val="667A84"/>
                </a:solidFill>
                <a:latin typeface="Lato Light" panose="020F0302020204030203" pitchFamily="34" charset="0"/>
              </a:defRPr>
            </a:lvl2pPr>
            <a:lvl3pPr marL="715963" indent="-358775">
              <a:lnSpc>
                <a:spcPct val="90000"/>
              </a:lnSpc>
              <a:spcBef>
                <a:spcPts val="900"/>
              </a:spcBef>
              <a:buClr>
                <a:srgbClr val="DB7059"/>
              </a:buClr>
              <a:buSzPct val="120000"/>
              <a:buFont typeface="Courier New" panose="02070309020205020404" pitchFamily="49" charset="0"/>
              <a:buChar char="o"/>
              <a:defRPr sz="2000">
                <a:solidFill>
                  <a:srgbClr val="667A84"/>
                </a:solidFill>
                <a:latin typeface="Lato Light" panose="020F0302020204030203" pitchFamily="34" charset="0"/>
              </a:defRPr>
            </a:lvl3pPr>
            <a:lvl4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4pPr>
            <a:lvl5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CA" sz="8000">
                <a:solidFill>
                  <a:schemeClr val="bg1"/>
                </a:solidFill>
                <a:latin typeface="Lato Black" panose="020F0A02020204030203" pitchFamily="34" charset="0"/>
              </a:rPr>
              <a:t>?</a:t>
            </a:r>
          </a:p>
        </p:txBody>
      </p:sp>
      <p:sp>
        <p:nvSpPr>
          <p:cNvPr id="6" name="TextBox 5">
            <a:extLst>
              <a:ext uri="{FF2B5EF4-FFF2-40B4-BE49-F238E27FC236}">
                <a16:creationId xmlns:a16="http://schemas.microsoft.com/office/drawing/2014/main" id="{9DA444DB-CF1E-FA66-613C-94D8C919852C}"/>
              </a:ext>
            </a:extLst>
          </p:cNvPr>
          <p:cNvSpPr txBox="1"/>
          <p:nvPr/>
        </p:nvSpPr>
        <p:spPr>
          <a:xfrm>
            <a:off x="585810" y="6348042"/>
            <a:ext cx="6093724" cy="200055"/>
          </a:xfrm>
          <a:prstGeom prst="rect">
            <a:avLst/>
          </a:prstGeom>
          <a:noFill/>
        </p:spPr>
        <p:txBody>
          <a:bodyPr wrap="square">
            <a:spAutoFit/>
          </a:bodyPr>
          <a:lstStyle/>
          <a:p>
            <a:r>
              <a:rPr lang="en-CA" sz="70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ALS, amyotrophic lateral sclerosis; MND, motor neuron disease</a:t>
            </a:r>
          </a:p>
        </p:txBody>
      </p:sp>
    </p:spTree>
    <p:extLst>
      <p:ext uri="{BB962C8B-B14F-4D97-AF65-F5344CB8AC3E}">
        <p14:creationId xmlns:p14="http://schemas.microsoft.com/office/powerpoint/2010/main" val="3822071635"/>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37629-E72E-3D71-93C2-52ACB26602AC}"/>
              </a:ext>
            </a:extLst>
          </p:cNvPr>
          <p:cNvSpPr>
            <a:spLocks noGrp="1"/>
          </p:cNvSpPr>
          <p:nvPr>
            <p:ph type="title"/>
          </p:nvPr>
        </p:nvSpPr>
        <p:spPr/>
        <p:txBody>
          <a:bodyPr/>
          <a:lstStyle/>
          <a:p>
            <a:r>
              <a:rPr lang="en-CA"/>
              <a:t>Question</a:t>
            </a:r>
          </a:p>
        </p:txBody>
      </p:sp>
      <p:sp>
        <p:nvSpPr>
          <p:cNvPr id="4" name="Content Placeholder 2">
            <a:extLst>
              <a:ext uri="{FF2B5EF4-FFF2-40B4-BE49-F238E27FC236}">
                <a16:creationId xmlns:a16="http://schemas.microsoft.com/office/drawing/2014/main" id="{34F37547-7D4F-9326-5DE8-175A06C09044}"/>
              </a:ext>
            </a:extLst>
          </p:cNvPr>
          <p:cNvSpPr txBox="1">
            <a:spLocks/>
          </p:cNvSpPr>
          <p:nvPr/>
        </p:nvSpPr>
        <p:spPr>
          <a:xfrm>
            <a:off x="1695450" y="1705572"/>
            <a:ext cx="10228820" cy="1177209"/>
          </a:xfrm>
          <a:prstGeom prst="rect">
            <a:avLst/>
          </a:prstGeom>
          <a:ln w="19050">
            <a:solidFill>
              <a:srgbClr val="DB7059"/>
            </a:solidFill>
          </a:ln>
        </p:spPr>
        <p:txBody>
          <a:bodyPr wrap="square" lIns="324000" tIns="144000" rIns="144000" bIns="144000">
            <a:spAutoFit/>
          </a:bodyPr>
          <a:lstStyle>
            <a:lvl1pPr marL="360363" indent="-360363" algn="l" defTabSz="914400" rtl="0" eaLnBrk="1" latinLnBrk="0" hangingPunct="1">
              <a:lnSpc>
                <a:spcPct val="90000"/>
              </a:lnSpc>
              <a:spcBef>
                <a:spcPts val="900"/>
              </a:spcBef>
              <a:buClr>
                <a:srgbClr val="DB7059"/>
              </a:buClr>
              <a:buSzPct val="120000"/>
              <a:buFont typeface="Courier New" panose="02070309020205020404" pitchFamily="49" charset="0"/>
              <a:buChar char="o"/>
              <a:defRPr sz="2800" kern="1200">
                <a:solidFill>
                  <a:srgbClr val="667A84"/>
                </a:solidFill>
                <a:latin typeface="Lato Light" panose="020F0302020204030203" pitchFamily="34" charset="0"/>
                <a:ea typeface="+mn-ea"/>
                <a:cs typeface="+mn-cs"/>
              </a:defRPr>
            </a:lvl1pPr>
            <a:lvl2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400" kern="1200">
                <a:solidFill>
                  <a:srgbClr val="667A84"/>
                </a:solidFill>
                <a:latin typeface="Lato Light" panose="020F0302020204030203" pitchFamily="34" charset="0"/>
                <a:ea typeface="+mn-ea"/>
                <a:cs typeface="+mn-cs"/>
              </a:defRPr>
            </a:lvl2pPr>
            <a:lvl3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2000" kern="1200">
                <a:solidFill>
                  <a:srgbClr val="667A84"/>
                </a:solidFill>
                <a:latin typeface="Lato Light" panose="020F0302020204030203" pitchFamily="34" charset="0"/>
                <a:ea typeface="+mn-ea"/>
                <a:cs typeface="+mn-cs"/>
              </a:defRPr>
            </a:lvl3pPr>
            <a:lvl4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4pPr>
            <a:lvl5pPr marL="715963" indent="-358775" algn="l" defTabSz="914400" rtl="0" eaLnBrk="1" latinLnBrk="0" hangingPunct="1">
              <a:lnSpc>
                <a:spcPct val="90000"/>
              </a:lnSpc>
              <a:spcBef>
                <a:spcPts val="900"/>
              </a:spcBef>
              <a:buClr>
                <a:srgbClr val="DB7059"/>
              </a:buClr>
              <a:buSzPct val="120000"/>
              <a:buFont typeface="Courier New" panose="02070309020205020404" pitchFamily="49" charset="0"/>
              <a:buChar char="o"/>
              <a:defRPr sz="1800" kern="1200">
                <a:solidFill>
                  <a:srgbClr val="667A84"/>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Courier New" panose="02070309020205020404" pitchFamily="49" charset="0"/>
              <a:buNone/>
            </a:pPr>
            <a:r>
              <a:rPr lang="en-US" sz="3200" dirty="0"/>
              <a:t>Describe in a few words how you feel when delivering challenging news to people living with ALS/MND</a:t>
            </a:r>
          </a:p>
        </p:txBody>
      </p:sp>
      <p:sp>
        <p:nvSpPr>
          <p:cNvPr id="5" name="TextBox 4">
            <a:extLst>
              <a:ext uri="{FF2B5EF4-FFF2-40B4-BE49-F238E27FC236}">
                <a16:creationId xmlns:a16="http://schemas.microsoft.com/office/drawing/2014/main" id="{A909960C-DF8A-3DCF-6D6D-7806B10A01BB}"/>
              </a:ext>
            </a:extLst>
          </p:cNvPr>
          <p:cNvSpPr txBox="1"/>
          <p:nvPr/>
        </p:nvSpPr>
        <p:spPr>
          <a:xfrm>
            <a:off x="487561" y="1705572"/>
            <a:ext cx="1207890" cy="1288800"/>
          </a:xfrm>
          <a:prstGeom prst="rect">
            <a:avLst/>
          </a:prstGeom>
          <a:solidFill>
            <a:srgbClr val="DB7059"/>
          </a:solidFill>
          <a:ln w="19050">
            <a:solidFill>
              <a:srgbClr val="DB7059"/>
            </a:solidFill>
          </a:ln>
        </p:spPr>
        <p:txBody>
          <a:bodyPr wrap="square" lIns="144000" tIns="36000" rIns="144000" bIns="0" anchor="ctr" anchorCtr="0">
            <a:noAutofit/>
          </a:bodyPr>
          <a:lstStyle>
            <a:lvl1pPr indent="0">
              <a:lnSpc>
                <a:spcPct val="90000"/>
              </a:lnSpc>
              <a:spcBef>
                <a:spcPts val="1800"/>
              </a:spcBef>
              <a:buClr>
                <a:srgbClr val="DB7059"/>
              </a:buClr>
              <a:buSzPct val="120000"/>
              <a:buFont typeface="Courier New" panose="02070309020205020404" pitchFamily="49" charset="0"/>
              <a:buNone/>
              <a:defRPr sz="3600">
                <a:solidFill>
                  <a:srgbClr val="667A84"/>
                </a:solidFill>
                <a:latin typeface="Lato Light" panose="020F0302020204030203" pitchFamily="34" charset="0"/>
              </a:defRPr>
            </a:lvl1pPr>
            <a:lvl2pPr marL="715963" indent="-358775">
              <a:lnSpc>
                <a:spcPct val="90000"/>
              </a:lnSpc>
              <a:spcBef>
                <a:spcPts val="900"/>
              </a:spcBef>
              <a:buClr>
                <a:srgbClr val="DB7059"/>
              </a:buClr>
              <a:buSzPct val="120000"/>
              <a:buFont typeface="Courier New" panose="02070309020205020404" pitchFamily="49" charset="0"/>
              <a:buChar char="o"/>
              <a:defRPr sz="2400">
                <a:solidFill>
                  <a:srgbClr val="667A84"/>
                </a:solidFill>
                <a:latin typeface="Lato Light" panose="020F0302020204030203" pitchFamily="34" charset="0"/>
              </a:defRPr>
            </a:lvl2pPr>
            <a:lvl3pPr marL="715963" indent="-358775">
              <a:lnSpc>
                <a:spcPct val="90000"/>
              </a:lnSpc>
              <a:spcBef>
                <a:spcPts val="900"/>
              </a:spcBef>
              <a:buClr>
                <a:srgbClr val="DB7059"/>
              </a:buClr>
              <a:buSzPct val="120000"/>
              <a:buFont typeface="Courier New" panose="02070309020205020404" pitchFamily="49" charset="0"/>
              <a:buChar char="o"/>
              <a:defRPr sz="2000">
                <a:solidFill>
                  <a:srgbClr val="667A84"/>
                </a:solidFill>
                <a:latin typeface="Lato Light" panose="020F0302020204030203" pitchFamily="34" charset="0"/>
              </a:defRPr>
            </a:lvl3pPr>
            <a:lvl4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4pPr>
            <a:lvl5pPr marL="715963" indent="-358775">
              <a:lnSpc>
                <a:spcPct val="90000"/>
              </a:lnSpc>
              <a:spcBef>
                <a:spcPts val="900"/>
              </a:spcBef>
              <a:buClr>
                <a:srgbClr val="DB7059"/>
              </a:buClr>
              <a:buSzPct val="120000"/>
              <a:buFont typeface="Courier New" panose="02070309020205020404" pitchFamily="49" charset="0"/>
              <a:buChar char="o"/>
              <a:defRPr>
                <a:solidFill>
                  <a:srgbClr val="667A84"/>
                </a:solidFill>
                <a:latin typeface="Lato Light" panose="020F030202020403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CA" sz="8000">
                <a:solidFill>
                  <a:schemeClr val="bg1"/>
                </a:solidFill>
                <a:latin typeface="Lato Black" panose="020F0A02020204030203" pitchFamily="34" charset="0"/>
              </a:rPr>
              <a:t>?</a:t>
            </a:r>
          </a:p>
        </p:txBody>
      </p:sp>
      <p:sp>
        <p:nvSpPr>
          <p:cNvPr id="6" name="TextBox 5">
            <a:extLst>
              <a:ext uri="{FF2B5EF4-FFF2-40B4-BE49-F238E27FC236}">
                <a16:creationId xmlns:a16="http://schemas.microsoft.com/office/drawing/2014/main" id="{287E81F5-8FDE-B39E-5649-C49FDB457AB0}"/>
              </a:ext>
            </a:extLst>
          </p:cNvPr>
          <p:cNvSpPr txBox="1"/>
          <p:nvPr/>
        </p:nvSpPr>
        <p:spPr>
          <a:xfrm>
            <a:off x="585810" y="6348042"/>
            <a:ext cx="6093724" cy="200055"/>
          </a:xfrm>
          <a:prstGeom prst="rect">
            <a:avLst/>
          </a:prstGeom>
          <a:noFill/>
        </p:spPr>
        <p:txBody>
          <a:bodyPr wrap="square">
            <a:spAutoFit/>
          </a:bodyPr>
          <a:lstStyle/>
          <a:p>
            <a:r>
              <a:rPr lang="en-CA" sz="70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ALS, amyotrophic lateral sclerosis; MND, motor neuron disease</a:t>
            </a:r>
          </a:p>
        </p:txBody>
      </p:sp>
    </p:spTree>
    <p:extLst>
      <p:ext uri="{BB962C8B-B14F-4D97-AF65-F5344CB8AC3E}">
        <p14:creationId xmlns:p14="http://schemas.microsoft.com/office/powerpoint/2010/main" val="1927190353"/>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3577D7E80C6145A08A6976C068A49D" ma:contentTypeVersion="16" ma:contentTypeDescription="Create a new document." ma:contentTypeScope="" ma:versionID="f3662ac8b8ed6b41cf3d83a6c355d009">
  <xsd:schema xmlns:xsd="http://www.w3.org/2001/XMLSchema" xmlns:xs="http://www.w3.org/2001/XMLSchema" xmlns:p="http://schemas.microsoft.com/office/2006/metadata/properties" xmlns:ns2="1ffeb1c6-6a32-48a1-bc57-b86bcc6f3b12" xmlns:ns3="0b605fdd-6f07-4504-9075-45377565c4ff" targetNamespace="http://schemas.microsoft.com/office/2006/metadata/properties" ma:root="true" ma:fieldsID="369f99da9677a0f960ab72f3ec2b8911" ns2:_="" ns3:_="">
    <xsd:import namespace="1ffeb1c6-6a32-48a1-bc57-b86bcc6f3b12"/>
    <xsd:import namespace="0b605fdd-6f07-4504-9075-45377565c4f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feb1c6-6a32-48a1-bc57-b86bcc6f3b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d51ea8-b61c-4a1d-998e-e1a10b1d3ba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b605fdd-6f07-4504-9075-45377565c4ff" elementFormDefault="qualified">
    <xsd:import namespace="http://schemas.microsoft.com/office/2006/documentManagement/types"/>
    <xsd:import namespace="http://schemas.microsoft.com/office/infopath/2007/PartnerControls"/>
    <xsd:element name="SharedWithUsers" ma:index="18" nillable="true" ma:displayName="Shared With" ma:list="UserInfo" ma:SearchPeopleOnly="false" ma:internalName="SharedWithUsers"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568537d-e38a-4614-b7d1-3dd2579407ea}" ma:internalName="TaxCatchAll" ma:showField="CatchAllData" ma:web="0b605fdd-6f07-4504-9075-45377565c4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ffeb1c6-6a32-48a1-bc57-b86bcc6f3b12">
      <Terms xmlns="http://schemas.microsoft.com/office/infopath/2007/PartnerControls"/>
    </lcf76f155ced4ddcb4097134ff3c332f>
    <TaxCatchAll xmlns="0b605fdd-6f07-4504-9075-45377565c4ff" xsi:nil="true"/>
  </documentManagement>
</p:properties>
</file>

<file path=customXml/itemProps1.xml><?xml version="1.0" encoding="utf-8"?>
<ds:datastoreItem xmlns:ds="http://schemas.openxmlformats.org/officeDocument/2006/customXml" ds:itemID="{CDFD34B5-D85E-4A9F-B7F4-8C398B5ECCEF}"/>
</file>

<file path=customXml/itemProps2.xml><?xml version="1.0" encoding="utf-8"?>
<ds:datastoreItem xmlns:ds="http://schemas.openxmlformats.org/officeDocument/2006/customXml" ds:itemID="{7037EE82-633C-46EB-AD06-BC3D8F3C95B7}">
  <ds:schemaRefs>
    <ds:schemaRef ds:uri="http://schemas.microsoft.com/sharepoint/v3/contenttype/forms"/>
  </ds:schemaRefs>
</ds:datastoreItem>
</file>

<file path=customXml/itemProps3.xml><?xml version="1.0" encoding="utf-8"?>
<ds:datastoreItem xmlns:ds="http://schemas.openxmlformats.org/officeDocument/2006/customXml" ds:itemID="{A2948DC5-B247-4D5B-80E5-C24269B7B8CE}">
  <ds:schemaRefs>
    <ds:schemaRef ds:uri="http://schemas.microsoft.com/office/2006/documentManagement/types"/>
    <ds:schemaRef ds:uri="http://purl.org/dc/dcmitype/"/>
    <ds:schemaRef ds:uri="http://purl.org/dc/elements/1.1/"/>
    <ds:schemaRef ds:uri="http://schemas.microsoft.com/office/infopath/2007/PartnerControls"/>
    <ds:schemaRef ds:uri="http://www.w3.org/XML/1998/namespace"/>
    <ds:schemaRef ds:uri="http://schemas.openxmlformats.org/package/2006/metadata/core-properties"/>
    <ds:schemaRef ds:uri="67d89951-30ed-45b1-9611-409dde48e5f4"/>
    <ds:schemaRef ds:uri="d75f5bd8-82c7-4a1c-acc5-6147a7c5e9ce"/>
    <ds:schemaRef ds:uri="http://schemas.microsoft.com/office/2006/metadata/properties"/>
    <ds:schemaRef ds:uri="http://purl.org/dc/terms/"/>
    <ds:schemaRef ds:uri="1ffeb1c6-6a32-48a1-bc57-b86bcc6f3b12"/>
    <ds:schemaRef ds:uri="0b605fdd-6f07-4504-9075-45377565c4ff"/>
  </ds:schemaRefs>
</ds:datastoreItem>
</file>

<file path=docProps/app.xml><?xml version="1.0" encoding="utf-8"?>
<Properties xmlns="http://schemas.openxmlformats.org/officeDocument/2006/extended-properties" xmlns:vt="http://schemas.openxmlformats.org/officeDocument/2006/docPropsVTypes">
  <TotalTime>2404</TotalTime>
  <Words>10832</Words>
  <Application>Microsoft Office PowerPoint</Application>
  <PresentationFormat>Widescreen</PresentationFormat>
  <Paragraphs>756</Paragraphs>
  <Slides>51</Slides>
  <Notes>49</Notes>
  <HiddenSlides>1</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51</vt:i4>
      </vt:variant>
    </vt:vector>
  </HeadingPairs>
  <TitlesOfParts>
    <vt:vector size="65" baseType="lpstr">
      <vt:lpstr>Averta Thin</vt:lpstr>
      <vt:lpstr>Arial</vt:lpstr>
      <vt:lpstr>Calibri</vt:lpstr>
      <vt:lpstr>Lato Light</vt:lpstr>
      <vt:lpstr>Lato Black</vt:lpstr>
      <vt:lpstr>Wingdings</vt:lpstr>
      <vt:lpstr>StoneInformalStd-Medium</vt:lpstr>
      <vt:lpstr>AdvTT94c29409</vt:lpstr>
      <vt:lpstr>Calibri Light</vt:lpstr>
      <vt:lpstr>Lato</vt:lpstr>
      <vt:lpstr>Courier New</vt:lpstr>
      <vt:lpstr>DINPro-Regular</vt:lpstr>
      <vt:lpstr>Custom Design</vt:lpstr>
      <vt:lpstr>Office Theme</vt:lpstr>
      <vt:lpstr>PowerPoint Presentation</vt:lpstr>
      <vt:lpstr>Disclosure of Commercial Support </vt:lpstr>
      <vt:lpstr>Speaker Disclosures</vt:lpstr>
      <vt:lpstr>Program Faculty </vt:lpstr>
      <vt:lpstr>Faculty Member Disclosures</vt:lpstr>
      <vt:lpstr>Disclaimer</vt:lpstr>
      <vt:lpstr>Learning Objectives</vt:lpstr>
      <vt:lpstr>Question</vt:lpstr>
      <vt:lpstr>Question</vt:lpstr>
      <vt:lpstr>Why was this program created? </vt:lpstr>
      <vt:lpstr>A Caregiver's Experience Receiving the Diagnosis</vt:lpstr>
      <vt:lpstr>What is “Bad” News?</vt:lpstr>
      <vt:lpstr>The Task of Breaking Difficult or “Bad” News</vt:lpstr>
      <vt:lpstr>What are the Barriers to Breaking News?</vt:lpstr>
      <vt:lpstr>Unique Challenges to Delivering News in ALS/MND</vt:lpstr>
      <vt:lpstr>How a Diagnosis is Delivered is a Source of Discontent for Many People Living with ALS/MND and Caregivers1</vt:lpstr>
      <vt:lpstr>A Caregiver's Perspective on How Challenging Delivering a Diagnosis Must be for Clinicians</vt:lpstr>
      <vt:lpstr>The Good News!</vt:lpstr>
      <vt:lpstr>Practical Protocols Are Available for HCPs</vt:lpstr>
      <vt:lpstr>A-L S-PIKES Protocol for Delivering News in ALS/MND       (at diagnosis and throughout the disease course)</vt:lpstr>
      <vt:lpstr>REMINDER: Both PALS &amp; CALS are at the Centre of the Multidisciplinary Care Model in ALS/MND </vt:lpstr>
      <vt:lpstr>A – Advance Preparation</vt:lpstr>
      <vt:lpstr>“Know Thyself” Exercise</vt:lpstr>
      <vt:lpstr>“Know Thyself” Before the Meeting</vt:lpstr>
      <vt:lpstr>“Know Thyself” Mindfulness Exercise</vt:lpstr>
      <vt:lpstr>“Know Thyself” Mindfulness Exercise</vt:lpstr>
      <vt:lpstr>A – Advance Preparation (continued)</vt:lpstr>
      <vt:lpstr>L S – Location &amp; Setting</vt:lpstr>
      <vt:lpstr>P – Patient’s Perceptions</vt:lpstr>
      <vt:lpstr>I – Invitation </vt:lpstr>
      <vt:lpstr>K – Knowledge </vt:lpstr>
      <vt:lpstr>Discuss Reasons for Hope </vt:lpstr>
      <vt:lpstr>K – Knowledge (continued) </vt:lpstr>
      <vt:lpstr>K – Knowledge (continued) </vt:lpstr>
      <vt:lpstr>K – Knowledge (continued) </vt:lpstr>
      <vt:lpstr>E – Emotion/Empathy</vt:lpstr>
      <vt:lpstr>What to Do When Emotions are Overwhelming</vt:lpstr>
      <vt:lpstr>What to Do When Emotions are Overwhelming</vt:lpstr>
      <vt:lpstr>S – Strategy &amp; Summary </vt:lpstr>
      <vt:lpstr>Do NOT’s in Breaking News </vt:lpstr>
      <vt:lpstr>Clinical Pearls: How To Deliver an ALS/MND Diagnosis</vt:lpstr>
      <vt:lpstr>Clinical Pearls: What to Discuss When Delivering  an ALS/MND Diagnosis</vt:lpstr>
      <vt:lpstr>After the Diagnosis is Given</vt:lpstr>
      <vt:lpstr>Key Role of ALS/MND Team Members  After the Diagnosis</vt:lpstr>
      <vt:lpstr>Fostering the Emotional Well-being of the ALS/MND Team</vt:lpstr>
      <vt:lpstr>Clinical Pearls for Allied Healthcare Professionals (AHPs) in the “Aftermath” Period</vt:lpstr>
      <vt:lpstr>A-L S-PIKES for AHPs</vt:lpstr>
      <vt:lpstr>Take-Home Messages </vt:lpstr>
      <vt:lpstr>Person Living with ALS/MND Sharing His Thoughts and Experience </vt:lpstr>
      <vt:lpstr>Share Your Experience &amp; Learnings</vt:lpstr>
      <vt:lpstr>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Weigensberg</dc:creator>
  <cp:lastModifiedBy>Katerine Sdicu</cp:lastModifiedBy>
  <cp:revision>13</cp:revision>
  <cp:lastPrinted>2022-09-24T14:15:31Z</cp:lastPrinted>
  <dcterms:created xsi:type="dcterms:W3CDTF">2022-05-09T14:53:03Z</dcterms:created>
  <dcterms:modified xsi:type="dcterms:W3CDTF">2023-01-23T16:43:45Z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0x010100A53577D7E80C6145A08A6976C068A49D</vt:lpwstr>
  </property>
  <property fmtid="{D5CDD505-2E9C-101B-9397-08002B2CF9AE}" pid="3" name="MediaServiceImageTags">
    <vt:lpwstr/>
  </property>
</Properties>
</file>