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6" r:id="rId4"/>
    <p:sldMasterId id="2147483743" r:id="rId5"/>
    <p:sldMasterId id="2147483746" r:id="rId6"/>
    <p:sldMasterId id="2147483663" r:id="rId7"/>
    <p:sldMasterId id="2147483689" r:id="rId8"/>
    <p:sldMasterId id="2147483724" r:id="rId9"/>
  </p:sldMasterIdLst>
  <p:notesMasterIdLst>
    <p:notesMasterId r:id="rId73"/>
  </p:notesMasterIdLst>
  <p:handoutMasterIdLst>
    <p:handoutMasterId r:id="rId74"/>
  </p:handoutMasterIdLst>
  <p:sldIdLst>
    <p:sldId id="256" r:id="rId10"/>
    <p:sldId id="2065" r:id="rId11"/>
    <p:sldId id="1997" r:id="rId12"/>
    <p:sldId id="2000" r:id="rId13"/>
    <p:sldId id="1929" r:id="rId14"/>
    <p:sldId id="2066" r:id="rId15"/>
    <p:sldId id="2067" r:id="rId16"/>
    <p:sldId id="1918" r:id="rId17"/>
    <p:sldId id="2068" r:id="rId18"/>
    <p:sldId id="1982" r:id="rId19"/>
    <p:sldId id="2069" r:id="rId20"/>
    <p:sldId id="761" r:id="rId21"/>
    <p:sldId id="2070" r:id="rId22"/>
    <p:sldId id="2071" r:id="rId23"/>
    <p:sldId id="2072" r:id="rId24"/>
    <p:sldId id="2073" r:id="rId25"/>
    <p:sldId id="2074" r:id="rId26"/>
    <p:sldId id="2075" r:id="rId27"/>
    <p:sldId id="2076" r:id="rId28"/>
    <p:sldId id="2077" r:id="rId29"/>
    <p:sldId id="2078" r:id="rId30"/>
    <p:sldId id="2079" r:id="rId31"/>
    <p:sldId id="2080" r:id="rId32"/>
    <p:sldId id="2081" r:id="rId33"/>
    <p:sldId id="1959" r:id="rId34"/>
    <p:sldId id="2082" r:id="rId35"/>
    <p:sldId id="2083" r:id="rId36"/>
    <p:sldId id="2084" r:id="rId37"/>
    <p:sldId id="2085" r:id="rId38"/>
    <p:sldId id="2086" r:id="rId39"/>
    <p:sldId id="2087" r:id="rId40"/>
    <p:sldId id="2088" r:id="rId41"/>
    <p:sldId id="2089" r:id="rId42"/>
    <p:sldId id="2090" r:id="rId43"/>
    <p:sldId id="2091" r:id="rId44"/>
    <p:sldId id="2092" r:id="rId45"/>
    <p:sldId id="2093" r:id="rId46"/>
    <p:sldId id="2094" r:id="rId47"/>
    <p:sldId id="2095" r:id="rId48"/>
    <p:sldId id="2096" r:id="rId49"/>
    <p:sldId id="2097" r:id="rId50"/>
    <p:sldId id="1960" r:id="rId51"/>
    <p:sldId id="2098" r:id="rId52"/>
    <p:sldId id="2099" r:id="rId53"/>
    <p:sldId id="2040" r:id="rId54"/>
    <p:sldId id="2100" r:id="rId55"/>
    <p:sldId id="1991" r:id="rId56"/>
    <p:sldId id="2053" r:id="rId57"/>
    <p:sldId id="1962" r:id="rId58"/>
    <p:sldId id="2101" r:id="rId59"/>
    <p:sldId id="2023" r:id="rId60"/>
    <p:sldId id="2024" r:id="rId61"/>
    <p:sldId id="2048" r:id="rId62"/>
    <p:sldId id="1961" r:id="rId63"/>
    <p:sldId id="2102" r:id="rId64"/>
    <p:sldId id="2042" r:id="rId65"/>
    <p:sldId id="2052" r:id="rId66"/>
    <p:sldId id="2103" r:id="rId67"/>
    <p:sldId id="2104" r:id="rId68"/>
    <p:sldId id="2105" r:id="rId69"/>
    <p:sldId id="2046" r:id="rId70"/>
    <p:sldId id="2029" r:id="rId71"/>
    <p:sldId id="2034" r:id="rId72"/>
  </p:sldIdLst>
  <p:sldSz cx="12192000" cy="6858000"/>
  <p:notesSz cx="6858000" cy="9144000"/>
  <p:embeddedFontLst>
    <p:embeddedFont>
      <p:font typeface="Arial Nova" panose="020B0504020202020204" pitchFamily="34" charset="0"/>
      <p:regular r:id="rId75"/>
      <p:bold r:id="rId76"/>
      <p:italic r:id="rId77"/>
      <p:boldItalic r:id="rId78"/>
    </p:embeddedFont>
    <p:embeddedFont>
      <p:font typeface="Avenir Next LT Pro Light" panose="020B0304020202020204" pitchFamily="34" charset="0"/>
      <p:regular r:id="rId79"/>
      <p:italic r:id="rId80"/>
    </p:embeddedFont>
    <p:embeddedFont>
      <p:font typeface="Corbel" panose="020B0503020204020204" pitchFamily="34" charset="0"/>
      <p:regular r:id="rId81"/>
      <p:bold r:id="rId82"/>
      <p:italic r:id="rId83"/>
      <p:boldItalic r:id="rId84"/>
    </p:embeddedFont>
    <p:embeddedFont>
      <p:font typeface="Montserrat" panose="00000500000000000000" pitchFamily="2" charset="0"/>
      <p:regular r:id="rId85"/>
      <p:bold r:id="rId86"/>
      <p:italic r:id="rId87"/>
      <p:boldItalic r:id="rId88"/>
    </p:embeddedFont>
    <p:embeddedFont>
      <p:font typeface="Open Sans" pitchFamily="2" charset="0"/>
      <p:regular r:id="rId89"/>
      <p:bold r:id="rId90"/>
      <p:italic r:id="rId91"/>
      <p:boldItalic r:id="rId92"/>
    </p:embeddedFont>
    <p:embeddedFont>
      <p:font typeface="Open Sans ExtraBold" pitchFamily="2" charset="0"/>
      <p:bold r:id="rId93"/>
      <p:boldItalic r:id="rId94"/>
    </p:embeddedFont>
    <p:embeddedFont>
      <p:font typeface="Open Sans Semibold" panose="020B0706030804020204" pitchFamily="34" charset="0"/>
      <p:bold r:id="rId95"/>
      <p:boldItalic r:id="rId96"/>
    </p:embeddedFont>
    <p:embeddedFont>
      <p:font typeface="Open Sans Semibold" panose="020B0706030804020204" pitchFamily="34" charset="0"/>
      <p:bold r:id="rId95"/>
      <p:boldItalic r:id="rId96"/>
    </p:embeddedFont>
    <p:embeddedFont>
      <p:font typeface="Roboto" panose="02000000000000000000" pitchFamily="2" charset="0"/>
      <p:regular r:id="rId97"/>
      <p:bold r:id="rId98"/>
      <p:italic r:id="rId99"/>
      <p:boldItalic r:id="rId100"/>
    </p:embeddedFont>
    <p:embeddedFont>
      <p:font typeface="Segoe UI" panose="020B0502040204020203" pitchFamily="34" charset="0"/>
      <p:regular r:id="rId101"/>
      <p:bold r:id="rId102"/>
      <p:italic r:id="rId103"/>
      <p:boldItalic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B07F1E-DE8A-7ED5-A99E-EBC7B1E20708}" name="hardimao@tcd.ie" initials="ha" userId="S::urn:spo:guest#hardimao@tcd.ie::" providerId="AD"/>
  <p188:author id="{C11F132B-CD34-0179-0F34-0BD785F6DDA1}" name="cindy.murray@uhn.ca" initials="ci" userId="S::urn:spo:guest#cindy.murray@uhn.ca::" providerId="AD"/>
  <p188:author id="{FFB53634-5323-E702-34CA-DC3CC9597B1F}" name="Julie Tasso" initials="JT" userId="8da35e968be3744e" providerId="Windows Live"/>
  <p188:author id="{C3F37636-8810-5D42-090B-2057A64F12CB}" name="nortina@um.edu.my" initials="no" userId="S::urn:spo:guest#nortina@um.edu.my::" providerId="AD"/>
  <p188:author id="{86B81437-613F-A4F1-739F-9D8EF4ADACA4}" name="KD" initials="KD" userId="KD" providerId="None"/>
  <p188:author id="{C2940938-4A94-9B2A-CB67-0007DD358A51}" name="julietasso@yahoo.ca" initials="ju" userId="S::urn:spo:guest#julietasso@yahoo.ca::" providerId="AD"/>
  <p188:author id="{DD4E793D-77AC-C4B1-F613-AA5AB7C78B03}" name="Laura  Hallward" initials="LH" userId="S::l.hallward@agenceunik.ca::03414e8c-29a8-4545-8590-1b08c2becbf0" providerId="AD"/>
  <p188:author id="{81CBD154-71A9-66DB-AEE2-D2D7FD5C7634}" name="marla.calder@horizonnb.ca" initials="ma" userId="S::urn:spo:guest#marla.calder@horizonnb.ca::" providerId="AD"/>
  <p188:author id="{20C021BA-AF6F-FF97-6952-482085327E5C}" name="cathy.cummings@als-mnd.org" initials="ca" userId="S::urn:spo:guest#cathy.cummings@als-mnd.org::" providerId="AD"/>
  <p188:author id="{07AA38DF-CE15-F71E-3915-21279D8991B2}" name="alswiki.org@gmail.com" initials="al" userId="S::urn:spo:guest#alswiki.org@gmail.com::" providerId="AD"/>
  <p188:author id="{504673E8-3919-0D6D-370E-972DC3A9EC56}" name="Katerine Sdicu" initials="KS" userId="S::k.sdicu@agenceunik.ca::3e032e6f-e20b-46cc-953f-39e5f2d6e142" providerId="AD"/>
  <p188:author id="{2D496BED-BAF3-8CC6-0786-701484EA1325}" name="Léonie Boulanger Tremblay" initials="LB" userId="S::l.btremblay@agenceunik.ca::fc73a1ac-0f02-4296-8bd8-6a73bb5b2b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B9DAF4"/>
    <a:srgbClr val="C6567A"/>
    <a:srgbClr val="613E78"/>
    <a:srgbClr val="57A4FE"/>
    <a:srgbClr val="AD9BB8"/>
    <a:srgbClr val="57CFAC"/>
    <a:srgbClr val="5BE7C0"/>
    <a:srgbClr val="E8E8E6"/>
    <a:srgbClr val="833A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46968F-663C-43D6-9DDF-30562BF0339C}" v="3" dt="2026-03-06T16:54:24.9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7.xml"/><Relationship Id="rId107" Type="http://schemas.openxmlformats.org/officeDocument/2006/relationships/theme" Target="theme/theme1.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handoutMaster" Target="handoutMasters/handoutMaster1.xml"/><Relationship Id="rId79" Type="http://schemas.openxmlformats.org/officeDocument/2006/relationships/font" Target="fonts/font5.fntdata"/><Relationship Id="rId102" Type="http://schemas.openxmlformats.org/officeDocument/2006/relationships/font" Target="fonts/font28.fntdata"/><Relationship Id="rId5" Type="http://schemas.openxmlformats.org/officeDocument/2006/relationships/slideMaster" Target="slideMasters/slideMaster2.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29.fntdata"/><Relationship Id="rId108" Type="http://schemas.openxmlformats.org/officeDocument/2006/relationships/tableStyles" Target="tableStyle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font" Target="fonts/font1.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microsoft.com/office/2016/11/relationships/changesInfo" Target="changesInfos/changesInfo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font" Target="fonts/font30.fntdata"/><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13.fntdata"/><Relationship Id="rId110" Type="http://schemas.microsoft.com/office/2015/10/relationships/revisionInfo" Target="revisionInfo.xml"/><Relationship Id="rId61" Type="http://schemas.openxmlformats.org/officeDocument/2006/relationships/slide" Target="slides/slide52.xml"/><Relationship Id="rId82" Type="http://schemas.openxmlformats.org/officeDocument/2006/relationships/font" Target="fonts/font8.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font" Target="fonts/font9.fntdata"/><Relationship Id="rId88" Type="http://schemas.openxmlformats.org/officeDocument/2006/relationships/font" Target="fonts/font14.fntdata"/><Relationship Id="rId11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éonie Boulanger Tremblay" userId="fc73a1ac-0f02-4296-8bd8-6a73bb5b2bbe" providerId="ADAL" clId="{DE619171-A563-4828-A080-5C6BF143EA57}"/>
    <pc:docChg chg="undo redo custSel addSld delSld modSld modMainMaster">
      <pc:chgData name="Léonie Boulanger Tremblay" userId="fc73a1ac-0f02-4296-8bd8-6a73bb5b2bbe" providerId="ADAL" clId="{DE619171-A563-4828-A080-5C6BF143EA57}" dt="2026-03-06T16:54:24.989" v="1215"/>
      <pc:docMkLst>
        <pc:docMk/>
      </pc:docMkLst>
      <pc:sldChg chg="addSp delSp modSp mod modClrScheme delAnim chgLayout">
        <pc:chgData name="Léonie Boulanger Tremblay" userId="fc73a1ac-0f02-4296-8bd8-6a73bb5b2bbe" providerId="ADAL" clId="{DE619171-A563-4828-A080-5C6BF143EA57}" dt="2026-02-19T14:29:20.675" v="1021"/>
        <pc:sldMkLst>
          <pc:docMk/>
          <pc:sldMk cId="3470162514" sldId="1982"/>
        </pc:sldMkLst>
        <pc:spChg chg="add mod">
          <ac:chgData name="Léonie Boulanger Tremblay" userId="fc73a1ac-0f02-4296-8bd8-6a73bb5b2bbe" providerId="ADAL" clId="{DE619171-A563-4828-A080-5C6BF143EA57}" dt="2026-02-19T14:29:20.675" v="1021"/>
          <ac:spMkLst>
            <pc:docMk/>
            <pc:sldMk cId="3470162514" sldId="1982"/>
            <ac:spMk id="10" creationId="{AE72632D-7C67-463A-8E9F-5893D55F8571}"/>
          </ac:spMkLst>
        </pc:spChg>
        <pc:picChg chg="add mod">
          <ac:chgData name="Léonie Boulanger Tremblay" userId="fc73a1ac-0f02-4296-8bd8-6a73bb5b2bbe" providerId="ADAL" clId="{DE619171-A563-4828-A080-5C6BF143EA57}" dt="2026-02-19T14:23:06.716" v="959" actId="1076"/>
          <ac:picMkLst>
            <pc:docMk/>
            <pc:sldMk cId="3470162514" sldId="1982"/>
            <ac:picMk id="6" creationId="{E585D4B9-CA35-C378-C107-0AE450ECE150}"/>
          </ac:picMkLst>
        </pc:picChg>
      </pc:sldChg>
      <pc:sldChg chg="addSp delSp modSp mod modClrScheme delAnim chgLayout">
        <pc:chgData name="Léonie Boulanger Tremblay" userId="fc73a1ac-0f02-4296-8bd8-6a73bb5b2bbe" providerId="ADAL" clId="{DE619171-A563-4828-A080-5C6BF143EA57}" dt="2026-02-19T14:48:18.072" v="1171"/>
        <pc:sldMkLst>
          <pc:docMk/>
          <pc:sldMk cId="943529486" sldId="1991"/>
        </pc:sldMkLst>
        <pc:spChg chg="add mod">
          <ac:chgData name="Léonie Boulanger Tremblay" userId="fc73a1ac-0f02-4296-8bd8-6a73bb5b2bbe" providerId="ADAL" clId="{DE619171-A563-4828-A080-5C6BF143EA57}" dt="2026-02-19T14:48:18.072" v="1171"/>
          <ac:spMkLst>
            <pc:docMk/>
            <pc:sldMk cId="943529486" sldId="1991"/>
            <ac:spMk id="6" creationId="{E22D9E8F-227C-3ED1-0681-47DF456AFA19}"/>
          </ac:spMkLst>
        </pc:spChg>
        <pc:picChg chg="add mod">
          <ac:chgData name="Léonie Boulanger Tremblay" userId="fc73a1ac-0f02-4296-8bd8-6a73bb5b2bbe" providerId="ADAL" clId="{DE619171-A563-4828-A080-5C6BF143EA57}" dt="2026-02-19T14:46:11.677" v="1161" actId="1076"/>
          <ac:picMkLst>
            <pc:docMk/>
            <pc:sldMk cId="943529486" sldId="1991"/>
            <ac:picMk id="4" creationId="{E1E92E12-3C41-1FB3-DD56-9F9B10D32E10}"/>
          </ac:picMkLst>
        </pc:picChg>
      </pc:sldChg>
      <pc:sldChg chg="addSp delSp modSp mod modClrScheme delAnim chgLayout">
        <pc:chgData name="Léonie Boulanger Tremblay" userId="fc73a1ac-0f02-4296-8bd8-6a73bb5b2bbe" providerId="ADAL" clId="{DE619171-A563-4828-A080-5C6BF143EA57}" dt="2026-02-19T14:41:42.475" v="1158"/>
        <pc:sldMkLst>
          <pc:docMk/>
          <pc:sldMk cId="3888720249" sldId="2040"/>
        </pc:sldMkLst>
        <pc:spChg chg="mod">
          <ac:chgData name="Léonie Boulanger Tremblay" userId="fc73a1ac-0f02-4296-8bd8-6a73bb5b2bbe" providerId="ADAL" clId="{DE619171-A563-4828-A080-5C6BF143EA57}" dt="2026-02-19T14:41:07.409" v="1156" actId="1076"/>
          <ac:spMkLst>
            <pc:docMk/>
            <pc:sldMk cId="3888720249" sldId="2040"/>
            <ac:spMk id="3" creationId="{6F1C5CBC-E3B2-3A99-39BB-8B6E87BD3D8C}"/>
          </ac:spMkLst>
        </pc:spChg>
        <pc:spChg chg="add mod">
          <ac:chgData name="Léonie Boulanger Tremblay" userId="fc73a1ac-0f02-4296-8bd8-6a73bb5b2bbe" providerId="ADAL" clId="{DE619171-A563-4828-A080-5C6BF143EA57}" dt="2026-02-19T14:41:42.475" v="1158"/>
          <ac:spMkLst>
            <pc:docMk/>
            <pc:sldMk cId="3888720249" sldId="2040"/>
            <ac:spMk id="9" creationId="{59C449A5-9883-3423-E5DE-2F6C078765D8}"/>
          </ac:spMkLst>
        </pc:spChg>
        <pc:picChg chg="add mod">
          <ac:chgData name="Léonie Boulanger Tremblay" userId="fc73a1ac-0f02-4296-8bd8-6a73bb5b2bbe" providerId="ADAL" clId="{DE619171-A563-4828-A080-5C6BF143EA57}" dt="2026-02-19T14:41:04.022" v="1155" actId="1076"/>
          <ac:picMkLst>
            <pc:docMk/>
            <pc:sldMk cId="3888720249" sldId="2040"/>
            <ac:picMk id="8" creationId="{C4498BE4-8986-80FC-3A72-6EEFB07C5D47}"/>
          </ac:picMkLst>
        </pc:picChg>
      </pc:sldChg>
      <pc:sldChg chg="addSp delSp modSp mod modClrScheme delAnim chgLayout">
        <pc:chgData name="Léonie Boulanger Tremblay" userId="fc73a1ac-0f02-4296-8bd8-6a73bb5b2bbe" providerId="ADAL" clId="{DE619171-A563-4828-A080-5C6BF143EA57}" dt="2026-03-06T16:54:24.989" v="1215"/>
        <pc:sldMkLst>
          <pc:docMk/>
          <pc:sldMk cId="2094003392" sldId="2042"/>
        </pc:sldMkLst>
        <pc:spChg chg="add mod ord">
          <ac:chgData name="Léonie Boulanger Tremblay" userId="fc73a1ac-0f02-4296-8bd8-6a73bb5b2bbe" providerId="ADAL" clId="{DE619171-A563-4828-A080-5C6BF143EA57}" dt="2026-03-06T16:54:24.989" v="1215"/>
          <ac:spMkLst>
            <pc:docMk/>
            <pc:sldMk cId="2094003392" sldId="2042"/>
            <ac:spMk id="3" creationId="{3493D030-76B3-402F-2AC4-E08A6E1E92DA}"/>
          </ac:spMkLst>
        </pc:spChg>
        <pc:spChg chg="add mod ord">
          <ac:chgData name="Léonie Boulanger Tremblay" userId="fc73a1ac-0f02-4296-8bd8-6a73bb5b2bbe" providerId="ADAL" clId="{DE619171-A563-4828-A080-5C6BF143EA57}" dt="2026-03-06T16:53:07.229" v="1206"/>
          <ac:spMkLst>
            <pc:docMk/>
            <pc:sldMk cId="2094003392" sldId="2042"/>
            <ac:spMk id="12" creationId="{E2CFD491-DB74-06AB-29C7-B9EDF8BC3735}"/>
          </ac:spMkLst>
        </pc:spChg>
        <pc:picChg chg="add mod">
          <ac:chgData name="Léonie Boulanger Tremblay" userId="fc73a1ac-0f02-4296-8bd8-6a73bb5b2bbe" providerId="ADAL" clId="{DE619171-A563-4828-A080-5C6BF143EA57}" dt="2026-03-06T16:52:42.672" v="1204" actId="1076"/>
          <ac:picMkLst>
            <pc:docMk/>
            <pc:sldMk cId="2094003392" sldId="2042"/>
            <ac:picMk id="5" creationId="{A3D6AC7B-FEE4-5881-B4AF-A9CB6864FB0D}"/>
          </ac:picMkLst>
        </pc:picChg>
        <pc:picChg chg="add del mod">
          <ac:chgData name="Léonie Boulanger Tremblay" userId="fc73a1ac-0f02-4296-8bd8-6a73bb5b2bbe" providerId="ADAL" clId="{DE619171-A563-4828-A080-5C6BF143EA57}" dt="2026-03-06T16:53:47.208" v="1212" actId="478"/>
          <ac:picMkLst>
            <pc:docMk/>
            <pc:sldMk cId="2094003392" sldId="2042"/>
            <ac:picMk id="9" creationId="{32804EDA-DA3E-97C6-20D4-7544B5BB00E6}"/>
          </ac:picMkLst>
        </pc:picChg>
        <pc:picChg chg="add mod">
          <ac:chgData name="Léonie Boulanger Tremblay" userId="fc73a1ac-0f02-4296-8bd8-6a73bb5b2bbe" providerId="ADAL" clId="{DE619171-A563-4828-A080-5C6BF143EA57}" dt="2026-03-06T16:53:52.994" v="1213" actId="1076"/>
          <ac:picMkLst>
            <pc:docMk/>
            <pc:sldMk cId="2094003392" sldId="2042"/>
            <ac:picMk id="10" creationId="{20D01567-62A3-04C4-97DF-36A62CBF71C4}"/>
          </ac:picMkLst>
        </pc:picChg>
        <pc:picChg chg="add del mod">
          <ac:chgData name="Léonie Boulanger Tremblay" userId="fc73a1ac-0f02-4296-8bd8-6a73bb5b2bbe" providerId="ADAL" clId="{DE619171-A563-4828-A080-5C6BF143EA57}" dt="2026-03-06T16:52:39.527" v="1203" actId="478"/>
          <ac:picMkLst>
            <pc:docMk/>
            <pc:sldMk cId="2094003392" sldId="2042"/>
            <ac:picMk id="11" creationId="{82E13458-229C-ED28-E8E4-5FC6B37A009B}"/>
          </ac:picMkLst>
        </pc:picChg>
      </pc:sldChg>
      <pc:sldChg chg="addSp delSp modSp mod modClrScheme addAnim delAnim chgLayout">
        <pc:chgData name="Léonie Boulanger Tremblay" userId="fc73a1ac-0f02-4296-8bd8-6a73bb5b2bbe" providerId="ADAL" clId="{DE619171-A563-4828-A080-5C6BF143EA57}" dt="2026-02-19T14:53:58.203" v="1196"/>
        <pc:sldMkLst>
          <pc:docMk/>
          <pc:sldMk cId="394558149" sldId="2052"/>
        </pc:sldMkLst>
        <pc:spChg chg="mod ord">
          <ac:chgData name="Léonie Boulanger Tremblay" userId="fc73a1ac-0f02-4296-8bd8-6a73bb5b2bbe" providerId="ADAL" clId="{DE619171-A563-4828-A080-5C6BF143EA57}" dt="2026-02-12T16:24:37.639" v="934" actId="27636"/>
          <ac:spMkLst>
            <pc:docMk/>
            <pc:sldMk cId="394558149" sldId="2052"/>
            <ac:spMk id="2" creationId="{5F069C6A-6321-0CF4-8799-E6D168720EFF}"/>
          </ac:spMkLst>
        </pc:spChg>
        <pc:spChg chg="add mod">
          <ac:chgData name="Léonie Boulanger Tremblay" userId="fc73a1ac-0f02-4296-8bd8-6a73bb5b2bbe" providerId="ADAL" clId="{DE619171-A563-4828-A080-5C6BF143EA57}" dt="2026-02-19T14:53:58.203" v="1196"/>
          <ac:spMkLst>
            <pc:docMk/>
            <pc:sldMk cId="394558149" sldId="2052"/>
            <ac:spMk id="4" creationId="{43103148-EAD7-2556-2F13-1C5CC54FA8AF}"/>
          </ac:spMkLst>
        </pc:spChg>
        <pc:picChg chg="add mod">
          <ac:chgData name="Léonie Boulanger Tremblay" userId="fc73a1ac-0f02-4296-8bd8-6a73bb5b2bbe" providerId="ADAL" clId="{DE619171-A563-4828-A080-5C6BF143EA57}" dt="2026-02-19T14:53:27.260" v="1195" actId="1076"/>
          <ac:picMkLst>
            <pc:docMk/>
            <pc:sldMk cId="394558149" sldId="2052"/>
            <ac:picMk id="7" creationId="{F7F8B5B4-503C-BBAD-250C-7FB3882643A8}"/>
          </ac:picMkLst>
        </pc:picChg>
      </pc:sldChg>
      <pc:sldChg chg="addSp delSp modSp mod modClrScheme delAnim chgLayout">
        <pc:chgData name="Léonie Boulanger Tremblay" userId="fc73a1ac-0f02-4296-8bd8-6a73bb5b2bbe" providerId="ADAL" clId="{DE619171-A563-4828-A080-5C6BF143EA57}" dt="2026-02-19T14:47:52.805" v="1170"/>
        <pc:sldMkLst>
          <pc:docMk/>
          <pc:sldMk cId="506656588" sldId="2053"/>
        </pc:sldMkLst>
        <pc:spChg chg="add mod">
          <ac:chgData name="Léonie Boulanger Tremblay" userId="fc73a1ac-0f02-4296-8bd8-6a73bb5b2bbe" providerId="ADAL" clId="{DE619171-A563-4828-A080-5C6BF143EA57}" dt="2026-02-19T14:47:52.805" v="1170"/>
          <ac:spMkLst>
            <pc:docMk/>
            <pc:sldMk cId="506656588" sldId="2053"/>
            <ac:spMk id="8" creationId="{BE3C34E4-497F-BCD4-EDE0-83F210EBBA11}"/>
          </ac:spMkLst>
        </pc:spChg>
        <pc:picChg chg="add mod">
          <ac:chgData name="Léonie Boulanger Tremblay" userId="fc73a1ac-0f02-4296-8bd8-6a73bb5b2bbe" providerId="ADAL" clId="{DE619171-A563-4828-A080-5C6BF143EA57}" dt="2026-02-19T14:46:40.324" v="1165" actId="1076"/>
          <ac:picMkLst>
            <pc:docMk/>
            <pc:sldMk cId="506656588" sldId="2053"/>
            <ac:picMk id="6" creationId="{D07D07BD-8F12-7689-1C14-F7A141660B5C}"/>
          </ac:picMkLst>
        </pc:picChg>
      </pc:sldChg>
      <pc:sldChg chg="addSp delSp modSp add mod modClrScheme delAnim chgLayout">
        <pc:chgData name="Léonie Boulanger Tremblay" userId="fc73a1ac-0f02-4296-8bd8-6a73bb5b2bbe" providerId="ADAL" clId="{DE619171-A563-4828-A080-5C6BF143EA57}" dt="2026-02-19T14:29:52.174" v="1022"/>
        <pc:sldMkLst>
          <pc:docMk/>
          <pc:sldMk cId="4040283588" sldId="2079"/>
        </pc:sldMkLst>
        <pc:spChg chg="add mod ord">
          <ac:chgData name="Léonie Boulanger Tremblay" userId="fc73a1ac-0f02-4296-8bd8-6a73bb5b2bbe" providerId="ADAL" clId="{DE619171-A563-4828-A080-5C6BF143EA57}" dt="2026-02-19T14:29:52.174" v="1022"/>
          <ac:spMkLst>
            <pc:docMk/>
            <pc:sldMk cId="4040283588" sldId="2079"/>
            <ac:spMk id="3" creationId="{03058CDA-721A-6D0A-F083-F2B2E32000DD}"/>
          </ac:spMkLst>
        </pc:spChg>
        <pc:spChg chg="mod">
          <ac:chgData name="Léonie Boulanger Tremblay" userId="fc73a1ac-0f02-4296-8bd8-6a73bb5b2bbe" providerId="ADAL" clId="{DE619171-A563-4828-A080-5C6BF143EA57}" dt="2026-02-19T14:28:46.313" v="1013" actId="1076"/>
          <ac:spMkLst>
            <pc:docMk/>
            <pc:sldMk cId="4040283588" sldId="2079"/>
            <ac:spMk id="15" creationId="{85905EB6-4DAF-27BB-BCA9-CEFE1BFB9AD9}"/>
          </ac:spMkLst>
        </pc:spChg>
        <pc:picChg chg="add mod ord">
          <ac:chgData name="Léonie Boulanger Tremblay" userId="fc73a1ac-0f02-4296-8bd8-6a73bb5b2bbe" providerId="ADAL" clId="{DE619171-A563-4828-A080-5C6BF143EA57}" dt="2026-02-19T14:28:53.008" v="1015" actId="1076"/>
          <ac:picMkLst>
            <pc:docMk/>
            <pc:sldMk cId="4040283588" sldId="2079"/>
            <ac:picMk id="5" creationId="{B56EA614-EF42-4E71-4791-C9945C82E07B}"/>
          </ac:picMkLst>
        </pc:picChg>
      </pc:sldChg>
      <pc:sldChg chg="addSp delSp modSp add mod modClrScheme delAnim chgLayout">
        <pc:chgData name="Léonie Boulanger Tremblay" userId="fc73a1ac-0f02-4296-8bd8-6a73bb5b2bbe" providerId="ADAL" clId="{DE619171-A563-4828-A080-5C6BF143EA57}" dt="2026-02-19T14:37:50.743" v="1138" actId="1036"/>
        <pc:sldMkLst>
          <pc:docMk/>
          <pc:sldMk cId="1860489746" sldId="2081"/>
        </pc:sldMkLst>
        <pc:spChg chg="add mod ord">
          <ac:chgData name="Léonie Boulanger Tremblay" userId="fc73a1ac-0f02-4296-8bd8-6a73bb5b2bbe" providerId="ADAL" clId="{DE619171-A563-4828-A080-5C6BF143EA57}" dt="2026-02-19T14:37:47.998" v="1137" actId="1036"/>
          <ac:spMkLst>
            <pc:docMk/>
            <pc:sldMk cId="1860489746" sldId="2081"/>
            <ac:spMk id="3" creationId="{66C9488F-A2B5-89CF-760C-669185329088}"/>
          </ac:spMkLst>
        </pc:spChg>
        <pc:spChg chg="add mod">
          <ac:chgData name="Léonie Boulanger Tremblay" userId="fc73a1ac-0f02-4296-8bd8-6a73bb5b2bbe" providerId="ADAL" clId="{DE619171-A563-4828-A080-5C6BF143EA57}" dt="2026-02-19T14:36:33.786" v="1133"/>
          <ac:spMkLst>
            <pc:docMk/>
            <pc:sldMk cId="1860489746" sldId="2081"/>
            <ac:spMk id="17" creationId="{62ECC621-7A43-383C-1429-DB46BC92DD02}"/>
          </ac:spMkLst>
        </pc:spChg>
        <pc:spChg chg="add mod">
          <ac:chgData name="Léonie Boulanger Tremblay" userId="fc73a1ac-0f02-4296-8bd8-6a73bb5b2bbe" providerId="ADAL" clId="{DE619171-A563-4828-A080-5C6BF143EA57}" dt="2026-02-19T14:37:50.743" v="1138" actId="1036"/>
          <ac:spMkLst>
            <pc:docMk/>
            <pc:sldMk cId="1860489746" sldId="2081"/>
            <ac:spMk id="24" creationId="{558C59B6-1D26-9C79-E369-89BF189D2B7F}"/>
          </ac:spMkLst>
        </pc:spChg>
        <pc:spChg chg="add mod">
          <ac:chgData name="Léonie Boulanger Tremblay" userId="fc73a1ac-0f02-4296-8bd8-6a73bb5b2bbe" providerId="ADAL" clId="{DE619171-A563-4828-A080-5C6BF143EA57}" dt="2026-02-19T14:36:54.337" v="1134"/>
          <ac:spMkLst>
            <pc:docMk/>
            <pc:sldMk cId="1860489746" sldId="2081"/>
            <ac:spMk id="25" creationId="{C38AA795-4071-9EBC-8B1A-A9EE3EF72386}"/>
          </ac:spMkLst>
        </pc:spChg>
        <pc:picChg chg="add mod">
          <ac:chgData name="Léonie Boulanger Tremblay" userId="fc73a1ac-0f02-4296-8bd8-6a73bb5b2bbe" providerId="ADAL" clId="{DE619171-A563-4828-A080-5C6BF143EA57}" dt="2026-02-19T14:31:38.642" v="1038" actId="1076"/>
          <ac:picMkLst>
            <pc:docMk/>
            <pc:sldMk cId="1860489746" sldId="2081"/>
            <ac:picMk id="12" creationId="{B8EA4155-A2B5-436E-819A-E855BA829007}"/>
          </ac:picMkLst>
        </pc:picChg>
        <pc:picChg chg="add mod">
          <ac:chgData name="Léonie Boulanger Tremblay" userId="fc73a1ac-0f02-4296-8bd8-6a73bb5b2bbe" providerId="ADAL" clId="{DE619171-A563-4828-A080-5C6BF143EA57}" dt="2026-02-19T14:32:17.254" v="1047" actId="1076"/>
          <ac:picMkLst>
            <pc:docMk/>
            <pc:sldMk cId="1860489746" sldId="2081"/>
            <ac:picMk id="16" creationId="{07F15D45-5D76-FDB5-6895-A4E72F814694}"/>
          </ac:picMkLst>
        </pc:picChg>
        <pc:picChg chg="add mod">
          <ac:chgData name="Léonie Boulanger Tremblay" userId="fc73a1ac-0f02-4296-8bd8-6a73bb5b2bbe" providerId="ADAL" clId="{DE619171-A563-4828-A080-5C6BF143EA57}" dt="2026-02-19T14:33:12.944" v="1112" actId="1076"/>
          <ac:picMkLst>
            <pc:docMk/>
            <pc:sldMk cId="1860489746" sldId="2081"/>
            <ac:picMk id="21" creationId="{5480EB45-D5BF-8D5B-4815-ACE432607DAE}"/>
          </ac:picMkLst>
        </pc:picChg>
        <pc:picChg chg="add mod modCrop">
          <ac:chgData name="Léonie Boulanger Tremblay" userId="fc73a1ac-0f02-4296-8bd8-6a73bb5b2bbe" providerId="ADAL" clId="{DE619171-A563-4828-A080-5C6BF143EA57}" dt="2026-02-19T14:34:14.028" v="1126" actId="1076"/>
          <ac:picMkLst>
            <pc:docMk/>
            <pc:sldMk cId="1860489746" sldId="2081"/>
            <ac:picMk id="23" creationId="{60CC7FE3-C14F-AD1C-B1C9-FBE8AAB2D869}"/>
          </ac:picMkLst>
        </pc:picChg>
      </pc:sldChg>
      <pc:sldChg chg="addSp delSp modSp add mod modClrScheme delAnim chgLayout">
        <pc:chgData name="Léonie Boulanger Tremblay" userId="fc73a1ac-0f02-4296-8bd8-6a73bb5b2bbe" providerId="ADAL" clId="{DE619171-A563-4828-A080-5C6BF143EA57}" dt="2026-03-06T13:23:52.049" v="1197"/>
        <pc:sldMkLst>
          <pc:docMk/>
          <pc:sldMk cId="110493076" sldId="2096"/>
        </pc:sldMkLst>
        <pc:spChg chg="add mod ord">
          <ac:chgData name="Léonie Boulanger Tremblay" userId="fc73a1ac-0f02-4296-8bd8-6a73bb5b2bbe" providerId="ADAL" clId="{DE619171-A563-4828-A080-5C6BF143EA57}" dt="2026-03-06T13:23:52.049" v="1197"/>
          <ac:spMkLst>
            <pc:docMk/>
            <pc:sldMk cId="110493076" sldId="2096"/>
            <ac:spMk id="4" creationId="{3BD95690-D9FB-ED05-6F7F-A985020616F2}"/>
          </ac:spMkLst>
        </pc:spChg>
        <pc:picChg chg="add mod">
          <ac:chgData name="Léonie Boulanger Tremblay" userId="fc73a1ac-0f02-4296-8bd8-6a73bb5b2bbe" providerId="ADAL" clId="{DE619171-A563-4828-A080-5C6BF143EA57}" dt="2026-02-19T14:39:18.624" v="1147" actId="1076"/>
          <ac:picMkLst>
            <pc:docMk/>
            <pc:sldMk cId="110493076" sldId="2096"/>
            <ac:picMk id="8" creationId="{FAE23990-D48A-7F76-9F46-DBC3CE3534F2}"/>
          </ac:picMkLst>
        </pc:picChg>
      </pc:sldChg>
    </pc:docChg>
  </pc:docChgLst>
  <pc:docChgLst>
    <pc:chgData name="Adam Weigensberg" userId="adbe0416-b07f-49d1-a9f5-f39f0cffc546" providerId="ADAL" clId="{59A4C4E3-0737-4F2E-82F4-1AE1A5E71F0E}"/>
    <pc:docChg chg="undo redo custSel modSld sldOrd modMainMaster">
      <pc:chgData name="Adam Weigensberg" userId="adbe0416-b07f-49d1-a9f5-f39f0cffc546" providerId="ADAL" clId="{59A4C4E3-0737-4F2E-82F4-1AE1A5E71F0E}" dt="2026-02-05T17:14:11.785" v="524" actId="404"/>
      <pc:docMkLst>
        <pc:docMk/>
      </pc:docMkLst>
      <pc:sldChg chg="modSp mod">
        <pc:chgData name="Adam Weigensberg" userId="adbe0416-b07f-49d1-a9f5-f39f0cffc546" providerId="ADAL" clId="{59A4C4E3-0737-4F2E-82F4-1AE1A5E71F0E}" dt="2026-02-05T17:12:56.985" v="520" actId="3064"/>
        <pc:sldMkLst>
          <pc:docMk/>
          <pc:sldMk cId="3722186329" sldId="761"/>
        </pc:sldMkLst>
        <pc:spChg chg="mod">
          <ac:chgData name="Adam Weigensberg" userId="adbe0416-b07f-49d1-a9f5-f39f0cffc546" providerId="ADAL" clId="{59A4C4E3-0737-4F2E-82F4-1AE1A5E71F0E}" dt="2026-02-05T17:12:56.985" v="520" actId="3064"/>
          <ac:spMkLst>
            <pc:docMk/>
            <pc:sldMk cId="3722186329" sldId="761"/>
            <ac:spMk id="2" creationId="{19686EB1-1B9B-4712-B610-21699C970FEF}"/>
          </ac:spMkLst>
        </pc:spChg>
      </pc:sldChg>
      <pc:sldChg chg="modSp mod">
        <pc:chgData name="Adam Weigensberg" userId="adbe0416-b07f-49d1-a9f5-f39f0cffc546" providerId="ADAL" clId="{59A4C4E3-0737-4F2E-82F4-1AE1A5E71F0E}" dt="2026-02-05T16:53:15.671" v="75" actId="3064"/>
        <pc:sldMkLst>
          <pc:docMk/>
          <pc:sldMk cId="3160962060" sldId="1918"/>
        </pc:sldMkLst>
        <pc:spChg chg="mod">
          <ac:chgData name="Adam Weigensberg" userId="adbe0416-b07f-49d1-a9f5-f39f0cffc546" providerId="ADAL" clId="{59A4C4E3-0737-4F2E-82F4-1AE1A5E71F0E}" dt="2026-02-05T16:53:15.671" v="75" actId="3064"/>
          <ac:spMkLst>
            <pc:docMk/>
            <pc:sldMk cId="3160962060" sldId="1918"/>
            <ac:spMk id="2" creationId="{FC6DD6B8-42BB-2EEB-6FC8-729CB95C7173}"/>
          </ac:spMkLst>
        </pc:spChg>
      </pc:sldChg>
      <pc:sldChg chg="modSp mod">
        <pc:chgData name="Adam Weigensberg" userId="adbe0416-b07f-49d1-a9f5-f39f0cffc546" providerId="ADAL" clId="{59A4C4E3-0737-4F2E-82F4-1AE1A5E71F0E}" dt="2026-02-05T17:12:34.545" v="518" actId="1076"/>
        <pc:sldMkLst>
          <pc:docMk/>
          <pc:sldMk cId="2575060944" sldId="1929"/>
        </pc:sldMkLst>
        <pc:spChg chg="mod">
          <ac:chgData name="Adam Weigensberg" userId="adbe0416-b07f-49d1-a9f5-f39f0cffc546" providerId="ADAL" clId="{59A4C4E3-0737-4F2E-82F4-1AE1A5E71F0E}" dt="2026-02-05T17:12:34.545" v="518" actId="1076"/>
          <ac:spMkLst>
            <pc:docMk/>
            <pc:sldMk cId="2575060944" sldId="1929"/>
            <ac:spMk id="2" creationId="{84942E66-EF01-A2FF-FCDA-88CC14D77CDE}"/>
          </ac:spMkLst>
        </pc:spChg>
      </pc:sldChg>
      <pc:sldChg chg="addSp delSp modSp mod">
        <pc:chgData name="Adam Weigensberg" userId="adbe0416-b07f-49d1-a9f5-f39f0cffc546" providerId="ADAL" clId="{59A4C4E3-0737-4F2E-82F4-1AE1A5E71F0E}" dt="2026-02-05T16:54:00.433" v="84" actId="3064"/>
        <pc:sldMkLst>
          <pc:docMk/>
          <pc:sldMk cId="3470162514" sldId="1982"/>
        </pc:sldMkLst>
        <pc:spChg chg="add mod">
          <ac:chgData name="Adam Weigensberg" userId="adbe0416-b07f-49d1-a9f5-f39f0cffc546" providerId="ADAL" clId="{59A4C4E3-0737-4F2E-82F4-1AE1A5E71F0E}" dt="2026-02-05T16:54:00.433" v="84" actId="3064"/>
          <ac:spMkLst>
            <pc:docMk/>
            <pc:sldMk cId="3470162514" sldId="1982"/>
            <ac:spMk id="3" creationId="{1B0FF959-B76F-98B2-B6DD-51E700988A8F}"/>
          </ac:spMkLst>
        </pc:spChg>
      </pc:sldChg>
      <pc:sldChg chg="modSp mod ord">
        <pc:chgData name="Adam Weigensberg" userId="adbe0416-b07f-49d1-a9f5-f39f0cffc546" providerId="ADAL" clId="{59A4C4E3-0737-4F2E-82F4-1AE1A5E71F0E}" dt="2026-02-05T17:09:24.739" v="412" actId="1038"/>
        <pc:sldMkLst>
          <pc:docMk/>
          <pc:sldMk cId="943529486" sldId="1991"/>
        </pc:sldMkLst>
        <pc:spChg chg="mod">
          <ac:chgData name="Adam Weigensberg" userId="adbe0416-b07f-49d1-a9f5-f39f0cffc546" providerId="ADAL" clId="{59A4C4E3-0737-4F2E-82F4-1AE1A5E71F0E}" dt="2026-02-05T17:08:24.531" v="347" actId="3064"/>
          <ac:spMkLst>
            <pc:docMk/>
            <pc:sldMk cId="943529486" sldId="1991"/>
            <ac:spMk id="2" creationId="{1AA5A16A-A1D6-1EBE-DD96-5E26B412167E}"/>
          </ac:spMkLst>
        </pc:spChg>
        <pc:spChg chg="mod">
          <ac:chgData name="Adam Weigensberg" userId="adbe0416-b07f-49d1-a9f5-f39f0cffc546" providerId="ADAL" clId="{59A4C4E3-0737-4F2E-82F4-1AE1A5E71F0E}" dt="2026-02-05T17:08:32.055" v="353" actId="1036"/>
          <ac:spMkLst>
            <pc:docMk/>
            <pc:sldMk cId="943529486" sldId="1991"/>
            <ac:spMk id="5" creationId="{B6CE3EC5-0FC1-12A9-8FFB-E78503992807}"/>
          </ac:spMkLst>
        </pc:spChg>
        <pc:spChg chg="mod">
          <ac:chgData name="Adam Weigensberg" userId="adbe0416-b07f-49d1-a9f5-f39f0cffc546" providerId="ADAL" clId="{59A4C4E3-0737-4F2E-82F4-1AE1A5E71F0E}" dt="2026-02-05T17:08:32.055" v="353" actId="1036"/>
          <ac:spMkLst>
            <pc:docMk/>
            <pc:sldMk cId="943529486" sldId="1991"/>
            <ac:spMk id="7" creationId="{F36B643C-A6DF-665B-EB90-3D4304B3EF0F}"/>
          </ac:spMkLst>
        </pc:spChg>
        <pc:spChg chg="mod">
          <ac:chgData name="Adam Weigensberg" userId="adbe0416-b07f-49d1-a9f5-f39f0cffc546" providerId="ADAL" clId="{59A4C4E3-0737-4F2E-82F4-1AE1A5E71F0E}" dt="2026-02-05T17:08:32.055" v="353" actId="1036"/>
          <ac:spMkLst>
            <pc:docMk/>
            <pc:sldMk cId="943529486" sldId="1991"/>
            <ac:spMk id="8" creationId="{C52D248F-8B2C-4D5A-5556-FED315F75A8C}"/>
          </ac:spMkLst>
        </pc:spChg>
        <pc:spChg chg="mod">
          <ac:chgData name="Adam Weigensberg" userId="adbe0416-b07f-49d1-a9f5-f39f0cffc546" providerId="ADAL" clId="{59A4C4E3-0737-4F2E-82F4-1AE1A5E71F0E}" dt="2026-02-05T17:09:24.739" v="412" actId="1038"/>
          <ac:spMkLst>
            <pc:docMk/>
            <pc:sldMk cId="943529486" sldId="1991"/>
            <ac:spMk id="18" creationId="{7A348BA9-6C77-1F15-2D69-4D3433F72495}"/>
          </ac:spMkLst>
        </pc:spChg>
      </pc:sldChg>
      <pc:sldChg chg="modSp mod">
        <pc:chgData name="Adam Weigensberg" userId="adbe0416-b07f-49d1-a9f5-f39f0cffc546" providerId="ADAL" clId="{59A4C4E3-0737-4F2E-82F4-1AE1A5E71F0E}" dt="2026-02-05T16:51:17.704" v="61" actId="1076"/>
        <pc:sldMkLst>
          <pc:docMk/>
          <pc:sldMk cId="456589398" sldId="1997"/>
        </pc:sldMkLst>
        <pc:spChg chg="mod">
          <ac:chgData name="Adam Weigensberg" userId="adbe0416-b07f-49d1-a9f5-f39f0cffc546" providerId="ADAL" clId="{59A4C4E3-0737-4F2E-82F4-1AE1A5E71F0E}" dt="2026-02-05T16:51:17.704" v="61" actId="1076"/>
          <ac:spMkLst>
            <pc:docMk/>
            <pc:sldMk cId="456589398" sldId="1997"/>
            <ac:spMk id="2" creationId="{F5B2A7BD-077F-3E29-B57E-6642AC7289BA}"/>
          </ac:spMkLst>
        </pc:spChg>
      </pc:sldChg>
      <pc:sldChg chg="modSp mod">
        <pc:chgData name="Adam Weigensberg" userId="adbe0416-b07f-49d1-a9f5-f39f0cffc546" providerId="ADAL" clId="{59A4C4E3-0737-4F2E-82F4-1AE1A5E71F0E}" dt="2026-02-05T16:51:12.390" v="60" actId="1076"/>
        <pc:sldMkLst>
          <pc:docMk/>
          <pc:sldMk cId="2795312638" sldId="2000"/>
        </pc:sldMkLst>
        <pc:spChg chg="mod">
          <ac:chgData name="Adam Weigensberg" userId="adbe0416-b07f-49d1-a9f5-f39f0cffc546" providerId="ADAL" clId="{59A4C4E3-0737-4F2E-82F4-1AE1A5E71F0E}" dt="2026-02-05T16:51:12.390" v="60" actId="1076"/>
          <ac:spMkLst>
            <pc:docMk/>
            <pc:sldMk cId="2795312638" sldId="2000"/>
            <ac:spMk id="2" creationId="{5D1D4F89-0B9C-4E1D-933E-235C672AD2AD}"/>
          </ac:spMkLst>
        </pc:spChg>
      </pc:sldChg>
      <pc:sldChg chg="modSp mod">
        <pc:chgData name="Adam Weigensberg" userId="adbe0416-b07f-49d1-a9f5-f39f0cffc546" providerId="ADAL" clId="{59A4C4E3-0737-4F2E-82F4-1AE1A5E71F0E}" dt="2026-02-05T17:09:45.027" v="419" actId="1076"/>
        <pc:sldMkLst>
          <pc:docMk/>
          <pc:sldMk cId="2599526587" sldId="2023"/>
        </pc:sldMkLst>
        <pc:spChg chg="mod">
          <ac:chgData name="Adam Weigensberg" userId="adbe0416-b07f-49d1-a9f5-f39f0cffc546" providerId="ADAL" clId="{59A4C4E3-0737-4F2E-82F4-1AE1A5E71F0E}" dt="2026-02-05T17:09:45.027" v="419" actId="1076"/>
          <ac:spMkLst>
            <pc:docMk/>
            <pc:sldMk cId="2599526587" sldId="2023"/>
            <ac:spMk id="2" creationId="{76D71E57-4B54-A438-F7E2-052C0412B74F}"/>
          </ac:spMkLst>
        </pc:spChg>
      </pc:sldChg>
      <pc:sldChg chg="modSp mod">
        <pc:chgData name="Adam Weigensberg" userId="adbe0416-b07f-49d1-a9f5-f39f0cffc546" providerId="ADAL" clId="{59A4C4E3-0737-4F2E-82F4-1AE1A5E71F0E}" dt="2026-02-05T17:09:52.341" v="422" actId="1076"/>
        <pc:sldMkLst>
          <pc:docMk/>
          <pc:sldMk cId="1629003024" sldId="2024"/>
        </pc:sldMkLst>
        <pc:spChg chg="mod">
          <ac:chgData name="Adam Weigensberg" userId="adbe0416-b07f-49d1-a9f5-f39f0cffc546" providerId="ADAL" clId="{59A4C4E3-0737-4F2E-82F4-1AE1A5E71F0E}" dt="2026-02-05T17:09:52.341" v="422" actId="1076"/>
          <ac:spMkLst>
            <pc:docMk/>
            <pc:sldMk cId="1629003024" sldId="2024"/>
            <ac:spMk id="19" creationId="{0670BAA9-A52E-0508-AB1B-FA57DEA0205F}"/>
          </ac:spMkLst>
        </pc:spChg>
      </pc:sldChg>
      <pc:sldChg chg="modSp mod">
        <pc:chgData name="Adam Weigensberg" userId="adbe0416-b07f-49d1-a9f5-f39f0cffc546" providerId="ADAL" clId="{59A4C4E3-0737-4F2E-82F4-1AE1A5E71F0E}" dt="2026-02-05T17:12:01.518" v="512" actId="1076"/>
        <pc:sldMkLst>
          <pc:docMk/>
          <pc:sldMk cId="4274389994" sldId="2029"/>
        </pc:sldMkLst>
        <pc:spChg chg="mod">
          <ac:chgData name="Adam Weigensberg" userId="adbe0416-b07f-49d1-a9f5-f39f0cffc546" providerId="ADAL" clId="{59A4C4E3-0737-4F2E-82F4-1AE1A5E71F0E}" dt="2026-02-05T17:12:01.518" v="512" actId="1076"/>
          <ac:spMkLst>
            <pc:docMk/>
            <pc:sldMk cId="4274389994" sldId="2029"/>
            <ac:spMk id="2" creationId="{08BF128E-A03C-C33D-0320-9A3AA68F85B6}"/>
          </ac:spMkLst>
        </pc:spChg>
      </pc:sldChg>
      <pc:sldChg chg="modSp mod">
        <pc:chgData name="Adam Weigensberg" userId="adbe0416-b07f-49d1-a9f5-f39f0cffc546" providerId="ADAL" clId="{59A4C4E3-0737-4F2E-82F4-1AE1A5E71F0E}" dt="2026-02-05T17:12:11.020" v="515" actId="1076"/>
        <pc:sldMkLst>
          <pc:docMk/>
          <pc:sldMk cId="277701056" sldId="2034"/>
        </pc:sldMkLst>
        <pc:spChg chg="mod">
          <ac:chgData name="Adam Weigensberg" userId="adbe0416-b07f-49d1-a9f5-f39f0cffc546" providerId="ADAL" clId="{59A4C4E3-0737-4F2E-82F4-1AE1A5E71F0E}" dt="2026-02-05T17:12:11.020" v="515" actId="1076"/>
          <ac:spMkLst>
            <pc:docMk/>
            <pc:sldMk cId="277701056" sldId="2034"/>
            <ac:spMk id="2" creationId="{F40143B5-24B2-CC0C-51BE-F8C6A829C137}"/>
          </ac:spMkLst>
        </pc:spChg>
      </pc:sldChg>
      <pc:sldChg chg="modSp mod">
        <pc:chgData name="Adam Weigensberg" userId="adbe0416-b07f-49d1-a9f5-f39f0cffc546" providerId="ADAL" clId="{59A4C4E3-0737-4F2E-82F4-1AE1A5E71F0E}" dt="2026-02-05T17:07:58.080" v="330" actId="3064"/>
        <pc:sldMkLst>
          <pc:docMk/>
          <pc:sldMk cId="3888720249" sldId="2040"/>
        </pc:sldMkLst>
        <pc:spChg chg="mod">
          <ac:chgData name="Adam Weigensberg" userId="adbe0416-b07f-49d1-a9f5-f39f0cffc546" providerId="ADAL" clId="{59A4C4E3-0737-4F2E-82F4-1AE1A5E71F0E}" dt="2026-02-05T17:07:58.080" v="330" actId="3064"/>
          <ac:spMkLst>
            <pc:docMk/>
            <pc:sldMk cId="3888720249" sldId="2040"/>
            <ac:spMk id="2" creationId="{7DFE616A-D6A7-7F95-807A-85A0D9674A9B}"/>
          </ac:spMkLst>
        </pc:spChg>
      </pc:sldChg>
      <pc:sldChg chg="modSp mod">
        <pc:chgData name="Adam Weigensberg" userId="adbe0416-b07f-49d1-a9f5-f39f0cffc546" providerId="ADAL" clId="{59A4C4E3-0737-4F2E-82F4-1AE1A5E71F0E}" dt="2026-02-05T17:10:52.772" v="486" actId="14100"/>
        <pc:sldMkLst>
          <pc:docMk/>
          <pc:sldMk cId="2094003392" sldId="2042"/>
        </pc:sldMkLst>
        <pc:spChg chg="mod">
          <ac:chgData name="Adam Weigensberg" userId="adbe0416-b07f-49d1-a9f5-f39f0cffc546" providerId="ADAL" clId="{59A4C4E3-0737-4F2E-82F4-1AE1A5E71F0E}" dt="2026-02-05T17:10:52.772" v="486" actId="14100"/>
          <ac:spMkLst>
            <pc:docMk/>
            <pc:sldMk cId="2094003392" sldId="2042"/>
            <ac:spMk id="2" creationId="{CF929F14-9ED6-1E43-B5D8-B0939209CBBF}"/>
          </ac:spMkLst>
        </pc:spChg>
        <pc:spChg chg="mod">
          <ac:chgData name="Adam Weigensberg" userId="adbe0416-b07f-49d1-a9f5-f39f0cffc546" providerId="ADAL" clId="{59A4C4E3-0737-4F2E-82F4-1AE1A5E71F0E}" dt="2026-02-05T17:10:49.168" v="485" actId="1036"/>
          <ac:spMkLst>
            <pc:docMk/>
            <pc:sldMk cId="2094003392" sldId="2042"/>
            <ac:spMk id="7" creationId="{A8227ADF-3C15-AC1F-CCDB-556FB14BDD63}"/>
          </ac:spMkLst>
        </pc:spChg>
        <pc:spChg chg="mod">
          <ac:chgData name="Adam Weigensberg" userId="adbe0416-b07f-49d1-a9f5-f39f0cffc546" providerId="ADAL" clId="{59A4C4E3-0737-4F2E-82F4-1AE1A5E71F0E}" dt="2026-02-05T17:10:49.168" v="485" actId="1036"/>
          <ac:spMkLst>
            <pc:docMk/>
            <pc:sldMk cId="2094003392" sldId="2042"/>
            <ac:spMk id="14" creationId="{B4EF9B13-46F8-ADE5-6201-6729A5B197BA}"/>
          </ac:spMkLst>
        </pc:spChg>
        <pc:spChg chg="mod">
          <ac:chgData name="Adam Weigensberg" userId="adbe0416-b07f-49d1-a9f5-f39f0cffc546" providerId="ADAL" clId="{59A4C4E3-0737-4F2E-82F4-1AE1A5E71F0E}" dt="2026-02-05T17:10:49.168" v="485" actId="1036"/>
          <ac:spMkLst>
            <pc:docMk/>
            <pc:sldMk cId="2094003392" sldId="2042"/>
            <ac:spMk id="16" creationId="{B7E31E9F-1469-9778-ADB1-B0DEF548B29B}"/>
          </ac:spMkLst>
        </pc:spChg>
        <pc:spChg chg="mod">
          <ac:chgData name="Adam Weigensberg" userId="adbe0416-b07f-49d1-a9f5-f39f0cffc546" providerId="ADAL" clId="{59A4C4E3-0737-4F2E-82F4-1AE1A5E71F0E}" dt="2026-02-05T17:10:49.168" v="485" actId="1036"/>
          <ac:spMkLst>
            <pc:docMk/>
            <pc:sldMk cId="2094003392" sldId="2042"/>
            <ac:spMk id="24" creationId="{04E17B67-DD80-E478-BC83-32DA21B9467E}"/>
          </ac:spMkLst>
        </pc:spChg>
      </pc:sldChg>
      <pc:sldChg chg="modSp mod">
        <pc:chgData name="Adam Weigensberg" userId="adbe0416-b07f-49d1-a9f5-f39f0cffc546" providerId="ADAL" clId="{59A4C4E3-0737-4F2E-82F4-1AE1A5E71F0E}" dt="2026-02-05T17:11:54.785" v="509" actId="1076"/>
        <pc:sldMkLst>
          <pc:docMk/>
          <pc:sldMk cId="1192484476" sldId="2046"/>
        </pc:sldMkLst>
        <pc:spChg chg="mod">
          <ac:chgData name="Adam Weigensberg" userId="adbe0416-b07f-49d1-a9f5-f39f0cffc546" providerId="ADAL" clId="{59A4C4E3-0737-4F2E-82F4-1AE1A5E71F0E}" dt="2026-02-05T17:11:54.785" v="509" actId="1076"/>
          <ac:spMkLst>
            <pc:docMk/>
            <pc:sldMk cId="1192484476" sldId="2046"/>
            <ac:spMk id="5" creationId="{079AA171-D582-5714-89E1-8A9F8C1B30EE}"/>
          </ac:spMkLst>
        </pc:spChg>
      </pc:sldChg>
      <pc:sldChg chg="modSp mod">
        <pc:chgData name="Adam Weigensberg" userId="adbe0416-b07f-49d1-a9f5-f39f0cffc546" providerId="ADAL" clId="{59A4C4E3-0737-4F2E-82F4-1AE1A5E71F0E}" dt="2026-02-05T17:10:05.431" v="436" actId="3064"/>
        <pc:sldMkLst>
          <pc:docMk/>
          <pc:sldMk cId="3970168810" sldId="2048"/>
        </pc:sldMkLst>
        <pc:spChg chg="mod">
          <ac:chgData name="Adam Weigensberg" userId="adbe0416-b07f-49d1-a9f5-f39f0cffc546" providerId="ADAL" clId="{59A4C4E3-0737-4F2E-82F4-1AE1A5E71F0E}" dt="2026-02-05T17:10:05.431" v="436" actId="3064"/>
          <ac:spMkLst>
            <pc:docMk/>
            <pc:sldMk cId="3970168810" sldId="2048"/>
            <ac:spMk id="2" creationId="{39DB6A93-5BED-2E89-C44D-3A0B8D4A4AA0}"/>
          </ac:spMkLst>
        </pc:spChg>
      </pc:sldChg>
      <pc:sldChg chg="modSp mod">
        <pc:chgData name="Adam Weigensberg" userId="adbe0416-b07f-49d1-a9f5-f39f0cffc546" providerId="ADAL" clId="{59A4C4E3-0737-4F2E-82F4-1AE1A5E71F0E}" dt="2026-02-05T17:11:10.434" v="494" actId="27636"/>
        <pc:sldMkLst>
          <pc:docMk/>
          <pc:sldMk cId="394558149" sldId="2052"/>
        </pc:sldMkLst>
        <pc:spChg chg="mod">
          <ac:chgData name="Adam Weigensberg" userId="adbe0416-b07f-49d1-a9f5-f39f0cffc546" providerId="ADAL" clId="{59A4C4E3-0737-4F2E-82F4-1AE1A5E71F0E}" dt="2026-02-05T17:11:10.434" v="494" actId="27636"/>
          <ac:spMkLst>
            <pc:docMk/>
            <pc:sldMk cId="394558149" sldId="2052"/>
            <ac:spMk id="2" creationId="{5F069C6A-6321-0CF4-8799-E6D168720EFF}"/>
          </ac:spMkLst>
        </pc:spChg>
      </pc:sldChg>
      <pc:sldChg chg="modSp mod ord">
        <pc:chgData name="Adam Weigensberg" userId="adbe0416-b07f-49d1-a9f5-f39f0cffc546" providerId="ADAL" clId="{59A4C4E3-0737-4F2E-82F4-1AE1A5E71F0E}" dt="2026-02-05T17:09:13.684" v="389" actId="1037"/>
        <pc:sldMkLst>
          <pc:docMk/>
          <pc:sldMk cId="506656588" sldId="2053"/>
        </pc:sldMkLst>
        <pc:spChg chg="mod">
          <ac:chgData name="Adam Weigensberg" userId="adbe0416-b07f-49d1-a9f5-f39f0cffc546" providerId="ADAL" clId="{59A4C4E3-0737-4F2E-82F4-1AE1A5E71F0E}" dt="2026-02-05T17:08:47.035" v="362" actId="404"/>
          <ac:spMkLst>
            <pc:docMk/>
            <pc:sldMk cId="506656588" sldId="2053"/>
            <ac:spMk id="2" creationId="{CD20B02E-D4E1-6823-83D2-7A2FDAAB906F}"/>
          </ac:spMkLst>
        </pc:spChg>
        <pc:spChg chg="mod">
          <ac:chgData name="Adam Weigensberg" userId="adbe0416-b07f-49d1-a9f5-f39f0cffc546" providerId="ADAL" clId="{59A4C4E3-0737-4F2E-82F4-1AE1A5E71F0E}" dt="2026-02-05T17:09:02.744" v="371" actId="1036"/>
          <ac:spMkLst>
            <pc:docMk/>
            <pc:sldMk cId="506656588" sldId="2053"/>
            <ac:spMk id="3" creationId="{A1A2A946-1B49-B7B5-D366-8DCCF8437461}"/>
          </ac:spMkLst>
        </pc:spChg>
        <pc:spChg chg="mod">
          <ac:chgData name="Adam Weigensberg" userId="adbe0416-b07f-49d1-a9f5-f39f0cffc546" providerId="ADAL" clId="{59A4C4E3-0737-4F2E-82F4-1AE1A5E71F0E}" dt="2026-02-05T17:09:13.684" v="389" actId="1037"/>
          <ac:spMkLst>
            <pc:docMk/>
            <pc:sldMk cId="506656588" sldId="2053"/>
            <ac:spMk id="7" creationId="{2A69261B-D1FE-D748-F8F9-9E7D86AECA54}"/>
          </ac:spMkLst>
        </pc:spChg>
        <pc:spChg chg="mod">
          <ac:chgData name="Adam Weigensberg" userId="adbe0416-b07f-49d1-a9f5-f39f0cffc546" providerId="ADAL" clId="{59A4C4E3-0737-4F2E-82F4-1AE1A5E71F0E}" dt="2026-02-05T17:09:02.744" v="371" actId="1036"/>
          <ac:spMkLst>
            <pc:docMk/>
            <pc:sldMk cId="506656588" sldId="2053"/>
            <ac:spMk id="13" creationId="{82CF375B-E9AA-1D13-EFA5-3F68C7A9C611}"/>
          </ac:spMkLst>
        </pc:spChg>
      </pc:sldChg>
      <pc:sldChg chg="modSp mod">
        <pc:chgData name="Adam Weigensberg" userId="adbe0416-b07f-49d1-a9f5-f39f0cffc546" providerId="ADAL" clId="{59A4C4E3-0737-4F2E-82F4-1AE1A5E71F0E}" dt="2026-02-05T16:52:20.969" v="66" actId="1076"/>
        <pc:sldMkLst>
          <pc:docMk/>
          <pc:sldMk cId="3901047948" sldId="2066"/>
        </pc:sldMkLst>
        <pc:spChg chg="mod">
          <ac:chgData name="Adam Weigensberg" userId="adbe0416-b07f-49d1-a9f5-f39f0cffc546" providerId="ADAL" clId="{59A4C4E3-0737-4F2E-82F4-1AE1A5E71F0E}" dt="2026-02-05T16:52:20.969" v="66" actId="1076"/>
          <ac:spMkLst>
            <pc:docMk/>
            <pc:sldMk cId="3901047948" sldId="2066"/>
            <ac:spMk id="2" creationId="{77379D67-D078-338C-385B-77E982B9BA01}"/>
          </ac:spMkLst>
        </pc:spChg>
      </pc:sldChg>
      <pc:sldChg chg="modSp mod">
        <pc:chgData name="Adam Weigensberg" userId="adbe0416-b07f-49d1-a9f5-f39f0cffc546" providerId="ADAL" clId="{59A4C4E3-0737-4F2E-82F4-1AE1A5E71F0E}" dt="2026-02-05T16:52:54.967" v="69" actId="1076"/>
        <pc:sldMkLst>
          <pc:docMk/>
          <pc:sldMk cId="4099761223" sldId="2067"/>
        </pc:sldMkLst>
        <pc:spChg chg="mod">
          <ac:chgData name="Adam Weigensberg" userId="adbe0416-b07f-49d1-a9f5-f39f0cffc546" providerId="ADAL" clId="{59A4C4E3-0737-4F2E-82F4-1AE1A5E71F0E}" dt="2026-02-05T16:52:54.967" v="69" actId="1076"/>
          <ac:spMkLst>
            <pc:docMk/>
            <pc:sldMk cId="4099761223" sldId="2067"/>
            <ac:spMk id="5" creationId="{BEB4D271-BB00-8C60-E91F-BA7ED04C2DEA}"/>
          </ac:spMkLst>
        </pc:spChg>
      </pc:sldChg>
      <pc:sldChg chg="modSp mod">
        <pc:chgData name="Adam Weigensberg" userId="adbe0416-b07f-49d1-a9f5-f39f0cffc546" providerId="ADAL" clId="{59A4C4E3-0737-4F2E-82F4-1AE1A5E71F0E}" dt="2026-02-05T16:54:08.141" v="85" actId="1076"/>
        <pc:sldMkLst>
          <pc:docMk/>
          <pc:sldMk cId="1192985039" sldId="2069"/>
        </pc:sldMkLst>
        <pc:spChg chg="mod">
          <ac:chgData name="Adam Weigensberg" userId="adbe0416-b07f-49d1-a9f5-f39f0cffc546" providerId="ADAL" clId="{59A4C4E3-0737-4F2E-82F4-1AE1A5E71F0E}" dt="2026-02-05T16:54:08.141" v="85" actId="1076"/>
          <ac:spMkLst>
            <pc:docMk/>
            <pc:sldMk cId="1192985039" sldId="2069"/>
            <ac:spMk id="2" creationId="{2CD428F2-D408-267D-6ABA-A38F8C32DD6A}"/>
          </ac:spMkLst>
        </pc:spChg>
      </pc:sldChg>
      <pc:sldChg chg="modSp mod">
        <pc:chgData name="Adam Weigensberg" userId="adbe0416-b07f-49d1-a9f5-f39f0cffc546" providerId="ADAL" clId="{59A4C4E3-0737-4F2E-82F4-1AE1A5E71F0E}" dt="2026-02-05T16:54:36.863" v="93" actId="1076"/>
        <pc:sldMkLst>
          <pc:docMk/>
          <pc:sldMk cId="2396723062" sldId="2070"/>
        </pc:sldMkLst>
        <pc:spChg chg="mod">
          <ac:chgData name="Adam Weigensberg" userId="adbe0416-b07f-49d1-a9f5-f39f0cffc546" providerId="ADAL" clId="{59A4C4E3-0737-4F2E-82F4-1AE1A5E71F0E}" dt="2026-02-05T16:54:36.863" v="93" actId="1076"/>
          <ac:spMkLst>
            <pc:docMk/>
            <pc:sldMk cId="2396723062" sldId="2070"/>
            <ac:spMk id="2" creationId="{30E65A7C-135B-F3B0-96D6-7A862D608FAD}"/>
          </ac:spMkLst>
        </pc:spChg>
      </pc:sldChg>
      <pc:sldChg chg="addSp delSp modSp mod">
        <pc:chgData name="Adam Weigensberg" userId="adbe0416-b07f-49d1-a9f5-f39f0cffc546" providerId="ADAL" clId="{59A4C4E3-0737-4F2E-82F4-1AE1A5E71F0E}" dt="2026-02-05T16:54:54.975" v="99" actId="20577"/>
        <pc:sldMkLst>
          <pc:docMk/>
          <pc:sldMk cId="2602327527" sldId="2071"/>
        </pc:sldMkLst>
        <pc:spChg chg="add del mod">
          <ac:chgData name="Adam Weigensberg" userId="adbe0416-b07f-49d1-a9f5-f39f0cffc546" providerId="ADAL" clId="{59A4C4E3-0737-4F2E-82F4-1AE1A5E71F0E}" dt="2026-02-05T16:54:54.975" v="99" actId="20577"/>
          <ac:spMkLst>
            <pc:docMk/>
            <pc:sldMk cId="2602327527" sldId="2071"/>
            <ac:spMk id="5" creationId="{8461BF7B-DEB0-412F-5801-54B3E98B3630}"/>
          </ac:spMkLst>
        </pc:spChg>
      </pc:sldChg>
      <pc:sldChg chg="modSp mod">
        <pc:chgData name="Adam Weigensberg" userId="adbe0416-b07f-49d1-a9f5-f39f0cffc546" providerId="ADAL" clId="{59A4C4E3-0737-4F2E-82F4-1AE1A5E71F0E}" dt="2026-02-05T16:57:15.972" v="103" actId="3064"/>
        <pc:sldMkLst>
          <pc:docMk/>
          <pc:sldMk cId="3424928894" sldId="2072"/>
        </pc:sldMkLst>
        <pc:spChg chg="mod">
          <ac:chgData name="Adam Weigensberg" userId="adbe0416-b07f-49d1-a9f5-f39f0cffc546" providerId="ADAL" clId="{59A4C4E3-0737-4F2E-82F4-1AE1A5E71F0E}" dt="2026-02-05T16:57:15.972" v="103" actId="3064"/>
          <ac:spMkLst>
            <pc:docMk/>
            <pc:sldMk cId="3424928894" sldId="2072"/>
            <ac:spMk id="2" creationId="{1A982BAE-5E30-1520-854F-531893CCCE26}"/>
          </ac:spMkLst>
        </pc:spChg>
      </pc:sldChg>
      <pc:sldChg chg="modSp mod">
        <pc:chgData name="Adam Weigensberg" userId="adbe0416-b07f-49d1-a9f5-f39f0cffc546" providerId="ADAL" clId="{59A4C4E3-0737-4F2E-82F4-1AE1A5E71F0E}" dt="2026-02-05T16:57:24.619" v="104" actId="1076"/>
        <pc:sldMkLst>
          <pc:docMk/>
          <pc:sldMk cId="793764962" sldId="2073"/>
        </pc:sldMkLst>
        <pc:spChg chg="mod">
          <ac:chgData name="Adam Weigensberg" userId="adbe0416-b07f-49d1-a9f5-f39f0cffc546" providerId="ADAL" clId="{59A4C4E3-0737-4F2E-82F4-1AE1A5E71F0E}" dt="2026-02-05T16:57:24.619" v="104" actId="1076"/>
          <ac:spMkLst>
            <pc:docMk/>
            <pc:sldMk cId="793764962" sldId="2073"/>
            <ac:spMk id="2" creationId="{D6AEAC2A-FA11-2CCA-C2F7-4D1D5A08C562}"/>
          </ac:spMkLst>
        </pc:spChg>
      </pc:sldChg>
      <pc:sldChg chg="modSp mod">
        <pc:chgData name="Adam Weigensberg" userId="adbe0416-b07f-49d1-a9f5-f39f0cffc546" providerId="ADAL" clId="{59A4C4E3-0737-4F2E-82F4-1AE1A5E71F0E}" dt="2026-02-05T16:57:50.551" v="105" actId="1076"/>
        <pc:sldMkLst>
          <pc:docMk/>
          <pc:sldMk cId="2889673758" sldId="2074"/>
        </pc:sldMkLst>
        <pc:spChg chg="mod">
          <ac:chgData name="Adam Weigensberg" userId="adbe0416-b07f-49d1-a9f5-f39f0cffc546" providerId="ADAL" clId="{59A4C4E3-0737-4F2E-82F4-1AE1A5E71F0E}" dt="2026-02-05T16:57:50.551" v="105" actId="1076"/>
          <ac:spMkLst>
            <pc:docMk/>
            <pc:sldMk cId="2889673758" sldId="2074"/>
            <ac:spMk id="2" creationId="{B9D6D46F-A20F-8B99-E14E-87260BDA8B27}"/>
          </ac:spMkLst>
        </pc:spChg>
      </pc:sldChg>
      <pc:sldChg chg="modSp mod">
        <pc:chgData name="Adam Weigensberg" userId="adbe0416-b07f-49d1-a9f5-f39f0cffc546" providerId="ADAL" clId="{59A4C4E3-0737-4F2E-82F4-1AE1A5E71F0E}" dt="2026-02-05T16:57:59.342" v="112" actId="1076"/>
        <pc:sldMkLst>
          <pc:docMk/>
          <pc:sldMk cId="4126054061" sldId="2075"/>
        </pc:sldMkLst>
        <pc:spChg chg="mod">
          <ac:chgData name="Adam Weigensberg" userId="adbe0416-b07f-49d1-a9f5-f39f0cffc546" providerId="ADAL" clId="{59A4C4E3-0737-4F2E-82F4-1AE1A5E71F0E}" dt="2026-02-05T16:57:59.342" v="112" actId="1076"/>
          <ac:spMkLst>
            <pc:docMk/>
            <pc:sldMk cId="4126054061" sldId="2075"/>
            <ac:spMk id="2" creationId="{C70198A4-1EDB-8417-4AB4-C6E831015AF7}"/>
          </ac:spMkLst>
        </pc:spChg>
      </pc:sldChg>
      <pc:sldChg chg="modSp mod">
        <pc:chgData name="Adam Weigensberg" userId="adbe0416-b07f-49d1-a9f5-f39f0cffc546" providerId="ADAL" clId="{59A4C4E3-0737-4F2E-82F4-1AE1A5E71F0E}" dt="2026-02-05T16:58:32.422" v="134" actId="1036"/>
        <pc:sldMkLst>
          <pc:docMk/>
          <pc:sldMk cId="648438529" sldId="2076"/>
        </pc:sldMkLst>
        <pc:spChg chg="mod">
          <ac:chgData name="Adam Weigensberg" userId="adbe0416-b07f-49d1-a9f5-f39f0cffc546" providerId="ADAL" clId="{59A4C4E3-0737-4F2E-82F4-1AE1A5E71F0E}" dt="2026-02-05T16:58:22.231" v="122" actId="1076"/>
          <ac:spMkLst>
            <pc:docMk/>
            <pc:sldMk cId="648438529" sldId="2076"/>
            <ac:spMk id="6" creationId="{76428D94-6F4F-A6E7-50F5-68BCD01EAF47}"/>
          </ac:spMkLst>
        </pc:spChg>
        <pc:spChg chg="mod">
          <ac:chgData name="Adam Weigensberg" userId="adbe0416-b07f-49d1-a9f5-f39f0cffc546" providerId="ADAL" clId="{59A4C4E3-0737-4F2E-82F4-1AE1A5E71F0E}" dt="2026-02-05T16:58:32.422" v="134" actId="1036"/>
          <ac:spMkLst>
            <pc:docMk/>
            <pc:sldMk cId="648438529" sldId="2076"/>
            <ac:spMk id="9" creationId="{60C387AD-EB9C-997D-C5D7-CCDA7B39059B}"/>
          </ac:spMkLst>
        </pc:spChg>
        <pc:spChg chg="mod">
          <ac:chgData name="Adam Weigensberg" userId="adbe0416-b07f-49d1-a9f5-f39f0cffc546" providerId="ADAL" clId="{59A4C4E3-0737-4F2E-82F4-1AE1A5E71F0E}" dt="2026-02-05T16:58:32.422" v="134" actId="1036"/>
          <ac:spMkLst>
            <pc:docMk/>
            <pc:sldMk cId="648438529" sldId="2076"/>
            <ac:spMk id="11" creationId="{B1CF919B-47E3-A1D2-CB84-54A10C8BF708}"/>
          </ac:spMkLst>
        </pc:spChg>
        <pc:spChg chg="mod">
          <ac:chgData name="Adam Weigensberg" userId="adbe0416-b07f-49d1-a9f5-f39f0cffc546" providerId="ADAL" clId="{59A4C4E3-0737-4F2E-82F4-1AE1A5E71F0E}" dt="2026-02-05T16:58:32.422" v="134" actId="1036"/>
          <ac:spMkLst>
            <pc:docMk/>
            <pc:sldMk cId="648438529" sldId="2076"/>
            <ac:spMk id="12" creationId="{70B64CD0-9E70-097F-5528-0AC0B41DCB22}"/>
          </ac:spMkLst>
        </pc:spChg>
        <pc:spChg chg="mod">
          <ac:chgData name="Adam Weigensberg" userId="adbe0416-b07f-49d1-a9f5-f39f0cffc546" providerId="ADAL" clId="{59A4C4E3-0737-4F2E-82F4-1AE1A5E71F0E}" dt="2026-02-05T16:58:32.422" v="134" actId="1036"/>
          <ac:spMkLst>
            <pc:docMk/>
            <pc:sldMk cId="648438529" sldId="2076"/>
            <ac:spMk id="13" creationId="{7483F852-AC4E-2E5B-A4C5-BD49C8084813}"/>
          </ac:spMkLst>
        </pc:spChg>
        <pc:spChg chg="mod">
          <ac:chgData name="Adam Weigensberg" userId="adbe0416-b07f-49d1-a9f5-f39f0cffc546" providerId="ADAL" clId="{59A4C4E3-0737-4F2E-82F4-1AE1A5E71F0E}" dt="2026-02-05T16:58:32.422" v="134" actId="1036"/>
          <ac:spMkLst>
            <pc:docMk/>
            <pc:sldMk cId="648438529" sldId="2076"/>
            <ac:spMk id="14" creationId="{56480C5D-D13E-10DF-EA69-A2B6EB54F5A6}"/>
          </ac:spMkLst>
        </pc:spChg>
        <pc:graphicFrameChg chg="mod">
          <ac:chgData name="Adam Weigensberg" userId="adbe0416-b07f-49d1-a9f5-f39f0cffc546" providerId="ADAL" clId="{59A4C4E3-0737-4F2E-82F4-1AE1A5E71F0E}" dt="2026-02-05T16:58:32.422" v="134" actId="1036"/>
          <ac:graphicFrameMkLst>
            <pc:docMk/>
            <pc:sldMk cId="648438529" sldId="2076"/>
            <ac:graphicFrameMk id="10" creationId="{591E5794-967C-4ED1-5566-34CD8522EDA5}"/>
          </ac:graphicFrameMkLst>
        </pc:graphicFrameChg>
        <pc:picChg chg="mod">
          <ac:chgData name="Adam Weigensberg" userId="adbe0416-b07f-49d1-a9f5-f39f0cffc546" providerId="ADAL" clId="{59A4C4E3-0737-4F2E-82F4-1AE1A5E71F0E}" dt="2026-02-05T16:58:32.422" v="134" actId="1036"/>
          <ac:picMkLst>
            <pc:docMk/>
            <pc:sldMk cId="648438529" sldId="2076"/>
            <ac:picMk id="15" creationId="{5C71701B-B899-733E-1579-2BB5E5729B09}"/>
          </ac:picMkLst>
        </pc:picChg>
      </pc:sldChg>
      <pc:sldChg chg="modSp mod">
        <pc:chgData name="Adam Weigensberg" userId="adbe0416-b07f-49d1-a9f5-f39f0cffc546" providerId="ADAL" clId="{59A4C4E3-0737-4F2E-82F4-1AE1A5E71F0E}" dt="2026-02-05T16:58:40.709" v="137" actId="1076"/>
        <pc:sldMkLst>
          <pc:docMk/>
          <pc:sldMk cId="4186098014" sldId="2077"/>
        </pc:sldMkLst>
        <pc:spChg chg="mod">
          <ac:chgData name="Adam Weigensberg" userId="adbe0416-b07f-49d1-a9f5-f39f0cffc546" providerId="ADAL" clId="{59A4C4E3-0737-4F2E-82F4-1AE1A5E71F0E}" dt="2026-02-05T16:58:40.709" v="137" actId="1076"/>
          <ac:spMkLst>
            <pc:docMk/>
            <pc:sldMk cId="4186098014" sldId="2077"/>
            <ac:spMk id="9" creationId="{8EDA21B2-C455-45CB-A785-EB92FD8F396F}"/>
          </ac:spMkLst>
        </pc:spChg>
      </pc:sldChg>
      <pc:sldChg chg="modSp mod">
        <pc:chgData name="Adam Weigensberg" userId="adbe0416-b07f-49d1-a9f5-f39f0cffc546" providerId="ADAL" clId="{59A4C4E3-0737-4F2E-82F4-1AE1A5E71F0E}" dt="2026-02-05T16:58:56.909" v="152" actId="1076"/>
        <pc:sldMkLst>
          <pc:docMk/>
          <pc:sldMk cId="48125614" sldId="2078"/>
        </pc:sldMkLst>
        <pc:spChg chg="mod">
          <ac:chgData name="Adam Weigensberg" userId="adbe0416-b07f-49d1-a9f5-f39f0cffc546" providerId="ADAL" clId="{59A4C4E3-0737-4F2E-82F4-1AE1A5E71F0E}" dt="2026-02-05T16:58:56.909" v="152" actId="1076"/>
          <ac:spMkLst>
            <pc:docMk/>
            <pc:sldMk cId="48125614" sldId="2078"/>
            <ac:spMk id="4" creationId="{D7CCC48A-7F2C-B932-296E-F72029D7313B}"/>
          </ac:spMkLst>
        </pc:spChg>
      </pc:sldChg>
      <pc:sldChg chg="modSp mod">
        <pc:chgData name="Adam Weigensberg" userId="adbe0416-b07f-49d1-a9f5-f39f0cffc546" providerId="ADAL" clId="{59A4C4E3-0737-4F2E-82F4-1AE1A5E71F0E}" dt="2026-02-05T16:59:11.259" v="156" actId="3064"/>
        <pc:sldMkLst>
          <pc:docMk/>
          <pc:sldMk cId="4040283588" sldId="2079"/>
        </pc:sldMkLst>
        <pc:spChg chg="mod">
          <ac:chgData name="Adam Weigensberg" userId="adbe0416-b07f-49d1-a9f5-f39f0cffc546" providerId="ADAL" clId="{59A4C4E3-0737-4F2E-82F4-1AE1A5E71F0E}" dt="2026-02-05T16:59:11.259" v="156" actId="3064"/>
          <ac:spMkLst>
            <pc:docMk/>
            <pc:sldMk cId="4040283588" sldId="2079"/>
            <ac:spMk id="2" creationId="{9DB32BE3-12F8-DA5E-288B-7A4FE3BA8CFD}"/>
          </ac:spMkLst>
        </pc:spChg>
      </pc:sldChg>
      <pc:sldChg chg="modSp mod">
        <pc:chgData name="Adam Weigensberg" userId="adbe0416-b07f-49d1-a9f5-f39f0cffc546" providerId="ADAL" clId="{59A4C4E3-0737-4F2E-82F4-1AE1A5E71F0E}" dt="2026-02-05T16:59:22.569" v="160" actId="3064"/>
        <pc:sldMkLst>
          <pc:docMk/>
          <pc:sldMk cId="601557960" sldId="2080"/>
        </pc:sldMkLst>
        <pc:spChg chg="mod">
          <ac:chgData name="Adam Weigensberg" userId="adbe0416-b07f-49d1-a9f5-f39f0cffc546" providerId="ADAL" clId="{59A4C4E3-0737-4F2E-82F4-1AE1A5E71F0E}" dt="2026-02-05T16:59:22.569" v="160" actId="3064"/>
          <ac:spMkLst>
            <pc:docMk/>
            <pc:sldMk cId="601557960" sldId="2080"/>
            <ac:spMk id="2" creationId="{09AC2335-023C-F3AD-D2A2-9A22FB9B4C98}"/>
          </ac:spMkLst>
        </pc:spChg>
      </pc:sldChg>
      <pc:sldChg chg="modSp mod">
        <pc:chgData name="Adam Weigensberg" userId="adbe0416-b07f-49d1-a9f5-f39f0cffc546" providerId="ADAL" clId="{59A4C4E3-0737-4F2E-82F4-1AE1A5E71F0E}" dt="2026-02-05T17:02:31.410" v="183" actId="1036"/>
        <pc:sldMkLst>
          <pc:docMk/>
          <pc:sldMk cId="1860489746" sldId="2081"/>
        </pc:sldMkLst>
        <pc:spChg chg="mod">
          <ac:chgData name="Adam Weigensberg" userId="adbe0416-b07f-49d1-a9f5-f39f0cffc546" providerId="ADAL" clId="{59A4C4E3-0737-4F2E-82F4-1AE1A5E71F0E}" dt="2026-02-05T17:02:21.122" v="170" actId="404"/>
          <ac:spMkLst>
            <pc:docMk/>
            <pc:sldMk cId="1860489746" sldId="2081"/>
            <ac:spMk id="2" creationId="{F3094052-88F9-4832-957F-03A0C435321B}"/>
          </ac:spMkLst>
        </pc:spChg>
        <pc:spChg chg="mod">
          <ac:chgData name="Adam Weigensberg" userId="adbe0416-b07f-49d1-a9f5-f39f0cffc546" providerId="ADAL" clId="{59A4C4E3-0737-4F2E-82F4-1AE1A5E71F0E}" dt="2026-02-05T17:02:31.410" v="183" actId="1036"/>
          <ac:spMkLst>
            <pc:docMk/>
            <pc:sldMk cId="1860489746" sldId="2081"/>
            <ac:spMk id="4" creationId="{CDD77755-2549-2B12-1AE9-9B56EF521476}"/>
          </ac:spMkLst>
        </pc:spChg>
        <pc:spChg chg="mod">
          <ac:chgData name="Adam Weigensberg" userId="adbe0416-b07f-49d1-a9f5-f39f0cffc546" providerId="ADAL" clId="{59A4C4E3-0737-4F2E-82F4-1AE1A5E71F0E}" dt="2026-02-05T17:02:31.410" v="183" actId="1036"/>
          <ac:spMkLst>
            <pc:docMk/>
            <pc:sldMk cId="1860489746" sldId="2081"/>
            <ac:spMk id="5" creationId="{27395F74-79EA-E991-05EE-52AA6ED3EBE4}"/>
          </ac:spMkLst>
        </pc:spChg>
        <pc:spChg chg="mod">
          <ac:chgData name="Adam Weigensberg" userId="adbe0416-b07f-49d1-a9f5-f39f0cffc546" providerId="ADAL" clId="{59A4C4E3-0737-4F2E-82F4-1AE1A5E71F0E}" dt="2026-02-05T17:02:31.410" v="183" actId="1036"/>
          <ac:spMkLst>
            <pc:docMk/>
            <pc:sldMk cId="1860489746" sldId="2081"/>
            <ac:spMk id="7" creationId="{43985E25-77DE-9882-05C7-75F1306EF05F}"/>
          </ac:spMkLst>
        </pc:spChg>
        <pc:spChg chg="mod">
          <ac:chgData name="Adam Weigensberg" userId="adbe0416-b07f-49d1-a9f5-f39f0cffc546" providerId="ADAL" clId="{59A4C4E3-0737-4F2E-82F4-1AE1A5E71F0E}" dt="2026-02-05T17:02:31.410" v="183" actId="1036"/>
          <ac:spMkLst>
            <pc:docMk/>
            <pc:sldMk cId="1860489746" sldId="2081"/>
            <ac:spMk id="15" creationId="{F0B76A08-D83D-8AAD-CF5F-73BEE3C57A6F}"/>
          </ac:spMkLst>
        </pc:spChg>
      </pc:sldChg>
      <pc:sldChg chg="modSp mod">
        <pc:chgData name="Adam Weigensberg" userId="adbe0416-b07f-49d1-a9f5-f39f0cffc546" providerId="ADAL" clId="{59A4C4E3-0737-4F2E-82F4-1AE1A5E71F0E}" dt="2026-02-05T17:03:38.514" v="222" actId="1038"/>
        <pc:sldMkLst>
          <pc:docMk/>
          <pc:sldMk cId="1578477922" sldId="2082"/>
        </pc:sldMkLst>
        <pc:spChg chg="mod">
          <ac:chgData name="Adam Weigensberg" userId="adbe0416-b07f-49d1-a9f5-f39f0cffc546" providerId="ADAL" clId="{59A4C4E3-0737-4F2E-82F4-1AE1A5E71F0E}" dt="2026-02-05T17:03:38.514" v="222" actId="1038"/>
          <ac:spMkLst>
            <pc:docMk/>
            <pc:sldMk cId="1578477922" sldId="2082"/>
            <ac:spMk id="9" creationId="{C955B8EF-7DB3-41F0-C602-CE05EF143316}"/>
          </ac:spMkLst>
        </pc:spChg>
        <pc:grpChg chg="mod">
          <ac:chgData name="Adam Weigensberg" userId="adbe0416-b07f-49d1-a9f5-f39f0cffc546" providerId="ADAL" clId="{59A4C4E3-0737-4F2E-82F4-1AE1A5E71F0E}" dt="2026-02-05T17:03:35.413" v="211" actId="1038"/>
          <ac:grpSpMkLst>
            <pc:docMk/>
            <pc:sldMk cId="1578477922" sldId="2082"/>
            <ac:grpSpMk id="49" creationId="{3C95D0FB-3162-7D92-EA37-D33C3FB452A5}"/>
          </ac:grpSpMkLst>
        </pc:grpChg>
      </pc:sldChg>
      <pc:sldChg chg="modSp mod">
        <pc:chgData name="Adam Weigensberg" userId="adbe0416-b07f-49d1-a9f5-f39f0cffc546" providerId="ADAL" clId="{59A4C4E3-0737-4F2E-82F4-1AE1A5E71F0E}" dt="2026-02-05T17:13:36.048" v="522" actId="255"/>
        <pc:sldMkLst>
          <pc:docMk/>
          <pc:sldMk cId="1289215173" sldId="2083"/>
        </pc:sldMkLst>
        <pc:spChg chg="mod">
          <ac:chgData name="Adam Weigensberg" userId="adbe0416-b07f-49d1-a9f5-f39f0cffc546" providerId="ADAL" clId="{59A4C4E3-0737-4F2E-82F4-1AE1A5E71F0E}" dt="2026-02-05T17:13:36.048" v="522" actId="255"/>
          <ac:spMkLst>
            <pc:docMk/>
            <pc:sldMk cId="1289215173" sldId="2083"/>
            <ac:spMk id="2" creationId="{298A6B13-C71C-0328-0BBC-AECF4A33559A}"/>
          </ac:spMkLst>
        </pc:spChg>
      </pc:sldChg>
      <pc:sldChg chg="modSp mod">
        <pc:chgData name="Adam Weigensberg" userId="adbe0416-b07f-49d1-a9f5-f39f0cffc546" providerId="ADAL" clId="{59A4C4E3-0737-4F2E-82F4-1AE1A5E71F0E}" dt="2026-02-05T17:13:48.708" v="523" actId="3064"/>
        <pc:sldMkLst>
          <pc:docMk/>
          <pc:sldMk cId="1639527976" sldId="2084"/>
        </pc:sldMkLst>
        <pc:spChg chg="mod">
          <ac:chgData name="Adam Weigensberg" userId="adbe0416-b07f-49d1-a9f5-f39f0cffc546" providerId="ADAL" clId="{59A4C4E3-0737-4F2E-82F4-1AE1A5E71F0E}" dt="2026-02-05T17:13:48.708" v="523" actId="3064"/>
          <ac:spMkLst>
            <pc:docMk/>
            <pc:sldMk cId="1639527976" sldId="2084"/>
            <ac:spMk id="21" creationId="{C549FA6B-43E2-94D6-A6DD-8A552EC45BDA}"/>
          </ac:spMkLst>
        </pc:spChg>
      </pc:sldChg>
      <pc:sldChg chg="modSp mod">
        <pc:chgData name="Adam Weigensberg" userId="adbe0416-b07f-49d1-a9f5-f39f0cffc546" providerId="ADAL" clId="{59A4C4E3-0737-4F2E-82F4-1AE1A5E71F0E}" dt="2026-02-05T17:04:48.594" v="246" actId="1076"/>
        <pc:sldMkLst>
          <pc:docMk/>
          <pc:sldMk cId="1819402874" sldId="2085"/>
        </pc:sldMkLst>
        <pc:spChg chg="mod">
          <ac:chgData name="Adam Weigensberg" userId="adbe0416-b07f-49d1-a9f5-f39f0cffc546" providerId="ADAL" clId="{59A4C4E3-0737-4F2E-82F4-1AE1A5E71F0E}" dt="2026-02-05T17:04:48.594" v="246" actId="1076"/>
          <ac:spMkLst>
            <pc:docMk/>
            <pc:sldMk cId="1819402874" sldId="2085"/>
            <ac:spMk id="9" creationId="{C88F4710-B1E0-AB47-1F37-60BA763CF4DF}"/>
          </ac:spMkLst>
        </pc:spChg>
      </pc:sldChg>
      <pc:sldChg chg="modSp mod">
        <pc:chgData name="Adam Weigensberg" userId="adbe0416-b07f-49d1-a9f5-f39f0cffc546" providerId="ADAL" clId="{59A4C4E3-0737-4F2E-82F4-1AE1A5E71F0E}" dt="2026-02-05T17:05:01.711" v="250" actId="3064"/>
        <pc:sldMkLst>
          <pc:docMk/>
          <pc:sldMk cId="1815966335" sldId="2086"/>
        </pc:sldMkLst>
        <pc:spChg chg="mod">
          <ac:chgData name="Adam Weigensberg" userId="adbe0416-b07f-49d1-a9f5-f39f0cffc546" providerId="ADAL" clId="{59A4C4E3-0737-4F2E-82F4-1AE1A5E71F0E}" dt="2026-02-05T17:05:01.711" v="250" actId="3064"/>
          <ac:spMkLst>
            <pc:docMk/>
            <pc:sldMk cId="1815966335" sldId="2086"/>
            <ac:spMk id="2" creationId="{77310361-CAA9-5289-9839-EC1998E128B5}"/>
          </ac:spMkLst>
        </pc:spChg>
      </pc:sldChg>
      <pc:sldChg chg="modSp mod">
        <pc:chgData name="Adam Weigensberg" userId="adbe0416-b07f-49d1-a9f5-f39f0cffc546" providerId="ADAL" clId="{59A4C4E3-0737-4F2E-82F4-1AE1A5E71F0E}" dt="2026-02-05T17:05:21.504" v="262" actId="14100"/>
        <pc:sldMkLst>
          <pc:docMk/>
          <pc:sldMk cId="992343405" sldId="2087"/>
        </pc:sldMkLst>
        <pc:spChg chg="mod">
          <ac:chgData name="Adam Weigensberg" userId="adbe0416-b07f-49d1-a9f5-f39f0cffc546" providerId="ADAL" clId="{59A4C4E3-0737-4F2E-82F4-1AE1A5E71F0E}" dt="2026-02-05T17:05:21.504" v="262" actId="14100"/>
          <ac:spMkLst>
            <pc:docMk/>
            <pc:sldMk cId="992343405" sldId="2087"/>
            <ac:spMk id="11" creationId="{92ECE2C9-2289-721B-E378-7FAB2CE2768D}"/>
          </ac:spMkLst>
        </pc:spChg>
      </pc:sldChg>
      <pc:sldChg chg="modSp mod">
        <pc:chgData name="Adam Weigensberg" userId="adbe0416-b07f-49d1-a9f5-f39f0cffc546" providerId="ADAL" clId="{59A4C4E3-0737-4F2E-82F4-1AE1A5E71F0E}" dt="2026-02-05T17:05:42.067" v="269" actId="14100"/>
        <pc:sldMkLst>
          <pc:docMk/>
          <pc:sldMk cId="2459520583" sldId="2088"/>
        </pc:sldMkLst>
        <pc:spChg chg="mod">
          <ac:chgData name="Adam Weigensberg" userId="adbe0416-b07f-49d1-a9f5-f39f0cffc546" providerId="ADAL" clId="{59A4C4E3-0737-4F2E-82F4-1AE1A5E71F0E}" dt="2026-02-05T17:05:42.067" v="269" actId="14100"/>
          <ac:spMkLst>
            <pc:docMk/>
            <pc:sldMk cId="2459520583" sldId="2088"/>
            <ac:spMk id="2" creationId="{BAD8CEE2-F753-1239-AD8E-C9272CC96498}"/>
          </ac:spMkLst>
        </pc:spChg>
      </pc:sldChg>
      <pc:sldChg chg="modSp mod">
        <pc:chgData name="Adam Weigensberg" userId="adbe0416-b07f-49d1-a9f5-f39f0cffc546" providerId="ADAL" clId="{59A4C4E3-0737-4F2E-82F4-1AE1A5E71F0E}" dt="2026-02-05T17:05:52.306" v="280" actId="3064"/>
        <pc:sldMkLst>
          <pc:docMk/>
          <pc:sldMk cId="2287822839" sldId="2089"/>
        </pc:sldMkLst>
        <pc:spChg chg="mod">
          <ac:chgData name="Adam Weigensberg" userId="adbe0416-b07f-49d1-a9f5-f39f0cffc546" providerId="ADAL" clId="{59A4C4E3-0737-4F2E-82F4-1AE1A5E71F0E}" dt="2026-02-05T17:05:52.306" v="280" actId="3064"/>
          <ac:spMkLst>
            <pc:docMk/>
            <pc:sldMk cId="2287822839" sldId="2089"/>
            <ac:spMk id="11" creationId="{A3EAA03F-98BA-910D-749F-EE6DA62BD5CD}"/>
          </ac:spMkLst>
        </pc:spChg>
      </pc:sldChg>
      <pc:sldChg chg="modSp mod">
        <pc:chgData name="Adam Weigensberg" userId="adbe0416-b07f-49d1-a9f5-f39f0cffc546" providerId="ADAL" clId="{59A4C4E3-0737-4F2E-82F4-1AE1A5E71F0E}" dt="2026-02-05T17:14:11.785" v="524" actId="404"/>
        <pc:sldMkLst>
          <pc:docMk/>
          <pc:sldMk cId="831327412" sldId="2090"/>
        </pc:sldMkLst>
        <pc:spChg chg="mod">
          <ac:chgData name="Adam Weigensberg" userId="adbe0416-b07f-49d1-a9f5-f39f0cffc546" providerId="ADAL" clId="{59A4C4E3-0737-4F2E-82F4-1AE1A5E71F0E}" dt="2026-02-05T17:14:11.785" v="524" actId="404"/>
          <ac:spMkLst>
            <pc:docMk/>
            <pc:sldMk cId="831327412" sldId="2090"/>
            <ac:spMk id="2" creationId="{7DD6C042-BED7-A91B-98C8-8AB7BB1029CB}"/>
          </ac:spMkLst>
        </pc:spChg>
      </pc:sldChg>
      <pc:sldChg chg="modSp mod">
        <pc:chgData name="Adam Weigensberg" userId="adbe0416-b07f-49d1-a9f5-f39f0cffc546" providerId="ADAL" clId="{59A4C4E3-0737-4F2E-82F4-1AE1A5E71F0E}" dt="2026-02-05T17:06:17.513" v="298" actId="3064"/>
        <pc:sldMkLst>
          <pc:docMk/>
          <pc:sldMk cId="3371523903" sldId="2091"/>
        </pc:sldMkLst>
        <pc:spChg chg="mod">
          <ac:chgData name="Adam Weigensberg" userId="adbe0416-b07f-49d1-a9f5-f39f0cffc546" providerId="ADAL" clId="{59A4C4E3-0737-4F2E-82F4-1AE1A5E71F0E}" dt="2026-02-05T17:06:17.513" v="298" actId="3064"/>
          <ac:spMkLst>
            <pc:docMk/>
            <pc:sldMk cId="3371523903" sldId="2091"/>
            <ac:spMk id="20" creationId="{949C0254-A9F8-5D02-4F9A-A87679A06696}"/>
          </ac:spMkLst>
        </pc:spChg>
      </pc:sldChg>
      <pc:sldChg chg="modSp mod">
        <pc:chgData name="Adam Weigensberg" userId="adbe0416-b07f-49d1-a9f5-f39f0cffc546" providerId="ADAL" clId="{59A4C4E3-0737-4F2E-82F4-1AE1A5E71F0E}" dt="2026-02-05T17:06:28.359" v="305" actId="3064"/>
        <pc:sldMkLst>
          <pc:docMk/>
          <pc:sldMk cId="1298601652" sldId="2092"/>
        </pc:sldMkLst>
        <pc:spChg chg="mod">
          <ac:chgData name="Adam Weigensberg" userId="adbe0416-b07f-49d1-a9f5-f39f0cffc546" providerId="ADAL" clId="{59A4C4E3-0737-4F2E-82F4-1AE1A5E71F0E}" dt="2026-02-05T17:06:28.359" v="305" actId="3064"/>
          <ac:spMkLst>
            <pc:docMk/>
            <pc:sldMk cId="1298601652" sldId="2092"/>
            <ac:spMk id="9" creationId="{6C63B4DC-623E-A9BA-DD30-9870A7F1819D}"/>
          </ac:spMkLst>
        </pc:spChg>
      </pc:sldChg>
      <pc:sldChg chg="modSp mod">
        <pc:chgData name="Adam Weigensberg" userId="adbe0416-b07f-49d1-a9f5-f39f0cffc546" providerId="ADAL" clId="{59A4C4E3-0737-4F2E-82F4-1AE1A5E71F0E}" dt="2026-02-05T17:06:52.658" v="310" actId="3064"/>
        <pc:sldMkLst>
          <pc:docMk/>
          <pc:sldMk cId="110493076" sldId="2096"/>
        </pc:sldMkLst>
        <pc:spChg chg="mod">
          <ac:chgData name="Adam Weigensberg" userId="adbe0416-b07f-49d1-a9f5-f39f0cffc546" providerId="ADAL" clId="{59A4C4E3-0737-4F2E-82F4-1AE1A5E71F0E}" dt="2026-02-05T17:06:52.658" v="310" actId="3064"/>
          <ac:spMkLst>
            <pc:docMk/>
            <pc:sldMk cId="110493076" sldId="2096"/>
            <ac:spMk id="2" creationId="{1032701F-B2BF-AED5-F5AA-F2CF37204AAE}"/>
          </ac:spMkLst>
        </pc:spChg>
      </pc:sldChg>
      <pc:sldChg chg="modSp mod">
        <pc:chgData name="Adam Weigensberg" userId="adbe0416-b07f-49d1-a9f5-f39f0cffc546" providerId="ADAL" clId="{59A4C4E3-0737-4F2E-82F4-1AE1A5E71F0E}" dt="2026-02-05T17:07:01.579" v="315" actId="3064"/>
        <pc:sldMkLst>
          <pc:docMk/>
          <pc:sldMk cId="2225076745" sldId="2097"/>
        </pc:sldMkLst>
        <pc:spChg chg="mod">
          <ac:chgData name="Adam Weigensberg" userId="adbe0416-b07f-49d1-a9f5-f39f0cffc546" providerId="ADAL" clId="{59A4C4E3-0737-4F2E-82F4-1AE1A5E71F0E}" dt="2026-02-05T17:07:01.579" v="315" actId="3064"/>
          <ac:spMkLst>
            <pc:docMk/>
            <pc:sldMk cId="2225076745" sldId="2097"/>
            <ac:spMk id="2" creationId="{9CDCC946-9E03-1983-9739-F94D4E30B2CB}"/>
          </ac:spMkLst>
        </pc:spChg>
      </pc:sldChg>
      <pc:sldChg chg="modSp mod">
        <pc:chgData name="Adam Weigensberg" userId="adbe0416-b07f-49d1-a9f5-f39f0cffc546" providerId="ADAL" clId="{59A4C4E3-0737-4F2E-82F4-1AE1A5E71F0E}" dt="2026-02-05T17:07:13.162" v="319" actId="3064"/>
        <pc:sldMkLst>
          <pc:docMk/>
          <pc:sldMk cId="4167412604" sldId="2098"/>
        </pc:sldMkLst>
        <pc:spChg chg="mod">
          <ac:chgData name="Adam Weigensberg" userId="adbe0416-b07f-49d1-a9f5-f39f0cffc546" providerId="ADAL" clId="{59A4C4E3-0737-4F2E-82F4-1AE1A5E71F0E}" dt="2026-02-05T17:07:13.162" v="319" actId="3064"/>
          <ac:spMkLst>
            <pc:docMk/>
            <pc:sldMk cId="4167412604" sldId="2098"/>
            <ac:spMk id="2" creationId="{48D3CC31-096D-CCC2-AD58-F8F93CAD4B92}"/>
          </ac:spMkLst>
        </pc:spChg>
      </pc:sldChg>
      <pc:sldChg chg="modSp mod">
        <pc:chgData name="Adam Weigensberg" userId="adbe0416-b07f-49d1-a9f5-f39f0cffc546" providerId="ADAL" clId="{59A4C4E3-0737-4F2E-82F4-1AE1A5E71F0E}" dt="2026-02-05T17:07:49.337" v="326" actId="3064"/>
        <pc:sldMkLst>
          <pc:docMk/>
          <pc:sldMk cId="510269360" sldId="2099"/>
        </pc:sldMkLst>
        <pc:spChg chg="mod">
          <ac:chgData name="Adam Weigensberg" userId="adbe0416-b07f-49d1-a9f5-f39f0cffc546" providerId="ADAL" clId="{59A4C4E3-0737-4F2E-82F4-1AE1A5E71F0E}" dt="2026-02-05T17:07:49.337" v="326" actId="3064"/>
          <ac:spMkLst>
            <pc:docMk/>
            <pc:sldMk cId="510269360" sldId="2099"/>
            <ac:spMk id="2" creationId="{0316FBB6-48BE-B963-F9C0-B243E936D1B4}"/>
          </ac:spMkLst>
        </pc:spChg>
      </pc:sldChg>
      <pc:sldChg chg="modSp mod">
        <pc:chgData name="Adam Weigensberg" userId="adbe0416-b07f-49d1-a9f5-f39f0cffc546" providerId="ADAL" clId="{59A4C4E3-0737-4F2E-82F4-1AE1A5E71F0E}" dt="2026-02-05T17:08:06.008" v="334" actId="3064"/>
        <pc:sldMkLst>
          <pc:docMk/>
          <pc:sldMk cId="4286474878" sldId="2100"/>
        </pc:sldMkLst>
        <pc:spChg chg="mod">
          <ac:chgData name="Adam Weigensberg" userId="adbe0416-b07f-49d1-a9f5-f39f0cffc546" providerId="ADAL" clId="{59A4C4E3-0737-4F2E-82F4-1AE1A5E71F0E}" dt="2026-02-05T17:08:06.008" v="334" actId="3064"/>
          <ac:spMkLst>
            <pc:docMk/>
            <pc:sldMk cId="4286474878" sldId="2100"/>
            <ac:spMk id="20" creationId="{451EA649-B635-B763-B445-18163453E13C}"/>
          </ac:spMkLst>
        </pc:spChg>
      </pc:sldChg>
      <pc:sldChg chg="modSp mod">
        <pc:chgData name="Adam Weigensberg" userId="adbe0416-b07f-49d1-a9f5-f39f0cffc546" providerId="ADAL" clId="{59A4C4E3-0737-4F2E-82F4-1AE1A5E71F0E}" dt="2026-02-05T17:09:36.893" v="416" actId="3064"/>
        <pc:sldMkLst>
          <pc:docMk/>
          <pc:sldMk cId="2712385562" sldId="2101"/>
        </pc:sldMkLst>
        <pc:spChg chg="mod">
          <ac:chgData name="Adam Weigensberg" userId="adbe0416-b07f-49d1-a9f5-f39f0cffc546" providerId="ADAL" clId="{59A4C4E3-0737-4F2E-82F4-1AE1A5E71F0E}" dt="2026-02-05T17:09:36.893" v="416" actId="3064"/>
          <ac:spMkLst>
            <pc:docMk/>
            <pc:sldMk cId="2712385562" sldId="2101"/>
            <ac:spMk id="2" creationId="{9F21392A-9371-8BFF-0D5F-8C27B1CDD999}"/>
          </ac:spMkLst>
        </pc:spChg>
      </pc:sldChg>
      <pc:sldChg chg="modSp mod">
        <pc:chgData name="Adam Weigensberg" userId="adbe0416-b07f-49d1-a9f5-f39f0cffc546" providerId="ADAL" clId="{59A4C4E3-0737-4F2E-82F4-1AE1A5E71F0E}" dt="2026-02-05T17:10:25.634" v="463" actId="1036"/>
        <pc:sldMkLst>
          <pc:docMk/>
          <pc:sldMk cId="876493472" sldId="2102"/>
        </pc:sldMkLst>
        <pc:spChg chg="mod">
          <ac:chgData name="Adam Weigensberg" userId="adbe0416-b07f-49d1-a9f5-f39f0cffc546" providerId="ADAL" clId="{59A4C4E3-0737-4F2E-82F4-1AE1A5E71F0E}" dt="2026-02-05T17:10:20.379" v="446" actId="14100"/>
          <ac:spMkLst>
            <pc:docMk/>
            <pc:sldMk cId="876493472" sldId="2102"/>
            <ac:spMk id="12" creationId="{5C240B85-FAAF-7D3E-D029-43F6AB8A6127}"/>
          </ac:spMkLst>
        </pc:spChg>
        <pc:spChg chg="mod">
          <ac:chgData name="Adam Weigensberg" userId="adbe0416-b07f-49d1-a9f5-f39f0cffc546" providerId="ADAL" clId="{59A4C4E3-0737-4F2E-82F4-1AE1A5E71F0E}" dt="2026-02-05T17:10:25.634" v="463" actId="1036"/>
          <ac:spMkLst>
            <pc:docMk/>
            <pc:sldMk cId="876493472" sldId="2102"/>
            <ac:spMk id="13" creationId="{2D100AAD-266B-3B6B-D000-8D9B867BCF3A}"/>
          </ac:spMkLst>
        </pc:spChg>
      </pc:sldChg>
      <pc:sldChg chg="modSp mod">
        <pc:chgData name="Adam Weigensberg" userId="adbe0416-b07f-49d1-a9f5-f39f0cffc546" providerId="ADAL" clId="{59A4C4E3-0737-4F2E-82F4-1AE1A5E71F0E}" dt="2026-02-05T17:11:25.218" v="498" actId="3064"/>
        <pc:sldMkLst>
          <pc:docMk/>
          <pc:sldMk cId="3599138354" sldId="2103"/>
        </pc:sldMkLst>
        <pc:spChg chg="mod">
          <ac:chgData name="Adam Weigensberg" userId="adbe0416-b07f-49d1-a9f5-f39f0cffc546" providerId="ADAL" clId="{59A4C4E3-0737-4F2E-82F4-1AE1A5E71F0E}" dt="2026-02-05T17:11:25.218" v="498" actId="3064"/>
          <ac:spMkLst>
            <pc:docMk/>
            <pc:sldMk cId="3599138354" sldId="2103"/>
            <ac:spMk id="2" creationId="{D17D0E52-1817-4167-034E-2C1CDAC87461}"/>
          </ac:spMkLst>
        </pc:spChg>
      </pc:sldChg>
      <pc:sldChg chg="modSp mod">
        <pc:chgData name="Adam Weigensberg" userId="adbe0416-b07f-49d1-a9f5-f39f0cffc546" providerId="ADAL" clId="{59A4C4E3-0737-4F2E-82F4-1AE1A5E71F0E}" dt="2026-02-05T17:11:35.385" v="502" actId="3064"/>
        <pc:sldMkLst>
          <pc:docMk/>
          <pc:sldMk cId="708696061" sldId="2104"/>
        </pc:sldMkLst>
        <pc:spChg chg="mod">
          <ac:chgData name="Adam Weigensberg" userId="adbe0416-b07f-49d1-a9f5-f39f0cffc546" providerId="ADAL" clId="{59A4C4E3-0737-4F2E-82F4-1AE1A5E71F0E}" dt="2026-02-05T17:11:35.385" v="502" actId="3064"/>
          <ac:spMkLst>
            <pc:docMk/>
            <pc:sldMk cId="708696061" sldId="2104"/>
            <ac:spMk id="2" creationId="{65512483-D1C7-42BF-47FF-247F3979EE67}"/>
          </ac:spMkLst>
        </pc:spChg>
      </pc:sldChg>
      <pc:sldChg chg="modSp mod">
        <pc:chgData name="Adam Weigensberg" userId="adbe0416-b07f-49d1-a9f5-f39f0cffc546" providerId="ADAL" clId="{59A4C4E3-0737-4F2E-82F4-1AE1A5E71F0E}" dt="2026-02-05T17:11:42.902" v="506" actId="1076"/>
        <pc:sldMkLst>
          <pc:docMk/>
          <pc:sldMk cId="3863933679" sldId="2105"/>
        </pc:sldMkLst>
        <pc:spChg chg="mod">
          <ac:chgData name="Adam Weigensberg" userId="adbe0416-b07f-49d1-a9f5-f39f0cffc546" providerId="ADAL" clId="{59A4C4E3-0737-4F2E-82F4-1AE1A5E71F0E}" dt="2026-02-05T17:11:42.902" v="506" actId="1076"/>
          <ac:spMkLst>
            <pc:docMk/>
            <pc:sldMk cId="3863933679" sldId="2105"/>
            <ac:spMk id="2" creationId="{23DC6A1B-B016-7AEE-F7AA-F1BDE9F73FD0}"/>
          </ac:spMkLst>
        </pc:spChg>
      </pc:sldChg>
      <pc:sldMasterChg chg="addSp modSp mod modSldLayout">
        <pc:chgData name="Adam Weigensberg" userId="adbe0416-b07f-49d1-a9f5-f39f0cffc546" providerId="ADAL" clId="{59A4C4E3-0737-4F2E-82F4-1AE1A5E71F0E}" dt="2026-02-05T16:50:06.629" v="36" actId="14100"/>
        <pc:sldMasterMkLst>
          <pc:docMk/>
          <pc:sldMasterMk cId="4281812426" sldId="2147483743"/>
        </pc:sldMasterMkLst>
        <pc:grpChg chg="add mod">
          <ac:chgData name="Adam Weigensberg" userId="adbe0416-b07f-49d1-a9f5-f39f0cffc546" providerId="ADAL" clId="{59A4C4E3-0737-4F2E-82F4-1AE1A5E71F0E}" dt="2026-02-05T16:46:08.775" v="9" actId="14100"/>
          <ac:grpSpMkLst>
            <pc:docMk/>
            <pc:sldMasterMk cId="4281812426" sldId="2147483743"/>
            <ac:grpSpMk id="4" creationId="{088B2D3E-DA33-6EDE-DA3E-C86B78EF54F7}"/>
          </ac:grpSpMkLst>
        </pc:grpChg>
        <pc:sldLayoutChg chg="modSp mod">
          <pc:chgData name="Adam Weigensberg" userId="adbe0416-b07f-49d1-a9f5-f39f0cffc546" providerId="ADAL" clId="{59A4C4E3-0737-4F2E-82F4-1AE1A5E71F0E}" dt="2026-02-05T16:50:06.629" v="36" actId="14100"/>
          <pc:sldLayoutMkLst>
            <pc:docMk/>
            <pc:sldMasterMk cId="4281812426" sldId="2147483743"/>
            <pc:sldLayoutMk cId="4261058689" sldId="2147483744"/>
          </pc:sldLayoutMkLst>
          <pc:spChg chg="mod">
            <ac:chgData name="Adam Weigensberg" userId="adbe0416-b07f-49d1-a9f5-f39f0cffc546" providerId="ADAL" clId="{59A4C4E3-0737-4F2E-82F4-1AE1A5E71F0E}" dt="2026-02-05T16:50:06.629" v="36" actId="14100"/>
            <ac:spMkLst>
              <pc:docMk/>
              <pc:sldMasterMk cId="4281812426" sldId="2147483743"/>
              <pc:sldLayoutMk cId="4261058689" sldId="2147483744"/>
              <ac:spMk id="7" creationId="{BACA40FA-0009-D351-27AA-E21389F983B4}"/>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16A9-444B-BCD7-574A03319820}"/>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6A9-444B-BCD7-574A03319820}"/>
              </c:ext>
            </c:extLst>
          </c:dPt>
          <c:cat>
            <c:strRef>
              <c:f>Sheet1!$A$2:$A$3</c:f>
              <c:strCache>
                <c:ptCount val="2"/>
                <c:pt idx="0">
                  <c:v>1st Qtr</c:v>
                </c:pt>
                <c:pt idx="1">
                  <c:v>2nd Qtr</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4-16A9-444B-BCD7-574A0331982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14E1-4F37-B130-DDC3225C7CB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4E1-4F37-B130-DDC3225C7CB6}"/>
              </c:ext>
            </c:extLst>
          </c:dPt>
          <c:cat>
            <c:strRef>
              <c:f>Sheet1!$A$2:$A$3</c:f>
              <c:strCache>
                <c:ptCount val="2"/>
                <c:pt idx="0">
                  <c:v>1st Qtr</c:v>
                </c:pt>
                <c:pt idx="1">
                  <c:v>2nd Qtr</c:v>
                </c:pt>
              </c:strCache>
            </c:strRef>
          </c:cat>
          <c:val>
            <c:numRef>
              <c:f>Sheet1!$B$2:$B$3</c:f>
              <c:numCache>
                <c:formatCode>General</c:formatCode>
                <c:ptCount val="2"/>
                <c:pt idx="0">
                  <c:v>51</c:v>
                </c:pt>
                <c:pt idx="1">
                  <c:v>49</c:v>
                </c:pt>
              </c:numCache>
            </c:numRef>
          </c:val>
          <c:extLst>
            <c:ext xmlns:c16="http://schemas.microsoft.com/office/drawing/2014/chart" uri="{C3380CC4-5D6E-409C-BE32-E72D297353CC}">
              <c16:uniqueId val="{00000004-14E1-4F37-B130-DDC3225C7CB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F745-405E-8F93-27B3CFD8F1B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745-405E-8F93-27B3CFD8F1BC}"/>
              </c:ext>
            </c:extLst>
          </c:dPt>
          <c:cat>
            <c:strRef>
              <c:f>Sheet1!$A$2:$A$3</c:f>
              <c:strCache>
                <c:ptCount val="2"/>
                <c:pt idx="0">
                  <c:v>1st Qtr</c:v>
                </c:pt>
                <c:pt idx="1">
                  <c:v>2nd Qtr</c:v>
                </c:pt>
              </c:strCache>
            </c:strRef>
          </c:cat>
          <c:val>
            <c:numRef>
              <c:f>Sheet1!$B$2:$B$3</c:f>
              <c:numCache>
                <c:formatCode>General</c:formatCode>
                <c:ptCount val="2"/>
                <c:pt idx="0">
                  <c:v>91</c:v>
                </c:pt>
                <c:pt idx="1">
                  <c:v>9</c:v>
                </c:pt>
              </c:numCache>
            </c:numRef>
          </c:val>
          <c:extLst>
            <c:ext xmlns:c16="http://schemas.microsoft.com/office/drawing/2014/chart" uri="{C3380CC4-5D6E-409C-BE32-E72D297353CC}">
              <c16:uniqueId val="{00000004-F745-405E-8F93-27B3CFD8F1B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7974901574803"/>
          <c:y val="0.11133992917446302"/>
          <c:w val="0.843132750984252"/>
          <c:h val="0.65570296163244579"/>
        </c:manualLayout>
      </c:layout>
      <c:barChart>
        <c:barDir val="col"/>
        <c:grouping val="clustered"/>
        <c:varyColors val="0"/>
        <c:ser>
          <c:idx val="0"/>
          <c:order val="0"/>
          <c:tx>
            <c:strRef>
              <c:f>Sheet1!$B$1</c:f>
              <c:strCache>
                <c:ptCount val="1"/>
                <c:pt idx="0">
                  <c:v>Number of Contacts</c:v>
                </c:pt>
              </c:strCache>
            </c:strRef>
          </c:tx>
          <c:spPr>
            <a:solidFill>
              <a:schemeClr val="accent1"/>
            </a:solidFill>
            <a:ln>
              <a:noFill/>
            </a:ln>
            <a:effectLst/>
          </c:spPr>
          <c:invertIfNegative val="0"/>
          <c:dLbls>
            <c:dLbl>
              <c:idx val="0"/>
              <c:tx>
                <c:rich>
                  <a:bodyPr/>
                  <a:lstStyle/>
                  <a:p>
                    <a:fld id="{27AB31F5-E0EA-4F30-9B8E-B781B4E4F66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887-47CB-95F5-82AAA488B40C}"/>
                </c:ext>
              </c:extLst>
            </c:dLbl>
            <c:dLbl>
              <c:idx val="1"/>
              <c:tx>
                <c:rich>
                  <a:bodyPr/>
                  <a:lstStyle/>
                  <a:p>
                    <a:fld id="{AB6C6C0E-AC76-4CC8-8C14-C402FA6FC76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887-47CB-95F5-82AAA488B40C}"/>
                </c:ext>
              </c:extLst>
            </c:dLbl>
            <c:dLbl>
              <c:idx val="2"/>
              <c:tx>
                <c:rich>
                  <a:bodyPr/>
                  <a:lstStyle/>
                  <a:p>
                    <a:fld id="{225B21C6-D211-4475-8A2B-6B71BC1E96C6}"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887-47CB-95F5-82AAA488B40C}"/>
                </c:ext>
              </c:extLst>
            </c:dLbl>
            <c:dLbl>
              <c:idx val="3"/>
              <c:tx>
                <c:rich>
                  <a:bodyPr/>
                  <a:lstStyle/>
                  <a:p>
                    <a:fld id="{8A70C108-7BC3-45E4-A084-EE9BE2872D8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887-47CB-95F5-82AAA488B40C}"/>
                </c:ext>
              </c:extLst>
            </c:dLbl>
            <c:dLbl>
              <c:idx val="4"/>
              <c:tx>
                <c:rich>
                  <a:bodyPr/>
                  <a:lstStyle/>
                  <a:p>
                    <a:fld id="{6F08BCF9-77FE-4836-9D20-ADF22326A75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887-47CB-95F5-82AAA488B40C}"/>
                </c:ext>
              </c:extLst>
            </c:dLbl>
            <c:dLbl>
              <c:idx val="5"/>
              <c:tx>
                <c:rich>
                  <a:bodyPr/>
                  <a:lstStyle/>
                  <a:p>
                    <a:fld id="{E3C66A5A-D7CB-4061-99B7-F4AE94E5662C}"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887-47CB-95F5-82AAA488B4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 contacts</c:v>
                </c:pt>
                <c:pt idx="1">
                  <c:v>3 contacts</c:v>
                </c:pt>
                <c:pt idx="2">
                  <c:v>4 contacts</c:v>
                </c:pt>
                <c:pt idx="3">
                  <c:v>5 contacts</c:v>
                </c:pt>
                <c:pt idx="4">
                  <c:v>6 contacts</c:v>
                </c:pt>
                <c:pt idx="5">
                  <c:v>7 contacts</c:v>
                </c:pt>
              </c:strCache>
            </c:strRef>
          </c:cat>
          <c:val>
            <c:numRef>
              <c:f>Sheet1!$B$2:$B$7</c:f>
              <c:numCache>
                <c:formatCode>General</c:formatCode>
                <c:ptCount val="6"/>
                <c:pt idx="0">
                  <c:v>8.6</c:v>
                </c:pt>
                <c:pt idx="1">
                  <c:v>42.9</c:v>
                </c:pt>
                <c:pt idx="2">
                  <c:v>17.100000000000001</c:v>
                </c:pt>
                <c:pt idx="3">
                  <c:v>11.4</c:v>
                </c:pt>
                <c:pt idx="4">
                  <c:v>14.3</c:v>
                </c:pt>
                <c:pt idx="5">
                  <c:v>5.7</c:v>
                </c:pt>
              </c:numCache>
            </c:numRef>
          </c:val>
          <c:extLst>
            <c:ext xmlns:c16="http://schemas.microsoft.com/office/drawing/2014/chart" uri="{C3380CC4-5D6E-409C-BE32-E72D297353CC}">
              <c16:uniqueId val="{00000006-0887-47CB-95F5-82AAA488B40C}"/>
            </c:ext>
          </c:extLst>
        </c:ser>
        <c:dLbls>
          <c:showLegendKey val="0"/>
          <c:showVal val="0"/>
          <c:showCatName val="0"/>
          <c:showSerName val="0"/>
          <c:showPercent val="0"/>
          <c:showBubbleSize val="0"/>
        </c:dLbls>
        <c:gapWidth val="129"/>
        <c:overlap val="-27"/>
        <c:axId val="1499442128"/>
        <c:axId val="1499442608"/>
      </c:barChart>
      <c:catAx>
        <c:axId val="149944212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sz="1400" noProof="0"/>
                  <a:t>Number of Contacts</a:t>
                </a:r>
              </a:p>
            </c:rich>
          </c:tx>
          <c:layout>
            <c:manualLayout>
              <c:xMode val="edge"/>
              <c:yMode val="edge"/>
              <c:x val="0.44899606299212597"/>
              <c:y val="0.8615663224922292"/>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9442608"/>
        <c:crosses val="autoZero"/>
        <c:auto val="1"/>
        <c:lblAlgn val="ctr"/>
        <c:lblOffset val="100"/>
        <c:noMultiLvlLbl val="0"/>
      </c:catAx>
      <c:valAx>
        <c:axId val="1499442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CA" sz="1600" noProof="0"/>
                  <a:t>% Patients</a:t>
                </a:r>
              </a:p>
            </c:rich>
          </c:tx>
          <c:layout>
            <c:manualLayout>
              <c:xMode val="edge"/>
              <c:yMode val="edge"/>
              <c:x val="3.7499999999999999E-2"/>
              <c:y val="0.3438432088813787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94421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66ABDE-C2C7-48BA-9653-56973C117FF5}"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CA"/>
        </a:p>
      </dgm:t>
    </dgm:pt>
    <dgm:pt modelId="{5CC35A49-992F-4CC5-BE58-AEE4127E72E8}">
      <dgm:prSet phldrT="[Text]" custT="1"/>
      <dgm:spPr/>
      <dgm:t>
        <a:bodyPr/>
        <a:lstStyle/>
        <a:p>
          <a:r>
            <a:rPr lang="en-CA" sz="1100" noProof="0">
              <a:latin typeface="+mn-lt"/>
            </a:rPr>
            <a:t>ALS/MND specialist </a:t>
          </a:r>
        </a:p>
      </dgm:t>
    </dgm:pt>
    <dgm:pt modelId="{73BF3C0A-6B4F-4A58-B33B-35A8AECA6967}" type="parTrans" cxnId="{BC53A35E-755C-452E-BE52-C7512B6E938C}">
      <dgm:prSet/>
      <dgm:spPr/>
      <dgm:t>
        <a:bodyPr/>
        <a:lstStyle/>
        <a:p>
          <a:endParaRPr lang="en-CA" sz="1600">
            <a:latin typeface="+mn-lt"/>
          </a:endParaRPr>
        </a:p>
      </dgm:t>
    </dgm:pt>
    <dgm:pt modelId="{1CFFB0EB-DCDC-480C-B190-DCA9DEC61163}" type="sibTrans" cxnId="{BC53A35E-755C-452E-BE52-C7512B6E938C}">
      <dgm:prSet/>
      <dgm:spPr/>
      <dgm:t>
        <a:bodyPr/>
        <a:lstStyle/>
        <a:p>
          <a:endParaRPr lang="en-CA" sz="1600">
            <a:latin typeface="+mn-lt"/>
          </a:endParaRPr>
        </a:p>
      </dgm:t>
    </dgm:pt>
    <dgm:pt modelId="{4F39FBDB-B6AE-466C-9872-626CE91D1C39}">
      <dgm:prSet phldrT="[Text]" custT="1"/>
      <dgm:spPr/>
      <dgm:t>
        <a:bodyPr/>
        <a:lstStyle/>
        <a:p>
          <a:r>
            <a:rPr lang="en-CA" sz="1100" noProof="0">
              <a:latin typeface="+mn-lt"/>
            </a:rPr>
            <a:t>Nursing professional </a:t>
          </a:r>
        </a:p>
      </dgm:t>
    </dgm:pt>
    <dgm:pt modelId="{D6D6C0BB-608B-4594-891C-8C6325DBB242}" type="parTrans" cxnId="{A726C4AE-3B7A-430B-9D5F-6B26D013ADE4}">
      <dgm:prSet/>
      <dgm:spPr/>
      <dgm:t>
        <a:bodyPr/>
        <a:lstStyle/>
        <a:p>
          <a:endParaRPr lang="en-CA" sz="1600">
            <a:latin typeface="+mn-lt"/>
          </a:endParaRPr>
        </a:p>
      </dgm:t>
    </dgm:pt>
    <dgm:pt modelId="{B19DD740-5561-400A-BEB9-A501033BC2B8}" type="sibTrans" cxnId="{A726C4AE-3B7A-430B-9D5F-6B26D013ADE4}">
      <dgm:prSet/>
      <dgm:spPr/>
      <dgm:t>
        <a:bodyPr/>
        <a:lstStyle/>
        <a:p>
          <a:endParaRPr lang="en-CA" sz="1600">
            <a:latin typeface="+mn-lt"/>
          </a:endParaRPr>
        </a:p>
      </dgm:t>
    </dgm:pt>
    <dgm:pt modelId="{09A1BCBB-F742-4B49-946E-32AA02A0D7B1}">
      <dgm:prSet phldrT="[Text]" custT="1"/>
      <dgm:spPr/>
      <dgm:t>
        <a:bodyPr/>
        <a:lstStyle/>
        <a:p>
          <a:r>
            <a:rPr lang="en-CA" sz="1100" noProof="0">
              <a:latin typeface="+mn-lt"/>
            </a:rPr>
            <a:t>Mental health professional</a:t>
          </a:r>
        </a:p>
      </dgm:t>
    </dgm:pt>
    <dgm:pt modelId="{B82E680D-992D-43E8-9EC2-96F8C47B1C2E}" type="parTrans" cxnId="{B63A507A-B408-4ED8-8A17-B17B58A113BF}">
      <dgm:prSet/>
      <dgm:spPr/>
      <dgm:t>
        <a:bodyPr/>
        <a:lstStyle/>
        <a:p>
          <a:endParaRPr lang="en-CA" sz="1600">
            <a:latin typeface="+mn-lt"/>
          </a:endParaRPr>
        </a:p>
      </dgm:t>
    </dgm:pt>
    <dgm:pt modelId="{9595A968-44D8-4373-B315-0B44A2AEE5A9}" type="sibTrans" cxnId="{B63A507A-B408-4ED8-8A17-B17B58A113BF}">
      <dgm:prSet/>
      <dgm:spPr/>
      <dgm:t>
        <a:bodyPr/>
        <a:lstStyle/>
        <a:p>
          <a:endParaRPr lang="en-CA" sz="1600">
            <a:latin typeface="+mn-lt"/>
          </a:endParaRPr>
        </a:p>
      </dgm:t>
    </dgm:pt>
    <dgm:pt modelId="{0195322B-E630-4020-9F7A-303C5324E75F}">
      <dgm:prSet phldrT="[Text]" custT="1"/>
      <dgm:spPr>
        <a:solidFill>
          <a:schemeClr val="accent1"/>
        </a:solidFill>
      </dgm:spPr>
      <dgm:t>
        <a:bodyPr/>
        <a:lstStyle/>
        <a:p>
          <a:r>
            <a:rPr lang="en-CA" sz="1100" noProof="0">
              <a:latin typeface="+mn-lt"/>
            </a:rPr>
            <a:t>Dietitian/ nutritionist</a:t>
          </a:r>
          <a:r>
            <a:rPr lang="en-CA" sz="1000" noProof="0">
              <a:latin typeface="+mn-lt"/>
            </a:rPr>
            <a:t> </a:t>
          </a:r>
        </a:p>
      </dgm:t>
    </dgm:pt>
    <dgm:pt modelId="{CB5BE409-EEC2-4D85-B4CB-3FA560C92A91}" type="parTrans" cxnId="{B5BC6236-B707-48C1-9BBE-8B9302B91676}">
      <dgm:prSet/>
      <dgm:spPr/>
      <dgm:t>
        <a:bodyPr/>
        <a:lstStyle/>
        <a:p>
          <a:endParaRPr lang="en-CA" sz="1600">
            <a:latin typeface="+mn-lt"/>
          </a:endParaRPr>
        </a:p>
      </dgm:t>
    </dgm:pt>
    <dgm:pt modelId="{7BB8FEC7-8A1A-42B0-AF51-7851547EBE7F}" type="sibTrans" cxnId="{B5BC6236-B707-48C1-9BBE-8B9302B91676}">
      <dgm:prSet/>
      <dgm:spPr>
        <a:solidFill>
          <a:schemeClr val="accent1"/>
        </a:solidFill>
      </dgm:spPr>
      <dgm:t>
        <a:bodyPr/>
        <a:lstStyle/>
        <a:p>
          <a:endParaRPr lang="en-CA" sz="1600">
            <a:latin typeface="+mn-lt"/>
          </a:endParaRPr>
        </a:p>
      </dgm:t>
    </dgm:pt>
    <dgm:pt modelId="{DE945DC3-859E-4875-8779-D4728C3C5FE9}">
      <dgm:prSet custT="1"/>
      <dgm:spPr/>
      <dgm:t>
        <a:bodyPr/>
        <a:lstStyle/>
        <a:p>
          <a:r>
            <a:rPr lang="en-CA" sz="1100" noProof="0">
              <a:latin typeface="+mn-lt"/>
            </a:rPr>
            <a:t>Occupational therapist</a:t>
          </a:r>
          <a:r>
            <a:rPr lang="en-CA" sz="900" noProof="0">
              <a:latin typeface="+mn-lt"/>
            </a:rPr>
            <a:t> </a:t>
          </a:r>
        </a:p>
      </dgm:t>
    </dgm:pt>
    <dgm:pt modelId="{FF24A7A5-72ED-4266-8014-5538A9C60771}" type="parTrans" cxnId="{934D3464-A512-487D-AE46-1EFF09C39C54}">
      <dgm:prSet/>
      <dgm:spPr/>
      <dgm:t>
        <a:bodyPr/>
        <a:lstStyle/>
        <a:p>
          <a:endParaRPr lang="en-CA" sz="1600">
            <a:latin typeface="+mn-lt"/>
          </a:endParaRPr>
        </a:p>
      </dgm:t>
    </dgm:pt>
    <dgm:pt modelId="{ED61A6E4-DB5E-4A0E-9E3A-85213D552B7C}" type="sibTrans" cxnId="{934D3464-A512-487D-AE46-1EFF09C39C54}">
      <dgm:prSet/>
      <dgm:spPr/>
      <dgm:t>
        <a:bodyPr/>
        <a:lstStyle/>
        <a:p>
          <a:endParaRPr lang="en-CA" sz="1600">
            <a:latin typeface="+mn-lt"/>
          </a:endParaRPr>
        </a:p>
      </dgm:t>
    </dgm:pt>
    <dgm:pt modelId="{83E34ACC-045D-4FBA-B629-08A3BDE37937}">
      <dgm:prSet custT="1"/>
      <dgm:spPr>
        <a:solidFill>
          <a:schemeClr val="accent4">
            <a:lumMod val="75000"/>
          </a:schemeClr>
        </a:solidFill>
      </dgm:spPr>
      <dgm:t>
        <a:bodyPr/>
        <a:lstStyle/>
        <a:p>
          <a:r>
            <a:rPr lang="en-CA" sz="1100" noProof="0">
              <a:latin typeface="+mn-lt"/>
            </a:rPr>
            <a:t>Respiratory therapist </a:t>
          </a:r>
        </a:p>
      </dgm:t>
    </dgm:pt>
    <dgm:pt modelId="{2BDADA81-A4F0-42FF-9789-025DE0E0ACA7}" type="parTrans" cxnId="{82057E2F-593A-4327-84FA-7A1E98F90350}">
      <dgm:prSet/>
      <dgm:spPr/>
      <dgm:t>
        <a:bodyPr/>
        <a:lstStyle/>
        <a:p>
          <a:endParaRPr lang="en-CA" sz="1600">
            <a:latin typeface="+mn-lt"/>
          </a:endParaRPr>
        </a:p>
      </dgm:t>
    </dgm:pt>
    <dgm:pt modelId="{52047536-D7C3-44AB-B76E-AEDFBD837F5D}" type="sibTrans" cxnId="{82057E2F-593A-4327-84FA-7A1E98F90350}">
      <dgm:prSet/>
      <dgm:spPr>
        <a:solidFill>
          <a:schemeClr val="accent4">
            <a:lumMod val="75000"/>
          </a:schemeClr>
        </a:solidFill>
      </dgm:spPr>
      <dgm:t>
        <a:bodyPr/>
        <a:lstStyle/>
        <a:p>
          <a:endParaRPr lang="en-CA" sz="1600">
            <a:latin typeface="+mn-lt"/>
          </a:endParaRPr>
        </a:p>
      </dgm:t>
    </dgm:pt>
    <dgm:pt modelId="{1F1D9704-1325-4FAD-AB01-1726E5FAF915}">
      <dgm:prSet custT="1"/>
      <dgm:spPr/>
      <dgm:t>
        <a:bodyPr/>
        <a:lstStyle/>
        <a:p>
          <a:r>
            <a:rPr lang="en-CA" sz="1100" noProof="0">
              <a:latin typeface="+mn-lt"/>
            </a:rPr>
            <a:t>Physical therapist</a:t>
          </a:r>
          <a:r>
            <a:rPr lang="en-CA" sz="1050" noProof="0">
              <a:latin typeface="+mn-lt"/>
            </a:rPr>
            <a:t> </a:t>
          </a:r>
        </a:p>
      </dgm:t>
    </dgm:pt>
    <dgm:pt modelId="{469107EA-1C44-4630-BDE7-A2EDA98DA017}" type="parTrans" cxnId="{CF7115FB-B2C6-4973-A61A-EEA7E4C31CA0}">
      <dgm:prSet/>
      <dgm:spPr/>
      <dgm:t>
        <a:bodyPr/>
        <a:lstStyle/>
        <a:p>
          <a:endParaRPr lang="en-CA" sz="1600">
            <a:latin typeface="+mn-lt"/>
          </a:endParaRPr>
        </a:p>
      </dgm:t>
    </dgm:pt>
    <dgm:pt modelId="{F4D9D883-8E5E-4958-ACCF-8DEE8DF33086}" type="sibTrans" cxnId="{CF7115FB-B2C6-4973-A61A-EEA7E4C31CA0}">
      <dgm:prSet/>
      <dgm:spPr/>
      <dgm:t>
        <a:bodyPr/>
        <a:lstStyle/>
        <a:p>
          <a:endParaRPr lang="en-CA" sz="1600">
            <a:latin typeface="+mn-lt"/>
          </a:endParaRPr>
        </a:p>
      </dgm:t>
    </dgm:pt>
    <dgm:pt modelId="{22256F7A-8706-4A24-BCC8-B404B759E5A0}">
      <dgm:prSet custT="1"/>
      <dgm:spPr>
        <a:solidFill>
          <a:schemeClr val="accent1"/>
        </a:solidFill>
      </dgm:spPr>
      <dgm:t>
        <a:bodyPr/>
        <a:lstStyle/>
        <a:p>
          <a:r>
            <a:rPr lang="en-CA" sz="1100" noProof="0">
              <a:latin typeface="+mn-lt"/>
            </a:rPr>
            <a:t>Speech language pathologist</a:t>
          </a:r>
          <a:r>
            <a:rPr lang="en-CA" sz="900" noProof="0">
              <a:latin typeface="+mn-lt"/>
            </a:rPr>
            <a:t> </a:t>
          </a:r>
        </a:p>
      </dgm:t>
    </dgm:pt>
    <dgm:pt modelId="{B8D89AB8-4F7C-406D-B250-BCDD6D12DEF2}" type="parTrans" cxnId="{F93B90D5-8751-4C4B-BF94-420AD09E04A1}">
      <dgm:prSet/>
      <dgm:spPr/>
      <dgm:t>
        <a:bodyPr/>
        <a:lstStyle/>
        <a:p>
          <a:endParaRPr lang="en-CA" sz="1600">
            <a:latin typeface="+mn-lt"/>
          </a:endParaRPr>
        </a:p>
      </dgm:t>
    </dgm:pt>
    <dgm:pt modelId="{874440E5-EB12-4C5C-8BA0-9A0C6D2E01D4}" type="sibTrans" cxnId="{F93B90D5-8751-4C4B-BF94-420AD09E04A1}">
      <dgm:prSet/>
      <dgm:spPr>
        <a:solidFill>
          <a:schemeClr val="accent1"/>
        </a:solidFill>
      </dgm:spPr>
      <dgm:t>
        <a:bodyPr/>
        <a:lstStyle/>
        <a:p>
          <a:endParaRPr lang="en-CA" sz="1600">
            <a:latin typeface="+mn-lt"/>
          </a:endParaRPr>
        </a:p>
      </dgm:t>
    </dgm:pt>
    <dgm:pt modelId="{91C37F1B-746E-4FA0-B6F0-9FE3CBA245AF}">
      <dgm:prSet custT="1"/>
      <dgm:spPr/>
      <dgm:t>
        <a:bodyPr/>
        <a:lstStyle/>
        <a:p>
          <a:r>
            <a:rPr lang="en-CA" sz="1100" noProof="0">
              <a:latin typeface="+mn-lt"/>
            </a:rPr>
            <a:t>Social worker </a:t>
          </a:r>
        </a:p>
      </dgm:t>
    </dgm:pt>
    <dgm:pt modelId="{0C7FDC15-B92C-4548-A32D-D4092104DD4E}" type="parTrans" cxnId="{4AE4E3CD-53D8-4CE1-BC26-365100726DB4}">
      <dgm:prSet/>
      <dgm:spPr/>
      <dgm:t>
        <a:bodyPr/>
        <a:lstStyle/>
        <a:p>
          <a:endParaRPr lang="en-CA" sz="1600">
            <a:latin typeface="+mn-lt"/>
          </a:endParaRPr>
        </a:p>
      </dgm:t>
    </dgm:pt>
    <dgm:pt modelId="{49B9C9A8-FE7E-4274-8F5D-9115BEFC3561}" type="sibTrans" cxnId="{4AE4E3CD-53D8-4CE1-BC26-365100726DB4}">
      <dgm:prSet/>
      <dgm:spPr/>
      <dgm:t>
        <a:bodyPr/>
        <a:lstStyle/>
        <a:p>
          <a:endParaRPr lang="en-CA" sz="1600">
            <a:latin typeface="+mn-lt"/>
          </a:endParaRPr>
        </a:p>
      </dgm:t>
    </dgm:pt>
    <dgm:pt modelId="{167514EB-42AD-4E8B-A63C-7B05B2A35CD6}">
      <dgm:prSet custT="1"/>
      <dgm:spPr>
        <a:solidFill>
          <a:schemeClr val="accent4">
            <a:lumMod val="75000"/>
          </a:schemeClr>
        </a:solidFill>
      </dgm:spPr>
      <dgm:t>
        <a:bodyPr/>
        <a:lstStyle/>
        <a:p>
          <a:r>
            <a:rPr lang="en-CA" sz="1100" noProof="0">
              <a:latin typeface="+mn-lt"/>
            </a:rPr>
            <a:t>ALS/MND organization</a:t>
          </a:r>
        </a:p>
      </dgm:t>
    </dgm:pt>
    <dgm:pt modelId="{488A81DE-AF88-460B-B99C-BF9F9C11B38B}" type="parTrans" cxnId="{9E841CBB-356C-4F44-AD47-54CF38A07FF2}">
      <dgm:prSet/>
      <dgm:spPr/>
      <dgm:t>
        <a:bodyPr/>
        <a:lstStyle/>
        <a:p>
          <a:endParaRPr lang="en-CA" sz="1600">
            <a:latin typeface="+mn-lt"/>
          </a:endParaRPr>
        </a:p>
      </dgm:t>
    </dgm:pt>
    <dgm:pt modelId="{4D4C44A6-D93C-47F0-8BDC-E38BDE2ABB48}" type="sibTrans" cxnId="{9E841CBB-356C-4F44-AD47-54CF38A07FF2}">
      <dgm:prSet/>
      <dgm:spPr>
        <a:solidFill>
          <a:schemeClr val="accent4">
            <a:lumMod val="75000"/>
          </a:schemeClr>
        </a:solidFill>
      </dgm:spPr>
      <dgm:t>
        <a:bodyPr/>
        <a:lstStyle/>
        <a:p>
          <a:endParaRPr lang="en-CA" sz="1600">
            <a:latin typeface="+mn-lt"/>
          </a:endParaRPr>
        </a:p>
      </dgm:t>
    </dgm:pt>
    <dgm:pt modelId="{B65683AF-AE4C-495F-B994-78D4C5F26EED}">
      <dgm:prSet/>
      <dgm:spPr/>
      <dgm:t>
        <a:bodyPr/>
        <a:lstStyle/>
        <a:p>
          <a:endParaRPr lang="en-CA" sz="1600">
            <a:latin typeface="+mn-lt"/>
          </a:endParaRPr>
        </a:p>
      </dgm:t>
    </dgm:pt>
    <dgm:pt modelId="{09A02DE9-22E6-4A0F-8110-6CE9574406FB}" type="parTrans" cxnId="{4B61588D-09CA-4198-A467-45EAD56831EE}">
      <dgm:prSet/>
      <dgm:spPr/>
      <dgm:t>
        <a:bodyPr/>
        <a:lstStyle/>
        <a:p>
          <a:endParaRPr lang="en-CA" sz="1600">
            <a:latin typeface="+mn-lt"/>
          </a:endParaRPr>
        </a:p>
      </dgm:t>
    </dgm:pt>
    <dgm:pt modelId="{88CE36D9-99F0-41D3-9857-E79D42289BCD}" type="sibTrans" cxnId="{4B61588D-09CA-4198-A467-45EAD56831EE}">
      <dgm:prSet/>
      <dgm:spPr/>
      <dgm:t>
        <a:bodyPr/>
        <a:lstStyle/>
        <a:p>
          <a:endParaRPr lang="en-CA" sz="1600">
            <a:latin typeface="+mn-lt"/>
          </a:endParaRPr>
        </a:p>
      </dgm:t>
    </dgm:pt>
    <dgm:pt modelId="{DD45C12E-9372-441B-AFEC-AC80FBD9C41D}">
      <dgm:prSet phldrT="[Text]" custT="1"/>
      <dgm:spPr/>
      <dgm:t>
        <a:bodyPr/>
        <a:lstStyle/>
        <a:p>
          <a:pPr rtl="0"/>
          <a:endParaRPr lang="en-CA" sz="1400" b="1" noProof="0">
            <a:latin typeface="+mn-lt"/>
          </a:endParaRPr>
        </a:p>
      </dgm:t>
    </dgm:pt>
    <dgm:pt modelId="{FE40C033-1D9B-428E-B820-9D2475EA34FA}" type="sibTrans" cxnId="{021E666F-0998-43A8-B3FE-45FA9603B0FD}">
      <dgm:prSet/>
      <dgm:spPr/>
      <dgm:t>
        <a:bodyPr/>
        <a:lstStyle/>
        <a:p>
          <a:endParaRPr lang="en-CA" sz="1600">
            <a:latin typeface="+mn-lt"/>
          </a:endParaRPr>
        </a:p>
      </dgm:t>
    </dgm:pt>
    <dgm:pt modelId="{23DB5D93-4F69-4FCC-A5E7-2E89C29CED00}" type="parTrans" cxnId="{021E666F-0998-43A8-B3FE-45FA9603B0FD}">
      <dgm:prSet/>
      <dgm:spPr/>
      <dgm:t>
        <a:bodyPr/>
        <a:lstStyle/>
        <a:p>
          <a:endParaRPr lang="en-CA" sz="1600">
            <a:latin typeface="+mn-lt"/>
          </a:endParaRPr>
        </a:p>
      </dgm:t>
    </dgm:pt>
    <dgm:pt modelId="{4F092125-AFC4-46D2-9DF6-D27F4CFEBF9F}" type="pres">
      <dgm:prSet presAssocID="{0166ABDE-C2C7-48BA-9653-56973C117FF5}" presName="Name0" presStyleCnt="0">
        <dgm:presLayoutVars>
          <dgm:chMax val="1"/>
          <dgm:dir/>
          <dgm:animLvl val="ctr"/>
          <dgm:resizeHandles val="exact"/>
        </dgm:presLayoutVars>
      </dgm:prSet>
      <dgm:spPr/>
    </dgm:pt>
    <dgm:pt modelId="{A4E6BDCC-522F-4575-9445-A7A111F207B3}" type="pres">
      <dgm:prSet presAssocID="{DD45C12E-9372-441B-AFEC-AC80FBD9C41D}" presName="centerShape" presStyleLbl="node0" presStyleIdx="0" presStyleCnt="1" custScaleX="64189" custScaleY="51652"/>
      <dgm:spPr/>
    </dgm:pt>
    <dgm:pt modelId="{277E63F8-77A7-416E-8481-E7DB4B44F03B}" type="pres">
      <dgm:prSet presAssocID="{5CC35A49-992F-4CC5-BE58-AEE4127E72E8}" presName="node" presStyleLbl="node1" presStyleIdx="0" presStyleCnt="10" custScaleX="137218">
        <dgm:presLayoutVars>
          <dgm:bulletEnabled val="1"/>
        </dgm:presLayoutVars>
      </dgm:prSet>
      <dgm:spPr/>
    </dgm:pt>
    <dgm:pt modelId="{050A8B58-D75E-4E20-90B0-9F73F62493B3}" type="pres">
      <dgm:prSet presAssocID="{5CC35A49-992F-4CC5-BE58-AEE4127E72E8}" presName="dummy" presStyleCnt="0"/>
      <dgm:spPr/>
    </dgm:pt>
    <dgm:pt modelId="{9FB77C29-CBF7-4685-BBC0-709523D3B51A}" type="pres">
      <dgm:prSet presAssocID="{1CFFB0EB-DCDC-480C-B190-DCA9DEC61163}" presName="sibTrans" presStyleLbl="sibTrans2D1" presStyleIdx="0" presStyleCnt="10"/>
      <dgm:spPr/>
    </dgm:pt>
    <dgm:pt modelId="{683B4E8D-4FF8-4F10-9DEF-AEE948ABC3A4}" type="pres">
      <dgm:prSet presAssocID="{4F39FBDB-B6AE-466C-9872-626CE91D1C39}" presName="node" presStyleLbl="node1" presStyleIdx="1" presStyleCnt="10" custScaleX="144212">
        <dgm:presLayoutVars>
          <dgm:bulletEnabled val="1"/>
        </dgm:presLayoutVars>
      </dgm:prSet>
      <dgm:spPr/>
    </dgm:pt>
    <dgm:pt modelId="{1FF00B2D-7F0C-4DD3-A883-2DAED056ABB8}" type="pres">
      <dgm:prSet presAssocID="{4F39FBDB-B6AE-466C-9872-626CE91D1C39}" presName="dummy" presStyleCnt="0"/>
      <dgm:spPr/>
    </dgm:pt>
    <dgm:pt modelId="{97BAEC8E-A739-4829-B0DF-0C35BF8A2086}" type="pres">
      <dgm:prSet presAssocID="{B19DD740-5561-400A-BEB9-A501033BC2B8}" presName="sibTrans" presStyleLbl="sibTrans2D1" presStyleIdx="1" presStyleCnt="10"/>
      <dgm:spPr/>
    </dgm:pt>
    <dgm:pt modelId="{89D512A4-40A5-4771-AFC2-FE22DAF43142}" type="pres">
      <dgm:prSet presAssocID="{167514EB-42AD-4E8B-A63C-7B05B2A35CD6}" presName="node" presStyleLbl="node1" presStyleIdx="2" presStyleCnt="10" custScaleX="147472">
        <dgm:presLayoutVars>
          <dgm:bulletEnabled val="1"/>
        </dgm:presLayoutVars>
      </dgm:prSet>
      <dgm:spPr/>
    </dgm:pt>
    <dgm:pt modelId="{216C3BB3-9201-470D-B5E4-5844F7F4E154}" type="pres">
      <dgm:prSet presAssocID="{167514EB-42AD-4E8B-A63C-7B05B2A35CD6}" presName="dummy" presStyleCnt="0"/>
      <dgm:spPr/>
    </dgm:pt>
    <dgm:pt modelId="{37984868-19DB-43CA-BB79-12494C72021F}" type="pres">
      <dgm:prSet presAssocID="{4D4C44A6-D93C-47F0-8BDC-E38BDE2ABB48}" presName="sibTrans" presStyleLbl="sibTrans2D1" presStyleIdx="2" presStyleCnt="10"/>
      <dgm:spPr/>
    </dgm:pt>
    <dgm:pt modelId="{DAD38072-603C-45A9-9953-B12FFD3D8CBA}" type="pres">
      <dgm:prSet presAssocID="{91C37F1B-746E-4FA0-B6F0-9FE3CBA245AF}" presName="node" presStyleLbl="node1" presStyleIdx="3" presStyleCnt="10" custScaleX="135145">
        <dgm:presLayoutVars>
          <dgm:bulletEnabled val="1"/>
        </dgm:presLayoutVars>
      </dgm:prSet>
      <dgm:spPr/>
    </dgm:pt>
    <dgm:pt modelId="{DE229241-940F-4632-9BF4-DD55B041BE80}" type="pres">
      <dgm:prSet presAssocID="{91C37F1B-746E-4FA0-B6F0-9FE3CBA245AF}" presName="dummy" presStyleCnt="0"/>
      <dgm:spPr/>
    </dgm:pt>
    <dgm:pt modelId="{F5F61356-4035-4323-A3E5-054247F52E4A}" type="pres">
      <dgm:prSet presAssocID="{49B9C9A8-FE7E-4274-8F5D-9115BEFC3561}" presName="sibTrans" presStyleLbl="sibTrans2D1" presStyleIdx="3" presStyleCnt="10"/>
      <dgm:spPr/>
    </dgm:pt>
    <dgm:pt modelId="{9553FB0E-0EA0-4B66-AE47-4CFBF28E9BB5}" type="pres">
      <dgm:prSet presAssocID="{22256F7A-8706-4A24-BCC8-B404B759E5A0}" presName="node" presStyleLbl="node1" presStyleIdx="4" presStyleCnt="10" custScaleX="151019" custRadScaleRad="100177" custRadScaleInc="-20877">
        <dgm:presLayoutVars>
          <dgm:bulletEnabled val="1"/>
        </dgm:presLayoutVars>
      </dgm:prSet>
      <dgm:spPr/>
    </dgm:pt>
    <dgm:pt modelId="{D3007651-8EED-4919-AE75-86E4ED412F62}" type="pres">
      <dgm:prSet presAssocID="{22256F7A-8706-4A24-BCC8-B404B759E5A0}" presName="dummy" presStyleCnt="0"/>
      <dgm:spPr/>
    </dgm:pt>
    <dgm:pt modelId="{6A8721EA-27B5-4CCC-AB41-CF35B86BF68E}" type="pres">
      <dgm:prSet presAssocID="{874440E5-EB12-4C5C-8BA0-9A0C6D2E01D4}" presName="sibTrans" presStyleLbl="sibTrans2D1" presStyleIdx="4" presStyleCnt="10"/>
      <dgm:spPr/>
    </dgm:pt>
    <dgm:pt modelId="{D8F2A2BC-3F9E-4F73-8178-8A7C3664728D}" type="pres">
      <dgm:prSet presAssocID="{DE945DC3-859E-4875-8779-D4728C3C5FE9}" presName="node" presStyleLbl="node1" presStyleIdx="5" presStyleCnt="10" custScaleX="169762">
        <dgm:presLayoutVars>
          <dgm:bulletEnabled val="1"/>
        </dgm:presLayoutVars>
      </dgm:prSet>
      <dgm:spPr/>
    </dgm:pt>
    <dgm:pt modelId="{30A88313-973F-4BB1-8320-033C7ACF76F9}" type="pres">
      <dgm:prSet presAssocID="{DE945DC3-859E-4875-8779-D4728C3C5FE9}" presName="dummy" presStyleCnt="0"/>
      <dgm:spPr/>
    </dgm:pt>
    <dgm:pt modelId="{7B1D3ADF-8D0A-42B7-8531-40EFE9C52A9F}" type="pres">
      <dgm:prSet presAssocID="{ED61A6E4-DB5E-4A0E-9E3A-85213D552B7C}" presName="sibTrans" presStyleLbl="sibTrans2D1" presStyleIdx="5" presStyleCnt="10"/>
      <dgm:spPr/>
    </dgm:pt>
    <dgm:pt modelId="{3E17BA40-D1B5-47FA-B16A-6D3BD54755FB}" type="pres">
      <dgm:prSet presAssocID="{1F1D9704-1325-4FAD-AB01-1726E5FAF915}" presName="node" presStyleLbl="node1" presStyleIdx="6" presStyleCnt="10" custScaleX="142828">
        <dgm:presLayoutVars>
          <dgm:bulletEnabled val="1"/>
        </dgm:presLayoutVars>
      </dgm:prSet>
      <dgm:spPr/>
    </dgm:pt>
    <dgm:pt modelId="{48BEFFBB-D4E3-4952-8077-ED42E09129CB}" type="pres">
      <dgm:prSet presAssocID="{1F1D9704-1325-4FAD-AB01-1726E5FAF915}" presName="dummy" presStyleCnt="0"/>
      <dgm:spPr/>
    </dgm:pt>
    <dgm:pt modelId="{D62B9502-AB66-44AC-AE71-A56C0D4338C6}" type="pres">
      <dgm:prSet presAssocID="{F4D9D883-8E5E-4958-ACCF-8DEE8DF33086}" presName="sibTrans" presStyleLbl="sibTrans2D1" presStyleIdx="6" presStyleCnt="10"/>
      <dgm:spPr/>
    </dgm:pt>
    <dgm:pt modelId="{BBF131AE-B37F-4C2D-AE17-3C389D49A0A0}" type="pres">
      <dgm:prSet presAssocID="{83E34ACC-045D-4FBA-B629-08A3BDE37937}" presName="node" presStyleLbl="node1" presStyleIdx="7" presStyleCnt="10" custScaleX="140676">
        <dgm:presLayoutVars>
          <dgm:bulletEnabled val="1"/>
        </dgm:presLayoutVars>
      </dgm:prSet>
      <dgm:spPr/>
    </dgm:pt>
    <dgm:pt modelId="{FF0564A1-D6EA-4243-81A3-9CAF18BA5CA0}" type="pres">
      <dgm:prSet presAssocID="{83E34ACC-045D-4FBA-B629-08A3BDE37937}" presName="dummy" presStyleCnt="0"/>
      <dgm:spPr/>
    </dgm:pt>
    <dgm:pt modelId="{F508D077-7F79-496D-8518-D26B0460EF5F}" type="pres">
      <dgm:prSet presAssocID="{52047536-D7C3-44AB-B76E-AEDFBD837F5D}" presName="sibTrans" presStyleLbl="sibTrans2D1" presStyleIdx="7" presStyleCnt="10"/>
      <dgm:spPr/>
    </dgm:pt>
    <dgm:pt modelId="{6A40C21A-B431-4B47-B8DB-8E013BB430D6}" type="pres">
      <dgm:prSet presAssocID="{09A1BCBB-F742-4B49-946E-32AA02A0D7B1}" presName="node" presStyleLbl="node1" presStyleIdx="8" presStyleCnt="10" custScaleX="153966">
        <dgm:presLayoutVars>
          <dgm:bulletEnabled val="1"/>
        </dgm:presLayoutVars>
      </dgm:prSet>
      <dgm:spPr/>
    </dgm:pt>
    <dgm:pt modelId="{4816A948-5C02-4C81-B929-C46E3314DD57}" type="pres">
      <dgm:prSet presAssocID="{09A1BCBB-F742-4B49-946E-32AA02A0D7B1}" presName="dummy" presStyleCnt="0"/>
      <dgm:spPr/>
    </dgm:pt>
    <dgm:pt modelId="{E4CEDC93-B5E0-40D2-A894-1A8FDEB00ED8}" type="pres">
      <dgm:prSet presAssocID="{9595A968-44D8-4373-B315-0B44A2AEE5A9}" presName="sibTrans" presStyleLbl="sibTrans2D1" presStyleIdx="8" presStyleCnt="10"/>
      <dgm:spPr/>
    </dgm:pt>
    <dgm:pt modelId="{B8C23AF7-5B1B-4C62-BB54-A67A65B6C6C2}" type="pres">
      <dgm:prSet presAssocID="{0195322B-E630-4020-9F7A-303C5324E75F}" presName="node" presStyleLbl="node1" presStyleIdx="9" presStyleCnt="10" custScaleX="127360">
        <dgm:presLayoutVars>
          <dgm:bulletEnabled val="1"/>
        </dgm:presLayoutVars>
      </dgm:prSet>
      <dgm:spPr/>
    </dgm:pt>
    <dgm:pt modelId="{A966A40A-06ED-437D-9058-FA6B3712FC9A}" type="pres">
      <dgm:prSet presAssocID="{0195322B-E630-4020-9F7A-303C5324E75F}" presName="dummy" presStyleCnt="0"/>
      <dgm:spPr/>
    </dgm:pt>
    <dgm:pt modelId="{6C50DF97-C0B9-45E5-BC20-5660F1F377E1}" type="pres">
      <dgm:prSet presAssocID="{7BB8FEC7-8A1A-42B0-AF51-7851547EBE7F}" presName="sibTrans" presStyleLbl="sibTrans2D1" presStyleIdx="9" presStyleCnt="10"/>
      <dgm:spPr/>
    </dgm:pt>
  </dgm:ptLst>
  <dgm:cxnLst>
    <dgm:cxn modelId="{0831500C-9658-42EA-BF55-9D5B573E0B52}" type="presOf" srcId="{B19DD740-5561-400A-BEB9-A501033BC2B8}" destId="{97BAEC8E-A739-4829-B0DF-0C35BF8A2086}" srcOrd="0" destOrd="0" presId="urn:microsoft.com/office/officeart/2005/8/layout/radial6"/>
    <dgm:cxn modelId="{F3F20523-7CB0-46A1-AD51-920033BC5216}" type="presOf" srcId="{7BB8FEC7-8A1A-42B0-AF51-7851547EBE7F}" destId="{6C50DF97-C0B9-45E5-BC20-5660F1F377E1}" srcOrd="0" destOrd="0" presId="urn:microsoft.com/office/officeart/2005/8/layout/radial6"/>
    <dgm:cxn modelId="{8B2C6D27-C092-4770-9513-F82C29A79AD3}" type="presOf" srcId="{4D4C44A6-D93C-47F0-8BDC-E38BDE2ABB48}" destId="{37984868-19DB-43CA-BB79-12494C72021F}" srcOrd="0" destOrd="0" presId="urn:microsoft.com/office/officeart/2005/8/layout/radial6"/>
    <dgm:cxn modelId="{82057E2F-593A-4327-84FA-7A1E98F90350}" srcId="{DD45C12E-9372-441B-AFEC-AC80FBD9C41D}" destId="{83E34ACC-045D-4FBA-B629-08A3BDE37937}" srcOrd="7" destOrd="0" parTransId="{2BDADA81-A4F0-42FF-9789-025DE0E0ACA7}" sibTransId="{52047536-D7C3-44AB-B76E-AEDFBD837F5D}"/>
    <dgm:cxn modelId="{B5BC6236-B707-48C1-9BBE-8B9302B91676}" srcId="{DD45C12E-9372-441B-AFEC-AC80FBD9C41D}" destId="{0195322B-E630-4020-9F7A-303C5324E75F}" srcOrd="9" destOrd="0" parTransId="{CB5BE409-EEC2-4D85-B4CB-3FA560C92A91}" sibTransId="{7BB8FEC7-8A1A-42B0-AF51-7851547EBE7F}"/>
    <dgm:cxn modelId="{21FD643C-1DBA-43D0-91E9-33EA8BCC96C1}" type="presOf" srcId="{49B9C9A8-FE7E-4274-8F5D-9115BEFC3561}" destId="{F5F61356-4035-4323-A3E5-054247F52E4A}" srcOrd="0" destOrd="0" presId="urn:microsoft.com/office/officeart/2005/8/layout/radial6"/>
    <dgm:cxn modelId="{FDBB4740-D002-4A42-99AF-1A68845A5BAD}" type="presOf" srcId="{1CFFB0EB-DCDC-480C-B190-DCA9DEC61163}" destId="{9FB77C29-CBF7-4685-BBC0-709523D3B51A}" srcOrd="0" destOrd="0" presId="urn:microsoft.com/office/officeart/2005/8/layout/radial6"/>
    <dgm:cxn modelId="{BC53A35E-755C-452E-BE52-C7512B6E938C}" srcId="{DD45C12E-9372-441B-AFEC-AC80FBD9C41D}" destId="{5CC35A49-992F-4CC5-BE58-AEE4127E72E8}" srcOrd="0" destOrd="0" parTransId="{73BF3C0A-6B4F-4A58-B33B-35A8AECA6967}" sibTransId="{1CFFB0EB-DCDC-480C-B190-DCA9DEC61163}"/>
    <dgm:cxn modelId="{934D3464-A512-487D-AE46-1EFF09C39C54}" srcId="{DD45C12E-9372-441B-AFEC-AC80FBD9C41D}" destId="{DE945DC3-859E-4875-8779-D4728C3C5FE9}" srcOrd="5" destOrd="0" parTransId="{FF24A7A5-72ED-4266-8014-5538A9C60771}" sibTransId="{ED61A6E4-DB5E-4A0E-9E3A-85213D552B7C}"/>
    <dgm:cxn modelId="{FAB1C345-F43C-4ADB-A076-46ADEAADEA61}" type="presOf" srcId="{22256F7A-8706-4A24-BCC8-B404B759E5A0}" destId="{9553FB0E-0EA0-4B66-AE47-4CFBF28E9BB5}" srcOrd="0" destOrd="0" presId="urn:microsoft.com/office/officeart/2005/8/layout/radial6"/>
    <dgm:cxn modelId="{2498286E-185D-4AF6-9CC6-B8777992AD61}" type="presOf" srcId="{DE945DC3-859E-4875-8779-D4728C3C5FE9}" destId="{D8F2A2BC-3F9E-4F73-8178-8A7C3664728D}" srcOrd="0" destOrd="0" presId="urn:microsoft.com/office/officeart/2005/8/layout/radial6"/>
    <dgm:cxn modelId="{021E666F-0998-43A8-B3FE-45FA9603B0FD}" srcId="{0166ABDE-C2C7-48BA-9653-56973C117FF5}" destId="{DD45C12E-9372-441B-AFEC-AC80FBD9C41D}" srcOrd="0" destOrd="0" parTransId="{23DB5D93-4F69-4FCC-A5E7-2E89C29CED00}" sibTransId="{FE40C033-1D9B-428E-B820-9D2475EA34FA}"/>
    <dgm:cxn modelId="{C9504E51-D8AF-46D5-8BF8-8608B7045176}" type="presOf" srcId="{DD45C12E-9372-441B-AFEC-AC80FBD9C41D}" destId="{A4E6BDCC-522F-4575-9445-A7A111F207B3}" srcOrd="0" destOrd="0" presId="urn:microsoft.com/office/officeart/2005/8/layout/radial6"/>
    <dgm:cxn modelId="{B63A507A-B408-4ED8-8A17-B17B58A113BF}" srcId="{DD45C12E-9372-441B-AFEC-AC80FBD9C41D}" destId="{09A1BCBB-F742-4B49-946E-32AA02A0D7B1}" srcOrd="8" destOrd="0" parTransId="{B82E680D-992D-43E8-9EC2-96F8C47B1C2E}" sibTransId="{9595A968-44D8-4373-B315-0B44A2AEE5A9}"/>
    <dgm:cxn modelId="{8857B47D-8E70-428D-B682-2E329ECFB6A5}" type="presOf" srcId="{0195322B-E630-4020-9F7A-303C5324E75F}" destId="{B8C23AF7-5B1B-4C62-BB54-A67A65B6C6C2}" srcOrd="0" destOrd="0" presId="urn:microsoft.com/office/officeart/2005/8/layout/radial6"/>
    <dgm:cxn modelId="{AF69CD85-A6BD-4ABC-9871-FCB1E23792E1}" type="presOf" srcId="{167514EB-42AD-4E8B-A63C-7B05B2A35CD6}" destId="{89D512A4-40A5-4771-AFC2-FE22DAF43142}" srcOrd="0" destOrd="0" presId="urn:microsoft.com/office/officeart/2005/8/layout/radial6"/>
    <dgm:cxn modelId="{951C2686-85A1-4D27-92FE-E7BD1A7F594B}" type="presOf" srcId="{874440E5-EB12-4C5C-8BA0-9A0C6D2E01D4}" destId="{6A8721EA-27B5-4CCC-AB41-CF35B86BF68E}" srcOrd="0" destOrd="0" presId="urn:microsoft.com/office/officeart/2005/8/layout/radial6"/>
    <dgm:cxn modelId="{4B61588D-09CA-4198-A467-45EAD56831EE}" srcId="{0166ABDE-C2C7-48BA-9653-56973C117FF5}" destId="{B65683AF-AE4C-495F-B994-78D4C5F26EED}" srcOrd="1" destOrd="0" parTransId="{09A02DE9-22E6-4A0F-8110-6CE9574406FB}" sibTransId="{88CE36D9-99F0-41D3-9857-E79D42289BCD}"/>
    <dgm:cxn modelId="{2CAB9C91-1D0D-4B3B-AB99-140339F49F79}" type="presOf" srcId="{F4D9D883-8E5E-4958-ACCF-8DEE8DF33086}" destId="{D62B9502-AB66-44AC-AE71-A56C0D4338C6}" srcOrd="0" destOrd="0" presId="urn:microsoft.com/office/officeart/2005/8/layout/radial6"/>
    <dgm:cxn modelId="{30E5A598-AF6E-46DE-A128-4EB3241D3107}" type="presOf" srcId="{4F39FBDB-B6AE-466C-9872-626CE91D1C39}" destId="{683B4E8D-4FF8-4F10-9DEF-AEE948ABC3A4}" srcOrd="0" destOrd="0" presId="urn:microsoft.com/office/officeart/2005/8/layout/radial6"/>
    <dgm:cxn modelId="{1F10719F-35EC-4179-864F-1E0F46E2E28E}" type="presOf" srcId="{1F1D9704-1325-4FAD-AB01-1726E5FAF915}" destId="{3E17BA40-D1B5-47FA-B16A-6D3BD54755FB}" srcOrd="0" destOrd="0" presId="urn:microsoft.com/office/officeart/2005/8/layout/radial6"/>
    <dgm:cxn modelId="{5EA0E5A6-28AB-451D-82B1-40D85FAF01DE}" type="presOf" srcId="{09A1BCBB-F742-4B49-946E-32AA02A0D7B1}" destId="{6A40C21A-B431-4B47-B8DB-8E013BB430D6}" srcOrd="0" destOrd="0" presId="urn:microsoft.com/office/officeart/2005/8/layout/radial6"/>
    <dgm:cxn modelId="{40D275A7-1E30-40AB-8B95-0CC1342FEA55}" type="presOf" srcId="{ED61A6E4-DB5E-4A0E-9E3A-85213D552B7C}" destId="{7B1D3ADF-8D0A-42B7-8531-40EFE9C52A9F}" srcOrd="0" destOrd="0" presId="urn:microsoft.com/office/officeart/2005/8/layout/radial6"/>
    <dgm:cxn modelId="{A726C4AE-3B7A-430B-9D5F-6B26D013ADE4}" srcId="{DD45C12E-9372-441B-AFEC-AC80FBD9C41D}" destId="{4F39FBDB-B6AE-466C-9872-626CE91D1C39}" srcOrd="1" destOrd="0" parTransId="{D6D6C0BB-608B-4594-891C-8C6325DBB242}" sibTransId="{B19DD740-5561-400A-BEB9-A501033BC2B8}"/>
    <dgm:cxn modelId="{9E841CBB-356C-4F44-AD47-54CF38A07FF2}" srcId="{DD45C12E-9372-441B-AFEC-AC80FBD9C41D}" destId="{167514EB-42AD-4E8B-A63C-7B05B2A35CD6}" srcOrd="2" destOrd="0" parTransId="{488A81DE-AF88-460B-B99C-BF9F9C11B38B}" sibTransId="{4D4C44A6-D93C-47F0-8BDC-E38BDE2ABB48}"/>
    <dgm:cxn modelId="{ECB504C0-81CF-42D9-A642-664688E703D4}" type="presOf" srcId="{5CC35A49-992F-4CC5-BE58-AEE4127E72E8}" destId="{277E63F8-77A7-416E-8481-E7DB4B44F03B}" srcOrd="0" destOrd="0" presId="urn:microsoft.com/office/officeart/2005/8/layout/radial6"/>
    <dgm:cxn modelId="{A3602DCA-C655-4AEB-935C-D42F9932EEEF}" type="presOf" srcId="{9595A968-44D8-4373-B315-0B44A2AEE5A9}" destId="{E4CEDC93-B5E0-40D2-A894-1A8FDEB00ED8}" srcOrd="0" destOrd="0" presId="urn:microsoft.com/office/officeart/2005/8/layout/radial6"/>
    <dgm:cxn modelId="{4AE4E3CD-53D8-4CE1-BC26-365100726DB4}" srcId="{DD45C12E-9372-441B-AFEC-AC80FBD9C41D}" destId="{91C37F1B-746E-4FA0-B6F0-9FE3CBA245AF}" srcOrd="3" destOrd="0" parTransId="{0C7FDC15-B92C-4548-A32D-D4092104DD4E}" sibTransId="{49B9C9A8-FE7E-4274-8F5D-9115BEFC3561}"/>
    <dgm:cxn modelId="{D26E03D2-6C5A-49E0-B848-8E64586C3B2F}" type="presOf" srcId="{83E34ACC-045D-4FBA-B629-08A3BDE37937}" destId="{BBF131AE-B37F-4C2D-AE17-3C389D49A0A0}" srcOrd="0" destOrd="0" presId="urn:microsoft.com/office/officeart/2005/8/layout/radial6"/>
    <dgm:cxn modelId="{F93B90D5-8751-4C4B-BF94-420AD09E04A1}" srcId="{DD45C12E-9372-441B-AFEC-AC80FBD9C41D}" destId="{22256F7A-8706-4A24-BCC8-B404B759E5A0}" srcOrd="4" destOrd="0" parTransId="{B8D89AB8-4F7C-406D-B250-BCDD6D12DEF2}" sibTransId="{874440E5-EB12-4C5C-8BA0-9A0C6D2E01D4}"/>
    <dgm:cxn modelId="{C4ABF0E0-DD8D-489F-A467-16BB9837C712}" type="presOf" srcId="{52047536-D7C3-44AB-B76E-AEDFBD837F5D}" destId="{F508D077-7F79-496D-8518-D26B0460EF5F}" srcOrd="0" destOrd="0" presId="urn:microsoft.com/office/officeart/2005/8/layout/radial6"/>
    <dgm:cxn modelId="{CF7115FB-B2C6-4973-A61A-EEA7E4C31CA0}" srcId="{DD45C12E-9372-441B-AFEC-AC80FBD9C41D}" destId="{1F1D9704-1325-4FAD-AB01-1726E5FAF915}" srcOrd="6" destOrd="0" parTransId="{469107EA-1C44-4630-BDE7-A2EDA98DA017}" sibTransId="{F4D9D883-8E5E-4958-ACCF-8DEE8DF33086}"/>
    <dgm:cxn modelId="{BD27DCFC-500D-4E2D-A815-BF3541C44502}" type="presOf" srcId="{91C37F1B-746E-4FA0-B6F0-9FE3CBA245AF}" destId="{DAD38072-603C-45A9-9953-B12FFD3D8CBA}" srcOrd="0" destOrd="0" presId="urn:microsoft.com/office/officeart/2005/8/layout/radial6"/>
    <dgm:cxn modelId="{8C17BCFF-4B5C-4851-BB86-2B4EEA604849}" type="presOf" srcId="{0166ABDE-C2C7-48BA-9653-56973C117FF5}" destId="{4F092125-AFC4-46D2-9DF6-D27F4CFEBF9F}" srcOrd="0" destOrd="0" presId="urn:microsoft.com/office/officeart/2005/8/layout/radial6"/>
    <dgm:cxn modelId="{AAD49CB4-1680-4ADE-ADB0-A5DDFA0DE22D}" type="presParOf" srcId="{4F092125-AFC4-46D2-9DF6-D27F4CFEBF9F}" destId="{A4E6BDCC-522F-4575-9445-A7A111F207B3}" srcOrd="0" destOrd="0" presId="urn:microsoft.com/office/officeart/2005/8/layout/radial6"/>
    <dgm:cxn modelId="{B581F490-ACA9-46D6-8910-D1452C2EFBAD}" type="presParOf" srcId="{4F092125-AFC4-46D2-9DF6-D27F4CFEBF9F}" destId="{277E63F8-77A7-416E-8481-E7DB4B44F03B}" srcOrd="1" destOrd="0" presId="urn:microsoft.com/office/officeart/2005/8/layout/radial6"/>
    <dgm:cxn modelId="{6F4EC5EF-F4AA-423C-9CAF-A722AC704BF1}" type="presParOf" srcId="{4F092125-AFC4-46D2-9DF6-D27F4CFEBF9F}" destId="{050A8B58-D75E-4E20-90B0-9F73F62493B3}" srcOrd="2" destOrd="0" presId="urn:microsoft.com/office/officeart/2005/8/layout/radial6"/>
    <dgm:cxn modelId="{732031CA-FB36-4D09-8DD0-90CE9CEF028A}" type="presParOf" srcId="{4F092125-AFC4-46D2-9DF6-D27F4CFEBF9F}" destId="{9FB77C29-CBF7-4685-BBC0-709523D3B51A}" srcOrd="3" destOrd="0" presId="urn:microsoft.com/office/officeart/2005/8/layout/radial6"/>
    <dgm:cxn modelId="{7753E039-911B-48E5-B8A7-ADE056C4022B}" type="presParOf" srcId="{4F092125-AFC4-46D2-9DF6-D27F4CFEBF9F}" destId="{683B4E8D-4FF8-4F10-9DEF-AEE948ABC3A4}" srcOrd="4" destOrd="0" presId="urn:microsoft.com/office/officeart/2005/8/layout/radial6"/>
    <dgm:cxn modelId="{2322819B-3D4E-468F-97C1-EFC2BDECA252}" type="presParOf" srcId="{4F092125-AFC4-46D2-9DF6-D27F4CFEBF9F}" destId="{1FF00B2D-7F0C-4DD3-A883-2DAED056ABB8}" srcOrd="5" destOrd="0" presId="urn:microsoft.com/office/officeart/2005/8/layout/radial6"/>
    <dgm:cxn modelId="{F2ED53B9-5E2C-4BF7-8CC4-4AAC136568B3}" type="presParOf" srcId="{4F092125-AFC4-46D2-9DF6-D27F4CFEBF9F}" destId="{97BAEC8E-A739-4829-B0DF-0C35BF8A2086}" srcOrd="6" destOrd="0" presId="urn:microsoft.com/office/officeart/2005/8/layout/radial6"/>
    <dgm:cxn modelId="{0F7E79F5-845E-4092-9360-6B2F6D98229D}" type="presParOf" srcId="{4F092125-AFC4-46D2-9DF6-D27F4CFEBF9F}" destId="{89D512A4-40A5-4771-AFC2-FE22DAF43142}" srcOrd="7" destOrd="0" presId="urn:microsoft.com/office/officeart/2005/8/layout/radial6"/>
    <dgm:cxn modelId="{B8F3CB2B-C856-4EFE-A87C-B2EE841EA277}" type="presParOf" srcId="{4F092125-AFC4-46D2-9DF6-D27F4CFEBF9F}" destId="{216C3BB3-9201-470D-B5E4-5844F7F4E154}" srcOrd="8" destOrd="0" presId="urn:microsoft.com/office/officeart/2005/8/layout/radial6"/>
    <dgm:cxn modelId="{232C7DC0-C3FB-4699-A527-4D9DE15CE867}" type="presParOf" srcId="{4F092125-AFC4-46D2-9DF6-D27F4CFEBF9F}" destId="{37984868-19DB-43CA-BB79-12494C72021F}" srcOrd="9" destOrd="0" presId="urn:microsoft.com/office/officeart/2005/8/layout/radial6"/>
    <dgm:cxn modelId="{FF9CC79C-78E6-4AA7-BBCA-7470D063E98B}" type="presParOf" srcId="{4F092125-AFC4-46D2-9DF6-D27F4CFEBF9F}" destId="{DAD38072-603C-45A9-9953-B12FFD3D8CBA}" srcOrd="10" destOrd="0" presId="urn:microsoft.com/office/officeart/2005/8/layout/radial6"/>
    <dgm:cxn modelId="{477B2920-C2FC-4776-8C81-4F8C7612F332}" type="presParOf" srcId="{4F092125-AFC4-46D2-9DF6-D27F4CFEBF9F}" destId="{DE229241-940F-4632-9BF4-DD55B041BE80}" srcOrd="11" destOrd="0" presId="urn:microsoft.com/office/officeart/2005/8/layout/radial6"/>
    <dgm:cxn modelId="{F86DA9D1-CC84-48DD-B09E-D8C0174B9A2A}" type="presParOf" srcId="{4F092125-AFC4-46D2-9DF6-D27F4CFEBF9F}" destId="{F5F61356-4035-4323-A3E5-054247F52E4A}" srcOrd="12" destOrd="0" presId="urn:microsoft.com/office/officeart/2005/8/layout/radial6"/>
    <dgm:cxn modelId="{8765146F-7CD5-49D5-AA36-92836630A414}" type="presParOf" srcId="{4F092125-AFC4-46D2-9DF6-D27F4CFEBF9F}" destId="{9553FB0E-0EA0-4B66-AE47-4CFBF28E9BB5}" srcOrd="13" destOrd="0" presId="urn:microsoft.com/office/officeart/2005/8/layout/radial6"/>
    <dgm:cxn modelId="{DA0B5687-3E91-4FF6-9C8E-825822632316}" type="presParOf" srcId="{4F092125-AFC4-46D2-9DF6-D27F4CFEBF9F}" destId="{D3007651-8EED-4919-AE75-86E4ED412F62}" srcOrd="14" destOrd="0" presId="urn:microsoft.com/office/officeart/2005/8/layout/radial6"/>
    <dgm:cxn modelId="{AC76DA26-F83C-4C6C-9D70-CDDEB6E6E020}" type="presParOf" srcId="{4F092125-AFC4-46D2-9DF6-D27F4CFEBF9F}" destId="{6A8721EA-27B5-4CCC-AB41-CF35B86BF68E}" srcOrd="15" destOrd="0" presId="urn:microsoft.com/office/officeart/2005/8/layout/radial6"/>
    <dgm:cxn modelId="{3B8FCF35-4E56-46DB-8E5D-0948FA57A8DD}" type="presParOf" srcId="{4F092125-AFC4-46D2-9DF6-D27F4CFEBF9F}" destId="{D8F2A2BC-3F9E-4F73-8178-8A7C3664728D}" srcOrd="16" destOrd="0" presId="urn:microsoft.com/office/officeart/2005/8/layout/radial6"/>
    <dgm:cxn modelId="{9B439C0B-5F80-41FA-AB46-B7798D66A9AE}" type="presParOf" srcId="{4F092125-AFC4-46D2-9DF6-D27F4CFEBF9F}" destId="{30A88313-973F-4BB1-8320-033C7ACF76F9}" srcOrd="17" destOrd="0" presId="urn:microsoft.com/office/officeart/2005/8/layout/radial6"/>
    <dgm:cxn modelId="{958FADAB-6C2B-44B1-94B3-428071B3EB75}" type="presParOf" srcId="{4F092125-AFC4-46D2-9DF6-D27F4CFEBF9F}" destId="{7B1D3ADF-8D0A-42B7-8531-40EFE9C52A9F}" srcOrd="18" destOrd="0" presId="urn:microsoft.com/office/officeart/2005/8/layout/radial6"/>
    <dgm:cxn modelId="{7BF8E425-D697-4C97-9048-36D33BD8E908}" type="presParOf" srcId="{4F092125-AFC4-46D2-9DF6-D27F4CFEBF9F}" destId="{3E17BA40-D1B5-47FA-B16A-6D3BD54755FB}" srcOrd="19" destOrd="0" presId="urn:microsoft.com/office/officeart/2005/8/layout/radial6"/>
    <dgm:cxn modelId="{9E3735AB-2891-4D94-8540-115B33D427BA}" type="presParOf" srcId="{4F092125-AFC4-46D2-9DF6-D27F4CFEBF9F}" destId="{48BEFFBB-D4E3-4952-8077-ED42E09129CB}" srcOrd="20" destOrd="0" presId="urn:microsoft.com/office/officeart/2005/8/layout/radial6"/>
    <dgm:cxn modelId="{DF73EF96-A42D-49BF-BBE0-E4887D0FBA11}" type="presParOf" srcId="{4F092125-AFC4-46D2-9DF6-D27F4CFEBF9F}" destId="{D62B9502-AB66-44AC-AE71-A56C0D4338C6}" srcOrd="21" destOrd="0" presId="urn:microsoft.com/office/officeart/2005/8/layout/radial6"/>
    <dgm:cxn modelId="{241B40B8-2C91-4F11-A5BB-E46A262CCCEC}" type="presParOf" srcId="{4F092125-AFC4-46D2-9DF6-D27F4CFEBF9F}" destId="{BBF131AE-B37F-4C2D-AE17-3C389D49A0A0}" srcOrd="22" destOrd="0" presId="urn:microsoft.com/office/officeart/2005/8/layout/radial6"/>
    <dgm:cxn modelId="{B06E4EA3-0FD8-4056-8F93-189F1DE5FD16}" type="presParOf" srcId="{4F092125-AFC4-46D2-9DF6-D27F4CFEBF9F}" destId="{FF0564A1-D6EA-4243-81A3-9CAF18BA5CA0}" srcOrd="23" destOrd="0" presId="urn:microsoft.com/office/officeart/2005/8/layout/radial6"/>
    <dgm:cxn modelId="{94F815A2-DF91-437D-AC23-43D461A05E36}" type="presParOf" srcId="{4F092125-AFC4-46D2-9DF6-D27F4CFEBF9F}" destId="{F508D077-7F79-496D-8518-D26B0460EF5F}" srcOrd="24" destOrd="0" presId="urn:microsoft.com/office/officeart/2005/8/layout/radial6"/>
    <dgm:cxn modelId="{9BBCEF73-8D52-4774-9B0F-DE4A05592990}" type="presParOf" srcId="{4F092125-AFC4-46D2-9DF6-D27F4CFEBF9F}" destId="{6A40C21A-B431-4B47-B8DB-8E013BB430D6}" srcOrd="25" destOrd="0" presId="urn:microsoft.com/office/officeart/2005/8/layout/radial6"/>
    <dgm:cxn modelId="{FAB67096-875F-4B92-8C50-36D69AB17EFC}" type="presParOf" srcId="{4F092125-AFC4-46D2-9DF6-D27F4CFEBF9F}" destId="{4816A948-5C02-4C81-B929-C46E3314DD57}" srcOrd="26" destOrd="0" presId="urn:microsoft.com/office/officeart/2005/8/layout/radial6"/>
    <dgm:cxn modelId="{791E8232-C805-4BC0-B54D-6ED0213101CF}" type="presParOf" srcId="{4F092125-AFC4-46D2-9DF6-D27F4CFEBF9F}" destId="{E4CEDC93-B5E0-40D2-A894-1A8FDEB00ED8}" srcOrd="27" destOrd="0" presId="urn:microsoft.com/office/officeart/2005/8/layout/radial6"/>
    <dgm:cxn modelId="{DF7FD365-BA0D-4607-A9EE-53EB5A70ABA8}" type="presParOf" srcId="{4F092125-AFC4-46D2-9DF6-D27F4CFEBF9F}" destId="{B8C23AF7-5B1B-4C62-BB54-A67A65B6C6C2}" srcOrd="28" destOrd="0" presId="urn:microsoft.com/office/officeart/2005/8/layout/radial6"/>
    <dgm:cxn modelId="{4D9B8B22-90AD-4E6E-9B2F-81E9A40002D8}" type="presParOf" srcId="{4F092125-AFC4-46D2-9DF6-D27F4CFEBF9F}" destId="{A966A40A-06ED-437D-9058-FA6B3712FC9A}" srcOrd="29" destOrd="0" presId="urn:microsoft.com/office/officeart/2005/8/layout/radial6"/>
    <dgm:cxn modelId="{5B7A5679-3292-4891-99DB-44C9E5714F1A}" type="presParOf" srcId="{4F092125-AFC4-46D2-9DF6-D27F4CFEBF9F}" destId="{6C50DF97-C0B9-45E5-BC20-5660F1F377E1}" srcOrd="30"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0DF97-C0B9-45E5-BC20-5660F1F377E1}">
      <dsp:nvSpPr>
        <dsp:cNvPr id="0" name=""/>
        <dsp:cNvSpPr/>
      </dsp:nvSpPr>
      <dsp:spPr>
        <a:xfrm>
          <a:off x="2345257" y="406282"/>
          <a:ext cx="4531357" cy="4531357"/>
        </a:xfrm>
        <a:prstGeom prst="blockArc">
          <a:avLst>
            <a:gd name="adj1" fmla="val 14040000"/>
            <a:gd name="adj2" fmla="val 16200000"/>
            <a:gd name="adj3" fmla="val 276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E4CEDC93-B5E0-40D2-A894-1A8FDEB00ED8}">
      <dsp:nvSpPr>
        <dsp:cNvPr id="0" name=""/>
        <dsp:cNvSpPr/>
      </dsp:nvSpPr>
      <dsp:spPr>
        <a:xfrm>
          <a:off x="2345257" y="406282"/>
          <a:ext cx="4531357" cy="4531357"/>
        </a:xfrm>
        <a:prstGeom prst="blockArc">
          <a:avLst>
            <a:gd name="adj1" fmla="val 11880000"/>
            <a:gd name="adj2" fmla="val 14040000"/>
            <a:gd name="adj3" fmla="val 276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08D077-7F79-496D-8518-D26B0460EF5F}">
      <dsp:nvSpPr>
        <dsp:cNvPr id="0" name=""/>
        <dsp:cNvSpPr/>
      </dsp:nvSpPr>
      <dsp:spPr>
        <a:xfrm>
          <a:off x="2345257" y="406282"/>
          <a:ext cx="4531357" cy="4531357"/>
        </a:xfrm>
        <a:prstGeom prst="blockArc">
          <a:avLst>
            <a:gd name="adj1" fmla="val 9720000"/>
            <a:gd name="adj2" fmla="val 11880000"/>
            <a:gd name="adj3" fmla="val 2761"/>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D62B9502-AB66-44AC-AE71-A56C0D4338C6}">
      <dsp:nvSpPr>
        <dsp:cNvPr id="0" name=""/>
        <dsp:cNvSpPr/>
      </dsp:nvSpPr>
      <dsp:spPr>
        <a:xfrm>
          <a:off x="2345257" y="406282"/>
          <a:ext cx="4531357" cy="4531357"/>
        </a:xfrm>
        <a:prstGeom prst="blockArc">
          <a:avLst>
            <a:gd name="adj1" fmla="val 7560000"/>
            <a:gd name="adj2" fmla="val 9720000"/>
            <a:gd name="adj3" fmla="val 276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1D3ADF-8D0A-42B7-8531-40EFE9C52A9F}">
      <dsp:nvSpPr>
        <dsp:cNvPr id="0" name=""/>
        <dsp:cNvSpPr/>
      </dsp:nvSpPr>
      <dsp:spPr>
        <a:xfrm>
          <a:off x="2345257" y="406282"/>
          <a:ext cx="4531357" cy="4531357"/>
        </a:xfrm>
        <a:prstGeom prst="blockArc">
          <a:avLst>
            <a:gd name="adj1" fmla="val 5400000"/>
            <a:gd name="adj2" fmla="val 7560000"/>
            <a:gd name="adj3" fmla="val 276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8721EA-27B5-4CCC-AB41-CF35B86BF68E}">
      <dsp:nvSpPr>
        <dsp:cNvPr id="0" name=""/>
        <dsp:cNvSpPr/>
      </dsp:nvSpPr>
      <dsp:spPr>
        <a:xfrm>
          <a:off x="2351606" y="406291"/>
          <a:ext cx="4531357" cy="4531357"/>
        </a:xfrm>
        <a:prstGeom prst="blockArc">
          <a:avLst>
            <a:gd name="adj1" fmla="val 3097322"/>
            <a:gd name="adj2" fmla="val 5409770"/>
            <a:gd name="adj3" fmla="val 276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F5F61356-4035-4323-A3E5-054247F52E4A}">
      <dsp:nvSpPr>
        <dsp:cNvPr id="0" name=""/>
        <dsp:cNvSpPr/>
      </dsp:nvSpPr>
      <dsp:spPr>
        <a:xfrm>
          <a:off x="2343054" y="413098"/>
          <a:ext cx="4531357" cy="4531357"/>
        </a:xfrm>
        <a:prstGeom prst="blockArc">
          <a:avLst>
            <a:gd name="adj1" fmla="val 1068978"/>
            <a:gd name="adj2" fmla="val 3080504"/>
            <a:gd name="adj3" fmla="val 276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984868-19DB-43CA-BB79-12494C72021F}">
      <dsp:nvSpPr>
        <dsp:cNvPr id="0" name=""/>
        <dsp:cNvSpPr/>
      </dsp:nvSpPr>
      <dsp:spPr>
        <a:xfrm>
          <a:off x="2345257" y="406282"/>
          <a:ext cx="4531357" cy="4531357"/>
        </a:xfrm>
        <a:prstGeom prst="blockArc">
          <a:avLst>
            <a:gd name="adj1" fmla="val 20520000"/>
            <a:gd name="adj2" fmla="val 1080000"/>
            <a:gd name="adj3" fmla="val 2761"/>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97BAEC8E-A739-4829-B0DF-0C35BF8A2086}">
      <dsp:nvSpPr>
        <dsp:cNvPr id="0" name=""/>
        <dsp:cNvSpPr/>
      </dsp:nvSpPr>
      <dsp:spPr>
        <a:xfrm>
          <a:off x="2345257" y="406282"/>
          <a:ext cx="4531357" cy="4531357"/>
        </a:xfrm>
        <a:prstGeom prst="blockArc">
          <a:avLst>
            <a:gd name="adj1" fmla="val 18360000"/>
            <a:gd name="adj2" fmla="val 20520000"/>
            <a:gd name="adj3" fmla="val 276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B77C29-CBF7-4685-BBC0-709523D3B51A}">
      <dsp:nvSpPr>
        <dsp:cNvPr id="0" name=""/>
        <dsp:cNvSpPr/>
      </dsp:nvSpPr>
      <dsp:spPr>
        <a:xfrm>
          <a:off x="2345257" y="406282"/>
          <a:ext cx="4531357" cy="4531357"/>
        </a:xfrm>
        <a:prstGeom prst="blockArc">
          <a:avLst>
            <a:gd name="adj1" fmla="val 16200000"/>
            <a:gd name="adj2" fmla="val 18360000"/>
            <a:gd name="adj3" fmla="val 276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E6BDCC-522F-4575-9445-A7A111F207B3}">
      <dsp:nvSpPr>
        <dsp:cNvPr id="0" name=""/>
        <dsp:cNvSpPr/>
      </dsp:nvSpPr>
      <dsp:spPr>
        <a:xfrm>
          <a:off x="4212568" y="2351399"/>
          <a:ext cx="796735" cy="64112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endParaRPr lang="en-CA" sz="1400" b="1" kern="1200" noProof="0">
            <a:latin typeface="+mn-lt"/>
          </a:endParaRPr>
        </a:p>
      </dsp:txBody>
      <dsp:txXfrm>
        <a:off x="4329247" y="2445289"/>
        <a:ext cx="563377" cy="453342"/>
      </dsp:txXfrm>
    </dsp:sp>
    <dsp:sp modelId="{277E63F8-77A7-416E-8481-E7DB4B44F03B}">
      <dsp:nvSpPr>
        <dsp:cNvPr id="0" name=""/>
        <dsp:cNvSpPr/>
      </dsp:nvSpPr>
      <dsp:spPr>
        <a:xfrm>
          <a:off x="4014817" y="3129"/>
          <a:ext cx="1192237" cy="86886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ALS/MND specialist </a:t>
          </a:r>
        </a:p>
      </dsp:txBody>
      <dsp:txXfrm>
        <a:off x="4189416" y="130371"/>
        <a:ext cx="843039" cy="614379"/>
      </dsp:txXfrm>
    </dsp:sp>
    <dsp:sp modelId="{683B4E8D-4FF8-4F10-9DEF-AEE948ABC3A4}">
      <dsp:nvSpPr>
        <dsp:cNvPr id="0" name=""/>
        <dsp:cNvSpPr/>
      </dsp:nvSpPr>
      <dsp:spPr>
        <a:xfrm>
          <a:off x="5297780" y="429861"/>
          <a:ext cx="1253005" cy="868863"/>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Nursing professional </a:t>
          </a:r>
        </a:p>
      </dsp:txBody>
      <dsp:txXfrm>
        <a:off x="5481278" y="557103"/>
        <a:ext cx="886009" cy="614379"/>
      </dsp:txXfrm>
    </dsp:sp>
    <dsp:sp modelId="{89D512A4-40A5-4771-AFC2-FE22DAF43142}">
      <dsp:nvSpPr>
        <dsp:cNvPr id="0" name=""/>
        <dsp:cNvSpPr/>
      </dsp:nvSpPr>
      <dsp:spPr>
        <a:xfrm>
          <a:off x="6095311" y="1547061"/>
          <a:ext cx="1281330" cy="868863"/>
        </a:xfrm>
        <a:prstGeom prst="ellips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ALS/MND organization</a:t>
          </a:r>
        </a:p>
      </dsp:txBody>
      <dsp:txXfrm>
        <a:off x="6282957" y="1674303"/>
        <a:ext cx="906038" cy="614379"/>
      </dsp:txXfrm>
    </dsp:sp>
    <dsp:sp modelId="{DAD38072-603C-45A9-9953-B12FFD3D8CBA}">
      <dsp:nvSpPr>
        <dsp:cNvPr id="0" name=""/>
        <dsp:cNvSpPr/>
      </dsp:nvSpPr>
      <dsp:spPr>
        <a:xfrm>
          <a:off x="6148863" y="2927996"/>
          <a:ext cx="1174225" cy="868863"/>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Social worker </a:t>
          </a:r>
        </a:p>
      </dsp:txBody>
      <dsp:txXfrm>
        <a:off x="6320824" y="3055238"/>
        <a:ext cx="830303" cy="614379"/>
      </dsp:txXfrm>
    </dsp:sp>
    <dsp:sp modelId="{9553FB0E-0EA0-4B66-AE47-4CFBF28E9BB5}">
      <dsp:nvSpPr>
        <dsp:cNvPr id="0" name=""/>
        <dsp:cNvSpPr/>
      </dsp:nvSpPr>
      <dsp:spPr>
        <a:xfrm>
          <a:off x="5348430" y="3989156"/>
          <a:ext cx="1312149" cy="868863"/>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Speech language pathologist</a:t>
          </a:r>
          <a:r>
            <a:rPr lang="en-CA" sz="900" kern="1200" noProof="0">
              <a:latin typeface="+mn-lt"/>
            </a:rPr>
            <a:t> </a:t>
          </a:r>
        </a:p>
      </dsp:txBody>
      <dsp:txXfrm>
        <a:off x="5540590" y="4116398"/>
        <a:ext cx="927829" cy="614379"/>
      </dsp:txXfrm>
    </dsp:sp>
    <dsp:sp modelId="{D8F2A2BC-3F9E-4F73-8178-8A7C3664728D}">
      <dsp:nvSpPr>
        <dsp:cNvPr id="0" name=""/>
        <dsp:cNvSpPr/>
      </dsp:nvSpPr>
      <dsp:spPr>
        <a:xfrm>
          <a:off x="3873435" y="4471928"/>
          <a:ext cx="1475000" cy="86886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Occupational therapist</a:t>
          </a:r>
          <a:r>
            <a:rPr lang="en-CA" sz="900" kern="1200" noProof="0">
              <a:latin typeface="+mn-lt"/>
            </a:rPr>
            <a:t> </a:t>
          </a:r>
        </a:p>
      </dsp:txBody>
      <dsp:txXfrm>
        <a:off x="4089444" y="4599170"/>
        <a:ext cx="1042982" cy="614379"/>
      </dsp:txXfrm>
    </dsp:sp>
    <dsp:sp modelId="{3E17BA40-D1B5-47FA-B16A-6D3BD54755FB}">
      <dsp:nvSpPr>
        <dsp:cNvPr id="0" name=""/>
        <dsp:cNvSpPr/>
      </dsp:nvSpPr>
      <dsp:spPr>
        <a:xfrm>
          <a:off x="2677098" y="4045196"/>
          <a:ext cx="1240980" cy="868863"/>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Physical therapist</a:t>
          </a:r>
          <a:r>
            <a:rPr lang="en-CA" sz="1050" kern="1200" noProof="0">
              <a:latin typeface="+mn-lt"/>
            </a:rPr>
            <a:t> </a:t>
          </a:r>
        </a:p>
      </dsp:txBody>
      <dsp:txXfrm>
        <a:off x="2858835" y="4172438"/>
        <a:ext cx="877506" cy="614379"/>
      </dsp:txXfrm>
    </dsp:sp>
    <dsp:sp modelId="{BBF131AE-B37F-4C2D-AE17-3C389D49A0A0}">
      <dsp:nvSpPr>
        <dsp:cNvPr id="0" name=""/>
        <dsp:cNvSpPr/>
      </dsp:nvSpPr>
      <dsp:spPr>
        <a:xfrm>
          <a:off x="1874754" y="2927996"/>
          <a:ext cx="1222282" cy="868863"/>
        </a:xfrm>
        <a:prstGeom prst="ellips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Respiratory therapist </a:t>
          </a:r>
        </a:p>
      </dsp:txBody>
      <dsp:txXfrm>
        <a:off x="2053753" y="3055238"/>
        <a:ext cx="864284" cy="614379"/>
      </dsp:txXfrm>
    </dsp:sp>
    <dsp:sp modelId="{6A40C21A-B431-4B47-B8DB-8E013BB430D6}">
      <dsp:nvSpPr>
        <dsp:cNvPr id="0" name=""/>
        <dsp:cNvSpPr/>
      </dsp:nvSpPr>
      <dsp:spPr>
        <a:xfrm>
          <a:off x="1817018" y="1547061"/>
          <a:ext cx="1337754" cy="868863"/>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Mental health professional</a:t>
          </a:r>
        </a:p>
      </dsp:txBody>
      <dsp:txXfrm>
        <a:off x="2012928" y="1674303"/>
        <a:ext cx="945934" cy="614379"/>
      </dsp:txXfrm>
    </dsp:sp>
    <dsp:sp modelId="{B8C23AF7-5B1B-4C62-BB54-A67A65B6C6C2}">
      <dsp:nvSpPr>
        <dsp:cNvPr id="0" name=""/>
        <dsp:cNvSpPr/>
      </dsp:nvSpPr>
      <dsp:spPr>
        <a:xfrm>
          <a:off x="2744296" y="429861"/>
          <a:ext cx="1106584" cy="868863"/>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Dietitian/ nutritionist</a:t>
          </a:r>
          <a:r>
            <a:rPr lang="en-CA" sz="1000" kern="1200" noProof="0">
              <a:latin typeface="+mn-lt"/>
            </a:rPr>
            <a:t> </a:t>
          </a:r>
        </a:p>
      </dsp:txBody>
      <dsp:txXfrm>
        <a:off x="2906351" y="557103"/>
        <a:ext cx="782474" cy="61437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6657CD-8B45-FB61-8CF1-EB6414FEED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latin typeface="Avenir Next LT Pro Light" panose="020B0304020202020204" pitchFamily="34" charset="0"/>
            </a:endParaRPr>
          </a:p>
        </p:txBody>
      </p:sp>
      <p:sp>
        <p:nvSpPr>
          <p:cNvPr id="3" name="Date Placeholder 2">
            <a:extLst>
              <a:ext uri="{FF2B5EF4-FFF2-40B4-BE49-F238E27FC236}">
                <a16:creationId xmlns:a16="http://schemas.microsoft.com/office/drawing/2014/main" id="{53A51BA9-208C-2A3C-3D6B-634D4E91DE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B54C31-067D-44B2-AB24-E6A217B427C7}" type="datetimeFigureOut">
              <a:rPr lang="en-CA" smtClean="0">
                <a:latin typeface="Avenir Next LT Pro Light" panose="020B0304020202020204" pitchFamily="34" charset="0"/>
              </a:rPr>
              <a:t>2026-03-06</a:t>
            </a:fld>
            <a:endParaRPr lang="en-CA">
              <a:latin typeface="Avenir Next LT Pro Light" panose="020B0304020202020204" pitchFamily="34" charset="0"/>
            </a:endParaRPr>
          </a:p>
        </p:txBody>
      </p:sp>
      <p:sp>
        <p:nvSpPr>
          <p:cNvPr id="4" name="Footer Placeholder 3">
            <a:extLst>
              <a:ext uri="{FF2B5EF4-FFF2-40B4-BE49-F238E27FC236}">
                <a16:creationId xmlns:a16="http://schemas.microsoft.com/office/drawing/2014/main" id="{61A0465C-B72D-57CB-3E70-41AE1966EB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latin typeface="Avenir Next LT Pro Light" panose="020B0304020202020204" pitchFamily="34" charset="0"/>
            </a:endParaRPr>
          </a:p>
        </p:txBody>
      </p:sp>
      <p:sp>
        <p:nvSpPr>
          <p:cNvPr id="5" name="Slide Number Placeholder 4">
            <a:extLst>
              <a:ext uri="{FF2B5EF4-FFF2-40B4-BE49-F238E27FC236}">
                <a16:creationId xmlns:a16="http://schemas.microsoft.com/office/drawing/2014/main" id="{3A8E3F1D-74F7-7562-D131-D8A744A88D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53EFAA-9724-4DBD-9E13-F29A05EE6FC9}" type="slidenum">
              <a:rPr lang="en-CA" smtClean="0">
                <a:latin typeface="Avenir Next LT Pro Light" panose="020B0304020202020204" pitchFamily="34" charset="0"/>
              </a:rPr>
              <a:t>‹#›</a:t>
            </a:fld>
            <a:endParaRPr lang="en-CA">
              <a:latin typeface="Avenir Next LT Pro Light" panose="020B0304020202020204" pitchFamily="34" charset="0"/>
            </a:endParaRPr>
          </a:p>
        </p:txBody>
      </p:sp>
    </p:spTree>
    <p:extLst>
      <p:ext uri="{BB962C8B-B14F-4D97-AF65-F5344CB8AC3E}">
        <p14:creationId xmlns:p14="http://schemas.microsoft.com/office/powerpoint/2010/main" val="2657603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3FD83-13C6-406B-838A-1F6B9608F422}" type="datetimeFigureOut">
              <a:rPr lang="en-CA" smtClean="0"/>
              <a:t>2026-03-06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18CCC-BE0F-49C9-B2CD-133ADAF53432}" type="slidenum">
              <a:rPr lang="en-CA" smtClean="0"/>
              <a:t>‹#›</a:t>
            </a:fld>
            <a:endParaRPr lang="en-CA"/>
          </a:p>
        </p:txBody>
      </p:sp>
    </p:spTree>
    <p:extLst>
      <p:ext uri="{BB962C8B-B14F-4D97-AF65-F5344CB8AC3E}">
        <p14:creationId xmlns:p14="http://schemas.microsoft.com/office/powerpoint/2010/main" val="3629996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cbi.nlm.nih.gov/books/n/gene/als-overview/"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1</a:t>
            </a:fld>
            <a:endParaRPr lang="en-CA"/>
          </a:p>
        </p:txBody>
      </p:sp>
    </p:spTree>
    <p:extLst>
      <p:ext uri="{BB962C8B-B14F-4D97-AF65-F5344CB8AC3E}">
        <p14:creationId xmlns:p14="http://schemas.microsoft.com/office/powerpoint/2010/main" val="3587445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18CCC-BE0F-49C9-B2CD-133ADAF53432}"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0827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636A4-60B9-DFA4-F5E1-D6B5FF6E9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B79B5-C723-2A20-B38D-ED64115CA0D4}"/>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B94C59E-7521-3CBF-BC2F-98DC3FF4988D}"/>
              </a:ext>
            </a:extLst>
          </p:cNvPr>
          <p:cNvSpPr>
            <a:spLocks noGrp="1"/>
          </p:cNvSpPr>
          <p:nvPr>
            <p:ph type="body" idx="1"/>
          </p:nvPr>
        </p:nvSpPr>
        <p:spPr/>
        <p:txBody>
          <a:bodyPr/>
          <a:lstStyle/>
          <a:p>
            <a:r>
              <a:rPr lang="en-US" sz="1200" b="0" i="0" kern="1200">
                <a:solidFill>
                  <a:schemeClr val="tx1"/>
                </a:solidFill>
                <a:effectLst/>
                <a:latin typeface="+mn-lt"/>
                <a:ea typeface="+mn-ea"/>
                <a:cs typeface="+mn-cs"/>
              </a:rPr>
              <a:t>Richards D, Morren JA, Pioro EP. Time to diagnosis and factors affecting diagnostic delay in amyotrophic lateral sclerosis. J Neurol Sci. 2020 Oct 15;417:117054.</a:t>
            </a:r>
            <a:endParaRPr lang="en-CA"/>
          </a:p>
        </p:txBody>
      </p:sp>
      <p:sp>
        <p:nvSpPr>
          <p:cNvPr id="4" name="Slide Number Placeholder 3">
            <a:extLst>
              <a:ext uri="{FF2B5EF4-FFF2-40B4-BE49-F238E27FC236}">
                <a16:creationId xmlns:a16="http://schemas.microsoft.com/office/drawing/2014/main" id="{8E53FE1B-B277-91AC-E990-3C4D6AFBC220}"/>
              </a:ext>
            </a:extLst>
          </p:cNvPr>
          <p:cNvSpPr>
            <a:spLocks noGrp="1"/>
          </p:cNvSpPr>
          <p:nvPr>
            <p:ph type="sldNum" sz="quarter" idx="5"/>
          </p:nvPr>
        </p:nvSpPr>
        <p:spPr/>
        <p:txBody>
          <a:bodyPr/>
          <a:lstStyle/>
          <a:p>
            <a:fld id="{E44BD3BF-AB75-DD48-8CE4-6A432DA3CE8E}" type="slidenum">
              <a:rPr lang="en-US" smtClean="0"/>
              <a:t>11</a:t>
            </a:fld>
            <a:endParaRPr lang="en-US"/>
          </a:p>
        </p:txBody>
      </p:sp>
    </p:spTree>
    <p:extLst>
      <p:ext uri="{BB962C8B-B14F-4D97-AF65-F5344CB8AC3E}">
        <p14:creationId xmlns:p14="http://schemas.microsoft.com/office/powerpoint/2010/main" val="2976429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r>
              <a:rPr lang="en-CA" sz="1200" b="0" i="0" kern="1200">
                <a:solidFill>
                  <a:schemeClr val="tx1"/>
                </a:solidFill>
                <a:effectLst/>
                <a:latin typeface="+mn-lt"/>
                <a:ea typeface="+mn-ea"/>
                <a:cs typeface="+mn-cs"/>
              </a:rPr>
              <a:t>Galvin M, Madden C, Maguire S, Heverin M, Vajda A, Staines A, Hardiman O. Patient journey to a specialist amyotrophic lateral sclerosis multidisciplinary clinic: an exploratory study. BMC Health Serv Res. 2015;15:571. </a:t>
            </a:r>
            <a:endParaRPr lang="en-CA"/>
          </a:p>
        </p:txBody>
      </p:sp>
      <p:sp>
        <p:nvSpPr>
          <p:cNvPr id="4" name="Slide Number Placeholder 3"/>
          <p:cNvSpPr>
            <a:spLocks noGrp="1"/>
          </p:cNvSpPr>
          <p:nvPr>
            <p:ph type="sldNum" sz="quarter" idx="5"/>
          </p:nvPr>
        </p:nvSpPr>
        <p:spPr/>
        <p:txBody>
          <a:bodyPr/>
          <a:lstStyle/>
          <a:p>
            <a:fld id="{E44BD3BF-AB75-DD48-8CE4-6A432DA3CE8E}" type="slidenum">
              <a:rPr lang="en-US" smtClean="0"/>
              <a:t>12</a:t>
            </a:fld>
            <a:endParaRPr lang="en-US"/>
          </a:p>
        </p:txBody>
      </p:sp>
    </p:spTree>
    <p:extLst>
      <p:ext uri="{BB962C8B-B14F-4D97-AF65-F5344CB8AC3E}">
        <p14:creationId xmlns:p14="http://schemas.microsoft.com/office/powerpoint/2010/main" val="420809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E0517-033E-8384-DC78-4AFA8EDB7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15727-9298-68FF-21A2-E72BAC64114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DA6B6F6-0AF9-7D62-FD57-64F7BA140854}"/>
              </a:ext>
            </a:extLst>
          </p:cNvPr>
          <p:cNvSpPr>
            <a:spLocks noGrp="1"/>
          </p:cNvSpPr>
          <p:nvPr>
            <p:ph type="body" idx="1"/>
          </p:nvPr>
        </p:nvSpPr>
        <p:spPr/>
        <p:txBody>
          <a:bodyPr/>
          <a:lstStyle/>
          <a:p>
            <a:r>
              <a:rPr lang="en-CA" sz="1200" b="0" i="0" kern="1200">
                <a:solidFill>
                  <a:schemeClr val="tx1"/>
                </a:solidFill>
                <a:effectLst/>
                <a:latin typeface="+mn-lt"/>
                <a:ea typeface="+mn-ea"/>
                <a:cs typeface="+mn-cs"/>
              </a:rPr>
              <a:t>Gwathmey KG, Corcia P, McDermott CJ, Genge A, Sennfält S, de Carvalho M, Ingre C. Diagnostic delay in amyotrophic lateral sclerosis. Eur J Neurol. 2023 Sep;30(9):2595-2601. </a:t>
            </a:r>
          </a:p>
          <a:p>
            <a:r>
              <a:rPr lang="en-CA" sz="1200" b="0" i="0" kern="1200">
                <a:solidFill>
                  <a:schemeClr val="tx1"/>
                </a:solidFill>
                <a:effectLst/>
                <a:latin typeface="+mn-lt"/>
                <a:ea typeface="+mn-ea"/>
                <a:cs typeface="+mn-cs"/>
              </a:rPr>
              <a:t>Mitsumoto H, Kasarskis EJ, Simmons Z. Hastening the Diagnosis of Amyotrophic Lateral Sclerosis. Neurology. 2022 Jul 11;99(2):60-68. </a:t>
            </a:r>
            <a:endParaRPr lang="en-CA"/>
          </a:p>
        </p:txBody>
      </p:sp>
      <p:sp>
        <p:nvSpPr>
          <p:cNvPr id="4" name="Slide Number Placeholder 3">
            <a:extLst>
              <a:ext uri="{FF2B5EF4-FFF2-40B4-BE49-F238E27FC236}">
                <a16:creationId xmlns:a16="http://schemas.microsoft.com/office/drawing/2014/main" id="{FFD39A9E-EE0D-8D09-D64C-61612409F1EA}"/>
              </a:ext>
            </a:extLst>
          </p:cNvPr>
          <p:cNvSpPr>
            <a:spLocks noGrp="1"/>
          </p:cNvSpPr>
          <p:nvPr>
            <p:ph type="sldNum" sz="quarter" idx="5"/>
          </p:nvPr>
        </p:nvSpPr>
        <p:spPr/>
        <p:txBody>
          <a:bodyPr/>
          <a:lstStyle/>
          <a:p>
            <a:fld id="{E44BD3BF-AB75-DD48-8CE4-6A432DA3CE8E}" type="slidenum">
              <a:rPr lang="en-US" smtClean="0"/>
              <a:t>13</a:t>
            </a:fld>
            <a:endParaRPr lang="en-US"/>
          </a:p>
        </p:txBody>
      </p:sp>
    </p:spTree>
    <p:extLst>
      <p:ext uri="{BB962C8B-B14F-4D97-AF65-F5344CB8AC3E}">
        <p14:creationId xmlns:p14="http://schemas.microsoft.com/office/powerpoint/2010/main" val="2042274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10C0F-E329-B875-76B4-330B94F24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BA9E7-C0FA-92F9-A28A-93AFA4DC01C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BED6D5E-13BB-AF73-70D7-6B8A634BE26B}"/>
              </a:ext>
            </a:extLst>
          </p:cNvPr>
          <p:cNvSpPr>
            <a:spLocks noGrp="1"/>
          </p:cNvSpPr>
          <p:nvPr>
            <p:ph type="body" idx="1"/>
          </p:nvPr>
        </p:nvSpPr>
        <p:spPr/>
        <p:txBody>
          <a:bodyPr/>
          <a:lstStyle/>
          <a:p>
            <a:r>
              <a:rPr lang="en-CA" sz="1200" b="0" i="0" kern="1200">
                <a:solidFill>
                  <a:schemeClr val="tx1"/>
                </a:solidFill>
                <a:effectLst/>
                <a:latin typeface="+mn-lt"/>
                <a:ea typeface="+mn-ea"/>
                <a:cs typeface="+mn-cs"/>
              </a:rPr>
              <a:t>Miller RG, Jackson CE, Kasarskis EJ, England JD, Forshew D, Johnston W, Kalra S, Katz JS, Mitsumoto H, Rosenfeld J, Shoesmith C, Strong MJ, Woolley SC; Quality Standards Subcommittee of the American Academy of Neurology. Practice parameter update: the care of the patient with amyotrophic lateral sclerosis: multidisciplinary care, symptom management, and cognitive/behavioral impairment (an evidence-based review): report of the Quality Standards Subcommittee of the American Academy of Neurology. Neurology. 2009 Oct 13;73(15):1227-33. </a:t>
            </a:r>
            <a:endParaRPr lang="en-CA"/>
          </a:p>
        </p:txBody>
      </p:sp>
      <p:sp>
        <p:nvSpPr>
          <p:cNvPr id="4" name="Slide Number Placeholder 3">
            <a:extLst>
              <a:ext uri="{FF2B5EF4-FFF2-40B4-BE49-F238E27FC236}">
                <a16:creationId xmlns:a16="http://schemas.microsoft.com/office/drawing/2014/main" id="{3AB0BEF8-B56A-B1B1-DC42-6FDBC538FE2A}"/>
              </a:ext>
            </a:extLst>
          </p:cNvPr>
          <p:cNvSpPr>
            <a:spLocks noGrp="1"/>
          </p:cNvSpPr>
          <p:nvPr>
            <p:ph type="sldNum" sz="quarter" idx="5"/>
          </p:nvPr>
        </p:nvSpPr>
        <p:spPr/>
        <p:txBody>
          <a:bodyPr/>
          <a:lstStyle/>
          <a:p>
            <a:fld id="{E44BD3BF-AB75-DD48-8CE4-6A432DA3CE8E}" type="slidenum">
              <a:rPr lang="en-US" smtClean="0"/>
              <a:t>14</a:t>
            </a:fld>
            <a:endParaRPr lang="en-US"/>
          </a:p>
        </p:txBody>
      </p:sp>
    </p:spTree>
    <p:extLst>
      <p:ext uri="{BB962C8B-B14F-4D97-AF65-F5344CB8AC3E}">
        <p14:creationId xmlns:p14="http://schemas.microsoft.com/office/powerpoint/2010/main" val="108817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D92B8-9960-2C4F-811D-95C8D1ACF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BD840-9E58-4C3C-FFA6-57F7D20DA507}"/>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A97D6FF3-7010-63D5-98CA-7F0AA93CE59B}"/>
              </a:ext>
            </a:extLst>
          </p:cNvPr>
          <p:cNvSpPr>
            <a:spLocks noGrp="1"/>
          </p:cNvSpPr>
          <p:nvPr>
            <p:ph type="body" idx="1"/>
          </p:nvPr>
        </p:nvSpPr>
        <p:spPr/>
        <p:txBody>
          <a:bodyPr/>
          <a:lstStyle/>
          <a:p>
            <a:endParaRPr lang="en-CA" sz="1200" b="0" i="0" kern="1200">
              <a:solidFill>
                <a:schemeClr val="tx1"/>
              </a:solidFill>
              <a:effectLst/>
              <a:latin typeface="+mn-lt"/>
            </a:endParaRPr>
          </a:p>
          <a:p>
            <a:r>
              <a:rPr lang="en-CA" sz="1200" b="0" i="0" kern="1200">
                <a:solidFill>
                  <a:schemeClr val="tx1"/>
                </a:solidFill>
                <a:effectLst/>
                <a:latin typeface="+mn-lt"/>
                <a:ea typeface="+mn-ea"/>
                <a:cs typeface="+mn-cs"/>
              </a:rPr>
              <a:t> </a:t>
            </a:r>
            <a:endParaRPr lang="en-CA" sz="1200" b="0" i="0" kern="1200">
              <a:solidFill>
                <a:schemeClr val="tx1"/>
              </a:solidFill>
              <a:effectLst/>
              <a:latin typeface="+mn-lt"/>
            </a:endParaRPr>
          </a:p>
        </p:txBody>
      </p:sp>
      <p:sp>
        <p:nvSpPr>
          <p:cNvPr id="4" name="Slide Number Placeholder 3">
            <a:extLst>
              <a:ext uri="{FF2B5EF4-FFF2-40B4-BE49-F238E27FC236}">
                <a16:creationId xmlns:a16="http://schemas.microsoft.com/office/drawing/2014/main" id="{816CE98F-A231-E845-DACE-A13F789D290E}"/>
              </a:ext>
            </a:extLst>
          </p:cNvPr>
          <p:cNvSpPr>
            <a:spLocks noGrp="1"/>
          </p:cNvSpPr>
          <p:nvPr>
            <p:ph type="sldNum" sz="quarter" idx="5"/>
          </p:nvPr>
        </p:nvSpPr>
        <p:spPr/>
        <p:txBody>
          <a:bodyPr/>
          <a:lstStyle/>
          <a:p>
            <a:fld id="{E44BD3BF-AB75-DD48-8CE4-6A432DA3CE8E}" type="slidenum">
              <a:rPr lang="en-US" smtClean="0"/>
              <a:t>15</a:t>
            </a:fld>
            <a:endParaRPr lang="en-US"/>
          </a:p>
        </p:txBody>
      </p:sp>
    </p:spTree>
    <p:extLst>
      <p:ext uri="{BB962C8B-B14F-4D97-AF65-F5344CB8AC3E}">
        <p14:creationId xmlns:p14="http://schemas.microsoft.com/office/powerpoint/2010/main" val="796189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C7F98-3EEF-8E93-0A96-0BCF71B8C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CD80F-6D82-A12A-4ECA-2EAD6E6E1E6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15C57842-2D31-0368-D11E-B1AABDEDB849}"/>
              </a:ext>
            </a:extLst>
          </p:cNvPr>
          <p:cNvSpPr>
            <a:spLocks noGrp="1"/>
          </p:cNvSpPr>
          <p:nvPr>
            <p:ph type="body" idx="1"/>
          </p:nvPr>
        </p:nvSpPr>
        <p:spPr/>
        <p:txBody>
          <a:bodyPr/>
          <a:lstStyle/>
          <a:p>
            <a:pPr marL="287655" indent="-287655">
              <a:buClr>
                <a:srgbClr val="57CFAC"/>
              </a:buClr>
              <a:buFont typeface="Wingdings" panose="05000000000000000000" pitchFamily="2" charset="2"/>
              <a:buChar char="§"/>
            </a:pPr>
            <a:r>
              <a:rPr lang="en-CA" sz="1800" noProof="0">
                <a:solidFill>
                  <a:schemeClr val="bg1"/>
                </a:solidFill>
              </a:rPr>
              <a:t>Many individuals diagnosed with ALS/MND experience a “frame shift” — redefining what brings meaning and joy to their lives</a:t>
            </a:r>
            <a:endParaRPr lang="en-US"/>
          </a:p>
          <a:p>
            <a:pPr marL="287655" indent="-287655">
              <a:buClr>
                <a:srgbClr val="57CFAC"/>
              </a:buClr>
              <a:buFont typeface="Wingdings" panose="05000000000000000000" pitchFamily="2" charset="2"/>
              <a:buChar char="§"/>
            </a:pPr>
            <a:r>
              <a:rPr lang="en-CA" sz="1800" noProof="0">
                <a:solidFill>
                  <a:schemeClr val="bg1"/>
                </a:solidFill>
              </a:rPr>
              <a:t>Early diagnosis enables individuals to:</a:t>
            </a:r>
            <a:endParaRPr lang="en-CA" sz="1800" noProof="0">
              <a:solidFill>
                <a:schemeClr val="bg1"/>
              </a:solidFill>
              <a:cs typeface="Open Sans"/>
            </a:endParaRPr>
          </a:p>
          <a:p>
            <a:pPr marL="553720" lvl="1" indent="-171450">
              <a:buClr>
                <a:srgbClr val="57CFAC"/>
              </a:buClr>
              <a:buFont typeface="Courier New" panose="02070309020205020404" pitchFamily="49" charset="0"/>
              <a:buChar char="o"/>
            </a:pPr>
            <a:r>
              <a:rPr lang="en-CA" sz="1400" noProof="0">
                <a:solidFill>
                  <a:schemeClr val="bg1"/>
                </a:solidFill>
                <a:ea typeface="Roboto"/>
              </a:rPr>
              <a:t>Make critical life decisions, such as where to live or how to plan financially, </a:t>
            </a:r>
            <a:r>
              <a:rPr lang="en-CA" sz="1400" i="1" noProof="0">
                <a:solidFill>
                  <a:schemeClr val="bg1"/>
                </a:solidFill>
                <a:ea typeface="Roboto"/>
              </a:rPr>
              <a:t>before</a:t>
            </a:r>
            <a:r>
              <a:rPr lang="en-CA" sz="1400" noProof="0">
                <a:solidFill>
                  <a:schemeClr val="bg1"/>
                </a:solidFill>
                <a:ea typeface="Roboto"/>
              </a:rPr>
              <a:t> function declines</a:t>
            </a:r>
            <a:endParaRPr lang="en-CA" sz="1400" noProof="0">
              <a:solidFill>
                <a:schemeClr val="bg1"/>
              </a:solidFill>
              <a:ea typeface="Roboto"/>
              <a:cs typeface="Open Sans"/>
            </a:endParaRPr>
          </a:p>
          <a:p>
            <a:pPr marL="553720" lvl="1" indent="-171450">
              <a:buClr>
                <a:srgbClr val="57CFAC"/>
              </a:buClr>
              <a:buFont typeface="Courier New" panose="02070309020205020404" pitchFamily="49" charset="0"/>
              <a:buChar char="o"/>
            </a:pPr>
            <a:r>
              <a:rPr lang="en-CA" sz="1400" noProof="0">
                <a:solidFill>
                  <a:schemeClr val="bg1"/>
                </a:solidFill>
                <a:ea typeface="Roboto"/>
              </a:rPr>
              <a:t>Make informed life decisions that are aligned with future needs (eg, buying a new car may not be an appropriate decision given future mobility challenges)</a:t>
            </a:r>
            <a:endParaRPr lang="en-CA" sz="1400" noProof="0">
              <a:solidFill>
                <a:schemeClr val="bg1"/>
              </a:solidFill>
              <a:ea typeface="Roboto"/>
              <a:cs typeface="Open San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Simmons Z. Patient-Perceived Outcomes and Quality of Life in ALS. Neurotherapeutics. 2015 Apr;12(2):394-402. </a:t>
            </a:r>
            <a:endParaRPr lang="en-CA"/>
          </a:p>
        </p:txBody>
      </p:sp>
      <p:sp>
        <p:nvSpPr>
          <p:cNvPr id="4" name="Slide Number Placeholder 3">
            <a:extLst>
              <a:ext uri="{FF2B5EF4-FFF2-40B4-BE49-F238E27FC236}">
                <a16:creationId xmlns:a16="http://schemas.microsoft.com/office/drawing/2014/main" id="{0E965494-3C3D-E552-72DB-C74BFD1B6143}"/>
              </a:ext>
            </a:extLst>
          </p:cNvPr>
          <p:cNvSpPr>
            <a:spLocks noGrp="1"/>
          </p:cNvSpPr>
          <p:nvPr>
            <p:ph type="sldNum" sz="quarter" idx="5"/>
          </p:nvPr>
        </p:nvSpPr>
        <p:spPr/>
        <p:txBody>
          <a:bodyPr/>
          <a:lstStyle/>
          <a:p>
            <a:fld id="{E44BD3BF-AB75-DD48-8CE4-6A432DA3CE8E}" type="slidenum">
              <a:rPr lang="en-US" smtClean="0"/>
              <a:t>16</a:t>
            </a:fld>
            <a:endParaRPr lang="en-US"/>
          </a:p>
        </p:txBody>
      </p:sp>
    </p:spTree>
    <p:extLst>
      <p:ext uri="{BB962C8B-B14F-4D97-AF65-F5344CB8AC3E}">
        <p14:creationId xmlns:p14="http://schemas.microsoft.com/office/powerpoint/2010/main" val="86241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A1E20-0E4E-C485-6F37-530AA3E90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568A8-501D-E7D3-475F-FC7F34E355E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37DD9457-B205-51AE-1585-C2E6864C238E}"/>
              </a:ext>
            </a:extLst>
          </p:cNvPr>
          <p:cNvSpPr>
            <a:spLocks noGrp="1"/>
          </p:cNvSpPr>
          <p:nvPr>
            <p:ph type="body" idx="1"/>
          </p:nvPr>
        </p:nvSpPr>
        <p:spPr/>
        <p:txBody>
          <a:bodyPr/>
          <a:lstStyle/>
          <a:p>
            <a:r>
              <a:rPr lang="en-US" sz="1200" b="0" i="0" kern="1200">
                <a:solidFill>
                  <a:schemeClr val="tx1"/>
                </a:solidFill>
                <a:effectLst/>
                <a:latin typeface="+mn-lt"/>
                <a:ea typeface="+mn-ea"/>
                <a:cs typeface="+mn-cs"/>
              </a:rPr>
              <a:t>Jiang J, Wang Y, Deng M. New developments and opportunities in drugs being trialed for amyotrophic lateral sclerosis from 2020 to 2022. Front Pharmacol. 2022 Nov 28;13:1054006. </a:t>
            </a:r>
          </a:p>
          <a:p>
            <a:r>
              <a:rPr lang="en-CA" sz="1200" b="0" i="0" kern="1200">
                <a:solidFill>
                  <a:schemeClr val="tx1"/>
                </a:solidFill>
                <a:effectLst/>
                <a:latin typeface="+mn-lt"/>
                <a:ea typeface="+mn-ea"/>
                <a:cs typeface="+mn-cs"/>
              </a:rPr>
              <a:t>Martinez-Gonzalez L, Martinez A. Emerging clinical investigational drugs for the treatment of amyotrophic lateral sclerosis. Expert Opin Investig Drugs. 2023 Feb;32(2):141-160. </a:t>
            </a:r>
          </a:p>
          <a:p>
            <a:r>
              <a:rPr lang="en-CA" sz="1200" b="0" i="0" kern="1200">
                <a:solidFill>
                  <a:schemeClr val="tx1"/>
                </a:solidFill>
                <a:effectLst/>
                <a:latin typeface="+mn-lt"/>
                <a:ea typeface="+mn-ea"/>
                <a:cs typeface="+mn-cs"/>
              </a:rPr>
              <a:t>De Marchi F, Lombardi I, Bombaci A, Diamanti L, Olivero M, Perciballi E, Tornabene D, Vulcano E, Ferrari D, Mazzini L. Recent therapeutic advances in the treatment and management of amyotrophic lateral sclerosis: the era of regenerative medicine. Expert Rev Neurother. 2025 Jul;25(7):773-789. </a:t>
            </a:r>
          </a:p>
          <a:p>
            <a:r>
              <a:rPr lang="en-CA" sz="1200" b="0" i="0" kern="1200">
                <a:solidFill>
                  <a:schemeClr val="tx1"/>
                </a:solidFill>
                <a:effectLst/>
                <a:latin typeface="+mn-lt"/>
                <a:ea typeface="+mn-ea"/>
                <a:cs typeface="+mn-cs"/>
              </a:rPr>
              <a:t>Rizea RE, Corlatescu AD, Costin HP, Dumitru A, Ciurea AV. Understanding Amyotrophic Lateral Sclerosis: Pathophysiology, Diagnosis, and Therapeutic Advances. Int J Mol Sci. 2024 Sep 15;25(18):9966. </a:t>
            </a:r>
            <a:endParaRPr lang="en-CA"/>
          </a:p>
          <a:p>
            <a:endParaRPr lang="en-CA"/>
          </a:p>
          <a:p>
            <a:endParaRPr lang="en-CA"/>
          </a:p>
        </p:txBody>
      </p:sp>
      <p:sp>
        <p:nvSpPr>
          <p:cNvPr id="4" name="Slide Number Placeholder 3">
            <a:extLst>
              <a:ext uri="{FF2B5EF4-FFF2-40B4-BE49-F238E27FC236}">
                <a16:creationId xmlns:a16="http://schemas.microsoft.com/office/drawing/2014/main" id="{7086F99A-BEEE-F51E-9CA2-E1E904B688E6}"/>
              </a:ext>
            </a:extLst>
          </p:cNvPr>
          <p:cNvSpPr>
            <a:spLocks noGrp="1"/>
          </p:cNvSpPr>
          <p:nvPr>
            <p:ph type="sldNum" sz="quarter" idx="5"/>
          </p:nvPr>
        </p:nvSpPr>
        <p:spPr/>
        <p:txBody>
          <a:bodyPr/>
          <a:lstStyle/>
          <a:p>
            <a:fld id="{E44BD3BF-AB75-DD48-8CE4-6A432DA3CE8E}" type="slidenum">
              <a:rPr lang="en-US" smtClean="0"/>
              <a:t>17</a:t>
            </a:fld>
            <a:endParaRPr lang="en-US"/>
          </a:p>
        </p:txBody>
      </p:sp>
    </p:spTree>
    <p:extLst>
      <p:ext uri="{BB962C8B-B14F-4D97-AF65-F5344CB8AC3E}">
        <p14:creationId xmlns:p14="http://schemas.microsoft.com/office/powerpoint/2010/main" val="3597193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AAD0-8E96-5EAD-5648-737D5B13C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AF141-9FE3-FDCC-16E5-CEBA7865C986}"/>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B790CFA9-05B7-F8A3-2652-A920E8BBF975}"/>
              </a:ext>
            </a:extLst>
          </p:cNvPr>
          <p:cNvSpPr>
            <a:spLocks noGrp="1"/>
          </p:cNvSpPr>
          <p:nvPr>
            <p:ph type="body" idx="1"/>
          </p:nvPr>
        </p:nvSpPr>
        <p:spPr/>
        <p:txBody>
          <a:bodyPr/>
          <a:lstStyle/>
          <a:p>
            <a:r>
              <a:rPr lang="en-CA" sz="1200" b="0" i="0" kern="1200">
                <a:solidFill>
                  <a:schemeClr val="tx1"/>
                </a:solidFill>
                <a:effectLst/>
                <a:latin typeface="+mn-lt"/>
                <a:ea typeface="+mn-ea"/>
                <a:cs typeface="+mn-cs"/>
              </a:rPr>
              <a:t>Reynolds SJ, Chhetri SK. Specialist referrals and diagnostic delays in motor neurone disease: Mapping patients' journey through hoops and hurdles in healthcare. Clin Med (Lond). 2024 Jul;24(4):100228.</a:t>
            </a:r>
            <a:endParaRPr lang="en-CA"/>
          </a:p>
        </p:txBody>
      </p:sp>
      <p:sp>
        <p:nvSpPr>
          <p:cNvPr id="4" name="Slide Number Placeholder 3">
            <a:extLst>
              <a:ext uri="{FF2B5EF4-FFF2-40B4-BE49-F238E27FC236}">
                <a16:creationId xmlns:a16="http://schemas.microsoft.com/office/drawing/2014/main" id="{2F5F6545-09BD-CD65-467E-FB1634FFB085}"/>
              </a:ext>
            </a:extLst>
          </p:cNvPr>
          <p:cNvSpPr>
            <a:spLocks noGrp="1"/>
          </p:cNvSpPr>
          <p:nvPr>
            <p:ph type="sldNum" sz="quarter" idx="5"/>
          </p:nvPr>
        </p:nvSpPr>
        <p:spPr/>
        <p:txBody>
          <a:bodyPr/>
          <a:lstStyle/>
          <a:p>
            <a:fld id="{E44BD3BF-AB75-DD48-8CE4-6A432DA3CE8E}" type="slidenum">
              <a:rPr lang="en-US" smtClean="0"/>
              <a:t>18</a:t>
            </a:fld>
            <a:endParaRPr lang="en-US"/>
          </a:p>
        </p:txBody>
      </p:sp>
    </p:spTree>
    <p:extLst>
      <p:ext uri="{BB962C8B-B14F-4D97-AF65-F5344CB8AC3E}">
        <p14:creationId xmlns:p14="http://schemas.microsoft.com/office/powerpoint/2010/main" val="2172761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BB0DB-4481-EB8D-E39D-575EBE66F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27BE8-27B7-9198-F41A-9F41C7A9226A}"/>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A550831E-002A-A290-5CB4-F34D930435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42.9% of the patients had 3 contact points before arriving at the </a:t>
            </a:r>
            <a:r>
              <a:rPr lang="en-IE" err="1"/>
              <a:t>mdt</a:t>
            </a:r>
            <a:r>
              <a:rPr lang="en-IE"/>
              <a:t> clinic</a:t>
            </a:r>
          </a:p>
        </p:txBody>
      </p:sp>
      <p:sp>
        <p:nvSpPr>
          <p:cNvPr id="4" name="Slide Number Placeholder 3">
            <a:extLst>
              <a:ext uri="{FF2B5EF4-FFF2-40B4-BE49-F238E27FC236}">
                <a16:creationId xmlns:a16="http://schemas.microsoft.com/office/drawing/2014/main" id="{529197D2-C77B-8560-621C-46D92B009D34}"/>
              </a:ext>
            </a:extLst>
          </p:cNvPr>
          <p:cNvSpPr>
            <a:spLocks noGrp="1"/>
          </p:cNvSpPr>
          <p:nvPr>
            <p:ph type="sldNum" sz="quarter" idx="5"/>
          </p:nvPr>
        </p:nvSpPr>
        <p:spPr/>
        <p:txBody>
          <a:bodyPr/>
          <a:lstStyle/>
          <a:p>
            <a:fld id="{F1818CCC-BE0F-49C9-B2CD-133ADAF53432}" type="slidenum">
              <a:rPr lang="en-CA" smtClean="0"/>
              <a:t>19</a:t>
            </a:fld>
            <a:endParaRPr lang="en-CA"/>
          </a:p>
        </p:txBody>
      </p:sp>
    </p:spTree>
    <p:extLst>
      <p:ext uri="{BB962C8B-B14F-4D97-AF65-F5344CB8AC3E}">
        <p14:creationId xmlns:p14="http://schemas.microsoft.com/office/powerpoint/2010/main" val="286167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a57a7740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fr-CA"/>
          </a:p>
        </p:txBody>
      </p:sp>
      <p:sp>
        <p:nvSpPr>
          <p:cNvPr id="52" name="Google Shape;52;g3a57a7740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This project was initiated and funded by My Name’5 Doddie Foundation.</a:t>
            </a:r>
          </a:p>
          <a:p>
            <a:pPr marL="0" marR="0" lvl="0" indent="0" algn="l">
              <a:lnSpc>
                <a:spcPct val="80000"/>
              </a:lnSpc>
              <a:spcBef>
                <a:spcPts val="0"/>
              </a:spcBef>
              <a:spcAft>
                <a:spcPts val="0"/>
              </a:spcAft>
              <a:buSzPts val="2800"/>
              <a:buFont typeface="Arial"/>
              <a:buNone/>
            </a:pPr>
            <a:endParaRPr lang="en-US" sz="1200" b="0" i="0" u="none" strike="noStrike" cap="none">
              <a:solidFill>
                <a:srgbClr val="FFE200"/>
              </a:solidFill>
              <a:latin typeface="Montserrat"/>
              <a:ea typeface="Montserrat"/>
              <a:cs typeface="Montserra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C605B-7162-E33A-FCA1-E71265923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60451-0DBC-179C-D880-2507BFCEF8A5}"/>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CD5CE04-CFAD-ABF4-E04B-346C840CC854}"/>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54E839A1-55D6-1471-6764-21F0D0560BF4}"/>
              </a:ext>
            </a:extLst>
          </p:cNvPr>
          <p:cNvSpPr>
            <a:spLocks noGrp="1"/>
          </p:cNvSpPr>
          <p:nvPr>
            <p:ph type="sldNum" sz="quarter" idx="5"/>
          </p:nvPr>
        </p:nvSpPr>
        <p:spPr/>
        <p:txBody>
          <a:bodyPr/>
          <a:lstStyle/>
          <a:p>
            <a:fld id="{F1818CCC-BE0F-49C9-B2CD-133ADAF53432}" type="slidenum">
              <a:rPr lang="en-CA" smtClean="0"/>
              <a:t>20</a:t>
            </a:fld>
            <a:endParaRPr lang="en-CA"/>
          </a:p>
        </p:txBody>
      </p:sp>
    </p:spTree>
    <p:extLst>
      <p:ext uri="{BB962C8B-B14F-4D97-AF65-F5344CB8AC3E}">
        <p14:creationId xmlns:p14="http://schemas.microsoft.com/office/powerpoint/2010/main" val="2379228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8EA2-6817-FFDF-FBC5-799803BC3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065F8-C50F-3E78-FCFD-9FD047E0B02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CAFC9248-1102-AF4C-BA2B-19AABE1EFE25}"/>
              </a:ext>
            </a:extLst>
          </p:cNvPr>
          <p:cNvSpPr>
            <a:spLocks noGrp="1"/>
          </p:cNvSpPr>
          <p:nvPr>
            <p:ph type="body" idx="1"/>
          </p:nvPr>
        </p:nvSpPr>
        <p:spPr/>
        <p:txBody>
          <a:bodyPr/>
          <a:lstStyle/>
          <a:p>
            <a:r>
              <a:rPr lang="en-CA" b="1"/>
              <a:t>This slide illustrates the critical role that non-ALS/MND clinicians play in determining diagnostic timelines, as their recognition of signs and symptoms and timely referrals can significantly speed up the path to an ALS/MND diagnosis. </a:t>
            </a:r>
            <a:r>
              <a:rPr lang="en-CA"/>
              <a:t>People with ALS/MND symptoms often consult their primary physician first, while some may consult neurologists and other specialists, such as otolaryngologists, orthopedic surgeons, or neurosurgeons. Arrows indicate the many different paths to reach the diagnosis of ALS/MND. Red thick arrows denote less common paths that often derail the expected paths to diagnosis. Every physician during this process may order tests, including multiple neuroimaging procedures and electrodiagnostic studies (nerve conduction studies and EMGs), which require time. Some patients might undergo inappropriate interventions, resulting in a long delay to a correct diagnosis. Scheduling and general logistics of obtaining appointments take time as well. These waiting periods sum up to create the observed long duration from symptom onset to the diagnosis of ALS/MND.</a:t>
            </a:r>
            <a:endParaRPr lang="en-US"/>
          </a:p>
          <a:p>
            <a:endParaRPr lang="en-CA"/>
          </a:p>
        </p:txBody>
      </p:sp>
      <p:sp>
        <p:nvSpPr>
          <p:cNvPr id="4" name="Slide Number Placeholder 3">
            <a:extLst>
              <a:ext uri="{FF2B5EF4-FFF2-40B4-BE49-F238E27FC236}">
                <a16:creationId xmlns:a16="http://schemas.microsoft.com/office/drawing/2014/main" id="{16FFE1AF-B7E2-30F2-EF37-04511AFC585D}"/>
              </a:ext>
            </a:extLst>
          </p:cNvPr>
          <p:cNvSpPr>
            <a:spLocks noGrp="1"/>
          </p:cNvSpPr>
          <p:nvPr>
            <p:ph type="sldNum" sz="quarter" idx="5"/>
          </p:nvPr>
        </p:nvSpPr>
        <p:spPr/>
        <p:txBody>
          <a:bodyPr/>
          <a:lstStyle/>
          <a:p>
            <a:fld id="{F1818CCC-BE0F-49C9-B2CD-133ADAF53432}" type="slidenum">
              <a:rPr lang="en-CA" smtClean="0"/>
              <a:t>21</a:t>
            </a:fld>
            <a:endParaRPr lang="en-CA"/>
          </a:p>
        </p:txBody>
      </p:sp>
    </p:spTree>
    <p:extLst>
      <p:ext uri="{BB962C8B-B14F-4D97-AF65-F5344CB8AC3E}">
        <p14:creationId xmlns:p14="http://schemas.microsoft.com/office/powerpoint/2010/main" val="3771143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D9BB2-3CCC-C0AD-8E73-CFD32E968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2835E-44D1-5945-807B-DD4B98C9CF2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BCC3105-B088-5AD4-F522-D1E0812716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A78CAB-DC56-3F81-8C36-9E3B4B664FAC}"/>
              </a:ext>
            </a:extLst>
          </p:cNvPr>
          <p:cNvSpPr>
            <a:spLocks noGrp="1"/>
          </p:cNvSpPr>
          <p:nvPr>
            <p:ph type="sldNum" sz="quarter" idx="5"/>
          </p:nvPr>
        </p:nvSpPr>
        <p:spPr/>
        <p:txBody>
          <a:bodyPr/>
          <a:lstStyle/>
          <a:p>
            <a:fld id="{F1818CCC-BE0F-49C9-B2CD-133ADAF53432}" type="slidenum">
              <a:rPr lang="en-CA" smtClean="0"/>
              <a:t>22</a:t>
            </a:fld>
            <a:endParaRPr lang="en-CA"/>
          </a:p>
        </p:txBody>
      </p:sp>
    </p:spTree>
    <p:extLst>
      <p:ext uri="{BB962C8B-B14F-4D97-AF65-F5344CB8AC3E}">
        <p14:creationId xmlns:p14="http://schemas.microsoft.com/office/powerpoint/2010/main" val="3324088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66142-7044-1525-D32B-3F67A231C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F187E-A8A5-FCAD-EF10-6412C1ADF6E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C63F29D3-D8CA-3C11-19F6-30C7D0783E1C}"/>
              </a:ext>
            </a:extLst>
          </p:cNvPr>
          <p:cNvSpPr>
            <a:spLocks noGrp="1"/>
          </p:cNvSpPr>
          <p:nvPr>
            <p:ph type="body" idx="1"/>
          </p:nvPr>
        </p:nvSpPr>
        <p:spPr/>
        <p:txBody>
          <a:bodyPr/>
          <a:lstStyle/>
          <a:p>
            <a:r>
              <a:rPr lang="fr-CA" err="1">
                <a:solidFill>
                  <a:srgbClr val="1B1B1B"/>
                </a:solidFill>
              </a:rPr>
              <a:t>Maksymowicz</a:t>
            </a:r>
            <a:r>
              <a:rPr lang="fr-CA">
                <a:solidFill>
                  <a:srgbClr val="1B1B1B"/>
                </a:solidFill>
              </a:rPr>
              <a:t> S, </a:t>
            </a:r>
            <a:r>
              <a:rPr lang="fr-CA" err="1">
                <a:solidFill>
                  <a:srgbClr val="1B1B1B"/>
                </a:solidFill>
              </a:rPr>
              <a:t>Libura</a:t>
            </a:r>
            <a:r>
              <a:rPr lang="fr-CA">
                <a:solidFill>
                  <a:srgbClr val="1B1B1B"/>
                </a:solidFill>
              </a:rPr>
              <a:t> M, </a:t>
            </a:r>
            <a:r>
              <a:rPr lang="fr-CA" err="1">
                <a:solidFill>
                  <a:srgbClr val="1B1B1B"/>
                </a:solidFill>
              </a:rPr>
              <a:t>Malarkiewicz</a:t>
            </a:r>
            <a:r>
              <a:rPr lang="fr-CA">
                <a:solidFill>
                  <a:srgbClr val="1B1B1B"/>
                </a:solidFill>
              </a:rPr>
              <a:t> P. </a:t>
            </a:r>
            <a:r>
              <a:rPr lang="fr-CA" err="1">
                <a:solidFill>
                  <a:srgbClr val="1B1B1B"/>
                </a:solidFill>
              </a:rPr>
              <a:t>Overcoming</a:t>
            </a:r>
            <a:r>
              <a:rPr lang="fr-CA">
                <a:solidFill>
                  <a:srgbClr val="1B1B1B"/>
                </a:solidFill>
              </a:rPr>
              <a:t> </a:t>
            </a:r>
            <a:r>
              <a:rPr lang="fr-CA" err="1">
                <a:solidFill>
                  <a:srgbClr val="1B1B1B"/>
                </a:solidFill>
              </a:rPr>
              <a:t>therapeutic</a:t>
            </a:r>
            <a:r>
              <a:rPr lang="fr-CA">
                <a:solidFill>
                  <a:srgbClr val="1B1B1B"/>
                </a:solidFill>
              </a:rPr>
              <a:t> </a:t>
            </a:r>
            <a:r>
              <a:rPr lang="fr-CA" err="1">
                <a:solidFill>
                  <a:srgbClr val="1B1B1B"/>
                </a:solidFill>
              </a:rPr>
              <a:t>nihilism</a:t>
            </a:r>
            <a:r>
              <a:rPr lang="fr-CA">
                <a:solidFill>
                  <a:srgbClr val="1B1B1B"/>
                </a:solidFill>
              </a:rPr>
              <a:t>. Breaking </a:t>
            </a:r>
            <a:r>
              <a:rPr lang="fr-CA" err="1">
                <a:solidFill>
                  <a:srgbClr val="1B1B1B"/>
                </a:solidFill>
              </a:rPr>
              <a:t>bad</a:t>
            </a:r>
            <a:r>
              <a:rPr lang="fr-CA">
                <a:solidFill>
                  <a:srgbClr val="1B1B1B"/>
                </a:solidFill>
              </a:rPr>
              <a:t> news of </a:t>
            </a:r>
            <a:r>
              <a:rPr lang="fr-CA" err="1">
                <a:solidFill>
                  <a:srgbClr val="1B1B1B"/>
                </a:solidFill>
              </a:rPr>
              <a:t>amyotrophic</a:t>
            </a:r>
            <a:r>
              <a:rPr lang="fr-CA">
                <a:solidFill>
                  <a:srgbClr val="1B1B1B"/>
                </a:solidFill>
              </a:rPr>
              <a:t> </a:t>
            </a:r>
            <a:r>
              <a:rPr lang="fr-CA" err="1">
                <a:solidFill>
                  <a:srgbClr val="1B1B1B"/>
                </a:solidFill>
              </a:rPr>
              <a:t>lateral</a:t>
            </a:r>
            <a:r>
              <a:rPr lang="fr-CA">
                <a:solidFill>
                  <a:srgbClr val="1B1B1B"/>
                </a:solidFill>
              </a:rPr>
              <a:t> </a:t>
            </a:r>
            <a:r>
              <a:rPr lang="fr-CA" err="1">
                <a:solidFill>
                  <a:srgbClr val="1B1B1B"/>
                </a:solidFill>
              </a:rPr>
              <a:t>sclerosis</a:t>
            </a:r>
            <a:r>
              <a:rPr lang="fr-CA">
                <a:solidFill>
                  <a:srgbClr val="1B1B1B"/>
                </a:solidFill>
              </a:rPr>
              <a:t>-a patient-</a:t>
            </a:r>
            <a:r>
              <a:rPr lang="fr-CA" err="1">
                <a:solidFill>
                  <a:srgbClr val="1B1B1B"/>
                </a:solidFill>
              </a:rPr>
              <a:t>centred</a:t>
            </a:r>
            <a:r>
              <a:rPr lang="fr-CA">
                <a:solidFill>
                  <a:srgbClr val="1B1B1B"/>
                </a:solidFill>
              </a:rPr>
              <a:t> perspective in rare </a:t>
            </a:r>
            <a:r>
              <a:rPr lang="fr-CA" err="1">
                <a:solidFill>
                  <a:srgbClr val="1B1B1B"/>
                </a:solidFill>
              </a:rPr>
              <a:t>diseases</a:t>
            </a:r>
            <a:r>
              <a:rPr lang="fr-CA">
                <a:solidFill>
                  <a:srgbClr val="1B1B1B"/>
                </a:solidFill>
              </a:rPr>
              <a:t>. </a:t>
            </a:r>
            <a:r>
              <a:rPr lang="fr-CA" err="1">
                <a:solidFill>
                  <a:srgbClr val="1B1B1B"/>
                </a:solidFill>
              </a:rPr>
              <a:t>Neurol</a:t>
            </a:r>
            <a:r>
              <a:rPr lang="fr-CA">
                <a:solidFill>
                  <a:srgbClr val="1B1B1B"/>
                </a:solidFill>
              </a:rPr>
              <a:t> </a:t>
            </a:r>
            <a:r>
              <a:rPr lang="fr-CA" err="1">
                <a:solidFill>
                  <a:srgbClr val="1B1B1B"/>
                </a:solidFill>
              </a:rPr>
              <a:t>Sci</a:t>
            </a:r>
            <a:r>
              <a:rPr lang="fr-CA">
                <a:solidFill>
                  <a:srgbClr val="1B1B1B"/>
                </a:solidFill>
              </a:rPr>
              <a:t>. 2022 Jul;43(7):4257-4265.</a:t>
            </a:r>
            <a:endParaRPr lang="en-US"/>
          </a:p>
        </p:txBody>
      </p:sp>
      <p:sp>
        <p:nvSpPr>
          <p:cNvPr id="4" name="Slide Number Placeholder 3">
            <a:extLst>
              <a:ext uri="{FF2B5EF4-FFF2-40B4-BE49-F238E27FC236}">
                <a16:creationId xmlns:a16="http://schemas.microsoft.com/office/drawing/2014/main" id="{9F22A660-9E0C-99C7-6111-E6F74F85624E}"/>
              </a:ext>
            </a:extLst>
          </p:cNvPr>
          <p:cNvSpPr>
            <a:spLocks noGrp="1"/>
          </p:cNvSpPr>
          <p:nvPr>
            <p:ph type="sldNum" sz="quarter" idx="5"/>
          </p:nvPr>
        </p:nvSpPr>
        <p:spPr/>
        <p:txBody>
          <a:bodyPr/>
          <a:lstStyle/>
          <a:p>
            <a:fld id="{F1818CCC-BE0F-49C9-B2CD-133ADAF53432}" type="slidenum">
              <a:rPr lang="en-CA" smtClean="0"/>
              <a:t>23</a:t>
            </a:fld>
            <a:endParaRPr lang="en-CA"/>
          </a:p>
        </p:txBody>
      </p:sp>
    </p:spTree>
    <p:extLst>
      <p:ext uri="{BB962C8B-B14F-4D97-AF65-F5344CB8AC3E}">
        <p14:creationId xmlns:p14="http://schemas.microsoft.com/office/powerpoint/2010/main" val="3968713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E3F3E-9ECE-BD1D-E7A2-094BF5893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25B1F-2AFB-9543-045B-EDF91C333C4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9ED667C6-7A7F-B72E-DBCD-80680E86F65F}"/>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B2781B3A-EC23-B73E-3241-F3F5FB3A5000}"/>
              </a:ext>
            </a:extLst>
          </p:cNvPr>
          <p:cNvSpPr>
            <a:spLocks noGrp="1"/>
          </p:cNvSpPr>
          <p:nvPr>
            <p:ph type="sldNum" sz="quarter" idx="5"/>
          </p:nvPr>
        </p:nvSpPr>
        <p:spPr/>
        <p:txBody>
          <a:bodyPr/>
          <a:lstStyle/>
          <a:p>
            <a:fld id="{F1818CCC-BE0F-49C9-B2CD-133ADAF53432}" type="slidenum">
              <a:rPr lang="en-CA" smtClean="0"/>
              <a:t>24</a:t>
            </a:fld>
            <a:endParaRPr lang="en-CA"/>
          </a:p>
        </p:txBody>
      </p:sp>
    </p:spTree>
    <p:extLst>
      <p:ext uri="{BB962C8B-B14F-4D97-AF65-F5344CB8AC3E}">
        <p14:creationId xmlns:p14="http://schemas.microsoft.com/office/powerpoint/2010/main" val="1771079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25</a:t>
            </a:fld>
            <a:endParaRPr lang="en-CA"/>
          </a:p>
        </p:txBody>
      </p:sp>
    </p:spTree>
    <p:extLst>
      <p:ext uri="{BB962C8B-B14F-4D97-AF65-F5344CB8AC3E}">
        <p14:creationId xmlns:p14="http://schemas.microsoft.com/office/powerpoint/2010/main" val="965699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FD965-8579-9B66-7687-770223286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2C0D7-39E2-69B6-CDCA-17208D980A9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4B8CBD8-564A-546E-64E1-13EE8C8C28B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8E3B378D-5582-DEE8-49D6-EDB6E6803E6D}"/>
              </a:ext>
            </a:extLst>
          </p:cNvPr>
          <p:cNvSpPr>
            <a:spLocks noGrp="1"/>
          </p:cNvSpPr>
          <p:nvPr>
            <p:ph type="sldNum" sz="quarter" idx="5"/>
          </p:nvPr>
        </p:nvSpPr>
        <p:spPr/>
        <p:txBody>
          <a:bodyPr/>
          <a:lstStyle/>
          <a:p>
            <a:fld id="{F1818CCC-BE0F-49C9-B2CD-133ADAF53432}" type="slidenum">
              <a:rPr lang="en-CA" smtClean="0"/>
              <a:t>26</a:t>
            </a:fld>
            <a:endParaRPr lang="en-CA"/>
          </a:p>
        </p:txBody>
      </p:sp>
    </p:spTree>
    <p:extLst>
      <p:ext uri="{BB962C8B-B14F-4D97-AF65-F5344CB8AC3E}">
        <p14:creationId xmlns:p14="http://schemas.microsoft.com/office/powerpoint/2010/main" val="4275498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9DDEF-5016-4409-047D-B1D97AD20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E954A-4B4A-4EB2-380A-AF232741C1D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392323FF-1DE2-8FED-9085-0A77731F7BE1}"/>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B1D69051-A245-2F7F-5254-D03CD0123648}"/>
              </a:ext>
            </a:extLst>
          </p:cNvPr>
          <p:cNvSpPr>
            <a:spLocks noGrp="1"/>
          </p:cNvSpPr>
          <p:nvPr>
            <p:ph type="sldNum" sz="quarter" idx="5"/>
          </p:nvPr>
        </p:nvSpPr>
        <p:spPr/>
        <p:txBody>
          <a:bodyPr/>
          <a:lstStyle/>
          <a:p>
            <a:fld id="{F1818CCC-BE0F-49C9-B2CD-133ADAF53432}" type="slidenum">
              <a:rPr lang="en-CA" smtClean="0"/>
              <a:t>27</a:t>
            </a:fld>
            <a:endParaRPr lang="en-CA"/>
          </a:p>
        </p:txBody>
      </p:sp>
    </p:spTree>
    <p:extLst>
      <p:ext uri="{BB962C8B-B14F-4D97-AF65-F5344CB8AC3E}">
        <p14:creationId xmlns:p14="http://schemas.microsoft.com/office/powerpoint/2010/main" val="1866213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BB4CB-168B-FA5D-17C6-A2E80001B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E177A-DC44-6CB3-4119-F3043E1CBE2E}"/>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F759CB83-0650-32B5-A9DD-65921C7456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a:solidFill>
                  <a:srgbClr val="212121"/>
                </a:solidFill>
                <a:effectLst/>
                <a:latin typeface="BlinkMacSystemFont"/>
              </a:rPr>
              <a:t>Reynolds SJ, Chhetri SK. Specialist referrals and diagnostic delays in motor neurone disease: Mapping patients' journey through hoops and hurdles in healthcare. Clin Med (Lond). 2024 Jul;24(4):100228. </a:t>
            </a:r>
            <a:endParaRPr lang="en-CA" sz="1200"/>
          </a:p>
          <a:p>
            <a:endParaRPr lang="en-CA"/>
          </a:p>
        </p:txBody>
      </p:sp>
      <p:sp>
        <p:nvSpPr>
          <p:cNvPr id="4" name="Slide Number Placeholder 3">
            <a:extLst>
              <a:ext uri="{FF2B5EF4-FFF2-40B4-BE49-F238E27FC236}">
                <a16:creationId xmlns:a16="http://schemas.microsoft.com/office/drawing/2014/main" id="{84630726-146C-B59D-FB4A-743687908D06}"/>
              </a:ext>
            </a:extLst>
          </p:cNvPr>
          <p:cNvSpPr>
            <a:spLocks noGrp="1"/>
          </p:cNvSpPr>
          <p:nvPr>
            <p:ph type="sldNum" sz="quarter" idx="5"/>
          </p:nvPr>
        </p:nvSpPr>
        <p:spPr/>
        <p:txBody>
          <a:bodyPr/>
          <a:lstStyle/>
          <a:p>
            <a:fld id="{E44BD3BF-AB75-DD48-8CE4-6A432DA3CE8E}" type="slidenum">
              <a:rPr lang="en-US" smtClean="0"/>
              <a:t>28</a:t>
            </a:fld>
            <a:endParaRPr lang="en-US"/>
          </a:p>
        </p:txBody>
      </p:sp>
    </p:spTree>
    <p:extLst>
      <p:ext uri="{BB962C8B-B14F-4D97-AF65-F5344CB8AC3E}">
        <p14:creationId xmlns:p14="http://schemas.microsoft.com/office/powerpoint/2010/main" val="814336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C71A3-ACD5-F041-3839-2DDA116B2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7B7BF-FB50-55BA-77D4-5CC1BDE743DA}"/>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E4C48737-31B3-3501-1C72-E41EA7D656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a:solidFill>
                  <a:srgbClr val="212121"/>
                </a:solidFill>
                <a:effectLst/>
                <a:latin typeface="BlinkMacSystemFont"/>
              </a:rPr>
              <a:t>Reynolds SJ, Chhetri SK. Specialist referrals and diagnostic delays in motor neurone disease: Mapping patients' journey through hoops and hurdles in healthcare. Clin Med (Lond). 2024 Jul;24(4):100228. </a:t>
            </a:r>
            <a:endParaRPr lang="en-CA" sz="1200"/>
          </a:p>
          <a:p>
            <a:endParaRPr lang="en-CA"/>
          </a:p>
        </p:txBody>
      </p:sp>
      <p:sp>
        <p:nvSpPr>
          <p:cNvPr id="4" name="Slide Number Placeholder 3">
            <a:extLst>
              <a:ext uri="{FF2B5EF4-FFF2-40B4-BE49-F238E27FC236}">
                <a16:creationId xmlns:a16="http://schemas.microsoft.com/office/drawing/2014/main" id="{727E6539-CD11-C016-A70C-C5C8B01982F1}"/>
              </a:ext>
            </a:extLst>
          </p:cNvPr>
          <p:cNvSpPr>
            <a:spLocks noGrp="1"/>
          </p:cNvSpPr>
          <p:nvPr>
            <p:ph type="sldNum" sz="quarter" idx="5"/>
          </p:nvPr>
        </p:nvSpPr>
        <p:spPr/>
        <p:txBody>
          <a:bodyPr/>
          <a:lstStyle/>
          <a:p>
            <a:fld id="{E44BD3BF-AB75-DD48-8CE4-6A432DA3CE8E}" type="slidenum">
              <a:rPr lang="en-US" smtClean="0"/>
              <a:t>29</a:t>
            </a:fld>
            <a:endParaRPr lang="en-US"/>
          </a:p>
        </p:txBody>
      </p:sp>
    </p:spTree>
    <p:extLst>
      <p:ext uri="{BB962C8B-B14F-4D97-AF65-F5344CB8AC3E}">
        <p14:creationId xmlns:p14="http://schemas.microsoft.com/office/powerpoint/2010/main" val="188004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3</a:t>
            </a:fld>
            <a:endParaRPr lang="en-CA"/>
          </a:p>
        </p:txBody>
      </p:sp>
    </p:spTree>
    <p:extLst>
      <p:ext uri="{BB962C8B-B14F-4D97-AF65-F5344CB8AC3E}">
        <p14:creationId xmlns:p14="http://schemas.microsoft.com/office/powerpoint/2010/main" val="142128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5D93E-CEE6-D9BE-EB3D-5CAD61A53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F9DF6-1D11-3E8E-C622-8456FD166BFE}"/>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6BBD06B1-C091-4F9F-C8F7-BB6C3CCC6173}"/>
              </a:ext>
            </a:extLst>
          </p:cNvPr>
          <p:cNvSpPr>
            <a:spLocks noGrp="1"/>
          </p:cNvSpPr>
          <p:nvPr>
            <p:ph type="body" idx="1"/>
          </p:nvPr>
        </p:nvSpPr>
        <p:spPr/>
        <p:txBody>
          <a:bodyPr/>
          <a:lstStyle/>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Brown RH, Al-Chalabi A. Amyotrophic Lateral Sclerosis. N Engl J Med. 2017 Jul 13;377(2):162-172. </a:t>
            </a:r>
            <a:br>
              <a:rPr lang="en-CA" sz="1200" b="0" i="0" kern="1200">
                <a:solidFill>
                  <a:schemeClr val="tx1"/>
                </a:solidFill>
                <a:effectLst/>
                <a:latin typeface="+mn-lt"/>
                <a:ea typeface="+mn-ea"/>
                <a:cs typeface="+mn-cs"/>
              </a:rPr>
            </a:br>
            <a:br>
              <a:rPr lang="en-CA" sz="1200" b="0" i="0" kern="1200">
                <a:solidFill>
                  <a:schemeClr val="tx1"/>
                </a:solidFill>
                <a:effectLst/>
                <a:latin typeface="+mn-lt"/>
                <a:ea typeface="+mn-ea"/>
                <a:cs typeface="+mn-cs"/>
              </a:rPr>
            </a:br>
            <a:r>
              <a:rPr lang="en-CA" sz="1200" b="0" i="0" kern="1200">
                <a:solidFill>
                  <a:schemeClr val="tx1"/>
                </a:solidFill>
                <a:effectLst/>
                <a:latin typeface="+mn-lt"/>
                <a:ea typeface="+mn-ea"/>
                <a:cs typeface="+mn-cs"/>
              </a:rPr>
              <a:t>Garnier M, </a:t>
            </a:r>
            <a:r>
              <a:rPr lang="en-CA" sz="1200" b="0" i="0" kern="1200" err="1">
                <a:solidFill>
                  <a:schemeClr val="tx1"/>
                </a:solidFill>
                <a:effectLst/>
                <a:latin typeface="+mn-lt"/>
                <a:ea typeface="+mn-ea"/>
                <a:cs typeface="+mn-cs"/>
              </a:rPr>
              <a:t>Camdessanché</a:t>
            </a:r>
            <a:r>
              <a:rPr lang="en-CA" sz="1200" b="0" i="0" kern="1200">
                <a:solidFill>
                  <a:schemeClr val="tx1"/>
                </a:solidFill>
                <a:effectLst/>
                <a:latin typeface="+mn-lt"/>
                <a:ea typeface="+mn-ea"/>
                <a:cs typeface="+mn-cs"/>
              </a:rPr>
              <a:t> JP, </a:t>
            </a:r>
            <a:r>
              <a:rPr lang="en-CA" sz="1200" b="0" i="0" kern="1200" err="1">
                <a:solidFill>
                  <a:schemeClr val="tx1"/>
                </a:solidFill>
                <a:effectLst/>
                <a:latin typeface="+mn-lt"/>
                <a:ea typeface="+mn-ea"/>
                <a:cs typeface="+mn-cs"/>
              </a:rPr>
              <a:t>Cassereau</a:t>
            </a:r>
            <a:r>
              <a:rPr lang="en-CA" sz="1200" b="0" i="0" kern="1200">
                <a:solidFill>
                  <a:schemeClr val="tx1"/>
                </a:solidFill>
                <a:effectLst/>
                <a:latin typeface="+mn-lt"/>
                <a:ea typeface="+mn-ea"/>
                <a:cs typeface="+mn-cs"/>
              </a:rPr>
              <a:t> J, </a:t>
            </a:r>
            <a:r>
              <a:rPr lang="en-CA" sz="1200" b="0" i="0" kern="1200" err="1">
                <a:solidFill>
                  <a:schemeClr val="tx1"/>
                </a:solidFill>
                <a:effectLst/>
                <a:latin typeface="+mn-lt"/>
                <a:ea typeface="+mn-ea"/>
                <a:cs typeface="+mn-cs"/>
              </a:rPr>
              <a:t>Codron</a:t>
            </a:r>
            <a:r>
              <a:rPr lang="en-CA" sz="1200" b="0" i="0" kern="1200">
                <a:solidFill>
                  <a:schemeClr val="tx1"/>
                </a:solidFill>
                <a:effectLst/>
                <a:latin typeface="+mn-lt"/>
                <a:ea typeface="+mn-ea"/>
                <a:cs typeface="+mn-cs"/>
              </a:rPr>
              <a:t> P. From suspicion to diagnosis: exploration strategy for suspected amyotrophic lateral sclerosis. Ann Med. 2024 Dec;56(1):2398199.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Van Es MA. Amyotrophic lateral sclerosis; clinical features, differential diagnosis and pathology. Int Rev </a:t>
            </a:r>
            <a:r>
              <a:rPr lang="en-CA" sz="1200" b="0" i="0" kern="1200" err="1">
                <a:solidFill>
                  <a:schemeClr val="tx1"/>
                </a:solidFill>
                <a:effectLst/>
                <a:latin typeface="+mn-lt"/>
                <a:ea typeface="+mn-ea"/>
                <a:cs typeface="+mn-cs"/>
              </a:rPr>
              <a:t>Neurobiol</a:t>
            </a:r>
            <a:r>
              <a:rPr lang="en-CA" sz="1200" b="0" i="0" kern="1200">
                <a:solidFill>
                  <a:schemeClr val="tx1"/>
                </a:solidFill>
                <a:effectLst/>
                <a:latin typeface="+mn-lt"/>
                <a:ea typeface="+mn-ea"/>
                <a:cs typeface="+mn-cs"/>
              </a:rPr>
              <a:t>. 2024;176:1-47. </a:t>
            </a:r>
          </a:p>
          <a:p>
            <a:endParaRPr lang="en-CA"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a:solidFill>
                  <a:schemeClr val="tx1"/>
                </a:solidFill>
                <a:effectLst/>
                <a:latin typeface="+mn-lt"/>
                <a:ea typeface="+mn-ea"/>
                <a:cs typeface="+mn-cs"/>
              </a:rPr>
              <a:t>Siddique N, Siddique T. </a:t>
            </a:r>
            <a:r>
              <a:rPr lang="en-CA" sz="1200" b="0" i="0" u="none" strike="noStrike" kern="1200">
                <a:solidFill>
                  <a:schemeClr val="tx1"/>
                </a:solidFill>
                <a:effectLst/>
                <a:latin typeface="+mn-lt"/>
                <a:ea typeface="+mn-ea"/>
                <a:cs typeface="+mn-cs"/>
                <a:hlinkClick r:id="rId3"/>
              </a:rPr>
              <a:t>Amyotrophic Lateral Sclerosis Overview.</a:t>
            </a:r>
            <a:r>
              <a:rPr lang="en-CA" sz="1200" b="0" i="0" kern="1200">
                <a:solidFill>
                  <a:schemeClr val="tx1"/>
                </a:solidFill>
                <a:effectLst/>
                <a:latin typeface="+mn-lt"/>
                <a:ea typeface="+mn-ea"/>
                <a:cs typeface="+mn-cs"/>
              </a:rPr>
              <a:t> </a:t>
            </a:r>
            <a:r>
              <a:rPr lang="en-CA" sz="1200" b="0" i="0" kern="1200" err="1">
                <a:solidFill>
                  <a:schemeClr val="tx1"/>
                </a:solidFill>
                <a:effectLst/>
                <a:latin typeface="+mn-lt"/>
                <a:ea typeface="+mn-ea"/>
                <a:cs typeface="+mn-cs"/>
              </a:rPr>
              <a:t>GeneReviews</a:t>
            </a:r>
            <a:r>
              <a:rPr lang="en-CA" sz="1200" b="0" i="0" kern="1200">
                <a:solidFill>
                  <a:schemeClr val="tx1"/>
                </a:solidFill>
                <a:effectLst/>
                <a:latin typeface="+mn-lt"/>
                <a:ea typeface="+mn-ea"/>
                <a:cs typeface="+mn-cs"/>
              </a:rPr>
              <a:t> [Internet]. Updated 2023 Sep 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a:solidFill>
                  <a:schemeClr val="tx1"/>
                </a:solidFill>
                <a:effectLst/>
                <a:latin typeface="+mn-lt"/>
                <a:ea typeface="+mn-ea"/>
                <a:cs typeface="+mn-cs"/>
              </a:rPr>
              <a:t>Gwathmey KG, Corcia P, McDermott CJ, Genge A, </a:t>
            </a:r>
            <a:r>
              <a:rPr lang="en-CA" sz="1200" b="0" i="0" kern="1200" err="1">
                <a:solidFill>
                  <a:schemeClr val="tx1"/>
                </a:solidFill>
                <a:effectLst/>
                <a:latin typeface="+mn-lt"/>
                <a:ea typeface="+mn-ea"/>
                <a:cs typeface="+mn-cs"/>
              </a:rPr>
              <a:t>Sennfält</a:t>
            </a:r>
            <a:r>
              <a:rPr lang="en-CA" sz="1200" b="0" i="0" kern="1200">
                <a:solidFill>
                  <a:schemeClr val="tx1"/>
                </a:solidFill>
                <a:effectLst/>
                <a:latin typeface="+mn-lt"/>
                <a:ea typeface="+mn-ea"/>
                <a:cs typeface="+mn-cs"/>
              </a:rPr>
              <a:t> S, de Carvalho M, </a:t>
            </a:r>
            <a:r>
              <a:rPr lang="en-CA" sz="1200" b="0" i="0" kern="1200" err="1">
                <a:solidFill>
                  <a:schemeClr val="tx1"/>
                </a:solidFill>
                <a:effectLst/>
                <a:latin typeface="+mn-lt"/>
                <a:ea typeface="+mn-ea"/>
                <a:cs typeface="+mn-cs"/>
              </a:rPr>
              <a:t>Ingre</a:t>
            </a:r>
            <a:r>
              <a:rPr lang="en-CA" sz="1200" b="0" i="0" kern="1200">
                <a:solidFill>
                  <a:schemeClr val="tx1"/>
                </a:solidFill>
                <a:effectLst/>
                <a:latin typeface="+mn-lt"/>
                <a:ea typeface="+mn-ea"/>
                <a:cs typeface="+mn-cs"/>
              </a:rPr>
              <a:t> C. Diagnostic delay in amyotrophic lateral sclerosis. </a:t>
            </a:r>
            <a:r>
              <a:rPr lang="en-CA" sz="1200" b="0" i="0" kern="1200" err="1">
                <a:solidFill>
                  <a:schemeClr val="tx1"/>
                </a:solidFill>
                <a:effectLst/>
                <a:latin typeface="+mn-lt"/>
                <a:ea typeface="+mn-ea"/>
                <a:cs typeface="+mn-cs"/>
              </a:rPr>
              <a:t>Eur</a:t>
            </a:r>
            <a:r>
              <a:rPr lang="en-CA" sz="1200" b="0" i="0" kern="1200">
                <a:solidFill>
                  <a:schemeClr val="tx1"/>
                </a:solidFill>
                <a:effectLst/>
                <a:latin typeface="+mn-lt"/>
                <a:ea typeface="+mn-ea"/>
                <a:cs typeface="+mn-cs"/>
              </a:rPr>
              <a:t> J Neurol. 2023 Sep;30(9):2595-2601. </a:t>
            </a:r>
          </a:p>
          <a:p>
            <a:br>
              <a:rPr lang="en-CA" sz="1200" b="0" i="0" kern="1200">
                <a:solidFill>
                  <a:schemeClr val="tx1"/>
                </a:solidFill>
                <a:effectLst/>
                <a:latin typeface="+mn-lt"/>
                <a:ea typeface="+mn-ea"/>
                <a:cs typeface="+mn-cs"/>
              </a:rPr>
            </a:br>
            <a:br>
              <a:rPr lang="en-CA" sz="1200" b="0" i="0" kern="1200">
                <a:solidFill>
                  <a:schemeClr val="tx1"/>
                </a:solidFill>
                <a:effectLst/>
                <a:latin typeface="+mn-lt"/>
                <a:ea typeface="+mn-ea"/>
                <a:cs typeface="+mn-cs"/>
              </a:rPr>
            </a:br>
            <a:br>
              <a:rPr lang="en-CA" sz="1200" b="0" i="0" kern="1200">
                <a:solidFill>
                  <a:schemeClr val="tx1"/>
                </a:solidFill>
                <a:effectLst/>
                <a:latin typeface="+mn-lt"/>
                <a:ea typeface="+mn-ea"/>
                <a:cs typeface="+mn-cs"/>
              </a:rPr>
            </a:br>
            <a:endParaRPr lang="en-CA"/>
          </a:p>
          <a:p>
            <a:endParaRPr lang="en-CA"/>
          </a:p>
        </p:txBody>
      </p:sp>
      <p:sp>
        <p:nvSpPr>
          <p:cNvPr id="4" name="Slide Number Placeholder 3">
            <a:extLst>
              <a:ext uri="{FF2B5EF4-FFF2-40B4-BE49-F238E27FC236}">
                <a16:creationId xmlns:a16="http://schemas.microsoft.com/office/drawing/2014/main" id="{1EC56527-E25C-6D96-13AF-B96989D4E054}"/>
              </a:ext>
            </a:extLst>
          </p:cNvPr>
          <p:cNvSpPr>
            <a:spLocks noGrp="1"/>
          </p:cNvSpPr>
          <p:nvPr>
            <p:ph type="sldNum" sz="quarter" idx="5"/>
          </p:nvPr>
        </p:nvSpPr>
        <p:spPr/>
        <p:txBody>
          <a:bodyPr/>
          <a:lstStyle/>
          <a:p>
            <a:fld id="{E44BD3BF-AB75-DD48-8CE4-6A432DA3CE8E}" type="slidenum">
              <a:rPr lang="en-US" smtClean="0"/>
              <a:t>30</a:t>
            </a:fld>
            <a:endParaRPr lang="en-US"/>
          </a:p>
        </p:txBody>
      </p:sp>
    </p:spTree>
    <p:extLst>
      <p:ext uri="{BB962C8B-B14F-4D97-AF65-F5344CB8AC3E}">
        <p14:creationId xmlns:p14="http://schemas.microsoft.com/office/powerpoint/2010/main" val="3035946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6E155-1D97-4F6F-E95C-BE1919F91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A6E04-0431-C610-8B72-62F6B28A05F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4751D8AC-1C56-D39B-F581-E9C1F73B7C41}"/>
              </a:ext>
            </a:extLst>
          </p:cNvPr>
          <p:cNvSpPr>
            <a:spLocks noGrp="1"/>
          </p:cNvSpPr>
          <p:nvPr>
            <p:ph type="body" idx="1"/>
          </p:nvPr>
        </p:nvSpPr>
        <p:spPr/>
        <p:txBody>
          <a:bodyPr/>
          <a:lstStyle/>
          <a:p>
            <a:r>
              <a:rPr lang="en-CA" sz="1200" b="0" i="0" kern="1200">
                <a:solidFill>
                  <a:schemeClr val="tx1"/>
                </a:solidFill>
                <a:effectLst/>
                <a:latin typeface="+mn-lt"/>
                <a:ea typeface="+mn-ea"/>
                <a:cs typeface="+mn-cs"/>
              </a:rPr>
              <a:t>Thomson CG, Hutchinson PR, Stern PJ. Misdiagnosis in Amyotrophic Lateral Sclerosis. J Hand Surg Am. 2023 Aug;48(8):822-826. </a:t>
            </a:r>
            <a:endParaRPr lang="en-CA"/>
          </a:p>
        </p:txBody>
      </p:sp>
      <p:sp>
        <p:nvSpPr>
          <p:cNvPr id="4" name="Slide Number Placeholder 3">
            <a:extLst>
              <a:ext uri="{FF2B5EF4-FFF2-40B4-BE49-F238E27FC236}">
                <a16:creationId xmlns:a16="http://schemas.microsoft.com/office/drawing/2014/main" id="{A12035B2-1950-58EA-576B-0741D238655D}"/>
              </a:ext>
            </a:extLst>
          </p:cNvPr>
          <p:cNvSpPr>
            <a:spLocks noGrp="1"/>
          </p:cNvSpPr>
          <p:nvPr>
            <p:ph type="sldNum" sz="quarter" idx="5"/>
          </p:nvPr>
        </p:nvSpPr>
        <p:spPr/>
        <p:txBody>
          <a:bodyPr/>
          <a:lstStyle/>
          <a:p>
            <a:fld id="{E44BD3BF-AB75-DD48-8CE4-6A432DA3CE8E}" type="slidenum">
              <a:rPr lang="en-US" smtClean="0"/>
              <a:t>31</a:t>
            </a:fld>
            <a:endParaRPr lang="en-US"/>
          </a:p>
        </p:txBody>
      </p:sp>
    </p:spTree>
    <p:extLst>
      <p:ext uri="{BB962C8B-B14F-4D97-AF65-F5344CB8AC3E}">
        <p14:creationId xmlns:p14="http://schemas.microsoft.com/office/powerpoint/2010/main" val="1583559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36047-A5B8-9D47-0DB6-D79532AF9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AC783-8937-8CD1-CE24-CD7CD867A986}"/>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1FC28320-7B28-A6EB-D327-E5DF0449852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727564E-88E1-9537-3E50-E525D04AF5D9}"/>
              </a:ext>
            </a:extLst>
          </p:cNvPr>
          <p:cNvSpPr>
            <a:spLocks noGrp="1"/>
          </p:cNvSpPr>
          <p:nvPr>
            <p:ph type="sldNum" sz="quarter" idx="5"/>
          </p:nvPr>
        </p:nvSpPr>
        <p:spPr/>
        <p:txBody>
          <a:bodyPr/>
          <a:lstStyle/>
          <a:p>
            <a:fld id="{E44BD3BF-AB75-DD48-8CE4-6A432DA3CE8E}" type="slidenum">
              <a:rPr lang="en-US" smtClean="0"/>
              <a:t>32</a:t>
            </a:fld>
            <a:endParaRPr lang="en-US"/>
          </a:p>
        </p:txBody>
      </p:sp>
    </p:spTree>
    <p:extLst>
      <p:ext uri="{BB962C8B-B14F-4D97-AF65-F5344CB8AC3E}">
        <p14:creationId xmlns:p14="http://schemas.microsoft.com/office/powerpoint/2010/main" val="1013432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1303-525C-6EE2-3E62-5A3B54383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4AD8F-E40A-0F5F-FAD3-7A33A673F03A}"/>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38B6711-2F46-72A1-7309-317C7A42321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5DAD454-9B15-F6BA-E41A-789459E0488D}"/>
              </a:ext>
            </a:extLst>
          </p:cNvPr>
          <p:cNvSpPr>
            <a:spLocks noGrp="1"/>
          </p:cNvSpPr>
          <p:nvPr>
            <p:ph type="sldNum" sz="quarter" idx="5"/>
          </p:nvPr>
        </p:nvSpPr>
        <p:spPr/>
        <p:txBody>
          <a:bodyPr/>
          <a:lstStyle/>
          <a:p>
            <a:fld id="{E44BD3BF-AB75-DD48-8CE4-6A432DA3CE8E}" type="slidenum">
              <a:rPr lang="en-US" smtClean="0"/>
              <a:t>33</a:t>
            </a:fld>
            <a:endParaRPr lang="en-US"/>
          </a:p>
        </p:txBody>
      </p:sp>
    </p:spTree>
    <p:extLst>
      <p:ext uri="{BB962C8B-B14F-4D97-AF65-F5344CB8AC3E}">
        <p14:creationId xmlns:p14="http://schemas.microsoft.com/office/powerpoint/2010/main" val="2091298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A7534-00FB-3FC3-231D-B791E30C3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6C597-E348-F4F8-6380-960D03FE9AE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4D5E09E6-F24A-2C04-3556-FB95676C3EE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660CFF2-1645-1DC1-6C1B-762D268378FD}"/>
              </a:ext>
            </a:extLst>
          </p:cNvPr>
          <p:cNvSpPr>
            <a:spLocks noGrp="1"/>
          </p:cNvSpPr>
          <p:nvPr>
            <p:ph type="sldNum" sz="quarter" idx="5"/>
          </p:nvPr>
        </p:nvSpPr>
        <p:spPr/>
        <p:txBody>
          <a:bodyPr/>
          <a:lstStyle/>
          <a:p>
            <a:fld id="{E44BD3BF-AB75-DD48-8CE4-6A432DA3CE8E}" type="slidenum">
              <a:rPr lang="en-US" smtClean="0"/>
              <a:t>34</a:t>
            </a:fld>
            <a:endParaRPr lang="en-US"/>
          </a:p>
        </p:txBody>
      </p:sp>
    </p:spTree>
    <p:extLst>
      <p:ext uri="{BB962C8B-B14F-4D97-AF65-F5344CB8AC3E}">
        <p14:creationId xmlns:p14="http://schemas.microsoft.com/office/powerpoint/2010/main" val="352745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E38A4-FC08-3AC4-BE6F-EB807686E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EA030-2521-AAD3-92F1-E4281923FDC5}"/>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A598CBC6-5E9F-4F29-2D59-A9B04D90854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34B9C6E-BA0C-E66C-1BC4-C6B56A5FBB61}"/>
              </a:ext>
            </a:extLst>
          </p:cNvPr>
          <p:cNvSpPr>
            <a:spLocks noGrp="1"/>
          </p:cNvSpPr>
          <p:nvPr>
            <p:ph type="sldNum" sz="quarter" idx="5"/>
          </p:nvPr>
        </p:nvSpPr>
        <p:spPr/>
        <p:txBody>
          <a:bodyPr/>
          <a:lstStyle/>
          <a:p>
            <a:fld id="{E44BD3BF-AB75-DD48-8CE4-6A432DA3CE8E}" type="slidenum">
              <a:rPr lang="en-US" smtClean="0"/>
              <a:t>35</a:t>
            </a:fld>
            <a:endParaRPr lang="en-US"/>
          </a:p>
        </p:txBody>
      </p:sp>
    </p:spTree>
    <p:extLst>
      <p:ext uri="{BB962C8B-B14F-4D97-AF65-F5344CB8AC3E}">
        <p14:creationId xmlns:p14="http://schemas.microsoft.com/office/powerpoint/2010/main" val="4010308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6B551-21CC-8875-5F30-2F3968D3F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B7DCB-1FCF-E9B9-0687-A66A2821D4D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83B9A87-1719-8A00-2889-467D26E5D490}"/>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2F6BD4C3-FF80-DF32-F1A6-4A7D45112D38}"/>
              </a:ext>
            </a:extLst>
          </p:cNvPr>
          <p:cNvSpPr>
            <a:spLocks noGrp="1"/>
          </p:cNvSpPr>
          <p:nvPr>
            <p:ph type="sldNum" sz="quarter" idx="5"/>
          </p:nvPr>
        </p:nvSpPr>
        <p:spPr/>
        <p:txBody>
          <a:bodyPr/>
          <a:lstStyle/>
          <a:p>
            <a:fld id="{E44BD3BF-AB75-DD48-8CE4-6A432DA3CE8E}" type="slidenum">
              <a:rPr lang="en-US" smtClean="0"/>
              <a:t>36</a:t>
            </a:fld>
            <a:endParaRPr lang="en-US"/>
          </a:p>
        </p:txBody>
      </p:sp>
    </p:spTree>
    <p:extLst>
      <p:ext uri="{BB962C8B-B14F-4D97-AF65-F5344CB8AC3E}">
        <p14:creationId xmlns:p14="http://schemas.microsoft.com/office/powerpoint/2010/main" val="2186777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325AF-15BC-6603-FD3E-48750D013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8BD5C-91EA-9E89-AA2A-977911B4DB1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B97B0D6-3CBA-3B20-8AC0-9EEEE6F81A35}"/>
              </a:ext>
            </a:extLst>
          </p:cNvPr>
          <p:cNvSpPr>
            <a:spLocks noGrp="1"/>
          </p:cNvSpPr>
          <p:nvPr>
            <p:ph type="body" idx="1"/>
          </p:nvPr>
        </p:nvSpPr>
        <p:spPr/>
        <p:txBody>
          <a:bodyPr/>
          <a:lstStyle/>
          <a:p>
            <a:r>
              <a:rPr lang="en-US"/>
              <a:t>NOTE: </a:t>
            </a:r>
            <a:r>
              <a:rPr lang="en-US" sz="1200">
                <a:solidFill>
                  <a:srgbClr val="C00000"/>
                </a:solidFill>
                <a:highlight>
                  <a:srgbClr val="FFFF00"/>
                </a:highlight>
                <a:latin typeface="Arial Nova" panose="020B0504020202020204" pitchFamily="34" charset="0"/>
              </a:rPr>
              <a:t>This clinical scenario would be highly suggestive of ALS/MND due to the presence of characteristic features such as progressive weakness in one limb (right hand), no pain or sensory changes, fasciculations, etc. </a:t>
            </a:r>
            <a:endParaRPr lang="en-CA"/>
          </a:p>
        </p:txBody>
      </p:sp>
      <p:sp>
        <p:nvSpPr>
          <p:cNvPr id="4" name="Slide Number Placeholder 3">
            <a:extLst>
              <a:ext uri="{FF2B5EF4-FFF2-40B4-BE49-F238E27FC236}">
                <a16:creationId xmlns:a16="http://schemas.microsoft.com/office/drawing/2014/main" id="{905A3FE1-48BC-1E34-B521-C36A4CA2A880}"/>
              </a:ext>
            </a:extLst>
          </p:cNvPr>
          <p:cNvSpPr>
            <a:spLocks noGrp="1"/>
          </p:cNvSpPr>
          <p:nvPr>
            <p:ph type="sldNum" sz="quarter" idx="5"/>
          </p:nvPr>
        </p:nvSpPr>
        <p:spPr/>
        <p:txBody>
          <a:bodyPr/>
          <a:lstStyle/>
          <a:p>
            <a:fld id="{E44BD3BF-AB75-DD48-8CE4-6A432DA3CE8E}" type="slidenum">
              <a:rPr lang="en-US" smtClean="0"/>
              <a:t>37</a:t>
            </a:fld>
            <a:endParaRPr lang="en-US"/>
          </a:p>
        </p:txBody>
      </p:sp>
    </p:spTree>
    <p:extLst>
      <p:ext uri="{BB962C8B-B14F-4D97-AF65-F5344CB8AC3E}">
        <p14:creationId xmlns:p14="http://schemas.microsoft.com/office/powerpoint/2010/main" val="682315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C9CD4-E6C0-68D8-907D-955462B24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1113E-F22F-80CE-8ED5-463B2DE3C348}"/>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D51C99D8-D9BB-FE09-ACB0-E8EAAAB177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a:t>
            </a:r>
            <a:r>
              <a:rPr lang="en-US" sz="1200">
                <a:solidFill>
                  <a:srgbClr val="C00000"/>
                </a:solidFill>
                <a:highlight>
                  <a:srgbClr val="FFFF00"/>
                </a:highlight>
                <a:latin typeface="Arial Nova" panose="020B0504020202020204" pitchFamily="34" charset="0"/>
              </a:rPr>
              <a:t>This clinical scenario is unlikely to be ALS/MND due to several features that are not consistent with the disease such as bilateral hand weakness &amp; numbness, nocturnal paresthesias, intermittent pain, reduced sensation, no fasciculations, etc.</a:t>
            </a:r>
          </a:p>
          <a:p>
            <a:endParaRPr lang="en-CA"/>
          </a:p>
        </p:txBody>
      </p:sp>
      <p:sp>
        <p:nvSpPr>
          <p:cNvPr id="4" name="Slide Number Placeholder 3">
            <a:extLst>
              <a:ext uri="{FF2B5EF4-FFF2-40B4-BE49-F238E27FC236}">
                <a16:creationId xmlns:a16="http://schemas.microsoft.com/office/drawing/2014/main" id="{1B7F1CEF-1C15-28E0-1850-BDE52FF8D3A5}"/>
              </a:ext>
            </a:extLst>
          </p:cNvPr>
          <p:cNvSpPr>
            <a:spLocks noGrp="1"/>
          </p:cNvSpPr>
          <p:nvPr>
            <p:ph type="sldNum" sz="quarter" idx="5"/>
          </p:nvPr>
        </p:nvSpPr>
        <p:spPr/>
        <p:txBody>
          <a:bodyPr/>
          <a:lstStyle/>
          <a:p>
            <a:fld id="{E44BD3BF-AB75-DD48-8CE4-6A432DA3CE8E}" type="slidenum">
              <a:rPr lang="en-US" smtClean="0"/>
              <a:t>38</a:t>
            </a:fld>
            <a:endParaRPr lang="en-US"/>
          </a:p>
        </p:txBody>
      </p:sp>
    </p:spTree>
    <p:extLst>
      <p:ext uri="{BB962C8B-B14F-4D97-AF65-F5344CB8AC3E}">
        <p14:creationId xmlns:p14="http://schemas.microsoft.com/office/powerpoint/2010/main" val="3257410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F517C-0084-8F78-30C3-8219F11BE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B2FE6-80D9-3BA3-6CFC-7F9BFA4908D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95924FC-DF50-351B-9BB2-EC256D136EA3}"/>
              </a:ext>
            </a:extLst>
          </p:cNvPr>
          <p:cNvSpPr>
            <a:spLocks noGrp="1"/>
          </p:cNvSpPr>
          <p:nvPr>
            <p:ph type="body" idx="1"/>
          </p:nvPr>
        </p:nvSpPr>
        <p:spPr/>
        <p:txBody>
          <a:bodyPr/>
          <a:lstStyle/>
          <a:p>
            <a:r>
              <a:rPr lang="en-US"/>
              <a:t>NOTE: </a:t>
            </a:r>
            <a:r>
              <a:rPr lang="en-US" sz="1200">
                <a:solidFill>
                  <a:srgbClr val="C00000"/>
                </a:solidFill>
                <a:highlight>
                  <a:srgbClr val="FFFF00"/>
                </a:highlight>
                <a:latin typeface="Arial Nova" panose="020B0504020202020204" pitchFamily="34" charset="0"/>
              </a:rPr>
              <a:t>This clinical scenario would be highly suggestive of bulbar-onset ALS/MND due to the presence of characteristic features such as </a:t>
            </a:r>
            <a:r>
              <a:rPr lang="en-CA"/>
              <a:t>progressive dysarthria, dysphagia, tongue atrophy with fasciculations, etc.</a:t>
            </a:r>
          </a:p>
        </p:txBody>
      </p:sp>
      <p:sp>
        <p:nvSpPr>
          <p:cNvPr id="4" name="Slide Number Placeholder 3">
            <a:extLst>
              <a:ext uri="{FF2B5EF4-FFF2-40B4-BE49-F238E27FC236}">
                <a16:creationId xmlns:a16="http://schemas.microsoft.com/office/drawing/2014/main" id="{631A2EB9-867F-28DD-7F9B-7EA452FCC79C}"/>
              </a:ext>
            </a:extLst>
          </p:cNvPr>
          <p:cNvSpPr>
            <a:spLocks noGrp="1"/>
          </p:cNvSpPr>
          <p:nvPr>
            <p:ph type="sldNum" sz="quarter" idx="5"/>
          </p:nvPr>
        </p:nvSpPr>
        <p:spPr/>
        <p:txBody>
          <a:bodyPr/>
          <a:lstStyle/>
          <a:p>
            <a:fld id="{E44BD3BF-AB75-DD48-8CE4-6A432DA3CE8E}" type="slidenum">
              <a:rPr lang="en-US" smtClean="0"/>
              <a:t>39</a:t>
            </a:fld>
            <a:endParaRPr lang="en-US"/>
          </a:p>
        </p:txBody>
      </p:sp>
    </p:spTree>
    <p:extLst>
      <p:ext uri="{BB962C8B-B14F-4D97-AF65-F5344CB8AC3E}">
        <p14:creationId xmlns:p14="http://schemas.microsoft.com/office/powerpoint/2010/main" val="309575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4</a:t>
            </a:fld>
            <a:endParaRPr lang="en-CA"/>
          </a:p>
        </p:txBody>
      </p:sp>
    </p:spTree>
    <p:extLst>
      <p:ext uri="{BB962C8B-B14F-4D97-AF65-F5344CB8AC3E}">
        <p14:creationId xmlns:p14="http://schemas.microsoft.com/office/powerpoint/2010/main" val="30574001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8B1F-5E03-B415-4EC2-E61A9855F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38B14-B3F8-52E5-E267-06A01453710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BCA3EB8B-12C3-4E94-EBA0-D53A888DF8EA}"/>
              </a:ext>
            </a:extLst>
          </p:cNvPr>
          <p:cNvSpPr>
            <a:spLocks noGrp="1"/>
          </p:cNvSpPr>
          <p:nvPr>
            <p:ph type="body" idx="1"/>
          </p:nvPr>
        </p:nvSpPr>
        <p:spPr/>
        <p:txBody>
          <a:bodyPr/>
          <a:lstStyle/>
          <a:p>
            <a:r>
              <a:rPr lang="en-CA" sz="1200" b="0" i="0" kern="1200">
                <a:solidFill>
                  <a:schemeClr val="tx1"/>
                </a:solidFill>
                <a:effectLst/>
                <a:latin typeface="+mn-lt"/>
                <a:ea typeface="+mn-ea"/>
                <a:cs typeface="+mn-cs"/>
              </a:rPr>
              <a:t>Van Es MA. Amyotrophic lateral sclerosis; clinical features, differential diagnosis and pathology. Int Rev Neurobiol. 2024;176:1-47. </a:t>
            </a:r>
            <a:endParaRPr lang="en-CA"/>
          </a:p>
        </p:txBody>
      </p:sp>
      <p:sp>
        <p:nvSpPr>
          <p:cNvPr id="4" name="Slide Number Placeholder 3">
            <a:extLst>
              <a:ext uri="{FF2B5EF4-FFF2-40B4-BE49-F238E27FC236}">
                <a16:creationId xmlns:a16="http://schemas.microsoft.com/office/drawing/2014/main" id="{20C2330A-3528-F177-9F11-EC9669E4C0E5}"/>
              </a:ext>
            </a:extLst>
          </p:cNvPr>
          <p:cNvSpPr>
            <a:spLocks noGrp="1"/>
          </p:cNvSpPr>
          <p:nvPr>
            <p:ph type="sldNum" sz="quarter" idx="5"/>
          </p:nvPr>
        </p:nvSpPr>
        <p:spPr/>
        <p:txBody>
          <a:bodyPr/>
          <a:lstStyle/>
          <a:p>
            <a:fld id="{E44BD3BF-AB75-DD48-8CE4-6A432DA3CE8E}" type="slidenum">
              <a:rPr lang="en-US" smtClean="0"/>
              <a:t>43</a:t>
            </a:fld>
            <a:endParaRPr lang="en-US"/>
          </a:p>
        </p:txBody>
      </p:sp>
    </p:spTree>
    <p:extLst>
      <p:ext uri="{BB962C8B-B14F-4D97-AF65-F5344CB8AC3E}">
        <p14:creationId xmlns:p14="http://schemas.microsoft.com/office/powerpoint/2010/main" val="2102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2C4FA-F423-2099-277A-295E068AB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E5D67-C0EA-6D1E-E4F1-84335BD1E207}"/>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28718B50-59AF-3439-9AE6-9A4AD080FAA3}"/>
              </a:ext>
            </a:extLst>
          </p:cNvPr>
          <p:cNvSpPr>
            <a:spLocks noGrp="1"/>
          </p:cNvSpPr>
          <p:nvPr>
            <p:ph type="body" idx="1"/>
          </p:nvPr>
        </p:nvSpPr>
        <p:spPr/>
        <p:txBody>
          <a:bodyPr/>
          <a:lstStyle/>
          <a:p>
            <a:r>
              <a:rPr lang="en-CA" sz="1200" b="0" i="0" kern="1200">
                <a:solidFill>
                  <a:schemeClr val="tx1"/>
                </a:solidFill>
                <a:effectLst/>
                <a:latin typeface="+mn-lt"/>
                <a:ea typeface="+mn-ea"/>
                <a:cs typeface="+mn-cs"/>
              </a:rPr>
              <a:t>Hardiman O, Al-Chalabi A, Chio A, Corr EM, Logroscino G, Robberecht W, Shaw PJ, Simmons Z, van den Berg LH. Amyotrophic lateral sclerosis. Nat Rev Dis Primers. 2017 Oct 5;3:17071.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Brown RH, Al-Chalabi A. Amyotrophic Lateral Sclerosis. N Engl J Med. 2017 Jul 13;377(2):162-172.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Kiernan MC, Vucic S, Cheah BC, Turner MR, Eisen A, Hardiman O, Burrell JR, Zoing MC. Amyotrophic lateral sclerosis. Lancet. 2011 Mar 12;377(9769):942-55. </a:t>
            </a:r>
          </a:p>
          <a:p>
            <a:endParaRPr lang="en-CA" sz="1200" b="0" i="0" kern="1200">
              <a:solidFill>
                <a:schemeClr val="tx1"/>
              </a:solidFill>
              <a:effectLst/>
              <a:latin typeface="+mn-lt"/>
              <a:ea typeface="+mn-ea"/>
              <a:cs typeface="+mn-cs"/>
            </a:endParaRPr>
          </a:p>
          <a:p>
            <a:endParaRPr lang="en-CA"/>
          </a:p>
          <a:p>
            <a:endParaRPr lang="en-CA"/>
          </a:p>
        </p:txBody>
      </p:sp>
      <p:sp>
        <p:nvSpPr>
          <p:cNvPr id="4" name="Slide Number Placeholder 3">
            <a:extLst>
              <a:ext uri="{FF2B5EF4-FFF2-40B4-BE49-F238E27FC236}">
                <a16:creationId xmlns:a16="http://schemas.microsoft.com/office/drawing/2014/main" id="{223D7031-9044-894B-DD1B-1083F56EC000}"/>
              </a:ext>
            </a:extLst>
          </p:cNvPr>
          <p:cNvSpPr>
            <a:spLocks noGrp="1"/>
          </p:cNvSpPr>
          <p:nvPr>
            <p:ph type="sldNum" sz="quarter" idx="5"/>
          </p:nvPr>
        </p:nvSpPr>
        <p:spPr/>
        <p:txBody>
          <a:bodyPr/>
          <a:lstStyle/>
          <a:p>
            <a:fld id="{E44BD3BF-AB75-DD48-8CE4-6A432DA3CE8E}" type="slidenum">
              <a:rPr lang="en-US" smtClean="0"/>
              <a:t>44</a:t>
            </a:fld>
            <a:endParaRPr lang="en-US"/>
          </a:p>
        </p:txBody>
      </p:sp>
    </p:spTree>
    <p:extLst>
      <p:ext uri="{BB962C8B-B14F-4D97-AF65-F5344CB8AC3E}">
        <p14:creationId xmlns:p14="http://schemas.microsoft.com/office/powerpoint/2010/main" val="3182899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BD3BF-AB75-DD48-8CE4-6A432DA3CE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5651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E9557-7453-1270-7B71-E6D753994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F2BFD-4505-6E31-4CB2-88BC84F25ECE}"/>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3EB54418-6DF3-84C5-A4C4-C0AECE5B779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D8F39B6-2B6C-EFB1-FDEC-FF437F90D402}"/>
              </a:ext>
            </a:extLst>
          </p:cNvPr>
          <p:cNvSpPr>
            <a:spLocks noGrp="1"/>
          </p:cNvSpPr>
          <p:nvPr>
            <p:ph type="sldNum" sz="quarter" idx="5"/>
          </p:nvPr>
        </p:nvSpPr>
        <p:spPr/>
        <p:txBody>
          <a:bodyPr/>
          <a:lstStyle/>
          <a:p>
            <a:fld id="{F1818CCC-BE0F-49C9-B2CD-133ADAF53432}" type="slidenum">
              <a:rPr lang="en-CA" smtClean="0"/>
              <a:t>50</a:t>
            </a:fld>
            <a:endParaRPr lang="en-CA"/>
          </a:p>
        </p:txBody>
      </p:sp>
    </p:spTree>
    <p:extLst>
      <p:ext uri="{BB962C8B-B14F-4D97-AF65-F5344CB8AC3E}">
        <p14:creationId xmlns:p14="http://schemas.microsoft.com/office/powerpoint/2010/main" val="3586255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2D36B-64D2-9240-A980-C77CCE8E5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D4EFB-290A-84FC-A5F5-DCE61DD89D7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DECBA331-69D9-D987-C8AE-5A638C6C9E5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5DF0B52C-3256-0C74-ED61-7BDFEC55FB26}"/>
              </a:ext>
            </a:extLst>
          </p:cNvPr>
          <p:cNvSpPr>
            <a:spLocks noGrp="1"/>
          </p:cNvSpPr>
          <p:nvPr>
            <p:ph type="sldNum" sz="quarter" idx="5"/>
          </p:nvPr>
        </p:nvSpPr>
        <p:spPr/>
        <p:txBody>
          <a:bodyPr/>
          <a:lstStyle/>
          <a:p>
            <a:fld id="{E44BD3BF-AB75-DD48-8CE4-6A432DA3CE8E}" type="slidenum">
              <a:rPr lang="en-US" smtClean="0"/>
              <a:t>55</a:t>
            </a:fld>
            <a:endParaRPr lang="en-US"/>
          </a:p>
        </p:txBody>
      </p:sp>
    </p:spTree>
    <p:extLst>
      <p:ext uri="{BB962C8B-B14F-4D97-AF65-F5344CB8AC3E}">
        <p14:creationId xmlns:p14="http://schemas.microsoft.com/office/powerpoint/2010/main" val="2338906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A8E11-FF43-6572-3461-9416FC852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DFA21-2E2D-2130-14A6-79CDF9C9555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F90ACB35-5F1E-7F8E-3660-E4D94DFF72BF}"/>
              </a:ext>
            </a:extLst>
          </p:cNvPr>
          <p:cNvSpPr>
            <a:spLocks noGrp="1"/>
          </p:cNvSpPr>
          <p:nvPr>
            <p:ph type="body" idx="1"/>
          </p:nvPr>
        </p:nvSpPr>
        <p:spPr/>
        <p:txBody>
          <a:bodyPr/>
          <a:lstStyle/>
          <a:p>
            <a:r>
              <a:rPr lang="en-CA" sz="1200" b="0" i="0" kern="1200">
                <a:solidFill>
                  <a:schemeClr val="tx1"/>
                </a:solidFill>
                <a:effectLst/>
                <a:latin typeface="+mn-lt"/>
                <a:ea typeface="+mn-ea"/>
                <a:cs typeface="+mn-cs"/>
              </a:rPr>
              <a:t>O'Connell C, Kavanaugh MS, Cummings C, Genge A. How to break the news in amyotrophic lateral sclerosis/motor neuron disease: practical guidelines from experts. Amyotroph Lateral Scler Frontotemporal Degener. 2025 Feb;26(1-2):5-14.</a:t>
            </a:r>
            <a:endParaRPr lang="en-CA"/>
          </a:p>
        </p:txBody>
      </p:sp>
      <p:sp>
        <p:nvSpPr>
          <p:cNvPr id="4" name="Slide Number Placeholder 3">
            <a:extLst>
              <a:ext uri="{FF2B5EF4-FFF2-40B4-BE49-F238E27FC236}">
                <a16:creationId xmlns:a16="http://schemas.microsoft.com/office/drawing/2014/main" id="{AD2F1FC1-603F-5445-CDE0-263471BB551E}"/>
              </a:ext>
            </a:extLst>
          </p:cNvPr>
          <p:cNvSpPr>
            <a:spLocks noGrp="1"/>
          </p:cNvSpPr>
          <p:nvPr>
            <p:ph type="sldNum" sz="quarter" idx="5"/>
          </p:nvPr>
        </p:nvSpPr>
        <p:spPr/>
        <p:txBody>
          <a:bodyPr/>
          <a:lstStyle/>
          <a:p>
            <a:fld id="{E44BD3BF-AB75-DD48-8CE4-6A432DA3CE8E}" type="slidenum">
              <a:rPr lang="en-US" smtClean="0"/>
              <a:t>59</a:t>
            </a:fld>
            <a:endParaRPr lang="en-US"/>
          </a:p>
        </p:txBody>
      </p:sp>
    </p:spTree>
    <p:extLst>
      <p:ext uri="{BB962C8B-B14F-4D97-AF65-F5344CB8AC3E}">
        <p14:creationId xmlns:p14="http://schemas.microsoft.com/office/powerpoint/2010/main" val="1790661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63</a:t>
            </a:fld>
            <a:endParaRPr lang="en-CA"/>
          </a:p>
        </p:txBody>
      </p:sp>
    </p:spTree>
    <p:extLst>
      <p:ext uri="{BB962C8B-B14F-4D97-AF65-F5344CB8AC3E}">
        <p14:creationId xmlns:p14="http://schemas.microsoft.com/office/powerpoint/2010/main" val="114232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5</a:t>
            </a:fld>
            <a:endParaRPr lang="en-CA"/>
          </a:p>
        </p:txBody>
      </p:sp>
    </p:spTree>
    <p:extLst>
      <p:ext uri="{BB962C8B-B14F-4D97-AF65-F5344CB8AC3E}">
        <p14:creationId xmlns:p14="http://schemas.microsoft.com/office/powerpoint/2010/main" val="3216037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EDEC4-5356-A7FF-C2CE-FC4708B9A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76D0B-88B3-0362-CAFE-8910E842183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35B90B8-378E-6160-FFE7-C4193ADDAA50}"/>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49B059FD-C7DA-ECC9-7EB1-4DF95CA1A51F}"/>
              </a:ext>
            </a:extLst>
          </p:cNvPr>
          <p:cNvSpPr>
            <a:spLocks noGrp="1"/>
          </p:cNvSpPr>
          <p:nvPr>
            <p:ph type="sldNum" sz="quarter" idx="5"/>
          </p:nvPr>
        </p:nvSpPr>
        <p:spPr/>
        <p:txBody>
          <a:bodyPr/>
          <a:lstStyle/>
          <a:p>
            <a:fld id="{F1818CCC-BE0F-49C9-B2CD-133ADAF53432}" type="slidenum">
              <a:rPr lang="en-CA" smtClean="0"/>
              <a:t>6</a:t>
            </a:fld>
            <a:endParaRPr lang="en-CA"/>
          </a:p>
        </p:txBody>
      </p:sp>
    </p:spTree>
    <p:extLst>
      <p:ext uri="{BB962C8B-B14F-4D97-AF65-F5344CB8AC3E}">
        <p14:creationId xmlns:p14="http://schemas.microsoft.com/office/powerpoint/2010/main" val="2369039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6BC15-952C-070D-CD0A-5F234A8B9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78998-86A1-1813-E424-B767AE73CDC4}"/>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5B6CC17-F93B-C538-E76F-B6F6F6865DA9}"/>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74DCA409-C6DF-AD90-372D-375F2FFD4358}"/>
              </a:ext>
            </a:extLst>
          </p:cNvPr>
          <p:cNvSpPr>
            <a:spLocks noGrp="1"/>
          </p:cNvSpPr>
          <p:nvPr>
            <p:ph type="sldNum" sz="quarter" idx="5"/>
          </p:nvPr>
        </p:nvSpPr>
        <p:spPr/>
        <p:txBody>
          <a:bodyPr/>
          <a:lstStyle/>
          <a:p>
            <a:fld id="{F1818CCC-BE0F-49C9-B2CD-133ADAF53432}" type="slidenum">
              <a:rPr lang="en-CA" smtClean="0"/>
              <a:t>7</a:t>
            </a:fld>
            <a:endParaRPr lang="en-CA"/>
          </a:p>
        </p:txBody>
      </p:sp>
    </p:spTree>
    <p:extLst>
      <p:ext uri="{BB962C8B-B14F-4D97-AF65-F5344CB8AC3E}">
        <p14:creationId xmlns:p14="http://schemas.microsoft.com/office/powerpoint/2010/main" val="2721030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8</a:t>
            </a:fld>
            <a:endParaRPr lang="en-CA"/>
          </a:p>
        </p:txBody>
      </p:sp>
    </p:spTree>
    <p:extLst>
      <p:ext uri="{BB962C8B-B14F-4D97-AF65-F5344CB8AC3E}">
        <p14:creationId xmlns:p14="http://schemas.microsoft.com/office/powerpoint/2010/main" val="2612088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F2E0F-6C87-CE92-4888-6F68839CA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A424D-36EC-D99D-E6C0-3A46904477FF}"/>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6526EB4-63E2-A2D9-7CA2-1C3794877692}"/>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3BB49A39-7E72-949C-F31F-DB24DD2DB9B5}"/>
              </a:ext>
            </a:extLst>
          </p:cNvPr>
          <p:cNvSpPr>
            <a:spLocks noGrp="1"/>
          </p:cNvSpPr>
          <p:nvPr>
            <p:ph type="sldNum" sz="quarter" idx="5"/>
          </p:nvPr>
        </p:nvSpPr>
        <p:spPr/>
        <p:txBody>
          <a:bodyPr/>
          <a:lstStyle/>
          <a:p>
            <a:fld id="{F1818CCC-BE0F-49C9-B2CD-133ADAF53432}" type="slidenum">
              <a:rPr lang="en-CA" smtClean="0"/>
              <a:t>9</a:t>
            </a:fld>
            <a:endParaRPr lang="en-CA"/>
          </a:p>
        </p:txBody>
      </p:sp>
    </p:spTree>
    <p:extLst>
      <p:ext uri="{BB962C8B-B14F-4D97-AF65-F5344CB8AC3E}">
        <p14:creationId xmlns:p14="http://schemas.microsoft.com/office/powerpoint/2010/main" val="2817970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pic>
        <p:nvPicPr>
          <p:cNvPr id="7" name="Picture 6" descr="A white text on a black background&#10;&#10;AI-generated content may be incorrect.">
            <a:extLst>
              <a:ext uri="{FF2B5EF4-FFF2-40B4-BE49-F238E27FC236}">
                <a16:creationId xmlns:a16="http://schemas.microsoft.com/office/drawing/2014/main" id="{74EC1D6D-9AFD-6423-5D5E-456136FC8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1684" y="147388"/>
            <a:ext cx="1004866" cy="712623"/>
          </a:xfrm>
          <a:prstGeom prst="rect">
            <a:avLst/>
          </a:prstGeom>
          <a:effectLst>
            <a:outerShdw blurRad="63500" algn="ctr" rotWithShape="0">
              <a:prstClr val="black">
                <a:alpha val="40000"/>
              </a:prstClr>
            </a:outerShdw>
          </a:effectLst>
        </p:spPr>
      </p:pic>
      <p:cxnSp>
        <p:nvCxnSpPr>
          <p:cNvPr id="6" name="Straight Connector 5">
            <a:extLst>
              <a:ext uri="{FF2B5EF4-FFF2-40B4-BE49-F238E27FC236}">
                <a16:creationId xmlns:a16="http://schemas.microsoft.com/office/drawing/2014/main" id="{8E4C6901-ECA9-9093-2734-09BBCB4FF7F2}"/>
              </a:ext>
            </a:extLst>
          </p:cNvPr>
          <p:cNvCxnSpPr>
            <a:cxnSpLocks/>
          </p:cNvCxnSpPr>
          <p:nvPr userDrawn="1"/>
        </p:nvCxnSpPr>
        <p:spPr>
          <a:xfrm>
            <a:off x="10915650" y="147388"/>
            <a:ext cx="0" cy="712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2F4960A4-5C3C-155B-C13C-2A4A7CD3FF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50707" y="266529"/>
            <a:ext cx="2017960" cy="474341"/>
          </a:xfrm>
          <a:prstGeom prst="rect">
            <a:avLst/>
          </a:prstGeom>
        </p:spPr>
      </p:pic>
    </p:spTree>
    <p:extLst>
      <p:ext uri="{BB962C8B-B14F-4D97-AF65-F5344CB8AC3E}">
        <p14:creationId xmlns:p14="http://schemas.microsoft.com/office/powerpoint/2010/main" val="3348509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385819"/>
            <a:ext cx="11339255" cy="604781"/>
          </a:xfrm>
          <a:prstGeom prst="rect">
            <a:avLst/>
          </a:prstGeom>
        </p:spPr>
        <p:txBody>
          <a:bodyPr wrap="square" lIns="0" anchor="b" anchorCtr="0">
            <a:spAutoFit/>
          </a:bodyPr>
          <a:lstStyle>
            <a:lvl1pPr algn="l">
              <a:defRPr sz="3600" b="1">
                <a:solidFill>
                  <a:schemeClr val="accent1"/>
                </a:solidFill>
                <a:latin typeface="+mj-lt"/>
                <a:ea typeface="Roboto" panose="02000000000000000000" pitchFamily="2" charset="0"/>
              </a:defRPr>
            </a:lvl1pPr>
          </a:lstStyle>
          <a:p>
            <a:r>
              <a:rPr lang="en-US"/>
              <a:t>[Section 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173772"/>
            <a:ext cx="11339256" cy="5047566"/>
          </a:xfrm>
          <a:prstGeom prst="rect">
            <a:avLst/>
          </a:prstGeom>
        </p:spPr>
        <p:txBody>
          <a:bodyPr lIns="0"/>
          <a:lstStyle>
            <a:lvl1pPr marL="288000" indent="-288000">
              <a:buClr>
                <a:schemeClr val="accent1"/>
              </a:buClr>
              <a:buSzPct val="100000"/>
              <a:buFontTx/>
              <a:buBlip>
                <a:blip r:embed="rId2">
                  <a:extLst>
                    <a:ext uri="{96DAC541-7B7A-43D3-8B79-37D633B846F1}">
                      <asvg:svgBlip xmlns:asvg="http://schemas.microsoft.com/office/drawing/2016/SVG/main" r:embed="rId3"/>
                    </a:ext>
                  </a:extLst>
                </a:blip>
              </a:buBlip>
              <a:defRPr sz="2400">
                <a:solidFill>
                  <a:schemeClr val="tx2"/>
                </a:solidFill>
                <a:latin typeface="+mn-lt"/>
                <a:ea typeface="Roboto" panose="02000000000000000000" pitchFamily="2" charset="0"/>
              </a:defRPr>
            </a:lvl1pPr>
            <a:lvl2pPr marL="576000" indent="-288000">
              <a:buClr>
                <a:schemeClr val="accent1"/>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10" name="TextBox 9">
            <a:extLst>
              <a:ext uri="{FF2B5EF4-FFF2-40B4-BE49-F238E27FC236}">
                <a16:creationId xmlns:a16="http://schemas.microsoft.com/office/drawing/2014/main" id="{BB3E599B-89B3-CC8A-D885-78285150335D}"/>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192307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385819"/>
            <a:ext cx="11339255" cy="604781"/>
          </a:xfrm>
          <a:prstGeom prst="rect">
            <a:avLst/>
          </a:prstGeom>
        </p:spPr>
        <p:txBody>
          <a:bodyPr wrap="square" lIns="0" anchor="b" anchorCtr="0">
            <a:spAutoFit/>
          </a:bodyPr>
          <a:lstStyle>
            <a:lvl1pPr algn="l">
              <a:defRPr sz="3600" b="1">
                <a:solidFill>
                  <a:schemeClr val="accent1"/>
                </a:solidFill>
                <a:latin typeface="+mj-lt"/>
                <a:ea typeface="Roboto" panose="02000000000000000000" pitchFamily="2" charset="0"/>
              </a:defRPr>
            </a:lvl1pPr>
          </a:lstStyle>
          <a:p>
            <a:r>
              <a:rPr lang="en-US"/>
              <a:t>[Section Title]</a:t>
            </a:r>
            <a:endParaRPr lang="en-CA"/>
          </a:p>
        </p:txBody>
      </p:sp>
      <p:sp>
        <p:nvSpPr>
          <p:cNvPr id="5" name="Text Placeholder 10">
            <a:extLst>
              <a:ext uri="{FF2B5EF4-FFF2-40B4-BE49-F238E27FC236}">
                <a16:creationId xmlns:a16="http://schemas.microsoft.com/office/drawing/2014/main" id="{6D4D8038-3B63-715C-DBC1-B1D58DDDD053}"/>
              </a:ext>
            </a:extLst>
          </p:cNvPr>
          <p:cNvSpPr>
            <a:spLocks noGrp="1"/>
          </p:cNvSpPr>
          <p:nvPr>
            <p:ph type="body" sz="quarter" idx="10" hasCustomPrompt="1"/>
          </p:nvPr>
        </p:nvSpPr>
        <p:spPr>
          <a:xfrm>
            <a:off x="384495" y="1035545"/>
            <a:ext cx="11339255" cy="377026"/>
          </a:xfrm>
          <a:prstGeom prst="rect">
            <a:avLst/>
          </a:prstGeom>
        </p:spPr>
        <p:txBody>
          <a:bodyPr wrap="square" lIns="0">
            <a:spAutoFit/>
          </a:bodyPr>
          <a:lstStyle>
            <a:lvl1pPr marL="0" indent="0" algn="l">
              <a:buNone/>
              <a:defRPr lang="en-CA" sz="2000" b="0" kern="1200" dirty="0">
                <a:solidFill>
                  <a:schemeClr val="tx2"/>
                </a:solidFill>
                <a:latin typeface="+mn-lt"/>
                <a:ea typeface="Roboto" panose="02000000000000000000" pitchFamily="2" charset="0"/>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[Section Subtitle]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653848"/>
            <a:ext cx="11339256" cy="4510456"/>
          </a:xfrm>
          <a:prstGeom prst="rect">
            <a:avLst/>
          </a:prstGeom>
        </p:spPr>
        <p:txBody>
          <a:bodyPr lIns="0"/>
          <a:lstStyle>
            <a:lvl1pPr marL="288000" indent="-288000">
              <a:buClr>
                <a:schemeClr val="accent1"/>
              </a:buClr>
              <a:buSzPct val="100000"/>
              <a:buFontTx/>
              <a:buBlip>
                <a:blip r:embed="rId2">
                  <a:extLst>
                    <a:ext uri="{96DAC541-7B7A-43D3-8B79-37D633B846F1}">
                      <asvg:svgBlip xmlns:asvg="http://schemas.microsoft.com/office/drawing/2016/SVG/main" r:embed="rId3"/>
                    </a:ext>
                  </a:extLst>
                </a:blip>
              </a:buBlip>
              <a:defRPr sz="2400">
                <a:solidFill>
                  <a:schemeClr val="tx2"/>
                </a:solidFill>
                <a:latin typeface="+mn-lt"/>
                <a:ea typeface="Roboto" panose="02000000000000000000" pitchFamily="2" charset="0"/>
              </a:defRPr>
            </a:lvl1pPr>
            <a:lvl2pPr marL="576000" indent="-288000">
              <a:buClr>
                <a:schemeClr val="accent2"/>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extBox 1">
            <a:extLst>
              <a:ext uri="{FF2B5EF4-FFF2-40B4-BE49-F238E27FC236}">
                <a16:creationId xmlns:a16="http://schemas.microsoft.com/office/drawing/2014/main" id="{56294F5A-F6FF-C8AC-4826-4538EACB91E6}"/>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1202381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Tree>
    <p:extLst>
      <p:ext uri="{BB962C8B-B14F-4D97-AF65-F5344CB8AC3E}">
        <p14:creationId xmlns:p14="http://schemas.microsoft.com/office/powerpoint/2010/main" val="1801697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180452"/>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2100441" y="2097900"/>
            <a:ext cx="8243842"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2082362" y="2066973"/>
            <a:ext cx="8280000"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39322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no subtitle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702966"/>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ctr"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Tree>
    <p:extLst>
      <p:ext uri="{BB962C8B-B14F-4D97-AF65-F5344CB8AC3E}">
        <p14:creationId xmlns:p14="http://schemas.microsoft.com/office/powerpoint/2010/main" val="51258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11993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4619133" y="2116754"/>
            <a:ext cx="6674179"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4612225" y="2085827"/>
            <a:ext cx="6703453"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30098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no sub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21772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Tree>
    <p:extLst>
      <p:ext uri="{BB962C8B-B14F-4D97-AF65-F5344CB8AC3E}">
        <p14:creationId xmlns:p14="http://schemas.microsoft.com/office/powerpoint/2010/main" val="3227668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455069"/>
            <a:ext cx="11339255" cy="535531"/>
          </a:xfrm>
          <a:prstGeom prst="rect">
            <a:avLst/>
          </a:prstGeom>
        </p:spPr>
        <p:txBody>
          <a:bodyPr wrap="square" lIns="0" anchor="b" anchorCtr="0">
            <a:spAutoFit/>
          </a:bodyPr>
          <a:lstStyle>
            <a:lvl1pPr algn="l">
              <a:defRPr sz="3200" b="1">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[Section 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305652"/>
            <a:ext cx="11339256" cy="5047566"/>
          </a:xfrm>
          <a:prstGeom prst="rect">
            <a:avLst/>
          </a:prstGeom>
        </p:spPr>
        <p:txBody>
          <a:bodyPr lIns="0"/>
          <a:lstStyle>
            <a:lvl1pPr marL="288000" indent="-288000">
              <a:lnSpc>
                <a:spcPct val="100000"/>
              </a:lnSpc>
              <a:buClr>
                <a:schemeClr val="accent1"/>
              </a:buClr>
              <a:buSzPct val="100000"/>
              <a:buFontTx/>
              <a:buBlip>
                <a:blip r:embed="rId2">
                  <a:extLst>
                    <a:ext uri="{96DAC541-7B7A-43D3-8B79-37D633B846F1}">
                      <asvg:svgBlip xmlns:asvg="http://schemas.microsoft.com/office/drawing/2016/SVG/main" r:embed="rId3"/>
                    </a:ext>
                  </a:extLst>
                </a:blip>
              </a:buBlip>
              <a:defRPr sz="2400">
                <a:solidFill>
                  <a:schemeClr val="tx2"/>
                </a:solidFill>
                <a:latin typeface="+mn-lt"/>
                <a:ea typeface="Roboto" panose="02000000000000000000" pitchFamily="2" charset="0"/>
              </a:defRPr>
            </a:lvl1pPr>
            <a:lvl2pPr marL="576000" indent="-288000">
              <a:lnSpc>
                <a:spcPct val="100000"/>
              </a:lnSpc>
              <a:buClr>
                <a:schemeClr val="accent1"/>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spcBef>
                <a:spcPts val="0"/>
              </a:spcBef>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10" name="TextBox 9">
            <a:extLst>
              <a:ext uri="{FF2B5EF4-FFF2-40B4-BE49-F238E27FC236}">
                <a16:creationId xmlns:a16="http://schemas.microsoft.com/office/drawing/2014/main" id="{BB3E599B-89B3-CC8A-D885-78285150335D}"/>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38624430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455069"/>
            <a:ext cx="11339255" cy="535531"/>
          </a:xfrm>
          <a:prstGeom prst="rect">
            <a:avLst/>
          </a:prstGeom>
        </p:spPr>
        <p:txBody>
          <a:bodyPr wrap="square" lIns="0" anchor="b" anchorCtr="0">
            <a:spAutoFit/>
          </a:bodyPr>
          <a:lstStyle>
            <a:lvl1pPr algn="l">
              <a:defRPr sz="3200" b="1">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[Section Title]</a:t>
            </a:r>
            <a:endParaRPr lang="en-CA"/>
          </a:p>
        </p:txBody>
      </p:sp>
      <p:sp>
        <p:nvSpPr>
          <p:cNvPr id="5" name="Text Placeholder 10">
            <a:extLst>
              <a:ext uri="{FF2B5EF4-FFF2-40B4-BE49-F238E27FC236}">
                <a16:creationId xmlns:a16="http://schemas.microsoft.com/office/drawing/2014/main" id="{6D4D8038-3B63-715C-DBC1-B1D58DDDD053}"/>
              </a:ext>
            </a:extLst>
          </p:cNvPr>
          <p:cNvSpPr>
            <a:spLocks noGrp="1"/>
          </p:cNvSpPr>
          <p:nvPr>
            <p:ph type="body" sz="quarter" idx="10" hasCustomPrompt="1"/>
          </p:nvPr>
        </p:nvSpPr>
        <p:spPr>
          <a:xfrm>
            <a:off x="384495" y="1123465"/>
            <a:ext cx="11339255" cy="377026"/>
          </a:xfrm>
          <a:prstGeom prst="rect">
            <a:avLst/>
          </a:prstGeom>
        </p:spPr>
        <p:txBody>
          <a:bodyPr wrap="square" lIns="0">
            <a:spAutoFit/>
          </a:bodyPr>
          <a:lstStyle>
            <a:lvl1pPr marL="0" indent="0" algn="l">
              <a:buNone/>
              <a:defRPr lang="en-CA" sz="2000" b="0" kern="1200" dirty="0">
                <a:solidFill>
                  <a:schemeClr val="tx2"/>
                </a:solidFill>
                <a:latin typeface="+mn-lt"/>
                <a:ea typeface="Roboto" panose="02000000000000000000" pitchFamily="2" charset="0"/>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[Section Subtitle]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653848"/>
            <a:ext cx="11339256" cy="4510456"/>
          </a:xfrm>
          <a:prstGeom prst="rect">
            <a:avLst/>
          </a:prstGeom>
        </p:spPr>
        <p:txBody>
          <a:bodyPr lIns="0"/>
          <a:lstStyle>
            <a:lvl1pPr marL="288000" indent="-288000">
              <a:lnSpc>
                <a:spcPct val="100000"/>
              </a:lnSpc>
              <a:buClr>
                <a:schemeClr val="accent1"/>
              </a:buClr>
              <a:buSzPct val="100000"/>
              <a:buFontTx/>
              <a:buBlip>
                <a:blip r:embed="rId2">
                  <a:extLst>
                    <a:ext uri="{96DAC541-7B7A-43D3-8B79-37D633B846F1}">
                      <asvg:svgBlip xmlns:asvg="http://schemas.microsoft.com/office/drawing/2016/SVG/main" r:embed="rId3"/>
                    </a:ext>
                  </a:extLst>
                </a:blip>
              </a:buBlip>
              <a:defRPr sz="2400">
                <a:solidFill>
                  <a:schemeClr val="tx2"/>
                </a:solidFill>
                <a:latin typeface="+mn-lt"/>
                <a:ea typeface="Roboto" panose="02000000000000000000" pitchFamily="2" charset="0"/>
              </a:defRPr>
            </a:lvl1pPr>
            <a:lvl2pPr marL="576000" indent="-288000">
              <a:lnSpc>
                <a:spcPct val="100000"/>
              </a:lnSpc>
              <a:buClr>
                <a:schemeClr val="accent2"/>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spcBef>
                <a:spcPts val="0"/>
              </a:spcBef>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extBox 1">
            <a:extLst>
              <a:ext uri="{FF2B5EF4-FFF2-40B4-BE49-F238E27FC236}">
                <a16:creationId xmlns:a16="http://schemas.microsoft.com/office/drawing/2014/main" id="{56294F5A-F6FF-C8AC-4826-4538EACB91E6}"/>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1875985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Tree>
    <p:extLst>
      <p:ext uri="{BB962C8B-B14F-4D97-AF65-F5344CB8AC3E}">
        <p14:creationId xmlns:p14="http://schemas.microsoft.com/office/powerpoint/2010/main" val="2916576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pic>
        <p:nvPicPr>
          <p:cNvPr id="7" name="Picture 6" descr="A white text on a black background&#10;&#10;AI-generated content may be incorrect.">
            <a:extLst>
              <a:ext uri="{FF2B5EF4-FFF2-40B4-BE49-F238E27FC236}">
                <a16:creationId xmlns:a16="http://schemas.microsoft.com/office/drawing/2014/main" id="{74EC1D6D-9AFD-6423-5D5E-456136FC8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3" y="5753651"/>
            <a:ext cx="1004866" cy="712623"/>
          </a:xfrm>
          <a:prstGeom prst="rect">
            <a:avLst/>
          </a:prstGeom>
        </p:spPr>
      </p:pic>
      <p:pic>
        <p:nvPicPr>
          <p:cNvPr id="5" name="Graphic 4">
            <a:extLst>
              <a:ext uri="{FF2B5EF4-FFF2-40B4-BE49-F238E27FC236}">
                <a16:creationId xmlns:a16="http://schemas.microsoft.com/office/drawing/2014/main" id="{E6B1B888-C13D-E8DF-1D3D-486300B5F0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08164" y="215972"/>
            <a:ext cx="2463876" cy="579158"/>
          </a:xfrm>
          <a:prstGeom prst="rect">
            <a:avLst/>
          </a:prstGeom>
        </p:spPr>
      </p:pic>
    </p:spTree>
    <p:extLst>
      <p:ext uri="{BB962C8B-B14F-4D97-AF65-F5344CB8AC3E}">
        <p14:creationId xmlns:p14="http://schemas.microsoft.com/office/powerpoint/2010/main" val="3041135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6035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8679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6211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9375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536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3659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2205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734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7562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821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180452"/>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2100441" y="2097900"/>
            <a:ext cx="8243842"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2082362" y="2066973"/>
            <a:ext cx="8280000"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white text on a black background&#10;&#10;AI-generated content may be incorrect.">
            <a:extLst>
              <a:ext uri="{FF2B5EF4-FFF2-40B4-BE49-F238E27FC236}">
                <a16:creationId xmlns:a16="http://schemas.microsoft.com/office/drawing/2014/main" id="{F84F70D5-6E18-F683-7693-5305B2F3FF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1684" y="147388"/>
            <a:ext cx="1004866" cy="712623"/>
          </a:xfrm>
          <a:prstGeom prst="rect">
            <a:avLst/>
          </a:prstGeom>
          <a:effectLst>
            <a:outerShdw blurRad="63500" algn="ctr" rotWithShape="0">
              <a:prstClr val="black">
                <a:alpha val="40000"/>
              </a:prstClr>
            </a:outerShdw>
          </a:effectLst>
        </p:spPr>
      </p:pic>
      <p:pic>
        <p:nvPicPr>
          <p:cNvPr id="7" name="Graphic 6">
            <a:extLst>
              <a:ext uri="{FF2B5EF4-FFF2-40B4-BE49-F238E27FC236}">
                <a16:creationId xmlns:a16="http://schemas.microsoft.com/office/drawing/2014/main" id="{936BDE65-CE38-8478-3787-8250E2B27A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4588" y="5968665"/>
            <a:ext cx="2017960" cy="474341"/>
          </a:xfrm>
          <a:prstGeom prst="rect">
            <a:avLst/>
          </a:prstGeom>
        </p:spPr>
      </p:pic>
    </p:spTree>
    <p:extLst>
      <p:ext uri="{BB962C8B-B14F-4D97-AF65-F5344CB8AC3E}">
        <p14:creationId xmlns:p14="http://schemas.microsoft.com/office/powerpoint/2010/main" val="262399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7570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180452"/>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2100441" y="2097900"/>
            <a:ext cx="8243842"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2082362" y="2066973"/>
            <a:ext cx="8280000"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3" name="Group 12">
            <a:extLst>
              <a:ext uri="{FF2B5EF4-FFF2-40B4-BE49-F238E27FC236}">
                <a16:creationId xmlns:a16="http://schemas.microsoft.com/office/drawing/2014/main" id="{9BD54041-0947-3083-2ED2-E54B8A44514F}"/>
              </a:ext>
            </a:extLst>
          </p:cNvPr>
          <p:cNvGrpSpPr/>
          <p:nvPr userDrawn="1"/>
        </p:nvGrpSpPr>
        <p:grpSpPr>
          <a:xfrm>
            <a:off x="339363" y="5811835"/>
            <a:ext cx="3032487" cy="649351"/>
            <a:chOff x="238298" y="147388"/>
            <a:chExt cx="3327971" cy="712623"/>
          </a:xfrm>
        </p:grpSpPr>
        <p:pic>
          <p:nvPicPr>
            <p:cNvPr id="15" name="Picture 14" descr="A white text on a black background&#10;&#10;AI-generated content may be incorrect.">
              <a:extLst>
                <a:ext uri="{FF2B5EF4-FFF2-40B4-BE49-F238E27FC236}">
                  <a16:creationId xmlns:a16="http://schemas.microsoft.com/office/drawing/2014/main" id="{678A6A0D-D219-0E51-A126-C342496495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298" y="147388"/>
              <a:ext cx="1004866" cy="712623"/>
            </a:xfrm>
            <a:prstGeom prst="rect">
              <a:avLst/>
            </a:prstGeom>
            <a:effectLst>
              <a:outerShdw blurRad="63500" algn="ctr" rotWithShape="0">
                <a:prstClr val="black">
                  <a:alpha val="40000"/>
                </a:prstClr>
              </a:outerShdw>
            </a:effectLst>
          </p:spPr>
        </p:pic>
        <p:cxnSp>
          <p:nvCxnSpPr>
            <p:cNvPr id="16" name="Straight Connector 15">
              <a:extLst>
                <a:ext uri="{FF2B5EF4-FFF2-40B4-BE49-F238E27FC236}">
                  <a16:creationId xmlns:a16="http://schemas.microsoft.com/office/drawing/2014/main" id="{0ED293E1-75D3-D23E-6FEA-B64A0ACC41E1}"/>
                </a:ext>
              </a:extLst>
            </p:cNvPr>
            <p:cNvCxnSpPr>
              <a:cxnSpLocks/>
            </p:cNvCxnSpPr>
            <p:nvPr userDrawn="1"/>
          </p:nvCxnSpPr>
          <p:spPr>
            <a:xfrm>
              <a:off x="1395736" y="147388"/>
              <a:ext cx="0" cy="712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Graphic 16">
              <a:extLst>
                <a:ext uri="{FF2B5EF4-FFF2-40B4-BE49-F238E27FC236}">
                  <a16:creationId xmlns:a16="http://schemas.microsoft.com/office/drawing/2014/main" id="{79B8B563-8799-C920-0935-32C30312B2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48309" y="266529"/>
              <a:ext cx="2017960" cy="474341"/>
            </a:xfrm>
            <a:prstGeom prst="rect">
              <a:avLst/>
            </a:prstGeom>
          </p:spPr>
        </p:pic>
      </p:grpSp>
    </p:spTree>
    <p:extLst>
      <p:ext uri="{BB962C8B-B14F-4D97-AF65-F5344CB8AC3E}">
        <p14:creationId xmlns:p14="http://schemas.microsoft.com/office/powerpoint/2010/main" val="325655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11993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4619133" y="2116754"/>
            <a:ext cx="6674179"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4612225" y="2085827"/>
            <a:ext cx="6703453"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 name="Group 10">
            <a:extLst>
              <a:ext uri="{FF2B5EF4-FFF2-40B4-BE49-F238E27FC236}">
                <a16:creationId xmlns:a16="http://schemas.microsoft.com/office/drawing/2014/main" id="{BB5193E9-3DD4-E837-E394-990F8D68EC85}"/>
              </a:ext>
            </a:extLst>
          </p:cNvPr>
          <p:cNvGrpSpPr/>
          <p:nvPr userDrawn="1"/>
        </p:nvGrpSpPr>
        <p:grpSpPr>
          <a:xfrm>
            <a:off x="238298" y="147388"/>
            <a:ext cx="3327971" cy="712623"/>
            <a:chOff x="238298" y="147388"/>
            <a:chExt cx="3327971" cy="712623"/>
          </a:xfrm>
        </p:grpSpPr>
        <p:pic>
          <p:nvPicPr>
            <p:cNvPr id="7" name="Picture 6" descr="A white text on a black background&#10;&#10;AI-generated content may be incorrect.">
              <a:extLst>
                <a:ext uri="{FF2B5EF4-FFF2-40B4-BE49-F238E27FC236}">
                  <a16:creationId xmlns:a16="http://schemas.microsoft.com/office/drawing/2014/main" id="{A91EF3E7-BB2B-8F64-51C2-A80811DF71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298" y="147388"/>
              <a:ext cx="1004866" cy="712623"/>
            </a:xfrm>
            <a:prstGeom prst="rect">
              <a:avLst/>
            </a:prstGeom>
            <a:effectLst>
              <a:outerShdw blurRad="63500" algn="ctr" rotWithShape="0">
                <a:prstClr val="black">
                  <a:alpha val="40000"/>
                </a:prstClr>
              </a:outerShdw>
            </a:effectLst>
          </p:spPr>
        </p:pic>
        <p:cxnSp>
          <p:nvCxnSpPr>
            <p:cNvPr id="6" name="Straight Connector 5">
              <a:extLst>
                <a:ext uri="{FF2B5EF4-FFF2-40B4-BE49-F238E27FC236}">
                  <a16:creationId xmlns:a16="http://schemas.microsoft.com/office/drawing/2014/main" id="{A9F8360D-D032-212A-4F77-357A5ACD0681}"/>
                </a:ext>
              </a:extLst>
            </p:cNvPr>
            <p:cNvCxnSpPr>
              <a:cxnSpLocks/>
            </p:cNvCxnSpPr>
            <p:nvPr userDrawn="1"/>
          </p:nvCxnSpPr>
          <p:spPr>
            <a:xfrm>
              <a:off x="1395736" y="147388"/>
              <a:ext cx="0" cy="712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920DC497-A5D4-73DE-35A8-695DD8A44A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48309" y="266529"/>
              <a:ext cx="2017960" cy="474341"/>
            </a:xfrm>
            <a:prstGeom prst="rect">
              <a:avLst/>
            </a:prstGeom>
          </p:spPr>
        </p:pic>
      </p:grpSp>
    </p:spTree>
    <p:extLst>
      <p:ext uri="{BB962C8B-B14F-4D97-AF65-F5344CB8AC3E}">
        <p14:creationId xmlns:p14="http://schemas.microsoft.com/office/powerpoint/2010/main" val="433384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26861" y="1240790"/>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4619133" y="2116754"/>
            <a:ext cx="6674179"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4612225" y="2085827"/>
            <a:ext cx="6703453"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white text on a black background&#10;&#10;AI-generated content may be incorrect.">
            <a:extLst>
              <a:ext uri="{FF2B5EF4-FFF2-40B4-BE49-F238E27FC236}">
                <a16:creationId xmlns:a16="http://schemas.microsoft.com/office/drawing/2014/main" id="{88A683D2-9DCC-77EE-397A-66BCBB0BF6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3" y="5753651"/>
            <a:ext cx="1004866" cy="712623"/>
          </a:xfrm>
          <a:prstGeom prst="rect">
            <a:avLst/>
          </a:prstGeom>
        </p:spPr>
      </p:pic>
      <p:pic>
        <p:nvPicPr>
          <p:cNvPr id="8" name="Graphic 7">
            <a:extLst>
              <a:ext uri="{FF2B5EF4-FFF2-40B4-BE49-F238E27FC236}">
                <a16:creationId xmlns:a16="http://schemas.microsoft.com/office/drawing/2014/main" id="{AFDAD33C-57FC-32E7-88C3-ACC0671C1C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8284" y="110298"/>
            <a:ext cx="2017960" cy="474341"/>
          </a:xfrm>
          <a:prstGeom prst="rect">
            <a:avLst/>
          </a:prstGeom>
        </p:spPr>
      </p:pic>
    </p:spTree>
    <p:extLst>
      <p:ext uri="{BB962C8B-B14F-4D97-AF65-F5344CB8AC3E}">
        <p14:creationId xmlns:p14="http://schemas.microsoft.com/office/powerpoint/2010/main" val="1239773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no sub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21772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pic>
        <p:nvPicPr>
          <p:cNvPr id="3" name="Picture 2" descr="A white text on a black background&#10;&#10;AI-generated content may be incorrect.">
            <a:extLst>
              <a:ext uri="{FF2B5EF4-FFF2-40B4-BE49-F238E27FC236}">
                <a16:creationId xmlns:a16="http://schemas.microsoft.com/office/drawing/2014/main" id="{1F2F7B8D-295B-5B6D-6A81-3A72483507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3" y="5753651"/>
            <a:ext cx="1004866" cy="712623"/>
          </a:xfrm>
          <a:prstGeom prst="rect">
            <a:avLst/>
          </a:prstGeom>
        </p:spPr>
      </p:pic>
      <p:pic>
        <p:nvPicPr>
          <p:cNvPr id="4" name="Graphic 3">
            <a:extLst>
              <a:ext uri="{FF2B5EF4-FFF2-40B4-BE49-F238E27FC236}">
                <a16:creationId xmlns:a16="http://schemas.microsoft.com/office/drawing/2014/main" id="{CABF3118-7B97-52B6-094F-F59992FF9E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8284" y="110298"/>
            <a:ext cx="2017960" cy="474341"/>
          </a:xfrm>
          <a:prstGeom prst="rect">
            <a:avLst/>
          </a:prstGeom>
        </p:spPr>
      </p:pic>
    </p:spTree>
    <p:extLst>
      <p:ext uri="{BB962C8B-B14F-4D97-AF65-F5344CB8AC3E}">
        <p14:creationId xmlns:p14="http://schemas.microsoft.com/office/powerpoint/2010/main" val="250782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7" y="300991"/>
            <a:ext cx="9242103" cy="535531"/>
          </a:xfrm>
          <a:prstGeom prst="rect">
            <a:avLst/>
          </a:prstGeom>
        </p:spPr>
        <p:txBody>
          <a:bodyPr wrap="square" lIns="0" anchor="t" anchorCtr="0">
            <a:spAutoFit/>
          </a:bodyPr>
          <a:lstStyle>
            <a:lvl1pPr algn="l">
              <a:defRPr sz="3200" b="1">
                <a:solidFill>
                  <a:schemeClr val="accent1"/>
                </a:solidFill>
                <a:latin typeface="+mj-lt"/>
                <a:ea typeface="Roboto" panose="02000000000000000000" pitchFamily="2" charset="0"/>
              </a:defRPr>
            </a:lvl1pPr>
          </a:lstStyle>
          <a:p>
            <a:r>
              <a:rPr lang="en-US"/>
              <a:t>[Section 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173772"/>
            <a:ext cx="11339256" cy="5047566"/>
          </a:xfrm>
          <a:prstGeom prst="rect">
            <a:avLst/>
          </a:prstGeom>
        </p:spPr>
        <p:txBody>
          <a:bodyPr lIns="0"/>
          <a:lstStyle>
            <a:lvl1pPr marL="288000" indent="-288000">
              <a:buClr>
                <a:schemeClr val="accent1"/>
              </a:buClr>
              <a:buSzPct val="100000"/>
              <a:buFontTx/>
              <a:buBlip>
                <a:blip r:embed="rId2">
                  <a:extLst>
                    <a:ext uri="{96DAC541-7B7A-43D3-8B79-37D633B846F1}">
                      <asvg:svgBlip xmlns:asvg="http://schemas.microsoft.com/office/drawing/2016/SVG/main" r:embed="rId3"/>
                    </a:ext>
                  </a:extLst>
                </a:blip>
              </a:buBlip>
              <a:defRPr sz="2400">
                <a:solidFill>
                  <a:schemeClr val="tx2"/>
                </a:solidFill>
                <a:latin typeface="+mn-lt"/>
                <a:ea typeface="Roboto" panose="02000000000000000000" pitchFamily="2" charset="0"/>
              </a:defRPr>
            </a:lvl1pPr>
            <a:lvl2pPr marL="576000" indent="-288000">
              <a:buClr>
                <a:schemeClr val="accent1"/>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spcBef>
                <a:spcPts val="0"/>
              </a:spcBef>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10" name="TextBox 9">
            <a:extLst>
              <a:ext uri="{FF2B5EF4-FFF2-40B4-BE49-F238E27FC236}">
                <a16:creationId xmlns:a16="http://schemas.microsoft.com/office/drawing/2014/main" id="{BB3E599B-89B3-CC8A-D885-78285150335D}"/>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426105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455069"/>
            <a:ext cx="11339255" cy="535531"/>
          </a:xfrm>
          <a:prstGeom prst="rect">
            <a:avLst/>
          </a:prstGeom>
        </p:spPr>
        <p:txBody>
          <a:bodyPr wrap="square" lIns="0" anchor="b" anchorCtr="0">
            <a:spAutoFit/>
          </a:bodyPr>
          <a:lstStyle>
            <a:lvl1pPr algn="l">
              <a:defRPr sz="3200" b="1">
                <a:solidFill>
                  <a:schemeClr val="accent1"/>
                </a:solidFill>
                <a:latin typeface="+mj-lt"/>
                <a:ea typeface="Roboto" panose="02000000000000000000" pitchFamily="2" charset="0"/>
              </a:defRPr>
            </a:lvl1pPr>
          </a:lstStyle>
          <a:p>
            <a:r>
              <a:rPr lang="en-US"/>
              <a:t>[Section Title]</a:t>
            </a:r>
            <a:endParaRPr lang="en-CA"/>
          </a:p>
        </p:txBody>
      </p:sp>
      <p:sp>
        <p:nvSpPr>
          <p:cNvPr id="5" name="Text Placeholder 10">
            <a:extLst>
              <a:ext uri="{FF2B5EF4-FFF2-40B4-BE49-F238E27FC236}">
                <a16:creationId xmlns:a16="http://schemas.microsoft.com/office/drawing/2014/main" id="{6D4D8038-3B63-715C-DBC1-B1D58DDDD053}"/>
              </a:ext>
            </a:extLst>
          </p:cNvPr>
          <p:cNvSpPr>
            <a:spLocks noGrp="1"/>
          </p:cNvSpPr>
          <p:nvPr>
            <p:ph type="body" sz="quarter" idx="10" hasCustomPrompt="1"/>
          </p:nvPr>
        </p:nvSpPr>
        <p:spPr>
          <a:xfrm>
            <a:off x="384495" y="1035545"/>
            <a:ext cx="11339255" cy="377026"/>
          </a:xfrm>
          <a:prstGeom prst="rect">
            <a:avLst/>
          </a:prstGeom>
        </p:spPr>
        <p:txBody>
          <a:bodyPr wrap="square" lIns="0">
            <a:spAutoFit/>
          </a:bodyPr>
          <a:lstStyle>
            <a:lvl1pPr marL="0" indent="0" algn="l">
              <a:buNone/>
              <a:defRPr lang="en-CA" sz="2000" b="0" kern="1200" dirty="0">
                <a:solidFill>
                  <a:schemeClr val="tx2"/>
                </a:solidFill>
                <a:latin typeface="+mn-lt"/>
                <a:ea typeface="Roboto" panose="02000000000000000000" pitchFamily="2" charset="0"/>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[Section Subtitle]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653848"/>
            <a:ext cx="11339256" cy="4510456"/>
          </a:xfrm>
          <a:prstGeom prst="rect">
            <a:avLst/>
          </a:prstGeom>
        </p:spPr>
        <p:txBody>
          <a:bodyPr lIns="0"/>
          <a:lstStyle>
            <a:lvl1pPr marL="288000" indent="-288000">
              <a:buClr>
                <a:schemeClr val="accent1"/>
              </a:buClr>
              <a:buSzPct val="100000"/>
              <a:buFontTx/>
              <a:buBlip>
                <a:blip r:embed="rId2">
                  <a:extLst>
                    <a:ext uri="{96DAC541-7B7A-43D3-8B79-37D633B846F1}">
                      <asvg:svgBlip xmlns:asvg="http://schemas.microsoft.com/office/drawing/2016/SVG/main" r:embed="rId3"/>
                    </a:ext>
                  </a:extLst>
                </a:blip>
              </a:buBlip>
              <a:defRPr sz="2400">
                <a:solidFill>
                  <a:schemeClr val="tx2"/>
                </a:solidFill>
                <a:latin typeface="+mn-lt"/>
                <a:ea typeface="Roboto" panose="02000000000000000000" pitchFamily="2" charset="0"/>
              </a:defRPr>
            </a:lvl1pPr>
            <a:lvl2pPr marL="576000" indent="-288000">
              <a:buClr>
                <a:schemeClr val="accent2"/>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extBox 1">
            <a:extLst>
              <a:ext uri="{FF2B5EF4-FFF2-40B4-BE49-F238E27FC236}">
                <a16:creationId xmlns:a16="http://schemas.microsoft.com/office/drawing/2014/main" id="{56294F5A-F6FF-C8AC-4826-4538EACB91E6}"/>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421896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sv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4.sv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7.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47496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up of a person&#10;&#10;AI-generated content may be incorrect.">
            <a:extLst>
              <a:ext uri="{FF2B5EF4-FFF2-40B4-BE49-F238E27FC236}">
                <a16:creationId xmlns:a16="http://schemas.microsoft.com/office/drawing/2014/main" id="{B5C71D10-4AB4-D87C-7756-A00ED2A8ED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88B2D3E-DA33-6EDE-DA3E-C86B78EF54F7}"/>
              </a:ext>
            </a:extLst>
          </p:cNvPr>
          <p:cNvGrpSpPr/>
          <p:nvPr userDrawn="1"/>
        </p:nvGrpSpPr>
        <p:grpSpPr>
          <a:xfrm>
            <a:off x="9736667" y="382992"/>
            <a:ext cx="2067826" cy="405579"/>
            <a:chOff x="9266755" y="290826"/>
            <a:chExt cx="2537738" cy="497746"/>
          </a:xfrm>
        </p:grpSpPr>
        <p:pic>
          <p:nvPicPr>
            <p:cNvPr id="3" name="Picture 2" descr="A blue text on a black background&#10;&#10;AI-generated content may be incorrect.">
              <a:extLst>
                <a:ext uri="{FF2B5EF4-FFF2-40B4-BE49-F238E27FC236}">
                  <a16:creationId xmlns:a16="http://schemas.microsoft.com/office/drawing/2014/main" id="{0906CE5F-DFD9-E688-00D9-00986C85AB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88857" y="321403"/>
              <a:ext cx="615636" cy="436592"/>
            </a:xfrm>
            <a:prstGeom prst="rect">
              <a:avLst/>
            </a:prstGeom>
          </p:spPr>
        </p:pic>
        <p:pic>
          <p:nvPicPr>
            <p:cNvPr id="2" name="Graphic 1">
              <a:extLst>
                <a:ext uri="{FF2B5EF4-FFF2-40B4-BE49-F238E27FC236}">
                  <a16:creationId xmlns:a16="http://schemas.microsoft.com/office/drawing/2014/main" id="{E6AAA894-BB5D-F82E-F0D4-3FCF9C8F17F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266755" y="364435"/>
              <a:ext cx="1674296" cy="393560"/>
            </a:xfrm>
            <a:prstGeom prst="rect">
              <a:avLst/>
            </a:prstGeom>
          </p:spPr>
        </p:pic>
        <p:cxnSp>
          <p:nvCxnSpPr>
            <p:cNvPr id="6" name="Straight Connector 5">
              <a:extLst>
                <a:ext uri="{FF2B5EF4-FFF2-40B4-BE49-F238E27FC236}">
                  <a16:creationId xmlns:a16="http://schemas.microsoft.com/office/drawing/2014/main" id="{6D69F545-2D66-F499-1BD3-BBABEF870CC9}"/>
                </a:ext>
              </a:extLst>
            </p:cNvPr>
            <p:cNvCxnSpPr>
              <a:cxnSpLocks/>
            </p:cNvCxnSpPr>
            <p:nvPr userDrawn="1"/>
          </p:nvCxnSpPr>
          <p:spPr>
            <a:xfrm>
              <a:off x="11049000" y="290826"/>
              <a:ext cx="0" cy="497746"/>
            </a:xfrm>
            <a:prstGeom prst="line">
              <a:avLst/>
            </a:prstGeom>
            <a:ln w="9525">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81812426"/>
      </p:ext>
    </p:extLst>
  </p:cSld>
  <p:clrMap bg1="lt1" tx1="dk1" bg2="lt2" tx2="dk2" accent1="accent1" accent2="accent2" accent3="accent3" accent4="accent4" accent5="accent5" accent6="accent6" hlink="hlink" folHlink="folHlink"/>
  <p:sldLayoutIdLst>
    <p:sldLayoutId id="2147483744" r:id="rId1"/>
    <p:sldLayoutId id="214748374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up of a person&#10;&#10;AI-generated content may be incorrect.">
            <a:extLst>
              <a:ext uri="{FF2B5EF4-FFF2-40B4-BE49-F238E27FC236}">
                <a16:creationId xmlns:a16="http://schemas.microsoft.com/office/drawing/2014/main" id="{B5C71D10-4AB4-D87C-7756-A00ED2A8ED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blue text on a black background&#10;&#10;AI-generated content may be incorrect.">
            <a:extLst>
              <a:ext uri="{FF2B5EF4-FFF2-40B4-BE49-F238E27FC236}">
                <a16:creationId xmlns:a16="http://schemas.microsoft.com/office/drawing/2014/main" id="{0906CE5F-DFD9-E688-00D9-00986C85AB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17418" y="233006"/>
            <a:ext cx="740285" cy="524990"/>
          </a:xfrm>
          <a:prstGeom prst="rect">
            <a:avLst/>
          </a:prstGeom>
        </p:spPr>
      </p:pic>
      <p:pic>
        <p:nvPicPr>
          <p:cNvPr id="6" name="Graphic 5">
            <a:extLst>
              <a:ext uri="{FF2B5EF4-FFF2-40B4-BE49-F238E27FC236}">
                <a16:creationId xmlns:a16="http://schemas.microsoft.com/office/drawing/2014/main" id="{EC0F0967-E211-9B2B-08A4-973A6D38C21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90200" y="786520"/>
            <a:ext cx="1369884" cy="322005"/>
          </a:xfrm>
          <a:prstGeom prst="rect">
            <a:avLst/>
          </a:prstGeom>
        </p:spPr>
      </p:pic>
    </p:spTree>
    <p:extLst>
      <p:ext uri="{BB962C8B-B14F-4D97-AF65-F5344CB8AC3E}">
        <p14:creationId xmlns:p14="http://schemas.microsoft.com/office/powerpoint/2010/main" val="1862232219"/>
      </p:ext>
    </p:extLst>
  </p:cSld>
  <p:clrMap bg1="lt1" tx1="dk1" bg2="lt2" tx2="dk2" accent1="accent1" accent2="accent2" accent3="accent3" accent4="accent4" accent5="accent5" accent6="accent6" hlink="hlink" folHlink="folHlink"/>
  <p:sldLayoutIdLst>
    <p:sldLayoutId id="2147483747" r:id="rId1"/>
    <p:sldLayoutId id="214748374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307491"/>
      </p:ext>
    </p:extLst>
  </p:cSld>
  <p:clrMap bg1="lt1" tx1="dk1" bg2="lt2" tx2="dk2" accent1="accent1" accent2="accent2" accent3="accent3" accent4="accent4" accent5="accent5" accent6="accent6" hlink="hlink" folHlink="folHlink"/>
  <p:sldLayoutIdLst>
    <p:sldLayoutId id="2147483671" r:id="rId1"/>
    <p:sldLayoutId id="2147483706" r:id="rId2"/>
    <p:sldLayoutId id="2147483715" r:id="rId3"/>
    <p:sldLayoutId id="2147483708" r:id="rId4"/>
    <p:sldLayoutId id="214748371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up of a person&#10;&#10;AI-generated content may be incorrect.">
            <a:extLst>
              <a:ext uri="{FF2B5EF4-FFF2-40B4-BE49-F238E27FC236}">
                <a16:creationId xmlns:a16="http://schemas.microsoft.com/office/drawing/2014/main" id="{B5C71D10-4AB4-D87C-7756-A00ED2A8ED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5026700"/>
      </p:ext>
    </p:extLst>
  </p:cSld>
  <p:clrMap bg1="lt1" tx1="dk1" bg2="lt2" tx2="dk2" accent1="accent1" accent2="accent2" accent3="accent3" accent4="accent4" accent5="accent5" accent6="accent6" hlink="hlink" folHlink="folHlink"/>
  <p:sldLayoutIdLst>
    <p:sldLayoutId id="2147483707" r:id="rId1"/>
    <p:sldLayoutId id="2147483683" r:id="rId2"/>
    <p:sldLayoutId id="214748371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5582811"/>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vimeo.com/1101306241/937b877095"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1.png"/><Relationship Id="rId4" Type="http://schemas.openxmlformats.org/officeDocument/2006/relationships/diagramLayout" Target="../diagrams/layout1.xml"/><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4.gif"/><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61.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hyperlink" Target="https://vimeo.com/1133979942/a2e2d2ec76?share=copy&amp;fl=sv&amp;fe=c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sv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hyperlink" Target="https://vimeo.com/1133980172/f220d1353b?share=copy&amp;fl=sv&amp;fe=ci" TargetMode="External"/><Relationship Id="rId5" Type="http://schemas.openxmlformats.org/officeDocument/2006/relationships/image" Target="../media/image69.png"/><Relationship Id="rId10" Type="http://schemas.openxmlformats.org/officeDocument/2006/relationships/hyperlink" Target="https://vimeo.com/1133978819/567cbf60ae?share=copy&amp;fl=sv&amp;fe=ci" TargetMode="External"/><Relationship Id="rId4" Type="http://schemas.openxmlformats.org/officeDocument/2006/relationships/hyperlink" Target="https://vimeo.com/1134223509/a3b85ab5bc?share=copy&amp;fl=sv&amp;fe=ci" TargetMode="External"/><Relationship Id="rId9" Type="http://schemas.openxmlformats.org/officeDocument/2006/relationships/hyperlink" Target="https://vimeo.com/1133979187/6e8e69bffb?share=copy&amp;fl=sv&amp;fe=ci"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9.png"/><Relationship Id="rId7"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18" Type="http://schemas.openxmlformats.org/officeDocument/2006/relationships/image" Target="../media/image89.svg"/><Relationship Id="rId3" Type="http://schemas.openxmlformats.org/officeDocument/2006/relationships/image" Target="../media/image9.png"/><Relationship Id="rId7" Type="http://schemas.openxmlformats.org/officeDocument/2006/relationships/image" Target="../media/image78.png"/><Relationship Id="rId12" Type="http://schemas.openxmlformats.org/officeDocument/2006/relationships/image" Target="../media/image83.svg"/><Relationship Id="rId17" Type="http://schemas.openxmlformats.org/officeDocument/2006/relationships/image" Target="../media/image88.png"/><Relationship Id="rId2" Type="http://schemas.openxmlformats.org/officeDocument/2006/relationships/notesSlide" Target="../notesSlides/notesSlide27.xml"/><Relationship Id="rId16" Type="http://schemas.openxmlformats.org/officeDocument/2006/relationships/image" Target="../media/image87.svg"/><Relationship Id="rId1" Type="http://schemas.openxmlformats.org/officeDocument/2006/relationships/slideLayout" Target="../slideLayouts/slideLayout8.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svg"/><Relationship Id="rId4" Type="http://schemas.openxmlformats.org/officeDocument/2006/relationships/image" Target="../media/image10.svg"/><Relationship Id="rId9" Type="http://schemas.openxmlformats.org/officeDocument/2006/relationships/image" Target="../media/image80.png"/><Relationship Id="rId14" Type="http://schemas.openxmlformats.org/officeDocument/2006/relationships/image" Target="../media/image85.sv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10.sv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5.svg"/></Relationships>
</file>

<file path=ppt/slides/_rels/slide3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90.png"/><Relationship Id="rId7"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92.gif"/><Relationship Id="rId4" Type="http://schemas.openxmlformats.org/officeDocument/2006/relationships/image" Target="../media/image29.png"/><Relationship Id="rId9"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5.svg"/></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4.png"/><Relationship Id="rId7"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5.sv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95.png"/><Relationship Id="rId7"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96.svg"/></Relationships>
</file>

<file path=ppt/slides/_rels/slide3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97.png"/><Relationship Id="rId7"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100.svg"/><Relationship Id="rId4" Type="http://schemas.openxmlformats.org/officeDocument/2006/relationships/image" Target="../media/image98.png"/><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5.sv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104.png"/><Relationship Id="rId4" Type="http://schemas.openxmlformats.org/officeDocument/2006/relationships/image" Target="../media/image103.sv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105.png"/><Relationship Id="rId4" Type="http://schemas.openxmlformats.org/officeDocument/2006/relationships/image" Target="../media/image103.sv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106.png"/><Relationship Id="rId4" Type="http://schemas.openxmlformats.org/officeDocument/2006/relationships/image" Target="../media/image10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vimeo.com/1133978637/e97367381d?share=copy&amp;fl=sv&amp;fe=ci" TargetMode="External"/><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s://vimeo.com/1133979736/7cd4f53e5d?share=copy&amp;fl=sv&amp;fe=ci" TargetMode="External"/><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image" Target="../media/image109.png"/><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9" Type="http://schemas.openxmlformats.org/officeDocument/2006/relationships/image" Target="../media/image116.svg"/></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hyperlink" Target="https://vimeo.com/1133979440/b5d6aab32d?share=copy&amp;fl=sv&amp;fe=ci"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vimeo.com/1133980431/8529053f10?share=copy&amp;fl=sv&amp;fe=ci" TargetMode="External"/><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2" Type="http://schemas.openxmlformats.org/officeDocument/2006/relationships/notesSlide" Target="../notesSlides/notesSlide43.xml"/><Relationship Id="rId16" Type="http://schemas.openxmlformats.org/officeDocument/2006/relationships/image" Target="../media/image132.svg"/><Relationship Id="rId1" Type="http://schemas.openxmlformats.org/officeDocument/2006/relationships/slideLayout" Target="../slideLayouts/slideLayout8.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s>
</file>

<file path=ppt/slides/_rels/slide5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36.sv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5.png"/><Relationship Id="rId5" Type="http://schemas.openxmlformats.org/officeDocument/2006/relationships/image" Target="../media/image134.svg"/><Relationship Id="rId4" Type="http://schemas.openxmlformats.org/officeDocument/2006/relationships/image" Target="../media/image133.png"/></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xml"/><Relationship Id="rId6" Type="http://schemas.openxmlformats.org/officeDocument/2006/relationships/image" Target="../media/image141.png"/><Relationship Id="rId5" Type="http://schemas.openxmlformats.org/officeDocument/2006/relationships/image" Target="../media/image140.svg"/><Relationship Id="rId4" Type="http://schemas.openxmlformats.org/officeDocument/2006/relationships/image" Target="../media/image139.png"/></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2.png"/><Relationship Id="rId1" Type="http://schemas.openxmlformats.org/officeDocument/2006/relationships/slideLayout" Target="../slideLayouts/slideLayout8.xml"/><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45.svg"/></Relationships>
</file>

<file path=ppt/slides/_rels/slide56.xml.rels><?xml version="1.0" encoding="UTF-8" standalone="yes"?>
<Relationships xmlns="http://schemas.openxmlformats.org/package/2006/relationships"><Relationship Id="rId3" Type="http://schemas.openxmlformats.org/officeDocument/2006/relationships/hyperlink" Target="https://vimeo.com/1171092076/c8b2b1644d" TargetMode="External"/><Relationship Id="rId2" Type="http://schemas.openxmlformats.org/officeDocument/2006/relationships/image" Target="../media/image146.png"/><Relationship Id="rId1" Type="http://schemas.openxmlformats.org/officeDocument/2006/relationships/slideLayout" Target="../slideLayouts/slideLayout8.xml"/><Relationship Id="rId5" Type="http://schemas.openxmlformats.org/officeDocument/2006/relationships/hyperlink" Target="https://vimeo.com/1171092301/ddd0a9b35b" TargetMode="External"/><Relationship Id="rId4" Type="http://schemas.openxmlformats.org/officeDocument/2006/relationships/image" Target="../media/image147.png"/></Relationships>
</file>

<file path=ppt/slides/_rels/slide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vimeo.com/1133979301/56815d9628?share=copy&amp;fl=sv&amp;fe=ci" TargetMode="Externa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50.svg"/><Relationship Id="rId2" Type="http://schemas.openxmlformats.org/officeDocument/2006/relationships/image" Target="../media/image149.png"/><Relationship Id="rId1" Type="http://schemas.openxmlformats.org/officeDocument/2006/relationships/slideLayout" Target="../slideLayouts/slideLayout8.xml"/><Relationship Id="rId5" Type="http://schemas.openxmlformats.org/officeDocument/2006/relationships/image" Target="../media/image145.sv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11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52.svg"/><Relationship Id="rId4" Type="http://schemas.openxmlformats.org/officeDocument/2006/relationships/image" Target="../media/image151.png"/></Relationships>
</file>

<file path=ppt/slides/_rels/slide61.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18" Type="http://schemas.openxmlformats.org/officeDocument/2006/relationships/image" Target="../media/image164.png"/><Relationship Id="rId3" Type="http://schemas.openxmlformats.org/officeDocument/2006/relationships/hyperlink" Target="https://als.ca/resource/referals-early-referral-tool/" TargetMode="External"/><Relationship Id="rId7" Type="http://schemas.openxmlformats.org/officeDocument/2006/relationships/image" Target="../media/image59.png"/><Relationship Id="rId12" Type="http://schemas.openxmlformats.org/officeDocument/2006/relationships/image" Target="../media/image158.png"/><Relationship Id="rId17" Type="http://schemas.openxmlformats.org/officeDocument/2006/relationships/image" Target="../media/image163.png"/><Relationship Id="rId2" Type="http://schemas.openxmlformats.org/officeDocument/2006/relationships/image" Target="../media/image153.png"/><Relationship Id="rId16" Type="http://schemas.openxmlformats.org/officeDocument/2006/relationships/image" Target="../media/image162.png"/><Relationship Id="rId1" Type="http://schemas.openxmlformats.org/officeDocument/2006/relationships/slideLayout" Target="../slideLayouts/slideLayout8.xml"/><Relationship Id="rId6" Type="http://schemas.openxmlformats.org/officeDocument/2006/relationships/hyperlink" Target="https://www.mndaustralia.org.au/mnd-connect/for-health-professionals-service-providers/diagnosing-mnd" TargetMode="External"/><Relationship Id="rId11" Type="http://schemas.openxmlformats.org/officeDocument/2006/relationships/image" Target="../media/image157.svg"/><Relationship Id="rId5" Type="http://schemas.openxmlformats.org/officeDocument/2006/relationships/hyperlink" Target="https://www.mndassociation.org/professionals/management-of-mnd/management-by-specific-professions/information-for-gps/red-flag-diagnosis-tool" TargetMode="External"/><Relationship Id="rId15" Type="http://schemas.openxmlformats.org/officeDocument/2006/relationships/image" Target="../media/image161.png"/><Relationship Id="rId10" Type="http://schemas.openxmlformats.org/officeDocument/2006/relationships/image" Target="../media/image156.png"/><Relationship Id="rId19" Type="http://schemas.openxmlformats.org/officeDocument/2006/relationships/image" Target="../media/image165.png"/><Relationship Id="rId4" Type="http://schemas.openxmlformats.org/officeDocument/2006/relationships/hyperlink" Target="https://www.als.org/thinkals/thinkals-tool" TargetMode="External"/><Relationship Id="rId9" Type="http://schemas.openxmlformats.org/officeDocument/2006/relationships/image" Target="../media/image155.svg"/><Relationship Id="rId14" Type="http://schemas.openxmlformats.org/officeDocument/2006/relationships/image" Target="../media/image160.png"/></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6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1BEDBE-7918-94E4-53CF-8E5D541AE023}"/>
              </a:ext>
            </a:extLst>
          </p:cNvPr>
          <p:cNvSpPr txBox="1"/>
          <p:nvPr/>
        </p:nvSpPr>
        <p:spPr>
          <a:xfrm>
            <a:off x="4684705" y="3259723"/>
            <a:ext cx="69288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600" b="1" noProof="0">
                <a:solidFill>
                  <a:schemeClr val="accent1"/>
                </a:solidFill>
              </a:rPr>
              <a:t>A Call to Action to Refer Early Across Diverse Healthcare Settings</a:t>
            </a:r>
            <a:endParaRPr lang="en-CA" sz="1200" noProof="0">
              <a:solidFill>
                <a:schemeClr val="accent1"/>
              </a:solidFill>
            </a:endParaRPr>
          </a:p>
        </p:txBody>
      </p:sp>
    </p:spTree>
    <p:extLst>
      <p:ext uri="{BB962C8B-B14F-4D97-AF65-F5344CB8AC3E}">
        <p14:creationId xmlns:p14="http://schemas.microsoft.com/office/powerpoint/2010/main" val="238285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2C39D19-674D-B3DA-A6DA-67FCD424223A}"/>
              </a:ext>
            </a:extLst>
          </p:cNvPr>
          <p:cNvSpPr/>
          <p:nvPr/>
        </p:nvSpPr>
        <p:spPr>
          <a:xfrm>
            <a:off x="1251180" y="1377448"/>
            <a:ext cx="9312395" cy="4751211"/>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13" name="Rectangle: Rounded Corners 12">
            <a:extLst>
              <a:ext uri="{FF2B5EF4-FFF2-40B4-BE49-F238E27FC236}">
                <a16:creationId xmlns:a16="http://schemas.microsoft.com/office/drawing/2014/main" id="{05BA9D08-C83C-1B3C-07C6-D56186A553FC}"/>
              </a:ext>
            </a:extLst>
          </p:cNvPr>
          <p:cNvSpPr/>
          <p:nvPr/>
        </p:nvSpPr>
        <p:spPr>
          <a:xfrm rot="5400000">
            <a:off x="5646080" y="-1040522"/>
            <a:ext cx="470324" cy="4638676"/>
          </a:xfrm>
          <a:prstGeom prst="roundRect">
            <a:avLst>
              <a:gd name="adj" fmla="val 30683"/>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16" name="Text Placeholder 15">
            <a:extLst>
              <a:ext uri="{FF2B5EF4-FFF2-40B4-BE49-F238E27FC236}">
                <a16:creationId xmlns:a16="http://schemas.microsoft.com/office/drawing/2014/main" id="{EFE39B20-844B-B4D7-E8F8-504C8B3E6E50}"/>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4" name="TextBox 3">
            <a:extLst>
              <a:ext uri="{FF2B5EF4-FFF2-40B4-BE49-F238E27FC236}">
                <a16:creationId xmlns:a16="http://schemas.microsoft.com/office/drawing/2014/main" id="{39A35C15-B25C-D3D8-12F2-95A3F3871214}"/>
              </a:ext>
            </a:extLst>
          </p:cNvPr>
          <p:cNvSpPr txBox="1"/>
          <p:nvPr/>
        </p:nvSpPr>
        <p:spPr>
          <a:xfrm>
            <a:off x="4313217" y="6137318"/>
            <a:ext cx="3565566" cy="584775"/>
          </a:xfrm>
          <a:prstGeom prst="rect">
            <a:avLst/>
          </a:prstGeom>
          <a:noFill/>
        </p:spPr>
        <p:txBody>
          <a:bodyPr wrap="square" lIns="91440" tIns="45720" rIns="91440" bIns="45720" anchor="t">
            <a:spAutoFit/>
          </a:bodyPr>
          <a:lstStyle/>
          <a:p>
            <a:pPr algn="ctr">
              <a:defRPr/>
            </a:pPr>
            <a:r>
              <a:rPr kumimoji="0" lang="en-CA" sz="1600" b="1" i="0" u="none" strike="noStrike" kern="1200" cap="none" spc="0" normalizeH="0" baseline="0" noProof="0">
                <a:ln>
                  <a:noFill/>
                </a:ln>
                <a:solidFill>
                  <a:schemeClr val="accent1"/>
                </a:solidFill>
                <a:effectLst/>
                <a:uLnTx/>
                <a:uFillTx/>
                <a:latin typeface="Open Sans"/>
                <a:ea typeface="Open Sans"/>
                <a:cs typeface="Open Sans"/>
              </a:rPr>
              <a:t>Craig Reyenga</a:t>
            </a:r>
          </a:p>
          <a:p>
            <a:pPr algn="ctr">
              <a:defRPr/>
            </a:pPr>
            <a:r>
              <a:rPr lang="en-CA" sz="1600">
                <a:solidFill>
                  <a:srgbClr val="000000"/>
                </a:solidFill>
                <a:latin typeface="Arial Nova"/>
                <a:cs typeface="Segoe UI"/>
              </a:rPr>
              <a:t>Ottawa, Ontario, Canada</a:t>
            </a:r>
            <a:endParaRPr lang="en-CA" sz="1600"/>
          </a:p>
        </p:txBody>
      </p:sp>
      <p:sp>
        <p:nvSpPr>
          <p:cNvPr id="5" name="TextBox 4">
            <a:extLst>
              <a:ext uri="{FF2B5EF4-FFF2-40B4-BE49-F238E27FC236}">
                <a16:creationId xmlns:a16="http://schemas.microsoft.com/office/drawing/2014/main" id="{69775148-FA31-C8C4-25BE-1064C07B527C}"/>
              </a:ext>
            </a:extLst>
          </p:cNvPr>
          <p:cNvSpPr txBox="1"/>
          <p:nvPr/>
        </p:nvSpPr>
        <p:spPr>
          <a:xfrm>
            <a:off x="4079271" y="1052313"/>
            <a:ext cx="354273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black"/>
                </a:solidFill>
                <a:effectLst/>
                <a:uLnTx/>
                <a:uFillTx/>
                <a:latin typeface="Open Sans"/>
                <a:ea typeface="+mn-ea"/>
                <a:cs typeface="+mn-cs"/>
              </a:rPr>
              <a:t>Craig’s story</a:t>
            </a:r>
          </a:p>
        </p:txBody>
      </p:sp>
      <p:sp>
        <p:nvSpPr>
          <p:cNvPr id="3" name="Title 1">
            <a:extLst>
              <a:ext uri="{FF2B5EF4-FFF2-40B4-BE49-F238E27FC236}">
                <a16:creationId xmlns:a16="http://schemas.microsoft.com/office/drawing/2014/main" id="{1B0FF959-B76F-98B2-B6DD-51E700988A8F}"/>
              </a:ext>
            </a:extLst>
          </p:cNvPr>
          <p:cNvSpPr txBox="1">
            <a:spLocks/>
          </p:cNvSpPr>
          <p:nvPr/>
        </p:nvSpPr>
        <p:spPr>
          <a:xfrm>
            <a:off x="360000" y="360000"/>
            <a:ext cx="10192217" cy="535531"/>
          </a:xfrm>
          <a:prstGeom prst="rect">
            <a:avLst/>
          </a:prstGeom>
        </p:spPr>
        <p:txBody>
          <a:bodyPr wrap="square" lIns="0" tIns="45720" rIns="91440" bIns="45720" anchor="ctr" anchorCtr="0">
            <a:normAutofit/>
          </a:bodyPr>
          <a:lstStyle>
            <a:lvl1pPr algn="l" defTabSz="914400" rtl="0" eaLnBrk="1" latinLnBrk="0" hangingPunct="1">
              <a:lnSpc>
                <a:spcPct val="90000"/>
              </a:lnSpc>
              <a:spcBef>
                <a:spcPct val="0"/>
              </a:spcBef>
              <a:buNone/>
              <a:defRPr sz="3200" b="1" kern="1200">
                <a:solidFill>
                  <a:schemeClr val="accent1"/>
                </a:solidFill>
                <a:latin typeface="+mj-lt"/>
                <a:ea typeface="Roboto" panose="02000000000000000000" pitchFamily="2" charset="0"/>
                <a:cs typeface="+mj-cs"/>
              </a:defRPr>
            </a:lvl1pPr>
          </a:lstStyle>
          <a:p>
            <a:r>
              <a:rPr lang="en-CA" sz="2600" dirty="0"/>
              <a:t>Person with ALS/MND Sharing His Diagnostic Journey</a:t>
            </a:r>
            <a:endParaRPr lang="en-CA" sz="2600" dirty="0">
              <a:ea typeface="Open Sans Semibold"/>
              <a:cs typeface="Open Sans Semibold"/>
            </a:endParaRPr>
          </a:p>
        </p:txBody>
      </p:sp>
      <p:pic>
        <p:nvPicPr>
          <p:cNvPr id="6" name="Picture 5">
            <a:extLst>
              <a:ext uri="{FF2B5EF4-FFF2-40B4-BE49-F238E27FC236}">
                <a16:creationId xmlns:a16="http://schemas.microsoft.com/office/drawing/2014/main" id="{E585D4B9-CA35-C378-C107-0AE450ECE150}"/>
              </a:ext>
            </a:extLst>
          </p:cNvPr>
          <p:cNvPicPr>
            <a:picLocks noChangeAspect="1"/>
          </p:cNvPicPr>
          <p:nvPr/>
        </p:nvPicPr>
        <p:blipFill>
          <a:blip r:embed="rId3"/>
          <a:stretch>
            <a:fillRect/>
          </a:stretch>
        </p:blipFill>
        <p:spPr>
          <a:xfrm>
            <a:off x="2379234" y="1788005"/>
            <a:ext cx="7078063" cy="3905795"/>
          </a:xfrm>
          <a:prstGeom prst="rect">
            <a:avLst/>
          </a:prstGeom>
        </p:spPr>
      </p:pic>
      <p:sp>
        <p:nvSpPr>
          <p:cNvPr id="10" name="TextBox 9">
            <a:hlinkClick r:id="rId4"/>
            <a:extLst>
              <a:ext uri="{FF2B5EF4-FFF2-40B4-BE49-F238E27FC236}">
                <a16:creationId xmlns:a16="http://schemas.microsoft.com/office/drawing/2014/main" id="{AE72632D-7C67-463A-8E9F-5893D55F8571}"/>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3470162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63B06-976F-F89B-E5F5-289CB80D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D428F2-D408-267D-6ABA-A38F8C32DD6A}"/>
              </a:ext>
            </a:extLst>
          </p:cNvPr>
          <p:cNvSpPr>
            <a:spLocks noGrp="1"/>
          </p:cNvSpPr>
          <p:nvPr>
            <p:ph type="title"/>
          </p:nvPr>
        </p:nvSpPr>
        <p:spPr>
          <a:xfrm>
            <a:off x="360000" y="360000"/>
            <a:ext cx="10192217" cy="535531"/>
          </a:xfrm>
        </p:spPr>
        <p:txBody>
          <a:bodyPr wrap="square" lIns="0" tIns="45720" rIns="91440" bIns="45720" anchor="ctr" anchorCtr="0">
            <a:normAutofit/>
          </a:bodyPr>
          <a:lstStyle/>
          <a:p>
            <a:r>
              <a:rPr lang="en-CA" sz="2600" noProof="0">
                <a:latin typeface="+mj-lt"/>
                <a:ea typeface="Open Sans Semibold"/>
                <a:cs typeface="Open Sans Semibold"/>
              </a:rPr>
              <a:t>ALS/MND Diagnosis </a:t>
            </a:r>
            <a:r>
              <a:rPr lang="en-CA" sz="2600">
                <a:latin typeface="+mj-lt"/>
                <a:ea typeface="Open Sans Semibold"/>
                <a:cs typeface="Open Sans Semibold"/>
              </a:rPr>
              <a:t>is</a:t>
            </a:r>
            <a:r>
              <a:rPr lang="en-CA" sz="2600" noProof="0">
                <a:latin typeface="+mj-lt"/>
                <a:ea typeface="Open Sans Semibold"/>
                <a:cs typeface="Open Sans Semibold"/>
              </a:rPr>
              <a:t> Often Delayed by Over a Year</a:t>
            </a:r>
          </a:p>
        </p:txBody>
      </p:sp>
      <p:sp>
        <p:nvSpPr>
          <p:cNvPr id="5" name="Text Placeholder 4">
            <a:extLst>
              <a:ext uri="{FF2B5EF4-FFF2-40B4-BE49-F238E27FC236}">
                <a16:creationId xmlns:a16="http://schemas.microsoft.com/office/drawing/2014/main" id="{9E9CD522-8DFF-84C6-8839-C28F9F494FFB}"/>
              </a:ext>
            </a:extLst>
          </p:cNvPr>
          <p:cNvSpPr>
            <a:spLocks noGrp="1"/>
          </p:cNvSpPr>
          <p:nvPr>
            <p:ph type="body" sz="quarter" idx="16"/>
          </p:nvPr>
        </p:nvSpPr>
        <p:spPr>
          <a:xfrm>
            <a:off x="339363" y="6461626"/>
            <a:ext cx="11157806" cy="221599"/>
          </a:xfrm>
        </p:spPr>
        <p:txBody>
          <a:bodyPr/>
          <a:lstStyle/>
          <a:p>
            <a:pPr>
              <a:spcBef>
                <a:spcPts val="0"/>
              </a:spcBef>
            </a:pPr>
            <a:r>
              <a:rPr lang="en-CA" sz="800"/>
              <a:t>ALS, amyotrophic lateral sclerosis; MND, motor neuron disease</a:t>
            </a:r>
          </a:p>
          <a:p>
            <a:pPr>
              <a:spcBef>
                <a:spcPts val="0"/>
              </a:spcBef>
            </a:pPr>
            <a:r>
              <a:rPr lang="en-CA" sz="800"/>
              <a:t>Adapted from: Richards D, et al. J Neurol Sci. 2020;417:117054.</a:t>
            </a:r>
          </a:p>
        </p:txBody>
      </p:sp>
      <p:sp>
        <p:nvSpPr>
          <p:cNvPr id="10" name="TextBox 9">
            <a:extLst>
              <a:ext uri="{FF2B5EF4-FFF2-40B4-BE49-F238E27FC236}">
                <a16:creationId xmlns:a16="http://schemas.microsoft.com/office/drawing/2014/main" id="{AB56C7DC-B192-1E7F-7920-9626B9DBA601}"/>
              </a:ext>
            </a:extLst>
          </p:cNvPr>
          <p:cNvSpPr txBox="1"/>
          <p:nvPr/>
        </p:nvSpPr>
        <p:spPr>
          <a:xfrm>
            <a:off x="999891" y="1230414"/>
            <a:ext cx="10192217" cy="400110"/>
          </a:xfrm>
          <a:prstGeom prst="rect">
            <a:avLst/>
          </a:prstGeom>
          <a:noFill/>
        </p:spPr>
        <p:txBody>
          <a:bodyPr wrap="square">
            <a:spAutoFit/>
          </a:bodyPr>
          <a:lstStyle/>
          <a:p>
            <a:pPr algn="ctr"/>
            <a:r>
              <a:rPr lang="en-CA" sz="2000" b="1" i="0" u="none" strike="noStrike" baseline="0" noProof="0">
                <a:solidFill>
                  <a:schemeClr val="accent3"/>
                </a:solidFill>
              </a:rPr>
              <a:t>Pathway to ALS/MND diagnosis from first symptom onset to final diagnosis</a:t>
            </a:r>
            <a:endParaRPr lang="en-CA" sz="2000" b="1" noProof="0">
              <a:solidFill>
                <a:schemeClr val="accent3"/>
              </a:solidFill>
            </a:endParaRPr>
          </a:p>
        </p:txBody>
      </p:sp>
      <p:sp>
        <p:nvSpPr>
          <p:cNvPr id="26" name="TextBox 25">
            <a:extLst>
              <a:ext uri="{FF2B5EF4-FFF2-40B4-BE49-F238E27FC236}">
                <a16:creationId xmlns:a16="http://schemas.microsoft.com/office/drawing/2014/main" id="{E3FC0DB1-CC70-A7BC-A42C-9C4435512CBA}"/>
              </a:ext>
            </a:extLst>
          </p:cNvPr>
          <p:cNvSpPr txBox="1"/>
          <p:nvPr/>
        </p:nvSpPr>
        <p:spPr>
          <a:xfrm>
            <a:off x="6756400" y="1749259"/>
            <a:ext cx="3594100" cy="830997"/>
          </a:xfrm>
          <a:prstGeom prst="rect">
            <a:avLst/>
          </a:prstGeom>
          <a:noFill/>
        </p:spPr>
        <p:txBody>
          <a:bodyPr wrap="square" lIns="91440" tIns="45720" rIns="91440" bIns="45720" rtlCol="0" anchor="t">
            <a:spAutoFit/>
          </a:bodyPr>
          <a:lstStyle/>
          <a:p>
            <a:pPr algn="ctr"/>
            <a:r>
              <a:rPr lang="en-CA" sz="1600" noProof="0"/>
              <a:t>Other specialists (</a:t>
            </a:r>
            <a:r>
              <a:rPr lang="en-CA" sz="1600"/>
              <a:t>e.g.,</a:t>
            </a:r>
            <a:r>
              <a:rPr lang="en-CA" sz="1600" noProof="0"/>
              <a:t> otorhinolaryngologist, orthopedist, rheumatologist, neurosurgeon)</a:t>
            </a:r>
          </a:p>
        </p:txBody>
      </p:sp>
      <p:sp>
        <p:nvSpPr>
          <p:cNvPr id="27" name="TextBox 26">
            <a:extLst>
              <a:ext uri="{FF2B5EF4-FFF2-40B4-BE49-F238E27FC236}">
                <a16:creationId xmlns:a16="http://schemas.microsoft.com/office/drawing/2014/main" id="{231327E0-03A0-4185-105B-6A6AA78C5822}"/>
              </a:ext>
            </a:extLst>
          </p:cNvPr>
          <p:cNvSpPr txBox="1"/>
          <p:nvPr/>
        </p:nvSpPr>
        <p:spPr>
          <a:xfrm>
            <a:off x="4974358" y="2114233"/>
            <a:ext cx="1168400" cy="338554"/>
          </a:xfrm>
          <a:prstGeom prst="rect">
            <a:avLst/>
          </a:prstGeom>
          <a:noFill/>
        </p:spPr>
        <p:txBody>
          <a:bodyPr wrap="square" rtlCol="0">
            <a:spAutoFit/>
          </a:bodyPr>
          <a:lstStyle/>
          <a:p>
            <a:pPr algn="ctr"/>
            <a:r>
              <a:rPr lang="en-CA" sz="1600" noProof="0"/>
              <a:t>~40%</a:t>
            </a:r>
            <a:endParaRPr lang="en-CA" sz="1600" baseline="30000" noProof="0"/>
          </a:p>
        </p:txBody>
      </p:sp>
      <p:sp>
        <p:nvSpPr>
          <p:cNvPr id="28" name="TextBox 27">
            <a:extLst>
              <a:ext uri="{FF2B5EF4-FFF2-40B4-BE49-F238E27FC236}">
                <a16:creationId xmlns:a16="http://schemas.microsoft.com/office/drawing/2014/main" id="{1B3B9607-E843-2406-20FE-ED4DE5F6C065}"/>
              </a:ext>
            </a:extLst>
          </p:cNvPr>
          <p:cNvSpPr txBox="1"/>
          <p:nvPr/>
        </p:nvSpPr>
        <p:spPr>
          <a:xfrm>
            <a:off x="5558558" y="3258128"/>
            <a:ext cx="1168400" cy="338554"/>
          </a:xfrm>
          <a:prstGeom prst="rect">
            <a:avLst/>
          </a:prstGeom>
          <a:noFill/>
        </p:spPr>
        <p:txBody>
          <a:bodyPr wrap="square" rtlCol="0">
            <a:spAutoFit/>
          </a:bodyPr>
          <a:lstStyle/>
          <a:p>
            <a:pPr algn="ctr"/>
            <a:r>
              <a:rPr lang="en-CA" sz="1600" noProof="0"/>
              <a:t>~60%</a:t>
            </a:r>
            <a:endParaRPr lang="en-CA" sz="1600" baseline="30000" noProof="0"/>
          </a:p>
        </p:txBody>
      </p:sp>
      <p:sp>
        <p:nvSpPr>
          <p:cNvPr id="29" name="TextBox 28">
            <a:extLst>
              <a:ext uri="{FF2B5EF4-FFF2-40B4-BE49-F238E27FC236}">
                <a16:creationId xmlns:a16="http://schemas.microsoft.com/office/drawing/2014/main" id="{661DBED0-294A-C43D-C062-8B2E4DA71F3C}"/>
              </a:ext>
            </a:extLst>
          </p:cNvPr>
          <p:cNvSpPr txBox="1"/>
          <p:nvPr/>
        </p:nvSpPr>
        <p:spPr>
          <a:xfrm>
            <a:off x="644132" y="4443720"/>
            <a:ext cx="2181702" cy="584775"/>
          </a:xfrm>
          <a:prstGeom prst="rect">
            <a:avLst/>
          </a:prstGeom>
          <a:noFill/>
        </p:spPr>
        <p:txBody>
          <a:bodyPr wrap="square" rtlCol="0">
            <a:spAutoFit/>
          </a:bodyPr>
          <a:lstStyle/>
          <a:p>
            <a:pPr algn="ctr"/>
            <a:r>
              <a:rPr lang="en-CA" sz="1600" noProof="0"/>
              <a:t>First symptom onset noted by patient</a:t>
            </a:r>
            <a:endParaRPr lang="en-CA" sz="1600" baseline="30000" noProof="0"/>
          </a:p>
        </p:txBody>
      </p:sp>
      <p:sp>
        <p:nvSpPr>
          <p:cNvPr id="30" name="TextBox 29">
            <a:extLst>
              <a:ext uri="{FF2B5EF4-FFF2-40B4-BE49-F238E27FC236}">
                <a16:creationId xmlns:a16="http://schemas.microsoft.com/office/drawing/2014/main" id="{69EAD10D-053B-C950-C157-C0540D2051B8}"/>
              </a:ext>
            </a:extLst>
          </p:cNvPr>
          <p:cNvSpPr txBox="1"/>
          <p:nvPr/>
        </p:nvSpPr>
        <p:spPr>
          <a:xfrm>
            <a:off x="3671368" y="4443720"/>
            <a:ext cx="1873941" cy="584775"/>
          </a:xfrm>
          <a:prstGeom prst="rect">
            <a:avLst/>
          </a:prstGeom>
          <a:noFill/>
        </p:spPr>
        <p:txBody>
          <a:bodyPr wrap="square" rtlCol="0">
            <a:spAutoFit/>
          </a:bodyPr>
          <a:lstStyle/>
          <a:p>
            <a:pPr algn="ctr"/>
            <a:r>
              <a:rPr lang="en-CA" sz="1600" noProof="0"/>
              <a:t>First presentation to physician</a:t>
            </a:r>
            <a:endParaRPr lang="en-CA" sz="1600" baseline="30000" noProof="0"/>
          </a:p>
        </p:txBody>
      </p:sp>
      <p:sp>
        <p:nvSpPr>
          <p:cNvPr id="31" name="TextBox 30">
            <a:extLst>
              <a:ext uri="{FF2B5EF4-FFF2-40B4-BE49-F238E27FC236}">
                <a16:creationId xmlns:a16="http://schemas.microsoft.com/office/drawing/2014/main" id="{2D706698-F7CA-7461-36CB-96AB18C6D88D}"/>
              </a:ext>
            </a:extLst>
          </p:cNvPr>
          <p:cNvSpPr txBox="1"/>
          <p:nvPr/>
        </p:nvSpPr>
        <p:spPr>
          <a:xfrm>
            <a:off x="6289979" y="4100116"/>
            <a:ext cx="1873941" cy="338554"/>
          </a:xfrm>
          <a:prstGeom prst="rect">
            <a:avLst/>
          </a:prstGeom>
          <a:noFill/>
        </p:spPr>
        <p:txBody>
          <a:bodyPr wrap="square" rtlCol="0">
            <a:spAutoFit/>
          </a:bodyPr>
          <a:lstStyle/>
          <a:p>
            <a:pPr algn="ctr"/>
            <a:r>
              <a:rPr lang="en-CA" sz="1600" noProof="0"/>
              <a:t>Neurologist</a:t>
            </a:r>
            <a:endParaRPr lang="en-CA" sz="1600" baseline="30000" noProof="0"/>
          </a:p>
        </p:txBody>
      </p:sp>
      <p:sp>
        <p:nvSpPr>
          <p:cNvPr id="32" name="TextBox 31">
            <a:extLst>
              <a:ext uri="{FF2B5EF4-FFF2-40B4-BE49-F238E27FC236}">
                <a16:creationId xmlns:a16="http://schemas.microsoft.com/office/drawing/2014/main" id="{08F48533-4712-67B7-EB12-CCB211652A7F}"/>
              </a:ext>
            </a:extLst>
          </p:cNvPr>
          <p:cNvSpPr txBox="1"/>
          <p:nvPr/>
        </p:nvSpPr>
        <p:spPr>
          <a:xfrm>
            <a:off x="9247146" y="4106689"/>
            <a:ext cx="1873941" cy="338554"/>
          </a:xfrm>
          <a:prstGeom prst="rect">
            <a:avLst/>
          </a:prstGeom>
          <a:noFill/>
        </p:spPr>
        <p:txBody>
          <a:bodyPr wrap="square" rtlCol="0">
            <a:spAutoFit/>
          </a:bodyPr>
          <a:lstStyle/>
          <a:p>
            <a:pPr algn="ctr"/>
            <a:r>
              <a:rPr lang="en-CA" sz="1600" noProof="0"/>
              <a:t>Formal diagnosis</a:t>
            </a:r>
            <a:endParaRPr lang="en-CA" sz="1600" baseline="30000" noProof="0"/>
          </a:p>
        </p:txBody>
      </p:sp>
      <p:sp>
        <p:nvSpPr>
          <p:cNvPr id="33" name="Oval 32">
            <a:extLst>
              <a:ext uri="{FF2B5EF4-FFF2-40B4-BE49-F238E27FC236}">
                <a16:creationId xmlns:a16="http://schemas.microsoft.com/office/drawing/2014/main" id="{7ED11DB1-07D0-C2B9-F085-798AE0FF3BCB}"/>
              </a:ext>
            </a:extLst>
          </p:cNvPr>
          <p:cNvSpPr/>
          <p:nvPr/>
        </p:nvSpPr>
        <p:spPr>
          <a:xfrm>
            <a:off x="5937725" y="2035602"/>
            <a:ext cx="449116" cy="449116"/>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a:t>B</a:t>
            </a:r>
          </a:p>
        </p:txBody>
      </p:sp>
      <p:sp>
        <p:nvSpPr>
          <p:cNvPr id="34" name="Oval 33">
            <a:extLst>
              <a:ext uri="{FF2B5EF4-FFF2-40B4-BE49-F238E27FC236}">
                <a16:creationId xmlns:a16="http://schemas.microsoft.com/office/drawing/2014/main" id="{59E864F0-7AAA-CC28-BFE8-EF788937EEC4}"/>
              </a:ext>
            </a:extLst>
          </p:cNvPr>
          <p:cNvSpPr/>
          <p:nvPr/>
        </p:nvSpPr>
        <p:spPr>
          <a:xfrm>
            <a:off x="7270491" y="2829677"/>
            <a:ext cx="449116" cy="449116"/>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a:t>C</a:t>
            </a:r>
          </a:p>
        </p:txBody>
      </p:sp>
      <p:sp>
        <p:nvSpPr>
          <p:cNvPr id="35" name="Oval 34">
            <a:extLst>
              <a:ext uri="{FF2B5EF4-FFF2-40B4-BE49-F238E27FC236}">
                <a16:creationId xmlns:a16="http://schemas.microsoft.com/office/drawing/2014/main" id="{2754681E-EFB2-83F3-C46B-F7EC38B95EF3}"/>
              </a:ext>
            </a:extLst>
          </p:cNvPr>
          <p:cNvSpPr/>
          <p:nvPr/>
        </p:nvSpPr>
        <p:spPr>
          <a:xfrm>
            <a:off x="5918200" y="3623841"/>
            <a:ext cx="449116" cy="449116"/>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a:t>A</a:t>
            </a:r>
          </a:p>
        </p:txBody>
      </p:sp>
      <p:cxnSp>
        <p:nvCxnSpPr>
          <p:cNvPr id="37" name="Straight Arrow Connector 36">
            <a:extLst>
              <a:ext uri="{FF2B5EF4-FFF2-40B4-BE49-F238E27FC236}">
                <a16:creationId xmlns:a16="http://schemas.microsoft.com/office/drawing/2014/main" id="{02D26D76-5DD0-8057-6CF0-AF07C0A2640E}"/>
              </a:ext>
            </a:extLst>
          </p:cNvPr>
          <p:cNvCxnSpPr>
            <a:cxnSpLocks/>
          </p:cNvCxnSpPr>
          <p:nvPr/>
        </p:nvCxnSpPr>
        <p:spPr>
          <a:xfrm>
            <a:off x="7040481" y="2775951"/>
            <a:ext cx="0" cy="1277004"/>
          </a:xfrm>
          <a:prstGeom prst="straightConnector1">
            <a:avLst/>
          </a:prstGeom>
          <a:ln w="63500">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A974DF4-244D-754D-1E30-F4127B17E0DF}"/>
              </a:ext>
            </a:extLst>
          </p:cNvPr>
          <p:cNvCxnSpPr>
            <a:cxnSpLocks/>
            <a:stCxn id="43" idx="6"/>
          </p:cNvCxnSpPr>
          <p:nvPr/>
        </p:nvCxnSpPr>
        <p:spPr>
          <a:xfrm>
            <a:off x="1802971" y="4260570"/>
            <a:ext cx="4831108" cy="2696"/>
          </a:xfrm>
          <a:prstGeom prst="straightConnector1">
            <a:avLst/>
          </a:prstGeom>
          <a:ln w="63500">
            <a:prstDash val="solid"/>
            <a:tailEnd type="triangle"/>
          </a:ln>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609E3F38-D771-DC54-3CC5-64FB93287406}"/>
              </a:ext>
            </a:extLst>
          </p:cNvPr>
          <p:cNvSpPr/>
          <p:nvPr/>
        </p:nvSpPr>
        <p:spPr>
          <a:xfrm>
            <a:off x="1495210" y="4106689"/>
            <a:ext cx="307761" cy="30776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4" name="Rectangle 43">
            <a:extLst>
              <a:ext uri="{FF2B5EF4-FFF2-40B4-BE49-F238E27FC236}">
                <a16:creationId xmlns:a16="http://schemas.microsoft.com/office/drawing/2014/main" id="{CC299AAF-1F9E-FE8E-7824-E0C85A26DD36}"/>
              </a:ext>
            </a:extLst>
          </p:cNvPr>
          <p:cNvSpPr/>
          <p:nvPr/>
        </p:nvSpPr>
        <p:spPr>
          <a:xfrm>
            <a:off x="4549429" y="4106689"/>
            <a:ext cx="117821" cy="3077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0" name="TextBox 49">
            <a:extLst>
              <a:ext uri="{FF2B5EF4-FFF2-40B4-BE49-F238E27FC236}">
                <a16:creationId xmlns:a16="http://schemas.microsoft.com/office/drawing/2014/main" id="{D3426327-8796-3A92-F313-993E61D06029}"/>
              </a:ext>
            </a:extLst>
          </p:cNvPr>
          <p:cNvSpPr txBox="1"/>
          <p:nvPr/>
        </p:nvSpPr>
        <p:spPr>
          <a:xfrm>
            <a:off x="2295526" y="5063808"/>
            <a:ext cx="2181702" cy="338554"/>
          </a:xfrm>
          <a:prstGeom prst="rect">
            <a:avLst/>
          </a:prstGeom>
          <a:noFill/>
        </p:spPr>
        <p:txBody>
          <a:bodyPr wrap="square" rtlCol="0">
            <a:spAutoFit/>
          </a:bodyPr>
          <a:lstStyle/>
          <a:p>
            <a:pPr algn="ctr"/>
            <a:r>
              <a:rPr lang="en-CA" sz="1600" b="1" noProof="0"/>
              <a:t>3 to 6 months</a:t>
            </a:r>
            <a:endParaRPr lang="en-CA" sz="1600" b="1" baseline="30000" noProof="0"/>
          </a:p>
        </p:txBody>
      </p:sp>
      <p:sp>
        <p:nvSpPr>
          <p:cNvPr id="51" name="TextBox 50">
            <a:extLst>
              <a:ext uri="{FF2B5EF4-FFF2-40B4-BE49-F238E27FC236}">
                <a16:creationId xmlns:a16="http://schemas.microsoft.com/office/drawing/2014/main" id="{386DB2B1-9E7B-9DC2-9F32-394BB69EA5C9}"/>
              </a:ext>
            </a:extLst>
          </p:cNvPr>
          <p:cNvSpPr txBox="1"/>
          <p:nvPr/>
        </p:nvSpPr>
        <p:spPr>
          <a:xfrm>
            <a:off x="5935155" y="5063808"/>
            <a:ext cx="3308743" cy="338554"/>
          </a:xfrm>
          <a:prstGeom prst="rect">
            <a:avLst/>
          </a:prstGeom>
          <a:noFill/>
        </p:spPr>
        <p:txBody>
          <a:bodyPr wrap="square" rtlCol="0">
            <a:spAutoFit/>
          </a:bodyPr>
          <a:lstStyle/>
          <a:p>
            <a:pPr algn="ctr"/>
            <a:r>
              <a:rPr lang="en-CA" sz="1600" b="1" noProof="0"/>
              <a:t>Total 10 to 16 months</a:t>
            </a:r>
            <a:endParaRPr lang="en-CA" sz="1600" b="1" baseline="30000" noProof="0"/>
          </a:p>
        </p:txBody>
      </p:sp>
      <p:grpSp>
        <p:nvGrpSpPr>
          <p:cNvPr id="58" name="Group 57">
            <a:extLst>
              <a:ext uri="{FF2B5EF4-FFF2-40B4-BE49-F238E27FC236}">
                <a16:creationId xmlns:a16="http://schemas.microsoft.com/office/drawing/2014/main" id="{AEC00DED-5900-BEF2-66FC-B90A8A2BAB99}"/>
              </a:ext>
            </a:extLst>
          </p:cNvPr>
          <p:cNvGrpSpPr/>
          <p:nvPr/>
        </p:nvGrpSpPr>
        <p:grpSpPr>
          <a:xfrm>
            <a:off x="7855266" y="4114048"/>
            <a:ext cx="1391879" cy="293041"/>
            <a:chOff x="8826877" y="4331760"/>
            <a:chExt cx="864560" cy="293041"/>
          </a:xfrm>
        </p:grpSpPr>
        <p:cxnSp>
          <p:nvCxnSpPr>
            <p:cNvPr id="52" name="Straight Arrow Connector 51">
              <a:extLst>
                <a:ext uri="{FF2B5EF4-FFF2-40B4-BE49-F238E27FC236}">
                  <a16:creationId xmlns:a16="http://schemas.microsoft.com/office/drawing/2014/main" id="{4908DAB6-0E2F-4A9F-5E9C-64833FF94E29}"/>
                </a:ext>
              </a:extLst>
            </p:cNvPr>
            <p:cNvCxnSpPr>
              <a:cxnSpLocks/>
            </p:cNvCxnSpPr>
            <p:nvPr/>
          </p:nvCxnSpPr>
          <p:spPr>
            <a:xfrm>
              <a:off x="8826877" y="4484041"/>
              <a:ext cx="563479" cy="0"/>
            </a:xfrm>
            <a:prstGeom prst="straightConnector1">
              <a:avLst/>
            </a:prstGeom>
            <a:ln w="63500">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D1395EF5-F89C-2C1A-99BB-A9C589F61402}"/>
                </a:ext>
              </a:extLst>
            </p:cNvPr>
            <p:cNvCxnSpPr>
              <a:cxnSpLocks/>
            </p:cNvCxnSpPr>
            <p:nvPr/>
          </p:nvCxnSpPr>
          <p:spPr>
            <a:xfrm>
              <a:off x="8954837" y="4484041"/>
              <a:ext cx="736600" cy="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68EEB3D5-1137-2175-BB6F-DEFC4A72C0A1}"/>
                </a:ext>
              </a:extLst>
            </p:cNvPr>
            <p:cNvCxnSpPr>
              <a:cxnSpLocks/>
            </p:cNvCxnSpPr>
            <p:nvPr/>
          </p:nvCxnSpPr>
          <p:spPr>
            <a:xfrm>
              <a:off x="9691437" y="4331760"/>
              <a:ext cx="0" cy="293041"/>
            </a:xfrm>
            <a:prstGeom prst="line">
              <a:avLst/>
            </a:prstGeom>
            <a:ln w="63500"/>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AF00EB8A-5A93-55A8-CA72-3A1BCB480E1E}"/>
              </a:ext>
            </a:extLst>
          </p:cNvPr>
          <p:cNvGrpSpPr/>
          <p:nvPr/>
        </p:nvGrpSpPr>
        <p:grpSpPr>
          <a:xfrm>
            <a:off x="5420217" y="2649313"/>
            <a:ext cx="1011063" cy="1611255"/>
            <a:chOff x="5108268" y="2867025"/>
            <a:chExt cx="1011063" cy="1611255"/>
          </a:xfrm>
        </p:grpSpPr>
        <p:cxnSp>
          <p:nvCxnSpPr>
            <p:cNvPr id="47" name="Straight Arrow Connector 46">
              <a:extLst>
                <a:ext uri="{FF2B5EF4-FFF2-40B4-BE49-F238E27FC236}">
                  <a16:creationId xmlns:a16="http://schemas.microsoft.com/office/drawing/2014/main" id="{B1171F07-B74D-0D0C-5D6B-FBE1C25B418E}"/>
                </a:ext>
              </a:extLst>
            </p:cNvPr>
            <p:cNvCxnSpPr>
              <a:cxnSpLocks/>
            </p:cNvCxnSpPr>
            <p:nvPr/>
          </p:nvCxnSpPr>
          <p:spPr>
            <a:xfrm>
              <a:off x="5108268" y="2899034"/>
              <a:ext cx="1011063" cy="0"/>
            </a:xfrm>
            <a:prstGeom prst="straightConnector1">
              <a:avLst/>
            </a:prstGeom>
            <a:ln w="63500">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B7F89A6B-23AF-EC10-C6BD-E8AFF5F6865A}"/>
                </a:ext>
              </a:extLst>
            </p:cNvPr>
            <p:cNvCxnSpPr>
              <a:cxnSpLocks/>
            </p:cNvCxnSpPr>
            <p:nvPr/>
          </p:nvCxnSpPr>
          <p:spPr>
            <a:xfrm flipV="1">
              <a:off x="5108268" y="2867025"/>
              <a:ext cx="0" cy="1611255"/>
            </a:xfrm>
            <a:prstGeom prst="line">
              <a:avLst/>
            </a:prstGeom>
            <a:ln w="63500"/>
          </p:spPr>
          <p:style>
            <a:lnRef idx="2">
              <a:schemeClr val="accent1"/>
            </a:lnRef>
            <a:fillRef idx="0">
              <a:schemeClr val="accent1"/>
            </a:fillRef>
            <a:effectRef idx="1">
              <a:schemeClr val="accent1"/>
            </a:effectRef>
            <a:fontRef idx="minor">
              <a:schemeClr val="tx1"/>
            </a:fontRef>
          </p:style>
        </p:cxnSp>
      </p:grpSp>
      <p:sp>
        <p:nvSpPr>
          <p:cNvPr id="66" name="TextBox 65">
            <a:extLst>
              <a:ext uri="{FF2B5EF4-FFF2-40B4-BE49-F238E27FC236}">
                <a16:creationId xmlns:a16="http://schemas.microsoft.com/office/drawing/2014/main" id="{C710CA2F-ED86-CDF6-F247-432ADADC7BF8}"/>
              </a:ext>
            </a:extLst>
          </p:cNvPr>
          <p:cNvSpPr txBox="1"/>
          <p:nvPr/>
        </p:nvSpPr>
        <p:spPr>
          <a:xfrm>
            <a:off x="2115743" y="5437675"/>
            <a:ext cx="7876375" cy="715089"/>
          </a:xfrm>
          <a:prstGeom prst="roundRect">
            <a:avLst/>
          </a:prstGeom>
          <a:solidFill>
            <a:schemeClr val="accent3"/>
          </a:solidFill>
        </p:spPr>
        <p:txBody>
          <a:bodyPr wrap="square">
            <a:spAutoFit/>
          </a:bodyPr>
          <a:lstStyle/>
          <a:p>
            <a:pPr algn="ctr"/>
            <a:r>
              <a:rPr lang="en-CA" b="1" i="0" u="none" strike="noStrike" baseline="0" noProof="0">
                <a:solidFill>
                  <a:schemeClr val="bg1"/>
                </a:solidFill>
              </a:rPr>
              <a:t>Most studies reported a delay of 10–16 months, </a:t>
            </a:r>
          </a:p>
          <a:p>
            <a:pPr algn="ctr"/>
            <a:r>
              <a:rPr lang="en-CA" b="1" i="0" u="none" strike="noStrike" baseline="0" noProof="0">
                <a:solidFill>
                  <a:schemeClr val="bg1"/>
                </a:solidFill>
              </a:rPr>
              <a:t>although delays of &gt;24 months have also been reported </a:t>
            </a:r>
            <a:endParaRPr lang="en-CA" b="1" noProof="0">
              <a:solidFill>
                <a:schemeClr val="bg1"/>
              </a:solidFill>
            </a:endParaRPr>
          </a:p>
        </p:txBody>
      </p:sp>
    </p:spTree>
    <p:extLst>
      <p:ext uri="{BB962C8B-B14F-4D97-AF65-F5344CB8AC3E}">
        <p14:creationId xmlns:p14="http://schemas.microsoft.com/office/powerpoint/2010/main" val="1192985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6EB1-1B9B-4712-B610-21699C970FEF}"/>
              </a:ext>
            </a:extLst>
          </p:cNvPr>
          <p:cNvSpPr>
            <a:spLocks noGrp="1"/>
          </p:cNvSpPr>
          <p:nvPr>
            <p:ph type="title"/>
          </p:nvPr>
        </p:nvSpPr>
        <p:spPr>
          <a:xfrm>
            <a:off x="360000" y="360000"/>
            <a:ext cx="9510618" cy="729430"/>
          </a:xfrm>
        </p:spPr>
        <p:txBody>
          <a:bodyPr>
            <a:spAutoFit/>
          </a:bodyPr>
          <a:lstStyle/>
          <a:p>
            <a:r>
              <a:rPr lang="en-CA" sz="2300" noProof="0">
                <a:latin typeface="+mj-lt"/>
              </a:rPr>
              <a:t>One study found a mean interval of over 1.5 years from first symptom to first visit to an ALS/MND multidisciplinary clinic  </a:t>
            </a:r>
          </a:p>
        </p:txBody>
      </p:sp>
      <p:sp>
        <p:nvSpPr>
          <p:cNvPr id="8" name="Rectangle: Rounded Corners 7">
            <a:extLst>
              <a:ext uri="{FF2B5EF4-FFF2-40B4-BE49-F238E27FC236}">
                <a16:creationId xmlns:a16="http://schemas.microsoft.com/office/drawing/2014/main" id="{A44CD56D-B874-F18E-BDA4-5258229A7CCC}"/>
              </a:ext>
            </a:extLst>
          </p:cNvPr>
          <p:cNvSpPr/>
          <p:nvPr/>
        </p:nvSpPr>
        <p:spPr>
          <a:xfrm>
            <a:off x="493160" y="1304925"/>
            <a:ext cx="11339255" cy="5028750"/>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9" name="Rectangle: Rounded Corners 8">
            <a:extLst>
              <a:ext uri="{FF2B5EF4-FFF2-40B4-BE49-F238E27FC236}">
                <a16:creationId xmlns:a16="http://schemas.microsoft.com/office/drawing/2014/main" id="{DB3A4F15-A831-C329-728A-10BD34B2ED94}"/>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1" name="Picture 10">
            <a:extLst>
              <a:ext uri="{FF2B5EF4-FFF2-40B4-BE49-F238E27FC236}">
                <a16:creationId xmlns:a16="http://schemas.microsoft.com/office/drawing/2014/main" id="{011BFF7C-D910-1682-4A6E-E91E914768CB}"/>
              </a:ext>
            </a:extLst>
          </p:cNvPr>
          <p:cNvPicPr>
            <a:picLocks noChangeAspect="1"/>
          </p:cNvPicPr>
          <p:nvPr/>
        </p:nvPicPr>
        <p:blipFill>
          <a:blip r:embed="rId3"/>
          <a:srcRect l="3057" t="2458" r="2709" b="3284"/>
          <a:stretch>
            <a:fillRect/>
          </a:stretch>
        </p:blipFill>
        <p:spPr>
          <a:xfrm>
            <a:off x="10225088" y="1031081"/>
            <a:ext cx="967019" cy="633413"/>
          </a:xfrm>
          <a:prstGeom prst="rect">
            <a:avLst/>
          </a:prstGeom>
        </p:spPr>
      </p:pic>
      <p:sp>
        <p:nvSpPr>
          <p:cNvPr id="12" name="TextBox 11">
            <a:extLst>
              <a:ext uri="{FF2B5EF4-FFF2-40B4-BE49-F238E27FC236}">
                <a16:creationId xmlns:a16="http://schemas.microsoft.com/office/drawing/2014/main" id="{E1ECA100-EA7C-5483-CE8E-329DD4797646}"/>
              </a:ext>
            </a:extLst>
          </p:cNvPr>
          <p:cNvSpPr txBox="1"/>
          <p:nvPr/>
        </p:nvSpPr>
        <p:spPr>
          <a:xfrm>
            <a:off x="999891" y="1352677"/>
            <a:ext cx="10192217" cy="400110"/>
          </a:xfrm>
          <a:prstGeom prst="rect">
            <a:avLst/>
          </a:prstGeom>
          <a:noFill/>
        </p:spPr>
        <p:txBody>
          <a:bodyPr wrap="square">
            <a:spAutoFit/>
          </a:bodyPr>
          <a:lstStyle/>
          <a:p>
            <a:pPr algn="ctr"/>
            <a:r>
              <a:rPr lang="en-CA" sz="2000" b="1" i="0" u="none" strike="noStrike" baseline="0" noProof="0">
                <a:solidFill>
                  <a:schemeClr val="accent3"/>
                </a:solidFill>
              </a:rPr>
              <a:t>First symptom timeline </a:t>
            </a:r>
          </a:p>
        </p:txBody>
      </p:sp>
      <p:graphicFrame>
        <p:nvGraphicFramePr>
          <p:cNvPr id="13" name="Content Placeholder 6">
            <a:extLst>
              <a:ext uri="{FF2B5EF4-FFF2-40B4-BE49-F238E27FC236}">
                <a16:creationId xmlns:a16="http://schemas.microsoft.com/office/drawing/2014/main" id="{D4B44D75-24EB-43A0-2BE3-A05870688B01}"/>
              </a:ext>
            </a:extLst>
          </p:cNvPr>
          <p:cNvGraphicFramePr>
            <a:graphicFrameLocks noGrp="1"/>
          </p:cNvGraphicFramePr>
          <p:nvPr>
            <p:ph idx="1"/>
          </p:nvPr>
        </p:nvGraphicFramePr>
        <p:xfrm>
          <a:off x="689606" y="1844921"/>
          <a:ext cx="10892795" cy="4373760"/>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2178559">
                  <a:extLst>
                    <a:ext uri="{9D8B030D-6E8A-4147-A177-3AD203B41FA5}">
                      <a16:colId xmlns:a16="http://schemas.microsoft.com/office/drawing/2014/main" val="2301667916"/>
                    </a:ext>
                  </a:extLst>
                </a:gridCol>
                <a:gridCol w="2178559">
                  <a:extLst>
                    <a:ext uri="{9D8B030D-6E8A-4147-A177-3AD203B41FA5}">
                      <a16:colId xmlns:a16="http://schemas.microsoft.com/office/drawing/2014/main" val="3874997058"/>
                    </a:ext>
                  </a:extLst>
                </a:gridCol>
                <a:gridCol w="2178559">
                  <a:extLst>
                    <a:ext uri="{9D8B030D-6E8A-4147-A177-3AD203B41FA5}">
                      <a16:colId xmlns:a16="http://schemas.microsoft.com/office/drawing/2014/main" val="110658998"/>
                    </a:ext>
                  </a:extLst>
                </a:gridCol>
                <a:gridCol w="2178559">
                  <a:extLst>
                    <a:ext uri="{9D8B030D-6E8A-4147-A177-3AD203B41FA5}">
                      <a16:colId xmlns:a16="http://schemas.microsoft.com/office/drawing/2014/main" val="885999100"/>
                    </a:ext>
                  </a:extLst>
                </a:gridCol>
                <a:gridCol w="2178559">
                  <a:extLst>
                    <a:ext uri="{9D8B030D-6E8A-4147-A177-3AD203B41FA5}">
                      <a16:colId xmlns:a16="http://schemas.microsoft.com/office/drawing/2014/main" val="2835700026"/>
                    </a:ext>
                  </a:extLst>
                </a:gridCol>
              </a:tblGrid>
              <a:tr h="418478">
                <a:tc>
                  <a:txBody>
                    <a:bodyPr/>
                    <a:lstStyle/>
                    <a:p>
                      <a:pPr algn="l"/>
                      <a:endParaRPr lang="en-CA" sz="1200" noProof="0">
                        <a:solidFill>
                          <a:schemeClr val="tx2"/>
                        </a:solidFill>
                      </a:endParaRPr>
                    </a:p>
                  </a:txBody>
                  <a:tcPr marT="108000" marB="108000">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l" rtl="0" eaLnBrk="1" fontAlgn="auto" latinLnBrk="0" hangingPunct="1">
                        <a:lnSpc>
                          <a:spcPct val="100000"/>
                        </a:lnSpc>
                        <a:spcBef>
                          <a:spcPts val="0"/>
                        </a:spcBef>
                        <a:spcAft>
                          <a:spcPts val="0"/>
                        </a:spcAft>
                        <a:buClrTx/>
                        <a:buSzTx/>
                        <a:buFontTx/>
                        <a:buNone/>
                      </a:pPr>
                      <a:r>
                        <a:rPr lang="en-CA" sz="1200" noProof="0">
                          <a:solidFill>
                            <a:schemeClr val="tx2"/>
                          </a:solidFill>
                        </a:rPr>
                        <a:t>A. First symptom to general practitioner visit</a:t>
                      </a:r>
                    </a:p>
                  </a:txBody>
                  <a:tcPr marT="108000" marB="108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l"/>
                      <a:r>
                        <a:rPr lang="en-CA" sz="1200" noProof="0">
                          <a:solidFill>
                            <a:schemeClr val="tx2"/>
                          </a:solidFill>
                        </a:rPr>
                        <a:t>B. First symptom to first neurologist</a:t>
                      </a:r>
                    </a:p>
                  </a:txBody>
                  <a:tcPr marT="108000" marB="108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l"/>
                      <a:r>
                        <a:rPr lang="en-CA" sz="1200" noProof="0">
                          <a:solidFill>
                            <a:schemeClr val="tx2"/>
                          </a:solidFill>
                        </a:rPr>
                        <a:t>C. First symptom to diagnosis</a:t>
                      </a:r>
                    </a:p>
                  </a:txBody>
                  <a:tcPr marT="108000" marB="108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l"/>
                      <a:r>
                        <a:rPr lang="en-CA" sz="1200" noProof="0">
                          <a:solidFill>
                            <a:schemeClr val="tx2"/>
                          </a:solidFill>
                        </a:rPr>
                        <a:t>D. First symptom to multidisciplinary clinic</a:t>
                      </a:r>
                    </a:p>
                  </a:txBody>
                  <a:tcPr marT="108000" marB="108000">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301860">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noFill/>
                  </a:tcPr>
                </a:tc>
                <a:tc>
                  <a:txBody>
                    <a:bodyPr/>
                    <a:lstStyle/>
                    <a:p>
                      <a:endParaRPr lang="en-CA" sz="1100" noProof="0"/>
                    </a:p>
                  </a:txBody>
                  <a:tcPr marT="126000" marB="126000">
                    <a:noFill/>
                  </a:tcPr>
                </a:tc>
                <a:tc>
                  <a:txBody>
                    <a:bodyPr/>
                    <a:lstStyle/>
                    <a:p>
                      <a:endParaRPr lang="en-CA" sz="1100" noProof="0"/>
                    </a:p>
                  </a:txBody>
                  <a:tcPr marT="126000" marB="126000">
                    <a:noFill/>
                  </a:tcPr>
                </a:tc>
                <a:extLst>
                  <a:ext uri="{0D108BD9-81ED-4DB2-BD59-A6C34878D82A}">
                    <a16:rowId xmlns:a16="http://schemas.microsoft.com/office/drawing/2014/main" val="3110640149"/>
                  </a:ext>
                </a:extLst>
              </a:tr>
              <a:tr h="301860">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noFill/>
                  </a:tcPr>
                </a:tc>
                <a:tc>
                  <a:txBody>
                    <a:bodyPr/>
                    <a:lstStyle/>
                    <a:p>
                      <a:endParaRPr lang="en-CA" sz="1100" noProof="0"/>
                    </a:p>
                  </a:txBody>
                  <a:tcPr marT="126000" marB="126000">
                    <a:noFill/>
                  </a:tcPr>
                </a:tc>
                <a:extLst>
                  <a:ext uri="{0D108BD9-81ED-4DB2-BD59-A6C34878D82A}">
                    <a16:rowId xmlns:a16="http://schemas.microsoft.com/office/drawing/2014/main" val="2088192674"/>
                  </a:ext>
                </a:extLst>
              </a:tr>
              <a:tr h="301860">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noFill/>
                  </a:tcPr>
                </a:tc>
                <a:extLst>
                  <a:ext uri="{0D108BD9-81ED-4DB2-BD59-A6C34878D82A}">
                    <a16:rowId xmlns:a16="http://schemas.microsoft.com/office/drawing/2014/main" val="3540448586"/>
                  </a:ext>
                </a:extLst>
              </a:tr>
              <a:tr h="312822">
                <a:tc>
                  <a:txBody>
                    <a:bodyPr/>
                    <a:lstStyle/>
                    <a:p>
                      <a:r>
                        <a:rPr lang="en-CA" sz="1200" b="1" i="1" noProof="0"/>
                        <a:t>Months</a:t>
                      </a:r>
                      <a:endParaRPr lang="en-CA" sz="1100" b="1" i="1"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extLst>
                  <a:ext uri="{0D108BD9-81ED-4DB2-BD59-A6C34878D82A}">
                    <a16:rowId xmlns:a16="http://schemas.microsoft.com/office/drawing/2014/main" val="3691212281"/>
                  </a:ext>
                </a:extLst>
              </a:tr>
              <a:tr h="301860">
                <a:tc>
                  <a:txBody>
                    <a:bodyPr/>
                    <a:lstStyle/>
                    <a:p>
                      <a:r>
                        <a:rPr lang="en-CA" sz="1100" noProof="0"/>
                        <a:t>Mean</a:t>
                      </a:r>
                    </a:p>
                  </a:txBody>
                  <a:tcPr marT="126000" marB="126000"/>
                </a:tc>
                <a:tc>
                  <a:txBody>
                    <a:bodyPr/>
                    <a:lstStyle/>
                    <a:p>
                      <a:pPr algn="ctr"/>
                      <a:r>
                        <a:rPr lang="en-CA" sz="1100" noProof="0"/>
                        <a:t>5.5</a:t>
                      </a:r>
                    </a:p>
                  </a:txBody>
                  <a:tcPr marT="126000" marB="126000"/>
                </a:tc>
                <a:tc>
                  <a:txBody>
                    <a:bodyPr/>
                    <a:lstStyle/>
                    <a:p>
                      <a:pPr algn="ctr"/>
                      <a:r>
                        <a:rPr lang="en-CA" sz="1100" noProof="0"/>
                        <a:t>11.2</a:t>
                      </a:r>
                    </a:p>
                  </a:txBody>
                  <a:tcPr marT="126000" marB="126000"/>
                </a:tc>
                <a:tc>
                  <a:txBody>
                    <a:bodyPr/>
                    <a:lstStyle/>
                    <a:p>
                      <a:pPr algn="ctr"/>
                      <a:r>
                        <a:rPr lang="en-CA" sz="1100" noProof="0"/>
                        <a:t>16.0</a:t>
                      </a:r>
                    </a:p>
                  </a:txBody>
                  <a:tcPr marT="126000" marB="126000"/>
                </a:tc>
                <a:tc>
                  <a:txBody>
                    <a:bodyPr/>
                    <a:lstStyle/>
                    <a:p>
                      <a:pPr algn="ctr"/>
                      <a:r>
                        <a:rPr lang="en-CA" sz="1100" noProof="0"/>
                        <a:t>19.1</a:t>
                      </a:r>
                    </a:p>
                  </a:txBody>
                  <a:tcPr marT="126000" marB="126000"/>
                </a:tc>
                <a:extLst>
                  <a:ext uri="{0D108BD9-81ED-4DB2-BD59-A6C34878D82A}">
                    <a16:rowId xmlns:a16="http://schemas.microsoft.com/office/drawing/2014/main" val="4008917605"/>
                  </a:ext>
                </a:extLst>
              </a:tr>
              <a:tr h="301860">
                <a:tc>
                  <a:txBody>
                    <a:bodyPr/>
                    <a:lstStyle/>
                    <a:p>
                      <a:r>
                        <a:rPr lang="en-CA" sz="1100" noProof="0"/>
                        <a:t>Median</a:t>
                      </a:r>
                    </a:p>
                  </a:txBody>
                  <a:tcPr marT="126000" marB="126000"/>
                </a:tc>
                <a:tc>
                  <a:txBody>
                    <a:bodyPr/>
                    <a:lstStyle/>
                    <a:p>
                      <a:pPr algn="ctr"/>
                      <a:r>
                        <a:rPr lang="en-CA" sz="1100" noProof="0"/>
                        <a:t>3.0</a:t>
                      </a:r>
                    </a:p>
                  </a:txBody>
                  <a:tcPr marT="126000" marB="126000"/>
                </a:tc>
                <a:tc>
                  <a:txBody>
                    <a:bodyPr/>
                    <a:lstStyle/>
                    <a:p>
                      <a:pPr algn="ctr"/>
                      <a:r>
                        <a:rPr lang="en-CA" sz="1100" noProof="0"/>
                        <a:t>8.0</a:t>
                      </a:r>
                    </a:p>
                  </a:txBody>
                  <a:tcPr marT="126000" marB="126000"/>
                </a:tc>
                <a:tc>
                  <a:txBody>
                    <a:bodyPr/>
                    <a:lstStyle/>
                    <a:p>
                      <a:pPr algn="ctr"/>
                      <a:r>
                        <a:rPr lang="en-CA" sz="1100" noProof="0"/>
                        <a:t>13.0</a:t>
                      </a:r>
                    </a:p>
                  </a:txBody>
                  <a:tcPr marT="126000" marB="126000"/>
                </a:tc>
                <a:tc>
                  <a:txBody>
                    <a:bodyPr/>
                    <a:lstStyle/>
                    <a:p>
                      <a:pPr algn="ctr"/>
                      <a:r>
                        <a:rPr lang="en-CA" sz="1100" noProof="0"/>
                        <a:t>14.6</a:t>
                      </a:r>
                    </a:p>
                  </a:txBody>
                  <a:tcPr marT="126000" marB="126000"/>
                </a:tc>
                <a:extLst>
                  <a:ext uri="{0D108BD9-81ED-4DB2-BD59-A6C34878D82A}">
                    <a16:rowId xmlns:a16="http://schemas.microsoft.com/office/drawing/2014/main" val="2733690026"/>
                  </a:ext>
                </a:extLst>
              </a:tr>
              <a:tr h="301860">
                <a:tc>
                  <a:txBody>
                    <a:bodyPr/>
                    <a:lstStyle/>
                    <a:p>
                      <a:r>
                        <a:rPr lang="en-CA" sz="1100" noProof="0"/>
                        <a:t>Standard deviation</a:t>
                      </a:r>
                    </a:p>
                  </a:txBody>
                  <a:tcPr marT="126000" marB="126000"/>
                </a:tc>
                <a:tc>
                  <a:txBody>
                    <a:bodyPr/>
                    <a:lstStyle/>
                    <a:p>
                      <a:pPr algn="ctr"/>
                      <a:r>
                        <a:rPr lang="en-CA" sz="1100" noProof="0"/>
                        <a:t>6.8</a:t>
                      </a:r>
                    </a:p>
                  </a:txBody>
                  <a:tcPr marT="126000" marB="126000"/>
                </a:tc>
                <a:tc>
                  <a:txBody>
                    <a:bodyPr/>
                    <a:lstStyle/>
                    <a:p>
                      <a:pPr algn="ctr"/>
                      <a:r>
                        <a:rPr lang="en-CA" sz="1100" noProof="0"/>
                        <a:t>8.4</a:t>
                      </a:r>
                    </a:p>
                  </a:txBody>
                  <a:tcPr marT="126000" marB="126000"/>
                </a:tc>
                <a:tc>
                  <a:txBody>
                    <a:bodyPr/>
                    <a:lstStyle/>
                    <a:p>
                      <a:pPr algn="ctr"/>
                      <a:r>
                        <a:rPr lang="en-CA" sz="1100" noProof="0"/>
                        <a:t>9.5</a:t>
                      </a:r>
                    </a:p>
                  </a:txBody>
                  <a:tcPr marT="126000" marB="126000"/>
                </a:tc>
                <a:tc>
                  <a:txBody>
                    <a:bodyPr/>
                    <a:lstStyle/>
                    <a:p>
                      <a:pPr algn="ctr"/>
                      <a:r>
                        <a:rPr lang="en-CA" sz="1100" noProof="0"/>
                        <a:t>11.6</a:t>
                      </a:r>
                    </a:p>
                  </a:txBody>
                  <a:tcPr marT="126000" marB="126000"/>
                </a:tc>
                <a:extLst>
                  <a:ext uri="{0D108BD9-81ED-4DB2-BD59-A6C34878D82A}">
                    <a16:rowId xmlns:a16="http://schemas.microsoft.com/office/drawing/2014/main" val="3481041487"/>
                  </a:ext>
                </a:extLst>
              </a:tr>
              <a:tr h="301860">
                <a:tc>
                  <a:txBody>
                    <a:bodyPr/>
                    <a:lstStyle/>
                    <a:p>
                      <a:r>
                        <a:rPr lang="en-CA" sz="1100" noProof="0"/>
                        <a:t>Range</a:t>
                      </a:r>
                    </a:p>
                  </a:txBody>
                  <a:tcPr marT="126000" marB="126000"/>
                </a:tc>
                <a:tc>
                  <a:txBody>
                    <a:bodyPr/>
                    <a:lstStyle/>
                    <a:p>
                      <a:pPr algn="ctr"/>
                      <a:r>
                        <a:rPr lang="en-CA" sz="1100" noProof="0"/>
                        <a:t>0–25</a:t>
                      </a:r>
                    </a:p>
                  </a:txBody>
                  <a:tcPr marT="126000" marB="126000"/>
                </a:tc>
                <a:tc>
                  <a:txBody>
                    <a:bodyPr/>
                    <a:lstStyle/>
                    <a:p>
                      <a:pPr algn="ctr"/>
                      <a:r>
                        <a:rPr lang="en-CA" sz="1100" noProof="0"/>
                        <a:t>0–35</a:t>
                      </a:r>
                    </a:p>
                  </a:txBody>
                  <a:tcPr marT="126000" marB="126000"/>
                </a:tc>
                <a:tc>
                  <a:txBody>
                    <a:bodyPr/>
                    <a:lstStyle/>
                    <a:p>
                      <a:pPr algn="ctr"/>
                      <a:r>
                        <a:rPr lang="en-CA" sz="1100" noProof="0"/>
                        <a:t>4–48</a:t>
                      </a:r>
                    </a:p>
                  </a:txBody>
                  <a:tcPr marT="126000" marB="126000"/>
                </a:tc>
                <a:tc>
                  <a:txBody>
                    <a:bodyPr/>
                    <a:lstStyle/>
                    <a:p>
                      <a:pPr algn="ctr"/>
                      <a:r>
                        <a:rPr lang="en-CA" sz="1100" noProof="0"/>
                        <a:t>8–54</a:t>
                      </a:r>
                    </a:p>
                  </a:txBody>
                  <a:tcPr marT="126000" marB="126000"/>
                </a:tc>
                <a:extLst>
                  <a:ext uri="{0D108BD9-81ED-4DB2-BD59-A6C34878D82A}">
                    <a16:rowId xmlns:a16="http://schemas.microsoft.com/office/drawing/2014/main" val="1756669674"/>
                  </a:ext>
                </a:extLst>
              </a:tr>
              <a:tr h="301860">
                <a:tc>
                  <a:txBody>
                    <a:bodyPr/>
                    <a:lstStyle/>
                    <a:p>
                      <a:r>
                        <a:rPr lang="en-CA" sz="1100" noProof="0"/>
                        <a:t>N</a:t>
                      </a:r>
                    </a:p>
                  </a:txBody>
                  <a:tcPr marT="126000" marB="126000"/>
                </a:tc>
                <a:tc>
                  <a:txBody>
                    <a:bodyPr/>
                    <a:lstStyle/>
                    <a:p>
                      <a:pPr algn="ctr"/>
                      <a:r>
                        <a:rPr lang="en-CA" sz="1100" noProof="0"/>
                        <a:t>31</a:t>
                      </a:r>
                    </a:p>
                  </a:txBody>
                  <a:tcPr marT="126000" marB="126000"/>
                </a:tc>
                <a:tc>
                  <a:txBody>
                    <a:bodyPr/>
                    <a:lstStyle/>
                    <a:p>
                      <a:pPr algn="ctr"/>
                      <a:r>
                        <a:rPr lang="en-CA" sz="1100" noProof="0"/>
                        <a:t>33</a:t>
                      </a:r>
                    </a:p>
                  </a:txBody>
                  <a:tcPr marT="126000" marB="126000"/>
                </a:tc>
                <a:tc>
                  <a:txBody>
                    <a:bodyPr/>
                    <a:lstStyle/>
                    <a:p>
                      <a:pPr algn="ctr"/>
                      <a:r>
                        <a:rPr lang="en-CA" sz="1100" noProof="0"/>
                        <a:t>35</a:t>
                      </a:r>
                    </a:p>
                  </a:txBody>
                  <a:tcPr marT="126000" marB="126000"/>
                </a:tc>
                <a:tc>
                  <a:txBody>
                    <a:bodyPr/>
                    <a:lstStyle/>
                    <a:p>
                      <a:pPr algn="ctr"/>
                      <a:r>
                        <a:rPr lang="en-CA" sz="1100" noProof="0"/>
                        <a:t>35</a:t>
                      </a:r>
                    </a:p>
                  </a:txBody>
                  <a:tcPr marT="126000" marB="126000"/>
                </a:tc>
                <a:extLst>
                  <a:ext uri="{0D108BD9-81ED-4DB2-BD59-A6C34878D82A}">
                    <a16:rowId xmlns:a16="http://schemas.microsoft.com/office/drawing/2014/main" val="274286634"/>
                  </a:ext>
                </a:extLst>
              </a:tr>
            </a:tbl>
          </a:graphicData>
        </a:graphic>
      </p:graphicFrame>
      <p:grpSp>
        <p:nvGrpSpPr>
          <p:cNvPr id="14" name="Group 13">
            <a:extLst>
              <a:ext uri="{FF2B5EF4-FFF2-40B4-BE49-F238E27FC236}">
                <a16:creationId xmlns:a16="http://schemas.microsoft.com/office/drawing/2014/main" id="{84C9FC5F-2A83-1678-288D-C66E64234473}"/>
              </a:ext>
            </a:extLst>
          </p:cNvPr>
          <p:cNvGrpSpPr/>
          <p:nvPr/>
        </p:nvGrpSpPr>
        <p:grpSpPr>
          <a:xfrm>
            <a:off x="2906307" y="2514288"/>
            <a:ext cx="2056218" cy="261610"/>
            <a:chOff x="2906307" y="2750508"/>
            <a:chExt cx="1732368" cy="261610"/>
          </a:xfrm>
        </p:grpSpPr>
        <p:sp>
          <p:nvSpPr>
            <p:cNvPr id="15" name="Oval 14">
              <a:extLst>
                <a:ext uri="{FF2B5EF4-FFF2-40B4-BE49-F238E27FC236}">
                  <a16:creationId xmlns:a16="http://schemas.microsoft.com/office/drawing/2014/main" id="{BF30B33F-992E-235B-3DFD-876A2B23809D}"/>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16" name="Straight Arrow Connector 15">
              <a:extLst>
                <a:ext uri="{FF2B5EF4-FFF2-40B4-BE49-F238E27FC236}">
                  <a16:creationId xmlns:a16="http://schemas.microsoft.com/office/drawing/2014/main" id="{227CAFFF-D888-3489-282A-2569C89FF4CF}"/>
                </a:ext>
              </a:extLst>
            </p:cNvPr>
            <p:cNvCxnSpPr/>
            <p:nvPr/>
          </p:nvCxnSpPr>
          <p:spPr>
            <a:xfrm>
              <a:off x="2990850" y="2881313"/>
              <a:ext cx="1647825"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FC9B6F3-A7ED-651A-61C2-142EE88B7117}"/>
                </a:ext>
              </a:extLst>
            </p:cNvPr>
            <p:cNvSpPr txBox="1"/>
            <p:nvPr/>
          </p:nvSpPr>
          <p:spPr>
            <a:xfrm>
              <a:off x="3332900" y="2750508"/>
              <a:ext cx="848359" cy="261610"/>
            </a:xfrm>
            <a:prstGeom prst="rect">
              <a:avLst/>
            </a:prstGeom>
            <a:solidFill>
              <a:schemeClr val="accent4"/>
            </a:solidFill>
          </p:spPr>
          <p:txBody>
            <a:bodyPr wrap="square" rtlCol="0">
              <a:spAutoFit/>
            </a:bodyPr>
            <a:lstStyle/>
            <a:p>
              <a:pPr algn="ctr"/>
              <a:r>
                <a:rPr lang="en-CA" sz="1100" b="1" noProof="0"/>
                <a:t>5.5 months</a:t>
              </a:r>
            </a:p>
          </p:txBody>
        </p:sp>
      </p:grpSp>
      <p:grpSp>
        <p:nvGrpSpPr>
          <p:cNvPr id="21" name="Group 20">
            <a:extLst>
              <a:ext uri="{FF2B5EF4-FFF2-40B4-BE49-F238E27FC236}">
                <a16:creationId xmlns:a16="http://schemas.microsoft.com/office/drawing/2014/main" id="{247829D0-D114-BFB7-6BEA-68F7D3017641}"/>
              </a:ext>
            </a:extLst>
          </p:cNvPr>
          <p:cNvGrpSpPr/>
          <p:nvPr/>
        </p:nvGrpSpPr>
        <p:grpSpPr>
          <a:xfrm>
            <a:off x="2906307" y="2947826"/>
            <a:ext cx="4294593" cy="261610"/>
            <a:chOff x="2906307" y="2750508"/>
            <a:chExt cx="4104093" cy="261610"/>
          </a:xfrm>
        </p:grpSpPr>
        <p:sp>
          <p:nvSpPr>
            <p:cNvPr id="23" name="Oval 22">
              <a:extLst>
                <a:ext uri="{FF2B5EF4-FFF2-40B4-BE49-F238E27FC236}">
                  <a16:creationId xmlns:a16="http://schemas.microsoft.com/office/drawing/2014/main" id="{8DA318E2-38E9-32D0-AC35-573A16FF0D65}"/>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24" name="Straight Arrow Connector 23">
              <a:extLst>
                <a:ext uri="{FF2B5EF4-FFF2-40B4-BE49-F238E27FC236}">
                  <a16:creationId xmlns:a16="http://schemas.microsoft.com/office/drawing/2014/main" id="{A4605943-A5B6-6CBB-9682-3553641C73A8}"/>
                </a:ext>
              </a:extLst>
            </p:cNvPr>
            <p:cNvCxnSpPr>
              <a:cxnSpLocks/>
            </p:cNvCxnSpPr>
            <p:nvPr/>
          </p:nvCxnSpPr>
          <p:spPr>
            <a:xfrm>
              <a:off x="2990850" y="2881313"/>
              <a:ext cx="4019550"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C510265-89F3-D62A-695A-299FA23F2460}"/>
                </a:ext>
              </a:extLst>
            </p:cNvPr>
            <p:cNvSpPr txBox="1"/>
            <p:nvPr/>
          </p:nvSpPr>
          <p:spPr>
            <a:xfrm>
              <a:off x="4452629" y="2750508"/>
              <a:ext cx="997572" cy="261610"/>
            </a:xfrm>
            <a:prstGeom prst="rect">
              <a:avLst/>
            </a:prstGeom>
            <a:solidFill>
              <a:schemeClr val="accent4"/>
            </a:solidFill>
          </p:spPr>
          <p:txBody>
            <a:bodyPr wrap="none" rtlCol="0">
              <a:spAutoFit/>
            </a:bodyPr>
            <a:lstStyle/>
            <a:p>
              <a:pPr algn="ctr"/>
              <a:r>
                <a:rPr lang="en-CA" sz="1100" b="1" noProof="0"/>
                <a:t>11.2 months</a:t>
              </a:r>
            </a:p>
          </p:txBody>
        </p:sp>
      </p:grpSp>
      <p:grpSp>
        <p:nvGrpSpPr>
          <p:cNvPr id="43" name="Group 42">
            <a:extLst>
              <a:ext uri="{FF2B5EF4-FFF2-40B4-BE49-F238E27FC236}">
                <a16:creationId xmlns:a16="http://schemas.microsoft.com/office/drawing/2014/main" id="{B34A8E47-D63C-A99C-1FCC-EF1BB8C2CBBD}"/>
              </a:ext>
            </a:extLst>
          </p:cNvPr>
          <p:cNvGrpSpPr/>
          <p:nvPr/>
        </p:nvGrpSpPr>
        <p:grpSpPr>
          <a:xfrm>
            <a:off x="2906307" y="3332636"/>
            <a:ext cx="6397713" cy="261610"/>
            <a:chOff x="2906307" y="2750508"/>
            <a:chExt cx="6397713" cy="261610"/>
          </a:xfrm>
        </p:grpSpPr>
        <p:sp>
          <p:nvSpPr>
            <p:cNvPr id="44" name="Oval 43">
              <a:extLst>
                <a:ext uri="{FF2B5EF4-FFF2-40B4-BE49-F238E27FC236}">
                  <a16:creationId xmlns:a16="http://schemas.microsoft.com/office/drawing/2014/main" id="{3BAEDDDA-79E7-D00A-FC2E-0548ED5514A3}"/>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45" name="Straight Arrow Connector 44">
              <a:extLst>
                <a:ext uri="{FF2B5EF4-FFF2-40B4-BE49-F238E27FC236}">
                  <a16:creationId xmlns:a16="http://schemas.microsoft.com/office/drawing/2014/main" id="{4A9A63DD-BF74-9B20-39A4-662D1EB3E819}"/>
                </a:ext>
              </a:extLst>
            </p:cNvPr>
            <p:cNvCxnSpPr>
              <a:cxnSpLocks/>
            </p:cNvCxnSpPr>
            <p:nvPr/>
          </p:nvCxnSpPr>
          <p:spPr>
            <a:xfrm>
              <a:off x="2990850" y="2881313"/>
              <a:ext cx="6313170"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68F743C5-F9D7-3A3A-B011-8387928926D1}"/>
                </a:ext>
              </a:extLst>
            </p:cNvPr>
            <p:cNvSpPr txBox="1"/>
            <p:nvPr/>
          </p:nvSpPr>
          <p:spPr>
            <a:xfrm>
              <a:off x="5396329" y="2750508"/>
              <a:ext cx="1043876" cy="261610"/>
            </a:xfrm>
            <a:prstGeom prst="rect">
              <a:avLst/>
            </a:prstGeom>
            <a:solidFill>
              <a:schemeClr val="accent4"/>
            </a:solidFill>
          </p:spPr>
          <p:txBody>
            <a:bodyPr wrap="none" rtlCol="0">
              <a:spAutoFit/>
            </a:bodyPr>
            <a:lstStyle/>
            <a:p>
              <a:pPr algn="ctr"/>
              <a:r>
                <a:rPr lang="en-CA" sz="1100" b="1" noProof="0"/>
                <a:t>16.0 months</a:t>
              </a:r>
            </a:p>
          </p:txBody>
        </p:sp>
      </p:grpSp>
      <p:grpSp>
        <p:nvGrpSpPr>
          <p:cNvPr id="47" name="Group 46">
            <a:extLst>
              <a:ext uri="{FF2B5EF4-FFF2-40B4-BE49-F238E27FC236}">
                <a16:creationId xmlns:a16="http://schemas.microsoft.com/office/drawing/2014/main" id="{12F875D8-D353-9F74-8669-B1768B8372FD}"/>
              </a:ext>
            </a:extLst>
          </p:cNvPr>
          <p:cNvGrpSpPr/>
          <p:nvPr/>
        </p:nvGrpSpPr>
        <p:grpSpPr>
          <a:xfrm>
            <a:off x="2906307" y="3759356"/>
            <a:ext cx="8590862" cy="261610"/>
            <a:chOff x="2906307" y="2750508"/>
            <a:chExt cx="8342718" cy="261610"/>
          </a:xfrm>
        </p:grpSpPr>
        <p:sp>
          <p:nvSpPr>
            <p:cNvPr id="48" name="Oval 47">
              <a:extLst>
                <a:ext uri="{FF2B5EF4-FFF2-40B4-BE49-F238E27FC236}">
                  <a16:creationId xmlns:a16="http://schemas.microsoft.com/office/drawing/2014/main" id="{B4381060-F284-3AB2-CE9B-F4141DEBECD4}"/>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49" name="Straight Arrow Connector 48">
              <a:extLst>
                <a:ext uri="{FF2B5EF4-FFF2-40B4-BE49-F238E27FC236}">
                  <a16:creationId xmlns:a16="http://schemas.microsoft.com/office/drawing/2014/main" id="{DEC35176-CC4D-8409-89AA-E0CBA4942313}"/>
                </a:ext>
              </a:extLst>
            </p:cNvPr>
            <p:cNvCxnSpPr>
              <a:cxnSpLocks/>
            </p:cNvCxnSpPr>
            <p:nvPr/>
          </p:nvCxnSpPr>
          <p:spPr>
            <a:xfrm>
              <a:off x="2990850" y="2881313"/>
              <a:ext cx="8258175"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3FAA1E65-EAB6-27BD-DD86-4A47C0DB6ACC}"/>
                </a:ext>
              </a:extLst>
            </p:cNvPr>
            <p:cNvSpPr txBox="1"/>
            <p:nvPr/>
          </p:nvSpPr>
          <p:spPr>
            <a:xfrm>
              <a:off x="6488463" y="2750508"/>
              <a:ext cx="1043876" cy="261610"/>
            </a:xfrm>
            <a:prstGeom prst="rect">
              <a:avLst/>
            </a:prstGeom>
            <a:solidFill>
              <a:schemeClr val="accent4"/>
            </a:solidFill>
          </p:spPr>
          <p:txBody>
            <a:bodyPr wrap="none" rtlCol="0">
              <a:spAutoFit/>
            </a:bodyPr>
            <a:lstStyle/>
            <a:p>
              <a:pPr algn="ctr"/>
              <a:r>
                <a:rPr lang="en-CA" sz="1100" b="1" noProof="0"/>
                <a:t>19.1 months</a:t>
              </a:r>
            </a:p>
          </p:txBody>
        </p:sp>
      </p:grpSp>
      <p:sp>
        <p:nvSpPr>
          <p:cNvPr id="51" name="Text Placeholder 17">
            <a:extLst>
              <a:ext uri="{FF2B5EF4-FFF2-40B4-BE49-F238E27FC236}">
                <a16:creationId xmlns:a16="http://schemas.microsoft.com/office/drawing/2014/main" id="{12AE1AEA-64CD-02F4-8599-80DAA6570287}"/>
              </a:ext>
            </a:extLst>
          </p:cNvPr>
          <p:cNvSpPr>
            <a:spLocks noGrp="1"/>
          </p:cNvSpPr>
          <p:nvPr>
            <p:ph type="body" sz="quarter" idx="16"/>
          </p:nvPr>
        </p:nvSpPr>
        <p:spPr>
          <a:xfrm>
            <a:off x="339363" y="6480676"/>
            <a:ext cx="11157806" cy="221599"/>
          </a:xfrm>
        </p:spPr>
        <p:txBody>
          <a:bodyPr/>
          <a:lstStyle/>
          <a:p>
            <a:pPr>
              <a:spcBef>
                <a:spcPts val="0"/>
              </a:spcBef>
            </a:pPr>
            <a:r>
              <a:rPr lang="en-CA" sz="800">
                <a:ea typeface="Roboto"/>
              </a:rPr>
              <a:t>ALS, amyotrophic lateral sclerosis; MND, motor neuron disease</a:t>
            </a:r>
          </a:p>
          <a:p>
            <a:pPr>
              <a:spcBef>
                <a:spcPts val="0"/>
              </a:spcBef>
            </a:pPr>
            <a:r>
              <a:rPr lang="en-CA" sz="800">
                <a:ea typeface="Roboto"/>
              </a:rPr>
              <a:t>Galvin M, et al. BMC Health Serv Res. 2015;15:571. </a:t>
            </a:r>
            <a:endParaRPr lang="en-CA" sz="800">
              <a:ea typeface="Roboto"/>
              <a:cs typeface="Open Sans"/>
            </a:endParaRPr>
          </a:p>
        </p:txBody>
      </p:sp>
    </p:spTree>
    <p:extLst>
      <p:ext uri="{BB962C8B-B14F-4D97-AF65-F5344CB8AC3E}">
        <p14:creationId xmlns:p14="http://schemas.microsoft.com/office/powerpoint/2010/main" val="3722186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D9DA0-E319-EB14-FDB6-45F228E8E786}"/>
            </a:ext>
          </a:extLst>
        </p:cNvPr>
        <p:cNvGrpSpPr/>
        <p:nvPr/>
      </p:nvGrpSpPr>
      <p:grpSpPr>
        <a:xfrm>
          <a:off x="0" y="0"/>
          <a:ext cx="0" cy="0"/>
          <a:chOff x="0" y="0"/>
          <a:chExt cx="0" cy="0"/>
        </a:xfrm>
      </p:grpSpPr>
      <p:sp>
        <p:nvSpPr>
          <p:cNvPr id="6" name="Arrow: Down 5">
            <a:extLst>
              <a:ext uri="{FF2B5EF4-FFF2-40B4-BE49-F238E27FC236}">
                <a16:creationId xmlns:a16="http://schemas.microsoft.com/office/drawing/2014/main" id="{F943B442-F543-6C9C-07DC-8CE05912B80A}"/>
              </a:ext>
            </a:extLst>
          </p:cNvPr>
          <p:cNvSpPr/>
          <p:nvPr/>
        </p:nvSpPr>
        <p:spPr>
          <a:xfrm>
            <a:off x="8855159" y="3694435"/>
            <a:ext cx="1178952" cy="626800"/>
          </a:xfrm>
          <a:prstGeom prst="downArrow">
            <a:avLst/>
          </a:prstGeom>
          <a:solidFill>
            <a:srgbClr val="57A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30E65A7C-135B-F3B0-96D6-7A862D608FAD}"/>
              </a:ext>
            </a:extLst>
          </p:cNvPr>
          <p:cNvSpPr>
            <a:spLocks noGrp="1"/>
          </p:cNvSpPr>
          <p:nvPr>
            <p:ph type="title"/>
          </p:nvPr>
        </p:nvSpPr>
        <p:spPr>
          <a:xfrm>
            <a:off x="360000" y="360000"/>
            <a:ext cx="9242103" cy="535531"/>
          </a:xfrm>
        </p:spPr>
        <p:txBody>
          <a:bodyPr>
            <a:normAutofit/>
          </a:bodyPr>
          <a:lstStyle/>
          <a:p>
            <a:r>
              <a:rPr lang="en-CA" noProof="0">
                <a:latin typeface="+mj-lt"/>
              </a:rPr>
              <a:t>Why Diagnostic Delay in ALS/MND Matters</a:t>
            </a:r>
          </a:p>
        </p:txBody>
      </p:sp>
      <p:sp>
        <p:nvSpPr>
          <p:cNvPr id="51" name="Text Placeholder 50">
            <a:extLst>
              <a:ext uri="{FF2B5EF4-FFF2-40B4-BE49-F238E27FC236}">
                <a16:creationId xmlns:a16="http://schemas.microsoft.com/office/drawing/2014/main" id="{D79C2E71-A628-8974-7D49-8F4413C7B704}"/>
              </a:ext>
            </a:extLst>
          </p:cNvPr>
          <p:cNvSpPr>
            <a:spLocks noGrp="1"/>
          </p:cNvSpPr>
          <p:nvPr>
            <p:ph type="body" sz="quarter" idx="16"/>
          </p:nvPr>
        </p:nvSpPr>
        <p:spPr>
          <a:xfrm>
            <a:off x="339363" y="6461626"/>
            <a:ext cx="11157806" cy="221599"/>
          </a:xfrm>
        </p:spPr>
        <p:txBody>
          <a:bodyPr/>
          <a:lstStyle/>
          <a:p>
            <a:pPr>
              <a:spcBef>
                <a:spcPts val="0"/>
              </a:spcBef>
            </a:pPr>
            <a:r>
              <a:rPr lang="en-CA" sz="800">
                <a:ea typeface="Roboto"/>
              </a:rPr>
              <a:t>ALS, amyotrophic lateral sclerosis; MND, motor neuron disease</a:t>
            </a:r>
            <a:endParaRPr lang="en-US">
              <a:ea typeface="Roboto"/>
            </a:endParaRPr>
          </a:p>
          <a:p>
            <a:pPr>
              <a:spcBef>
                <a:spcPts val="0"/>
              </a:spcBef>
            </a:pPr>
            <a:r>
              <a:rPr lang="en-CA" sz="800">
                <a:ea typeface="Roboto"/>
              </a:rPr>
              <a:t>1</a:t>
            </a:r>
            <a:r>
              <a:rPr lang="en-CA" sz="800" noProof="0">
                <a:ea typeface="Roboto"/>
              </a:rPr>
              <a:t>. Gwathmey KG, et al. </a:t>
            </a:r>
            <a:r>
              <a:rPr lang="en-CA" sz="800" noProof="0" err="1">
                <a:ea typeface="Roboto"/>
              </a:rPr>
              <a:t>Eur</a:t>
            </a:r>
            <a:r>
              <a:rPr lang="en-CA" sz="800" noProof="0">
                <a:ea typeface="Roboto"/>
              </a:rPr>
              <a:t> J Neurol. 2023;30(9):2595-2601. 2. Richards D, et al. J Neurol Sci. 2020;417:117054. 3. </a:t>
            </a:r>
            <a:r>
              <a:rPr lang="en-CA" sz="800" noProof="0" err="1">
                <a:ea typeface="Roboto"/>
              </a:rPr>
              <a:t>Mitsumoto</a:t>
            </a:r>
            <a:r>
              <a:rPr lang="en-CA" sz="800" noProof="0">
                <a:ea typeface="Roboto"/>
              </a:rPr>
              <a:t> H, et al. Neurology. 2022;99(2):60-68. </a:t>
            </a:r>
            <a:endParaRPr lang="en-US">
              <a:ea typeface="Roboto"/>
              <a:cs typeface="Open Sans"/>
            </a:endParaRPr>
          </a:p>
        </p:txBody>
      </p:sp>
      <p:cxnSp>
        <p:nvCxnSpPr>
          <p:cNvPr id="4" name="Straight Connector 3">
            <a:extLst>
              <a:ext uri="{FF2B5EF4-FFF2-40B4-BE49-F238E27FC236}">
                <a16:creationId xmlns:a16="http://schemas.microsoft.com/office/drawing/2014/main" id="{54EEB85A-A1DA-88CA-68BF-3C32B8967FD1}"/>
              </a:ext>
            </a:extLst>
          </p:cNvPr>
          <p:cNvCxnSpPr>
            <a:cxnSpLocks/>
          </p:cNvCxnSpPr>
          <p:nvPr/>
        </p:nvCxnSpPr>
        <p:spPr>
          <a:xfrm>
            <a:off x="518786" y="3401094"/>
            <a:ext cx="11412658" cy="0"/>
          </a:xfrm>
          <a:prstGeom prst="line">
            <a:avLst/>
          </a:prstGeom>
          <a:ln w="190500" cap="rnd">
            <a:solidFill>
              <a:schemeClr val="accent2"/>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713" name="TextBox 712">
            <a:extLst>
              <a:ext uri="{FF2B5EF4-FFF2-40B4-BE49-F238E27FC236}">
                <a16:creationId xmlns:a16="http://schemas.microsoft.com/office/drawing/2014/main" id="{AFA58C91-F6A1-2182-53E8-7EA26B727060}"/>
              </a:ext>
            </a:extLst>
          </p:cNvPr>
          <p:cNvSpPr txBox="1"/>
          <p:nvPr/>
        </p:nvSpPr>
        <p:spPr>
          <a:xfrm>
            <a:off x="1204639" y="1495478"/>
            <a:ext cx="2977157" cy="778993"/>
          </a:xfrm>
          <a:prstGeom prst="rect">
            <a:avLst/>
          </a:prstGeom>
          <a:noFill/>
        </p:spPr>
        <p:txBody>
          <a:bodyPr wrap="square" lIns="0" tIns="0" rIns="0" bIns="0" rtlCol="0" anchor="ctr">
            <a:noAutofit/>
          </a:bodyPr>
          <a:lstStyle/>
          <a:p>
            <a:pPr algn="ctr" defTabSz="1218987"/>
            <a:r>
              <a:rPr lang="en-CA" sz="1400" b="1" noProof="0">
                <a:solidFill>
                  <a:schemeClr val="accent1">
                    <a:lumMod val="75000"/>
                  </a:schemeClr>
                </a:solidFill>
                <a:ea typeface="Open Sans"/>
                <a:cs typeface="Open Sans"/>
              </a:rPr>
              <a:t>Delayed access to multidisciplinary ALS/MND care that improves </a:t>
            </a:r>
            <a:r>
              <a:rPr lang="en-CA" sz="1400" b="1">
                <a:solidFill>
                  <a:schemeClr val="accent1">
                    <a:lumMod val="75000"/>
                  </a:schemeClr>
                </a:solidFill>
                <a:ea typeface="Open Sans"/>
                <a:cs typeface="Open Sans"/>
              </a:rPr>
              <a:t>quality of life</a:t>
            </a:r>
            <a:r>
              <a:rPr lang="en-CA" sz="1400" b="1" noProof="0">
                <a:solidFill>
                  <a:schemeClr val="accent1">
                    <a:lumMod val="75000"/>
                  </a:schemeClr>
                </a:solidFill>
                <a:ea typeface="Open Sans"/>
                <a:cs typeface="Open Sans"/>
              </a:rPr>
              <a:t> &amp; survival</a:t>
            </a:r>
            <a:endParaRPr lang="en-CA" sz="1400" b="1" noProof="0">
              <a:solidFill>
                <a:schemeClr val="accent1">
                  <a:lumMod val="75000"/>
                </a:schemeClr>
              </a:solidFill>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CE9C717-6E92-71C7-FE35-0251E01D11D6}"/>
              </a:ext>
            </a:extLst>
          </p:cNvPr>
          <p:cNvSpPr txBox="1"/>
          <p:nvPr/>
        </p:nvSpPr>
        <p:spPr>
          <a:xfrm>
            <a:off x="2727658" y="4460557"/>
            <a:ext cx="2351425" cy="1000136"/>
          </a:xfrm>
          <a:prstGeom prst="rect">
            <a:avLst/>
          </a:prstGeom>
          <a:noFill/>
        </p:spPr>
        <p:txBody>
          <a:bodyPr wrap="square" lIns="72000" tIns="72000" rIns="72000" bIns="72000" rtlCol="0" anchor="t">
            <a:noAutofit/>
          </a:bodyPr>
          <a:lstStyle/>
          <a:p>
            <a:pPr algn="ctr" defTabSz="1218987"/>
            <a:r>
              <a:rPr lang="en-CA" sz="1400" b="1" noProof="0">
                <a:solidFill>
                  <a:schemeClr val="accent1"/>
                </a:solidFill>
                <a:ea typeface="Open Sans" panose="020B0606030504020204" pitchFamily="34" charset="0"/>
                <a:cs typeface="Open Sans" panose="020B0606030504020204" pitchFamily="34" charset="0"/>
              </a:rPr>
              <a:t>Reduced benefit of disease-modifying therapies</a:t>
            </a:r>
          </a:p>
        </p:txBody>
      </p:sp>
      <p:pic>
        <p:nvPicPr>
          <p:cNvPr id="17" name="Picture 16">
            <a:extLst>
              <a:ext uri="{FF2B5EF4-FFF2-40B4-BE49-F238E27FC236}">
                <a16:creationId xmlns:a16="http://schemas.microsoft.com/office/drawing/2014/main" id="{88C420E0-5CA6-C797-8CB6-648529089822}"/>
              </a:ext>
            </a:extLst>
          </p:cNvPr>
          <p:cNvPicPr>
            <a:picLocks noChangeAspect="1"/>
          </p:cNvPicPr>
          <p:nvPr/>
        </p:nvPicPr>
        <p:blipFill>
          <a:blip r:embed="rId3"/>
          <a:stretch>
            <a:fillRect/>
          </a:stretch>
        </p:blipFill>
        <p:spPr>
          <a:xfrm>
            <a:off x="2238344" y="2450722"/>
            <a:ext cx="758391" cy="618037"/>
          </a:xfrm>
          <a:prstGeom prst="rect">
            <a:avLst/>
          </a:prstGeom>
          <a:solidFill>
            <a:schemeClr val="accent5"/>
          </a:solidFill>
        </p:spPr>
      </p:pic>
      <p:grpSp>
        <p:nvGrpSpPr>
          <p:cNvPr id="60" name="Group 59">
            <a:extLst>
              <a:ext uri="{FF2B5EF4-FFF2-40B4-BE49-F238E27FC236}">
                <a16:creationId xmlns:a16="http://schemas.microsoft.com/office/drawing/2014/main" id="{50FDDE04-FECE-3567-B5F3-4A018904596B}"/>
              </a:ext>
            </a:extLst>
          </p:cNvPr>
          <p:cNvGrpSpPr/>
          <p:nvPr/>
        </p:nvGrpSpPr>
        <p:grpSpPr>
          <a:xfrm>
            <a:off x="3519211" y="3694435"/>
            <a:ext cx="1178952" cy="626800"/>
            <a:chOff x="3519211" y="3694435"/>
            <a:chExt cx="1178952" cy="626800"/>
          </a:xfrm>
        </p:grpSpPr>
        <p:sp>
          <p:nvSpPr>
            <p:cNvPr id="18" name="Arrow: Down 17">
              <a:extLst>
                <a:ext uri="{FF2B5EF4-FFF2-40B4-BE49-F238E27FC236}">
                  <a16:creationId xmlns:a16="http://schemas.microsoft.com/office/drawing/2014/main" id="{4745FEF0-B307-8431-8FA9-A68B7F6EB466}"/>
                </a:ext>
              </a:extLst>
            </p:cNvPr>
            <p:cNvSpPr/>
            <p:nvPr/>
          </p:nvSpPr>
          <p:spPr>
            <a:xfrm>
              <a:off x="3519211" y="3694435"/>
              <a:ext cx="1178952" cy="626800"/>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Medical with solid fill">
              <a:extLst>
                <a:ext uri="{FF2B5EF4-FFF2-40B4-BE49-F238E27FC236}">
                  <a16:creationId xmlns:a16="http://schemas.microsoft.com/office/drawing/2014/main" id="{F360E0C2-3244-7460-010D-40B5CDC94A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6172" y="3753633"/>
              <a:ext cx="475349" cy="475349"/>
            </a:xfrm>
            <a:prstGeom prst="rect">
              <a:avLst/>
            </a:prstGeom>
          </p:spPr>
        </p:pic>
      </p:grpSp>
      <p:sp>
        <p:nvSpPr>
          <p:cNvPr id="26" name="TextBox 25">
            <a:extLst>
              <a:ext uri="{FF2B5EF4-FFF2-40B4-BE49-F238E27FC236}">
                <a16:creationId xmlns:a16="http://schemas.microsoft.com/office/drawing/2014/main" id="{8FB354C6-A21A-0912-AE94-DC468D1B4928}"/>
              </a:ext>
            </a:extLst>
          </p:cNvPr>
          <p:cNvSpPr txBox="1"/>
          <p:nvPr/>
        </p:nvSpPr>
        <p:spPr>
          <a:xfrm>
            <a:off x="6215582" y="1660565"/>
            <a:ext cx="2639577" cy="778993"/>
          </a:xfrm>
          <a:prstGeom prst="rect">
            <a:avLst/>
          </a:prstGeom>
          <a:noFill/>
        </p:spPr>
        <p:txBody>
          <a:bodyPr wrap="square" lIns="0" tIns="0" rIns="0" bIns="0" rtlCol="0" anchor="ctr">
            <a:noAutofit/>
          </a:bodyPr>
          <a:lstStyle/>
          <a:p>
            <a:pPr algn="ctr" defTabSz="1218987"/>
            <a:r>
              <a:rPr lang="en-CA" sz="1400" b="1" noProof="0">
                <a:solidFill>
                  <a:schemeClr val="accent5">
                    <a:lumMod val="50000"/>
                  </a:schemeClr>
                </a:solidFill>
                <a:ea typeface="Open Sans" panose="020B0606030504020204" pitchFamily="34" charset="0"/>
                <a:cs typeface="Open Sans" panose="020B0606030504020204" pitchFamily="34" charset="0"/>
              </a:rPr>
              <a:t>Lost opportunities to access clinical trials </a:t>
            </a:r>
            <a:r>
              <a:rPr lang="en-CA" sz="1400" noProof="0">
                <a:solidFill>
                  <a:schemeClr val="accent5">
                    <a:lumMod val="50000"/>
                  </a:schemeClr>
                </a:solidFill>
                <a:ea typeface="Open Sans" panose="020B0606030504020204" pitchFamily="34" charset="0"/>
                <a:cs typeface="Open Sans" panose="020B0606030504020204" pitchFamily="34" charset="0"/>
              </a:rPr>
              <a:t>and experimental therapies </a:t>
            </a:r>
          </a:p>
        </p:txBody>
      </p:sp>
      <p:pic>
        <p:nvPicPr>
          <p:cNvPr id="28" name="Graphic 27" descr="Badge Cross with solid fill">
            <a:extLst>
              <a:ext uri="{FF2B5EF4-FFF2-40B4-BE49-F238E27FC236}">
                <a16:creationId xmlns:a16="http://schemas.microsoft.com/office/drawing/2014/main" id="{A4D3ED91-BE73-5584-38FD-63B641A588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2099" y="2406989"/>
            <a:ext cx="728445" cy="728445"/>
          </a:xfrm>
          <a:prstGeom prst="rect">
            <a:avLst/>
          </a:prstGeom>
        </p:spPr>
      </p:pic>
      <p:sp>
        <p:nvSpPr>
          <p:cNvPr id="34" name="TextBox 33">
            <a:extLst>
              <a:ext uri="{FF2B5EF4-FFF2-40B4-BE49-F238E27FC236}">
                <a16:creationId xmlns:a16="http://schemas.microsoft.com/office/drawing/2014/main" id="{A110CC0A-14F6-7D01-DF1A-6D83F7E29A9E}"/>
              </a:ext>
            </a:extLst>
          </p:cNvPr>
          <p:cNvSpPr txBox="1"/>
          <p:nvPr/>
        </p:nvSpPr>
        <p:spPr>
          <a:xfrm>
            <a:off x="7957127" y="4460557"/>
            <a:ext cx="2907140" cy="1221509"/>
          </a:xfrm>
          <a:prstGeom prst="rect">
            <a:avLst/>
          </a:prstGeom>
          <a:noFill/>
        </p:spPr>
        <p:txBody>
          <a:bodyPr wrap="square" lIns="72000" tIns="72000" rIns="72000" bIns="72000" rtlCol="0" anchor="t">
            <a:noAutofit/>
          </a:bodyPr>
          <a:lstStyle/>
          <a:p>
            <a:pPr algn="ctr" defTabSz="1218987"/>
            <a:r>
              <a:rPr lang="en-CA" sz="1400" b="1" noProof="0">
                <a:solidFill>
                  <a:srgbClr val="57A4FE"/>
                </a:solidFill>
                <a:ea typeface="Open Sans"/>
                <a:cs typeface="Open Sans"/>
              </a:rPr>
              <a:t>Delayed access to devices </a:t>
            </a:r>
          </a:p>
          <a:p>
            <a:pPr algn="ctr" defTabSz="1218987"/>
            <a:r>
              <a:rPr lang="en-CA" sz="1400" noProof="0">
                <a:solidFill>
                  <a:srgbClr val="57A4FE"/>
                </a:solidFill>
                <a:ea typeface="Open Sans"/>
                <a:cs typeface="Open Sans"/>
              </a:rPr>
              <a:t>that assist with prolonging functional independence (</a:t>
            </a:r>
            <a:r>
              <a:rPr lang="en-CA" sz="1400">
                <a:solidFill>
                  <a:srgbClr val="57A4FE"/>
                </a:solidFill>
                <a:ea typeface="Open Sans"/>
                <a:cs typeface="Open Sans"/>
              </a:rPr>
              <a:t>e.g.,</a:t>
            </a:r>
            <a:r>
              <a:rPr lang="en-CA" sz="1400" noProof="0">
                <a:solidFill>
                  <a:srgbClr val="57A4FE"/>
                </a:solidFill>
                <a:ea typeface="Open Sans"/>
                <a:cs typeface="Open Sans"/>
              </a:rPr>
              <a:t> </a:t>
            </a:r>
            <a:r>
              <a:rPr lang="en-CA" sz="1400">
                <a:solidFill>
                  <a:srgbClr val="57A4FE"/>
                </a:solidFill>
                <a:ea typeface="Open Sans"/>
                <a:cs typeface="Open Sans"/>
              </a:rPr>
              <a:t>early non-invasive ventilation can</a:t>
            </a:r>
            <a:r>
              <a:rPr lang="en-CA" sz="1400" noProof="0">
                <a:solidFill>
                  <a:srgbClr val="57A4FE"/>
                </a:solidFill>
                <a:ea typeface="Open Sans"/>
                <a:cs typeface="Open Sans"/>
              </a:rPr>
              <a:t> significantly slow</a:t>
            </a:r>
            <a:r>
              <a:rPr lang="en-CA" sz="1400">
                <a:solidFill>
                  <a:srgbClr val="57A4FE"/>
                </a:solidFill>
                <a:ea typeface="Open Sans"/>
                <a:cs typeface="Open Sans"/>
              </a:rPr>
              <a:t> </a:t>
            </a:r>
            <a:r>
              <a:rPr lang="en-CA" sz="1400" noProof="0">
                <a:solidFill>
                  <a:srgbClr val="57A4FE"/>
                </a:solidFill>
                <a:ea typeface="Open Sans"/>
                <a:cs typeface="Open Sans"/>
              </a:rPr>
              <a:t> the rate of functional decline)</a:t>
            </a:r>
          </a:p>
        </p:txBody>
      </p:sp>
      <p:sp>
        <p:nvSpPr>
          <p:cNvPr id="40" name="TextBox 39">
            <a:extLst>
              <a:ext uri="{FF2B5EF4-FFF2-40B4-BE49-F238E27FC236}">
                <a16:creationId xmlns:a16="http://schemas.microsoft.com/office/drawing/2014/main" id="{ED0A8DF2-7FCC-4475-32F9-414E48A36451}"/>
              </a:ext>
            </a:extLst>
          </p:cNvPr>
          <p:cNvSpPr txBox="1"/>
          <p:nvPr/>
        </p:nvSpPr>
        <p:spPr>
          <a:xfrm>
            <a:off x="9334501" y="1615879"/>
            <a:ext cx="2524520" cy="1327737"/>
          </a:xfrm>
          <a:prstGeom prst="rect">
            <a:avLst/>
          </a:prstGeom>
          <a:noFill/>
        </p:spPr>
        <p:txBody>
          <a:bodyPr wrap="square" lIns="0" tIns="0" rIns="0" bIns="0" rtlCol="0" anchor="ctr">
            <a:noAutofit/>
          </a:bodyPr>
          <a:lstStyle/>
          <a:p>
            <a:pPr algn="ctr" defTabSz="1218987"/>
            <a:r>
              <a:rPr lang="en-CA" sz="1400" b="1" noProof="0">
                <a:solidFill>
                  <a:schemeClr val="accent3"/>
                </a:solidFill>
              </a:rPr>
              <a:t>Risk of unnecessary interventions</a:t>
            </a:r>
            <a:r>
              <a:rPr lang="en-CA" sz="1400" noProof="0">
                <a:solidFill>
                  <a:schemeClr val="accent3"/>
                </a:solidFill>
              </a:rPr>
              <a:t> (surgical procedures, tests) that can be costly and potentially accelerate the disease</a:t>
            </a:r>
            <a:endParaRPr lang="en-CA" sz="1400" b="1" noProof="0">
              <a:solidFill>
                <a:schemeClr val="accent3"/>
              </a:solidFill>
              <a:ea typeface="Open Sans" panose="020B0606030504020204" pitchFamily="34" charset="0"/>
              <a:cs typeface="Open Sans" panose="020B0606030504020204" pitchFamily="34" charset="0"/>
            </a:endParaRPr>
          </a:p>
        </p:txBody>
      </p:sp>
      <p:grpSp>
        <p:nvGrpSpPr>
          <p:cNvPr id="61" name="Group 60">
            <a:extLst>
              <a:ext uri="{FF2B5EF4-FFF2-40B4-BE49-F238E27FC236}">
                <a16:creationId xmlns:a16="http://schemas.microsoft.com/office/drawing/2014/main" id="{0BCE70E6-6DC9-46F8-FB07-FF43BC7EBD8F}"/>
              </a:ext>
            </a:extLst>
          </p:cNvPr>
          <p:cNvGrpSpPr/>
          <p:nvPr/>
        </p:nvGrpSpPr>
        <p:grpSpPr>
          <a:xfrm>
            <a:off x="5511528" y="3694435"/>
            <a:ext cx="1178952" cy="626800"/>
            <a:chOff x="5492478" y="3694435"/>
            <a:chExt cx="1178952" cy="626800"/>
          </a:xfrm>
        </p:grpSpPr>
        <p:sp>
          <p:nvSpPr>
            <p:cNvPr id="9" name="Arrow: Down 8">
              <a:extLst>
                <a:ext uri="{FF2B5EF4-FFF2-40B4-BE49-F238E27FC236}">
                  <a16:creationId xmlns:a16="http://schemas.microsoft.com/office/drawing/2014/main" id="{850E35B9-20B6-11F5-3CE6-2CEBB407C8AF}"/>
                </a:ext>
              </a:extLst>
            </p:cNvPr>
            <p:cNvSpPr/>
            <p:nvPr/>
          </p:nvSpPr>
          <p:spPr>
            <a:xfrm>
              <a:off x="5492478" y="3694435"/>
              <a:ext cx="1178952" cy="626800"/>
            </a:xfrm>
            <a:prstGeom prst="down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6" name="Graphic 15" descr="DNA with solid fill">
              <a:extLst>
                <a:ext uri="{FF2B5EF4-FFF2-40B4-BE49-F238E27FC236}">
                  <a16:creationId xmlns:a16="http://schemas.microsoft.com/office/drawing/2014/main" id="{89DC86B7-46FE-425E-5444-2709AD928D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44726" y="3772683"/>
              <a:ext cx="502547" cy="427994"/>
            </a:xfrm>
            <a:prstGeom prst="rect">
              <a:avLst/>
            </a:prstGeom>
          </p:spPr>
        </p:pic>
      </p:grpSp>
      <p:sp>
        <p:nvSpPr>
          <p:cNvPr id="21" name="TextBox 20">
            <a:extLst>
              <a:ext uri="{FF2B5EF4-FFF2-40B4-BE49-F238E27FC236}">
                <a16:creationId xmlns:a16="http://schemas.microsoft.com/office/drawing/2014/main" id="{5CBCE882-8E66-8FAF-9949-0E1B1567534D}"/>
              </a:ext>
            </a:extLst>
          </p:cNvPr>
          <p:cNvSpPr txBox="1"/>
          <p:nvPr/>
        </p:nvSpPr>
        <p:spPr>
          <a:xfrm>
            <a:off x="5012507" y="4460557"/>
            <a:ext cx="2601378" cy="1007181"/>
          </a:xfrm>
          <a:prstGeom prst="rect">
            <a:avLst/>
          </a:prstGeom>
          <a:noFill/>
        </p:spPr>
        <p:txBody>
          <a:bodyPr wrap="square" lIns="72000" tIns="72000" rIns="72000" bIns="72000" anchor="t">
            <a:spAutoFit/>
          </a:bodyPr>
          <a:lstStyle/>
          <a:p>
            <a:pPr algn="ctr"/>
            <a:r>
              <a:rPr lang="en-CA" sz="1400" b="1" noProof="0">
                <a:solidFill>
                  <a:schemeClr val="accent5"/>
                </a:solidFill>
                <a:ea typeface="Open Sans" panose="020B0606030504020204" pitchFamily="34" charset="0"/>
                <a:cs typeface="Open Sans" panose="020B0606030504020204" pitchFamily="34" charset="0"/>
              </a:rPr>
              <a:t>Delayed genetic testing for identifying patients eligible for targeted therapies, such as </a:t>
            </a:r>
            <a:r>
              <a:rPr lang="en-CA" sz="1400" b="1" noProof="0" err="1">
                <a:solidFill>
                  <a:schemeClr val="accent5"/>
                </a:solidFill>
                <a:ea typeface="Open Sans" panose="020B0606030504020204" pitchFamily="34" charset="0"/>
                <a:cs typeface="Open Sans" panose="020B0606030504020204" pitchFamily="34" charset="0"/>
              </a:rPr>
              <a:t>tofersen</a:t>
            </a:r>
            <a:r>
              <a:rPr lang="en-CA" sz="1400" b="1" noProof="0">
                <a:solidFill>
                  <a:schemeClr val="accent5"/>
                </a:solidFill>
                <a:ea typeface="Open Sans" panose="020B0606030504020204" pitchFamily="34" charset="0"/>
                <a:cs typeface="Open Sans" panose="020B0606030504020204" pitchFamily="34" charset="0"/>
              </a:rPr>
              <a:t> </a:t>
            </a:r>
            <a:endParaRPr lang="en-CA" sz="1400" noProof="0">
              <a:solidFill>
                <a:schemeClr val="accent5"/>
              </a:solidFill>
            </a:endParaRPr>
          </a:p>
        </p:txBody>
      </p:sp>
      <p:sp>
        <p:nvSpPr>
          <p:cNvPr id="3" name="Arrow: Down 2">
            <a:extLst>
              <a:ext uri="{FF2B5EF4-FFF2-40B4-BE49-F238E27FC236}">
                <a16:creationId xmlns:a16="http://schemas.microsoft.com/office/drawing/2014/main" id="{16C583C3-A3B4-9BF0-33FE-8B1B0E10EA29}"/>
              </a:ext>
            </a:extLst>
          </p:cNvPr>
          <p:cNvSpPr/>
          <p:nvPr/>
        </p:nvSpPr>
        <p:spPr>
          <a:xfrm>
            <a:off x="767702" y="3694435"/>
            <a:ext cx="1107370" cy="626800"/>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9" name="TextBox 18">
            <a:extLst>
              <a:ext uri="{FF2B5EF4-FFF2-40B4-BE49-F238E27FC236}">
                <a16:creationId xmlns:a16="http://schemas.microsoft.com/office/drawing/2014/main" id="{910BCA83-A5EC-34DD-19A4-32BC3EB9ADDF}"/>
              </a:ext>
            </a:extLst>
          </p:cNvPr>
          <p:cNvSpPr txBox="1"/>
          <p:nvPr/>
        </p:nvSpPr>
        <p:spPr>
          <a:xfrm>
            <a:off x="155908" y="4460557"/>
            <a:ext cx="2351425" cy="778993"/>
          </a:xfrm>
          <a:prstGeom prst="rect">
            <a:avLst/>
          </a:prstGeom>
          <a:noFill/>
        </p:spPr>
        <p:txBody>
          <a:bodyPr wrap="square" lIns="72000" tIns="72000" rIns="72000" bIns="72000" rtlCol="0" anchor="t">
            <a:noAutofit/>
          </a:bodyPr>
          <a:lstStyle/>
          <a:p>
            <a:pPr algn="ctr" defTabSz="1218987"/>
            <a:r>
              <a:rPr lang="en-CA" sz="1400" b="1" noProof="0">
                <a:solidFill>
                  <a:schemeClr val="accent3"/>
                </a:solidFill>
              </a:rPr>
              <a:t>Diagnostic uncertainty is deeply distressing </a:t>
            </a:r>
            <a:r>
              <a:rPr lang="en-CA" sz="1400" noProof="0">
                <a:solidFill>
                  <a:schemeClr val="accent3"/>
                </a:solidFill>
              </a:rPr>
              <a:t>for individuals and their families/caregivers </a:t>
            </a:r>
            <a:endParaRPr lang="en-CA" sz="1400" noProof="0">
              <a:solidFill>
                <a:schemeClr val="accent3"/>
              </a:solidFill>
              <a:ea typeface="Open Sans" panose="020B0606030504020204" pitchFamily="34" charset="0"/>
              <a:cs typeface="Open Sans" panose="020B0606030504020204" pitchFamily="34" charset="0"/>
            </a:endParaRPr>
          </a:p>
        </p:txBody>
      </p:sp>
      <p:sp>
        <p:nvSpPr>
          <p:cNvPr id="52" name="Oval 51">
            <a:extLst>
              <a:ext uri="{FF2B5EF4-FFF2-40B4-BE49-F238E27FC236}">
                <a16:creationId xmlns:a16="http://schemas.microsoft.com/office/drawing/2014/main" id="{16F7C0B6-9B90-A170-AE40-696B49CE658E}"/>
              </a:ext>
            </a:extLst>
          </p:cNvPr>
          <p:cNvSpPr/>
          <p:nvPr/>
        </p:nvSpPr>
        <p:spPr>
          <a:xfrm>
            <a:off x="1112546" y="3172773"/>
            <a:ext cx="438150" cy="438150"/>
          </a:xfrm>
          <a:prstGeom prst="ellipse">
            <a:avLst/>
          </a:prstGeom>
          <a:solidFill>
            <a:schemeClr val="accent3"/>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Oval 52">
            <a:extLst>
              <a:ext uri="{FF2B5EF4-FFF2-40B4-BE49-F238E27FC236}">
                <a16:creationId xmlns:a16="http://schemas.microsoft.com/office/drawing/2014/main" id="{A762CB0B-34DA-63C6-B7D7-85FBCFD01539}"/>
              </a:ext>
            </a:extLst>
          </p:cNvPr>
          <p:cNvSpPr/>
          <p:nvPr/>
        </p:nvSpPr>
        <p:spPr>
          <a:xfrm>
            <a:off x="2474621" y="3172773"/>
            <a:ext cx="438150" cy="438150"/>
          </a:xfrm>
          <a:prstGeom prst="ellipse">
            <a:avLst/>
          </a:prstGeom>
          <a:solidFill>
            <a:schemeClr val="tx1"/>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solidFill>
                <a:schemeClr val="tx1"/>
              </a:solidFill>
            </a:endParaRPr>
          </a:p>
        </p:txBody>
      </p:sp>
      <p:sp>
        <p:nvSpPr>
          <p:cNvPr id="54" name="Oval 53">
            <a:extLst>
              <a:ext uri="{FF2B5EF4-FFF2-40B4-BE49-F238E27FC236}">
                <a16:creationId xmlns:a16="http://schemas.microsoft.com/office/drawing/2014/main" id="{8E2AF6DA-8FA8-B317-52BC-E46C986E8CE8}"/>
              </a:ext>
            </a:extLst>
          </p:cNvPr>
          <p:cNvSpPr/>
          <p:nvPr/>
        </p:nvSpPr>
        <p:spPr>
          <a:xfrm>
            <a:off x="3903371" y="3172773"/>
            <a:ext cx="438150" cy="438150"/>
          </a:xfrm>
          <a:prstGeom prst="ellipse">
            <a:avLst/>
          </a:prstGeom>
          <a:solidFill>
            <a:schemeClr val="accent1"/>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5" name="Oval 54">
            <a:extLst>
              <a:ext uri="{FF2B5EF4-FFF2-40B4-BE49-F238E27FC236}">
                <a16:creationId xmlns:a16="http://schemas.microsoft.com/office/drawing/2014/main" id="{F1C79B68-8C47-76E6-3D80-89297F50BD82}"/>
              </a:ext>
            </a:extLst>
          </p:cNvPr>
          <p:cNvSpPr/>
          <p:nvPr/>
        </p:nvSpPr>
        <p:spPr>
          <a:xfrm>
            <a:off x="5875046" y="3172773"/>
            <a:ext cx="438150" cy="438150"/>
          </a:xfrm>
          <a:prstGeom prst="ellipse">
            <a:avLst/>
          </a:prstGeom>
          <a:solidFill>
            <a:schemeClr val="accent5"/>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6" name="Oval 55">
            <a:extLst>
              <a:ext uri="{FF2B5EF4-FFF2-40B4-BE49-F238E27FC236}">
                <a16:creationId xmlns:a16="http://schemas.microsoft.com/office/drawing/2014/main" id="{CA0FD173-D480-4146-865D-3847B5E27C4E}"/>
              </a:ext>
            </a:extLst>
          </p:cNvPr>
          <p:cNvSpPr/>
          <p:nvPr/>
        </p:nvSpPr>
        <p:spPr>
          <a:xfrm>
            <a:off x="7284746" y="3172773"/>
            <a:ext cx="438150" cy="438150"/>
          </a:xfrm>
          <a:prstGeom prst="ellipse">
            <a:avLst/>
          </a:prstGeom>
          <a:solidFill>
            <a:srgbClr val="833A07"/>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7" name="Oval 56">
            <a:extLst>
              <a:ext uri="{FF2B5EF4-FFF2-40B4-BE49-F238E27FC236}">
                <a16:creationId xmlns:a16="http://schemas.microsoft.com/office/drawing/2014/main" id="{E873F453-F2FB-3704-2432-D102952D3D67}"/>
              </a:ext>
            </a:extLst>
          </p:cNvPr>
          <p:cNvSpPr/>
          <p:nvPr/>
        </p:nvSpPr>
        <p:spPr>
          <a:xfrm>
            <a:off x="9218321" y="3172773"/>
            <a:ext cx="438150" cy="438150"/>
          </a:xfrm>
          <a:prstGeom prst="ellipse">
            <a:avLst/>
          </a:prstGeom>
          <a:solidFill>
            <a:srgbClr val="57A4FE"/>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8" name="Oval 57">
            <a:extLst>
              <a:ext uri="{FF2B5EF4-FFF2-40B4-BE49-F238E27FC236}">
                <a16:creationId xmlns:a16="http://schemas.microsoft.com/office/drawing/2014/main" id="{CD27AC45-2A03-F029-03A6-6C2C42DE8E03}"/>
              </a:ext>
            </a:extLst>
          </p:cNvPr>
          <p:cNvSpPr/>
          <p:nvPr/>
        </p:nvSpPr>
        <p:spPr>
          <a:xfrm>
            <a:off x="10408946" y="3172773"/>
            <a:ext cx="438150" cy="438150"/>
          </a:xfrm>
          <a:prstGeom prst="ellipse">
            <a:avLst/>
          </a:prstGeom>
          <a:solidFill>
            <a:schemeClr val="accent3"/>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9" name="Oval 58">
            <a:extLst>
              <a:ext uri="{FF2B5EF4-FFF2-40B4-BE49-F238E27FC236}">
                <a16:creationId xmlns:a16="http://schemas.microsoft.com/office/drawing/2014/main" id="{9562F310-34A9-055C-B8A8-58EAB6BC1B2C}"/>
              </a:ext>
            </a:extLst>
          </p:cNvPr>
          <p:cNvSpPr/>
          <p:nvPr/>
        </p:nvSpPr>
        <p:spPr>
          <a:xfrm>
            <a:off x="9245199" y="3784153"/>
            <a:ext cx="411272" cy="411272"/>
          </a:xfrm>
          <a:prstGeom prst="ellipse">
            <a:avLst/>
          </a:prstGeom>
          <a:blipFill>
            <a:blip r:embed="rId10"/>
            <a:stretch>
              <a:fillRect/>
            </a:stretch>
          </a:blip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solidFill>
                <a:schemeClr val="tx1"/>
              </a:solidFill>
            </a:endParaRPr>
          </a:p>
        </p:txBody>
      </p:sp>
    </p:spTree>
    <p:extLst>
      <p:ext uri="{BB962C8B-B14F-4D97-AF65-F5344CB8AC3E}">
        <p14:creationId xmlns:p14="http://schemas.microsoft.com/office/powerpoint/2010/main" val="23967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500"/>
                                        <p:tgtEl>
                                          <p:spTgt spid="713"/>
                                        </p:tgtEl>
                                      </p:cBhvr>
                                    </p:animEffect>
                                  </p:childTnLst>
                                </p:cTn>
                              </p:par>
                              <p:par>
                                <p:cTn id="8" presetID="10" presetClass="entr" presetSubtype="0" fill="hold" grpId="0" nodeType="withEffect">
                                  <p:stCondLst>
                                    <p:cond delay="9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9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 grpId="0" animBg="1"/>
      <p:bldP spid="15" grpId="0"/>
      <p:bldP spid="26" grpId="0" animBg="1"/>
      <p:bldP spid="34" grpId="0"/>
      <p:bldP spid="40"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9496D-D351-DAEA-8BE2-38100084DFAD}"/>
            </a:ext>
          </a:extLst>
        </p:cNvPr>
        <p:cNvGrpSpPr/>
        <p:nvPr/>
      </p:nvGrpSpPr>
      <p:grpSpPr>
        <a:xfrm>
          <a:off x="0" y="0"/>
          <a:ext cx="0" cy="0"/>
          <a:chOff x="0" y="0"/>
          <a:chExt cx="0" cy="0"/>
        </a:xfrm>
      </p:grpSpPr>
      <p:sp>
        <p:nvSpPr>
          <p:cNvPr id="8" name="Text Placeholder 16">
            <a:extLst>
              <a:ext uri="{FF2B5EF4-FFF2-40B4-BE49-F238E27FC236}">
                <a16:creationId xmlns:a16="http://schemas.microsoft.com/office/drawing/2014/main" id="{16764E0A-8F01-8A30-8D08-AE401126F48A}"/>
              </a:ext>
            </a:extLst>
          </p:cNvPr>
          <p:cNvSpPr>
            <a:spLocks noGrp="1"/>
          </p:cNvSpPr>
          <p:nvPr>
            <p:ph type="body" sz="quarter" idx="16"/>
          </p:nvPr>
        </p:nvSpPr>
        <p:spPr>
          <a:xfrm>
            <a:off x="339363" y="6461626"/>
            <a:ext cx="11157806" cy="221599"/>
          </a:xfrm>
        </p:spPr>
        <p:txBody>
          <a:bodyPr/>
          <a:lstStyle/>
          <a:p>
            <a:pPr>
              <a:spcBef>
                <a:spcPts val="0"/>
              </a:spcBef>
            </a:pPr>
            <a:r>
              <a:rPr lang="en-CA" sz="800"/>
              <a:t>ALS, amyotrophic lateral sclerosis; MND, motor neuron disease</a:t>
            </a:r>
          </a:p>
          <a:p>
            <a:pPr>
              <a:spcBef>
                <a:spcPts val="0"/>
              </a:spcBef>
            </a:pPr>
            <a:r>
              <a:rPr lang="en-CA" sz="800" noProof="0"/>
              <a:t>Adapted from: Miller RG, et al. Neurology. 2009;73(15):1227-1233. </a:t>
            </a:r>
          </a:p>
        </p:txBody>
      </p:sp>
      <p:graphicFrame>
        <p:nvGraphicFramePr>
          <p:cNvPr id="9" name="Diagram 8">
            <a:extLst>
              <a:ext uri="{FF2B5EF4-FFF2-40B4-BE49-F238E27FC236}">
                <a16:creationId xmlns:a16="http://schemas.microsoft.com/office/drawing/2014/main" id="{3F9A6348-27D3-D6D4-73BC-2F9586BB6B1E}"/>
              </a:ext>
            </a:extLst>
          </p:cNvPr>
          <p:cNvGraphicFramePr/>
          <p:nvPr>
            <p:extLst>
              <p:ext uri="{D42A27DB-BD31-4B8C-83A1-F6EECF244321}">
                <p14:modId xmlns:p14="http://schemas.microsoft.com/office/powerpoint/2010/main" val="3944121863"/>
              </p:ext>
            </p:extLst>
          </p:nvPr>
        </p:nvGraphicFramePr>
        <p:xfrm>
          <a:off x="4202947" y="1233776"/>
          <a:ext cx="9193660" cy="5343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Arrow: Pentagon 10">
            <a:extLst>
              <a:ext uri="{FF2B5EF4-FFF2-40B4-BE49-F238E27FC236}">
                <a16:creationId xmlns:a16="http://schemas.microsoft.com/office/drawing/2014/main" id="{B6B84632-35BA-4701-8FF8-90A1038469EE}"/>
              </a:ext>
            </a:extLst>
          </p:cNvPr>
          <p:cNvSpPr/>
          <p:nvPr/>
        </p:nvSpPr>
        <p:spPr>
          <a:xfrm>
            <a:off x="130175" y="1790700"/>
            <a:ext cx="5395557" cy="1247775"/>
          </a:xfrm>
          <a:prstGeom prst="homePlate">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C3D30956-6F7A-19EA-6586-346F85A81B62}"/>
              </a:ext>
            </a:extLst>
          </p:cNvPr>
          <p:cNvSpPr txBox="1"/>
          <p:nvPr/>
        </p:nvSpPr>
        <p:spPr>
          <a:xfrm>
            <a:off x="7741981" y="4503174"/>
            <a:ext cx="21286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400" b="1" noProof="0">
                <a:latin typeface="Calibri"/>
              </a:rPr>
              <a:t>Person with ALS/MND &amp; Caregiver</a:t>
            </a:r>
            <a:r>
              <a:rPr lang="en-CA" sz="1400" b="1" noProof="0">
                <a:latin typeface="Calibri" panose="020F0502020204030204" pitchFamily="34" charset="0"/>
                <a:cs typeface="Calibri" panose="020F0502020204030204" pitchFamily="34" charset="0"/>
              </a:rPr>
              <a:t>/Family</a:t>
            </a:r>
            <a:r>
              <a:rPr lang="en-CA" sz="1400" b="1" noProof="0">
                <a:latin typeface="Calibri"/>
              </a:rPr>
              <a:t> </a:t>
            </a:r>
            <a:endParaRPr lang="en-CA" sz="1400" b="1" noProof="0"/>
          </a:p>
        </p:txBody>
      </p:sp>
      <p:sp>
        <p:nvSpPr>
          <p:cNvPr id="14" name="Arrow: Pentagon 13">
            <a:extLst>
              <a:ext uri="{FF2B5EF4-FFF2-40B4-BE49-F238E27FC236}">
                <a16:creationId xmlns:a16="http://schemas.microsoft.com/office/drawing/2014/main" id="{951BC171-9828-14C3-0F16-6A7A23354C2C}"/>
              </a:ext>
            </a:extLst>
          </p:cNvPr>
          <p:cNvSpPr/>
          <p:nvPr/>
        </p:nvSpPr>
        <p:spPr>
          <a:xfrm>
            <a:off x="130175" y="3667125"/>
            <a:ext cx="5395557" cy="1247775"/>
          </a:xfrm>
          <a:prstGeom prst="homePlate">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5" name="Content Placeholder 19">
            <a:extLst>
              <a:ext uri="{FF2B5EF4-FFF2-40B4-BE49-F238E27FC236}">
                <a16:creationId xmlns:a16="http://schemas.microsoft.com/office/drawing/2014/main" id="{DA916E1C-33AE-5374-EAF2-9D44A157F994}"/>
              </a:ext>
            </a:extLst>
          </p:cNvPr>
          <p:cNvSpPr txBox="1">
            <a:spLocks/>
          </p:cNvSpPr>
          <p:nvPr/>
        </p:nvSpPr>
        <p:spPr>
          <a:xfrm>
            <a:off x="339725" y="3795398"/>
            <a:ext cx="4907628" cy="1000714"/>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8">
                  <a:extLst>
                    <a:ext uri="{96DAC541-7B7A-43D3-8B79-37D633B846F1}">
                      <asvg:svgBlip xmlns:asvg="http://schemas.microsoft.com/office/drawing/2016/SVG/main" r:embed="rId9"/>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sz="2000" noProof="0"/>
              <a:t>Multidisciplinary care respects autonomy and facilitates shared decision-making</a:t>
            </a:r>
          </a:p>
        </p:txBody>
      </p:sp>
      <p:grpSp>
        <p:nvGrpSpPr>
          <p:cNvPr id="16" name="Group 15">
            <a:extLst>
              <a:ext uri="{FF2B5EF4-FFF2-40B4-BE49-F238E27FC236}">
                <a16:creationId xmlns:a16="http://schemas.microsoft.com/office/drawing/2014/main" id="{622D23DF-8808-C23C-230C-9720F23909E7}"/>
              </a:ext>
            </a:extLst>
          </p:cNvPr>
          <p:cNvGrpSpPr/>
          <p:nvPr/>
        </p:nvGrpSpPr>
        <p:grpSpPr>
          <a:xfrm>
            <a:off x="7975833" y="2894015"/>
            <a:ext cx="1546680" cy="1546680"/>
            <a:chOff x="8018206" y="2354826"/>
            <a:chExt cx="2134884" cy="2134884"/>
          </a:xfrm>
        </p:grpSpPr>
        <p:sp>
          <p:nvSpPr>
            <p:cNvPr id="18" name="Oval 17">
              <a:extLst>
                <a:ext uri="{FF2B5EF4-FFF2-40B4-BE49-F238E27FC236}">
                  <a16:creationId xmlns:a16="http://schemas.microsoft.com/office/drawing/2014/main" id="{1E8FDEFF-4669-C589-4191-72A3DAA6D708}"/>
                </a:ext>
              </a:extLst>
            </p:cNvPr>
            <p:cNvSpPr/>
            <p:nvPr/>
          </p:nvSpPr>
          <p:spPr>
            <a:xfrm>
              <a:off x="8018206" y="2354826"/>
              <a:ext cx="2134884" cy="213488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pic>
          <p:nvPicPr>
            <p:cNvPr id="19" name="Picture 18" descr="A group of people in a circle&#10;&#10;AI-generated content may be incorrect.">
              <a:extLst>
                <a:ext uri="{FF2B5EF4-FFF2-40B4-BE49-F238E27FC236}">
                  <a16:creationId xmlns:a16="http://schemas.microsoft.com/office/drawing/2014/main" id="{DAC1FD43-9FF1-5555-0FA1-7F08FEDBA4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3425" y="2530780"/>
              <a:ext cx="1782340" cy="1782341"/>
            </a:xfrm>
            <a:prstGeom prst="rect">
              <a:avLst/>
            </a:prstGeom>
          </p:spPr>
        </p:pic>
      </p:grpSp>
      <p:sp>
        <p:nvSpPr>
          <p:cNvPr id="23" name="Content Placeholder 19">
            <a:extLst>
              <a:ext uri="{FF2B5EF4-FFF2-40B4-BE49-F238E27FC236}">
                <a16:creationId xmlns:a16="http://schemas.microsoft.com/office/drawing/2014/main" id="{004D043E-2E99-35D8-01DD-7CF0790041C7}"/>
              </a:ext>
            </a:extLst>
          </p:cNvPr>
          <p:cNvSpPr txBox="1">
            <a:spLocks/>
          </p:cNvSpPr>
          <p:nvPr/>
        </p:nvSpPr>
        <p:spPr>
          <a:xfrm>
            <a:off x="339725" y="1918973"/>
            <a:ext cx="4907628" cy="1000714"/>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8">
                  <a:extLst>
                    <a:ext uri="{96DAC541-7B7A-43D3-8B79-37D633B846F1}">
                      <asvg:svgBlip xmlns:asvg="http://schemas.microsoft.com/office/drawing/2016/SVG/main" r:embed="rId9"/>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sz="2000"/>
              <a:t>Persons with ALS/MND are seen approximately every 3 months for evaluation by a multidisciplinary team</a:t>
            </a:r>
          </a:p>
        </p:txBody>
      </p:sp>
      <p:sp>
        <p:nvSpPr>
          <p:cNvPr id="5" name="Title 1">
            <a:extLst>
              <a:ext uri="{FF2B5EF4-FFF2-40B4-BE49-F238E27FC236}">
                <a16:creationId xmlns:a16="http://schemas.microsoft.com/office/drawing/2014/main" id="{8461BF7B-DEB0-412F-5801-54B3E98B3630}"/>
              </a:ext>
            </a:extLst>
          </p:cNvPr>
          <p:cNvSpPr txBox="1">
            <a:spLocks/>
          </p:cNvSpPr>
          <p:nvPr/>
        </p:nvSpPr>
        <p:spPr>
          <a:xfrm>
            <a:off x="360000" y="360000"/>
            <a:ext cx="10192217" cy="535531"/>
          </a:xfrm>
          <a:prstGeom prst="rect">
            <a:avLst/>
          </a:prstGeom>
        </p:spPr>
        <p:txBody>
          <a:bodyPr wrap="square" lIns="0" tIns="45720" rIns="91440" bIns="45720" anchor="t"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Roboto" panose="02000000000000000000" pitchFamily="2" charset="0"/>
                <a:cs typeface="+mj-cs"/>
              </a:defRPr>
            </a:lvl1pPr>
          </a:lstStyle>
          <a:p>
            <a:r>
              <a:rPr lang="en-CA" sz="2800"/>
              <a:t>ALS/MND Standard of Care:</a:t>
            </a:r>
            <a:br>
              <a:rPr lang="en-CA" sz="2800"/>
            </a:br>
            <a:r>
              <a:rPr lang="en-CA" sz="2800"/>
              <a:t>The Multidisciplinary Clinic</a:t>
            </a:r>
            <a:endParaRPr lang="en-CA" sz="2600">
              <a:ea typeface="Open Sans Semibold"/>
              <a:cs typeface="Open Sans Semibold"/>
            </a:endParaRPr>
          </a:p>
        </p:txBody>
      </p:sp>
    </p:spTree>
    <p:extLst>
      <p:ext uri="{BB962C8B-B14F-4D97-AF65-F5344CB8AC3E}">
        <p14:creationId xmlns:p14="http://schemas.microsoft.com/office/powerpoint/2010/main" val="2602327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35E97-EFA6-5BDF-8452-686A94F45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82BAE-5E30-1520-854F-531893CCCE26}"/>
              </a:ext>
            </a:extLst>
          </p:cNvPr>
          <p:cNvSpPr>
            <a:spLocks noGrp="1"/>
          </p:cNvSpPr>
          <p:nvPr>
            <p:ph type="title"/>
          </p:nvPr>
        </p:nvSpPr>
        <p:spPr>
          <a:xfrm>
            <a:off x="360000" y="360000"/>
            <a:ext cx="9242103" cy="535531"/>
          </a:xfrm>
        </p:spPr>
        <p:txBody>
          <a:bodyPr wrap="square" lIns="0" tIns="45720" rIns="91440" bIns="45720" anchor="t" anchorCtr="0">
            <a:normAutofit/>
          </a:bodyPr>
          <a:lstStyle/>
          <a:p>
            <a:r>
              <a:rPr lang="en-CA" sz="3000" noProof="0">
                <a:latin typeface="+mj-lt"/>
                <a:ea typeface="Open Sans Semibold"/>
                <a:cs typeface="Open Sans Semibold"/>
              </a:rPr>
              <a:t>Multidisciplinary Care </a:t>
            </a:r>
            <a:r>
              <a:rPr lang="en-CA" sz="3000">
                <a:latin typeface="+mj-lt"/>
                <a:ea typeface="Open Sans Semibold"/>
                <a:cs typeface="Open Sans Semibold"/>
              </a:rPr>
              <a:t>is</a:t>
            </a:r>
            <a:r>
              <a:rPr lang="en-CA" sz="3000" noProof="0">
                <a:latin typeface="+mj-lt"/>
                <a:ea typeface="Open Sans Semibold"/>
                <a:cs typeface="Open Sans Semibold"/>
              </a:rPr>
              <a:t> Backed by Literature</a:t>
            </a:r>
          </a:p>
        </p:txBody>
      </p:sp>
      <p:sp>
        <p:nvSpPr>
          <p:cNvPr id="43" name="Text Placeholder 42">
            <a:extLst>
              <a:ext uri="{FF2B5EF4-FFF2-40B4-BE49-F238E27FC236}">
                <a16:creationId xmlns:a16="http://schemas.microsoft.com/office/drawing/2014/main" id="{492D70F5-7B92-9C39-7769-7FD1E4E4BE3A}"/>
              </a:ext>
            </a:extLst>
          </p:cNvPr>
          <p:cNvSpPr>
            <a:spLocks noGrp="1"/>
          </p:cNvSpPr>
          <p:nvPr>
            <p:ph type="body" sz="quarter" idx="16"/>
          </p:nvPr>
        </p:nvSpPr>
        <p:spPr>
          <a:xfrm>
            <a:off x="384497" y="898336"/>
            <a:ext cx="11157806" cy="369332"/>
          </a:xfrm>
        </p:spPr>
        <p:txBody>
          <a:bodyPr wrap="square" lIns="0" tIns="45720" rIns="91440" bIns="45720" anchor="t">
            <a:spAutoFit/>
          </a:bodyPr>
          <a:lstStyle/>
          <a:p>
            <a:r>
              <a:rPr lang="en-CA" sz="2000" b="1" noProof="0">
                <a:ea typeface="Roboto"/>
              </a:rPr>
              <a:t>Multidisciplinary care in ALS/MND extends survival and improves </a:t>
            </a:r>
            <a:r>
              <a:rPr lang="en-CA" sz="2000" b="1">
                <a:ea typeface="Roboto"/>
              </a:rPr>
              <a:t>quality of life</a:t>
            </a:r>
            <a:endParaRPr lang="en-CA" sz="2000" b="1" noProof="0"/>
          </a:p>
        </p:txBody>
      </p:sp>
      <p:pic>
        <p:nvPicPr>
          <p:cNvPr id="14" name="Picture 13">
            <a:extLst>
              <a:ext uri="{FF2B5EF4-FFF2-40B4-BE49-F238E27FC236}">
                <a16:creationId xmlns:a16="http://schemas.microsoft.com/office/drawing/2014/main" id="{FC500327-75E4-57D0-859F-11EC5F7439A8}"/>
              </a:ext>
            </a:extLst>
          </p:cNvPr>
          <p:cNvPicPr>
            <a:picLocks noChangeAspect="1"/>
          </p:cNvPicPr>
          <p:nvPr/>
        </p:nvPicPr>
        <p:blipFill>
          <a:blip r:embed="rId3"/>
          <a:stretch>
            <a:fillRect/>
          </a:stretch>
        </p:blipFill>
        <p:spPr>
          <a:xfrm rot="1316591">
            <a:off x="559690" y="1683321"/>
            <a:ext cx="1395866" cy="1781769"/>
          </a:xfrm>
          <a:prstGeom prst="rect">
            <a:avLst/>
          </a:prstGeom>
          <a:ln w="57150">
            <a:solidFill>
              <a:schemeClr val="accent2"/>
            </a:solidFill>
          </a:ln>
        </p:spPr>
      </p:pic>
      <p:pic>
        <p:nvPicPr>
          <p:cNvPr id="17" name="Picture 16">
            <a:extLst>
              <a:ext uri="{FF2B5EF4-FFF2-40B4-BE49-F238E27FC236}">
                <a16:creationId xmlns:a16="http://schemas.microsoft.com/office/drawing/2014/main" id="{C6E02ADD-177E-43D3-6087-C97DDCCEB7DB}"/>
              </a:ext>
            </a:extLst>
          </p:cNvPr>
          <p:cNvPicPr>
            <a:picLocks noChangeAspect="1"/>
          </p:cNvPicPr>
          <p:nvPr/>
        </p:nvPicPr>
        <p:blipFill>
          <a:blip r:embed="rId4"/>
          <a:stretch>
            <a:fillRect/>
          </a:stretch>
        </p:blipFill>
        <p:spPr>
          <a:xfrm rot="20567757">
            <a:off x="454313" y="2940126"/>
            <a:ext cx="1541228" cy="1872000"/>
          </a:xfrm>
          <a:prstGeom prst="rect">
            <a:avLst/>
          </a:prstGeom>
          <a:solidFill>
            <a:schemeClr val="accent2"/>
          </a:solidFill>
          <a:ln w="38100">
            <a:solidFill>
              <a:schemeClr val="accent2"/>
            </a:solidFill>
          </a:ln>
        </p:spPr>
      </p:pic>
      <p:sp>
        <p:nvSpPr>
          <p:cNvPr id="3" name="TextBox 2">
            <a:extLst>
              <a:ext uri="{FF2B5EF4-FFF2-40B4-BE49-F238E27FC236}">
                <a16:creationId xmlns:a16="http://schemas.microsoft.com/office/drawing/2014/main" id="{4A557C85-594D-96DB-A898-37A0D90BA955}"/>
              </a:ext>
            </a:extLst>
          </p:cNvPr>
          <p:cNvSpPr txBox="1"/>
          <p:nvPr/>
        </p:nvSpPr>
        <p:spPr>
          <a:xfrm>
            <a:off x="2693012" y="1487052"/>
            <a:ext cx="9030738" cy="5062379"/>
          </a:xfrm>
          <a:prstGeom prst="round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spcBef>
                <a:spcPts val="800"/>
              </a:spcBef>
              <a:spcAft>
                <a:spcPts val="600"/>
              </a:spcAft>
              <a:buFont typeface="Calibri" panose="020F0502020204030204" pitchFamily="34" charset="0"/>
              <a:buChar char="→"/>
            </a:pPr>
            <a:r>
              <a:rPr lang="en-CA" sz="1100">
                <a:solidFill>
                  <a:schemeClr val="accent1"/>
                </a:solidFill>
              </a:rPr>
              <a:t>Van den Berg JP, et al. Multidisciplinary ALS care improves quality of life in patients with ALS. Neurology. 2005;65(8):1264-7.</a:t>
            </a:r>
          </a:p>
          <a:p>
            <a:pPr marL="180975" indent="-180975">
              <a:spcBef>
                <a:spcPts val="800"/>
              </a:spcBef>
              <a:spcAft>
                <a:spcPts val="600"/>
              </a:spcAft>
              <a:buFont typeface="Calibri" panose="020F0502020204030204" pitchFamily="34" charset="0"/>
              <a:buChar char="→"/>
            </a:pPr>
            <a:r>
              <a:rPr lang="en-CA" sz="1100" err="1">
                <a:solidFill>
                  <a:schemeClr val="accent1"/>
                </a:solidFill>
              </a:rPr>
              <a:t>Aridegbe</a:t>
            </a:r>
            <a:r>
              <a:rPr lang="en-CA" sz="1100">
                <a:solidFill>
                  <a:schemeClr val="accent1"/>
                </a:solidFill>
              </a:rPr>
              <a:t> T, et al. The natural history of motor neuron disease: assessing the impact of specialist care. </a:t>
            </a:r>
            <a:r>
              <a:rPr lang="en-CA" sz="1100" err="1">
                <a:solidFill>
                  <a:schemeClr val="accent1"/>
                </a:solidFill>
              </a:rPr>
              <a:t>Amyotroph</a:t>
            </a:r>
            <a:r>
              <a:rPr lang="en-CA" sz="1100">
                <a:solidFill>
                  <a:schemeClr val="accent1"/>
                </a:solidFill>
              </a:rPr>
              <a:t> Lateral </a:t>
            </a:r>
            <a:r>
              <a:rPr lang="en-CA" sz="1100" err="1">
                <a:solidFill>
                  <a:schemeClr val="accent1"/>
                </a:solidFill>
              </a:rPr>
              <a:t>Scler</a:t>
            </a:r>
            <a:r>
              <a:rPr lang="en-CA" sz="1100">
                <a:solidFill>
                  <a:schemeClr val="accent1"/>
                </a:solidFill>
              </a:rPr>
              <a:t> Frontotemporal Degener. 2013;14(1):13-9. </a:t>
            </a:r>
            <a:endParaRPr lang="en-US" sz="1100">
              <a:solidFill>
                <a:schemeClr val="accent1"/>
              </a:solidFill>
              <a:ea typeface="Open Sans"/>
              <a:cs typeface="Open Sans"/>
            </a:endParaRPr>
          </a:p>
          <a:p>
            <a:pPr marL="180975" indent="-180975">
              <a:spcBef>
                <a:spcPts val="800"/>
              </a:spcBef>
              <a:spcAft>
                <a:spcPts val="600"/>
              </a:spcAft>
              <a:buFont typeface="Calibri" panose="020F0502020204030204" pitchFamily="34" charset="0"/>
              <a:buChar char="→"/>
            </a:pPr>
            <a:r>
              <a:rPr lang="en-CA" sz="1100">
                <a:solidFill>
                  <a:schemeClr val="accent1"/>
                </a:solidFill>
                <a:ea typeface="Open Sans"/>
                <a:cs typeface="Open Sans"/>
              </a:rPr>
              <a:t>Boylan K, et al; ALS Center Cost Evaluation W/Standards &amp; Satisfaction (Access) Consortium. Prospective study of cost of care at multidisciplinary ALS centers adhering to American Academy of Neurology (AAN) ALS practice parameters. </a:t>
            </a:r>
            <a:r>
              <a:rPr lang="en-CA" sz="1100" err="1">
                <a:solidFill>
                  <a:schemeClr val="accent1"/>
                </a:solidFill>
                <a:ea typeface="Open Sans"/>
                <a:cs typeface="Open Sans"/>
              </a:rPr>
              <a:t>Amyotroph</a:t>
            </a:r>
            <a:r>
              <a:rPr lang="en-CA" sz="1100">
                <a:solidFill>
                  <a:schemeClr val="accent1"/>
                </a:solidFill>
                <a:ea typeface="Open Sans"/>
                <a:cs typeface="Open Sans"/>
              </a:rPr>
              <a:t> Lateral </a:t>
            </a:r>
            <a:r>
              <a:rPr lang="en-CA" sz="1100" err="1">
                <a:solidFill>
                  <a:schemeClr val="accent1"/>
                </a:solidFill>
                <a:ea typeface="Open Sans"/>
                <a:cs typeface="Open Sans"/>
              </a:rPr>
              <a:t>Scler</a:t>
            </a:r>
            <a:r>
              <a:rPr lang="en-CA" sz="1100">
                <a:solidFill>
                  <a:schemeClr val="accent1"/>
                </a:solidFill>
                <a:ea typeface="Open Sans"/>
                <a:cs typeface="Open Sans"/>
              </a:rPr>
              <a:t> Frontotemporal Degener. 2015;17(1-2):119-27.</a:t>
            </a:r>
          </a:p>
          <a:p>
            <a:pPr marL="180975" indent="-180975">
              <a:spcBef>
                <a:spcPts val="800"/>
              </a:spcBef>
              <a:spcAft>
                <a:spcPts val="600"/>
              </a:spcAft>
              <a:buFont typeface="Calibri" panose="020F0502020204030204" pitchFamily="34" charset="0"/>
              <a:buChar char="→"/>
            </a:pPr>
            <a:r>
              <a:rPr lang="en-US" sz="1100">
                <a:solidFill>
                  <a:schemeClr val="accent1"/>
                </a:solidFill>
              </a:rPr>
              <a:t>Stephens HE, et al. A Qualitative Study of Multidisciplinary ALS Clinic Use in the United States. </a:t>
            </a:r>
            <a:r>
              <a:rPr lang="en-US" sz="1100" err="1">
                <a:solidFill>
                  <a:schemeClr val="accent1"/>
                </a:solidFill>
              </a:rPr>
              <a:t>Amyotroph</a:t>
            </a:r>
            <a:r>
              <a:rPr lang="en-US" sz="1100">
                <a:solidFill>
                  <a:schemeClr val="accent1"/>
                </a:solidFill>
              </a:rPr>
              <a:t> Lateral </a:t>
            </a:r>
            <a:r>
              <a:rPr lang="en-US" sz="1100" err="1">
                <a:solidFill>
                  <a:schemeClr val="accent1"/>
                </a:solidFill>
              </a:rPr>
              <a:t>Scler</a:t>
            </a:r>
            <a:r>
              <a:rPr lang="en-US" sz="1100">
                <a:solidFill>
                  <a:schemeClr val="accent1"/>
                </a:solidFill>
              </a:rPr>
              <a:t> Frontotemporal Degener. 2015;17(1-2):55-61.</a:t>
            </a:r>
          </a:p>
          <a:p>
            <a:pPr marL="180975" indent="-180975">
              <a:spcBef>
                <a:spcPts val="800"/>
              </a:spcBef>
              <a:spcAft>
                <a:spcPts val="600"/>
              </a:spcAft>
              <a:buFont typeface="Calibri" panose="020F0502020204030204" pitchFamily="34" charset="0"/>
              <a:buChar char="→"/>
            </a:pPr>
            <a:r>
              <a:rPr lang="en-CA" sz="1100">
                <a:solidFill>
                  <a:schemeClr val="accent1"/>
                </a:solidFill>
              </a:rPr>
              <a:t>Connolly S,, et al. Health and social care costs of managing amyotrophic lateral sclerosis (ALS): an Irish perspective. </a:t>
            </a:r>
            <a:r>
              <a:rPr lang="en-CA" sz="1100" err="1">
                <a:solidFill>
                  <a:schemeClr val="accent1"/>
                </a:solidFill>
              </a:rPr>
              <a:t>Amyotroph</a:t>
            </a:r>
            <a:r>
              <a:rPr lang="en-CA" sz="1100">
                <a:solidFill>
                  <a:schemeClr val="accent1"/>
                </a:solidFill>
              </a:rPr>
              <a:t> Lateral </a:t>
            </a:r>
            <a:r>
              <a:rPr lang="en-CA" sz="1100" err="1">
                <a:solidFill>
                  <a:schemeClr val="accent1"/>
                </a:solidFill>
              </a:rPr>
              <a:t>Scler</a:t>
            </a:r>
            <a:r>
              <a:rPr lang="en-CA" sz="1100">
                <a:solidFill>
                  <a:schemeClr val="accent1"/>
                </a:solidFill>
              </a:rPr>
              <a:t> Frontotemporal Degener. 2015;16(1-2):58-62.</a:t>
            </a:r>
          </a:p>
          <a:p>
            <a:pPr marL="180975" indent="-180975">
              <a:spcBef>
                <a:spcPts val="800"/>
              </a:spcBef>
              <a:spcAft>
                <a:spcPts val="600"/>
              </a:spcAft>
              <a:buFont typeface="Calibri" panose="020F0502020204030204" pitchFamily="34" charset="0"/>
              <a:buChar char="→"/>
            </a:pPr>
            <a:r>
              <a:rPr lang="en-US" sz="1100">
                <a:solidFill>
                  <a:schemeClr val="accent1"/>
                </a:solidFill>
              </a:rPr>
              <a:t>Stephens HE, et al. Multidisciplinary ALS clinics in the USA: A comparison of those who attend and those who do not. </a:t>
            </a:r>
            <a:r>
              <a:rPr lang="en-US" sz="1100" err="1">
                <a:solidFill>
                  <a:schemeClr val="accent1"/>
                </a:solidFill>
              </a:rPr>
              <a:t>Amyotroph</a:t>
            </a:r>
            <a:r>
              <a:rPr lang="en-US" sz="1100">
                <a:solidFill>
                  <a:schemeClr val="accent1"/>
                </a:solidFill>
              </a:rPr>
              <a:t> Lateral </a:t>
            </a:r>
            <a:r>
              <a:rPr lang="en-US" sz="1100" err="1">
                <a:solidFill>
                  <a:schemeClr val="accent1"/>
                </a:solidFill>
              </a:rPr>
              <a:t>Scler</a:t>
            </a:r>
            <a:r>
              <a:rPr lang="en-US" sz="1100">
                <a:solidFill>
                  <a:schemeClr val="accent1"/>
                </a:solidFill>
              </a:rPr>
              <a:t> Frontotemporal Degener. 2015;16(3-4):196-201.</a:t>
            </a:r>
            <a:endParaRPr lang="en-CA" sz="1100">
              <a:solidFill>
                <a:schemeClr val="accent1"/>
              </a:solidFill>
              <a:ea typeface="Open Sans"/>
              <a:cs typeface="Open Sans"/>
            </a:endParaRPr>
          </a:p>
          <a:p>
            <a:pPr marL="180975" indent="-180975">
              <a:spcBef>
                <a:spcPts val="800"/>
              </a:spcBef>
              <a:spcAft>
                <a:spcPts val="600"/>
              </a:spcAft>
              <a:buFont typeface="Calibri" panose="020F0502020204030204" pitchFamily="34" charset="0"/>
              <a:buChar char="→"/>
            </a:pPr>
            <a:r>
              <a:rPr lang="en-CA" sz="1100">
                <a:solidFill>
                  <a:schemeClr val="accent1"/>
                </a:solidFill>
              </a:rPr>
              <a:t>Traynor BJ, et al. Effect of a multidisciplinary amyotrophic lateral sclerosis (ALS) clinic on ALS survival: a population-based study, 1996-2000. J Neurol </a:t>
            </a:r>
            <a:r>
              <a:rPr lang="en-CA" sz="1100" err="1">
                <a:solidFill>
                  <a:schemeClr val="accent1"/>
                </a:solidFill>
              </a:rPr>
              <a:t>Neurosurg</a:t>
            </a:r>
            <a:r>
              <a:rPr lang="en-CA" sz="1100">
                <a:solidFill>
                  <a:schemeClr val="accent1"/>
                </a:solidFill>
              </a:rPr>
              <a:t> Psychiatry. 2003;74(9):1258-61. </a:t>
            </a:r>
          </a:p>
          <a:p>
            <a:pPr marL="180975" indent="-180975">
              <a:spcBef>
                <a:spcPts val="800"/>
              </a:spcBef>
              <a:spcAft>
                <a:spcPts val="600"/>
              </a:spcAft>
              <a:buFont typeface="Calibri" panose="020F0502020204030204" pitchFamily="34" charset="0"/>
              <a:buChar char="→"/>
            </a:pPr>
            <a:r>
              <a:rPr lang="en-CA" sz="1100" err="1">
                <a:solidFill>
                  <a:schemeClr val="accent1"/>
                </a:solidFill>
              </a:rPr>
              <a:t>Chiò</a:t>
            </a:r>
            <a:r>
              <a:rPr lang="en-CA" sz="1100">
                <a:solidFill>
                  <a:schemeClr val="accent1"/>
                </a:solidFill>
              </a:rPr>
              <a:t> A, et al; PARALS. Positive effects of tertiary centres for amyotrophic lateral sclerosis on outcome and use of hospital facilities. J Neurol </a:t>
            </a:r>
            <a:r>
              <a:rPr lang="en-CA" sz="1100" err="1">
                <a:solidFill>
                  <a:schemeClr val="accent1"/>
                </a:solidFill>
              </a:rPr>
              <a:t>Neurosurg</a:t>
            </a:r>
            <a:r>
              <a:rPr lang="en-CA" sz="1100">
                <a:solidFill>
                  <a:schemeClr val="accent1"/>
                </a:solidFill>
              </a:rPr>
              <a:t> Psychiatry. 2006;77(8):948-50. </a:t>
            </a:r>
          </a:p>
          <a:p>
            <a:pPr marL="180975" indent="-180975">
              <a:spcBef>
                <a:spcPts val="800"/>
              </a:spcBef>
              <a:spcAft>
                <a:spcPts val="600"/>
              </a:spcAft>
              <a:buFont typeface="Calibri" panose="020F0502020204030204" pitchFamily="34" charset="0"/>
              <a:buChar char="→"/>
            </a:pPr>
            <a:r>
              <a:rPr lang="en-CA" sz="1100">
                <a:solidFill>
                  <a:schemeClr val="accent1"/>
                </a:solidFill>
              </a:rPr>
              <a:t>Rooney J, et al. A multidisciplinary clinic approach improves survival in ALS: a comparative study of ALS in Ireland and Northern Ireland. J Neurol </a:t>
            </a:r>
            <a:r>
              <a:rPr lang="en-CA" sz="1100" err="1">
                <a:solidFill>
                  <a:schemeClr val="accent1"/>
                </a:solidFill>
              </a:rPr>
              <a:t>Neurosurg</a:t>
            </a:r>
            <a:r>
              <a:rPr lang="en-CA" sz="1100">
                <a:solidFill>
                  <a:schemeClr val="accent1"/>
                </a:solidFill>
              </a:rPr>
              <a:t> Psychiatry. 2015;86(5):496-501. </a:t>
            </a:r>
            <a:endParaRPr lang="en-US" sz="1100">
              <a:solidFill>
                <a:schemeClr val="accent1"/>
              </a:solidFill>
              <a:ea typeface="Open Sans"/>
              <a:cs typeface="Open Sans"/>
            </a:endParaRPr>
          </a:p>
        </p:txBody>
      </p:sp>
      <p:pic>
        <p:nvPicPr>
          <p:cNvPr id="1026" name="Picture 2" descr="Journal of Neurology, Neurosurgery and Psychiatry - Wikipedia">
            <a:extLst>
              <a:ext uri="{FF2B5EF4-FFF2-40B4-BE49-F238E27FC236}">
                <a16:creationId xmlns:a16="http://schemas.microsoft.com/office/drawing/2014/main" id="{9636A048-D238-E349-8D74-D28FB596F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295282">
            <a:off x="880547" y="4388227"/>
            <a:ext cx="1350000" cy="1800000"/>
          </a:xfrm>
          <a:prstGeom prst="rect">
            <a:avLst/>
          </a:prstGeom>
          <a:noFill/>
          <a:ln w="57150">
            <a:solidFill>
              <a:schemeClr val="accent2"/>
            </a:solidFill>
          </a:ln>
          <a:extLst>
            <a:ext uri="{909E8E84-426E-40DD-AFC4-6F175D3DCCD1}">
              <a14:hiddenFill xmlns:a14="http://schemas.microsoft.com/office/drawing/2010/main">
                <a:solidFill>
                  <a:srgbClr val="FFFFFF"/>
                </a:solidFill>
              </a14:hiddenFill>
            </a:ext>
          </a:extLst>
        </p:spPr>
      </p:pic>
      <p:sp>
        <p:nvSpPr>
          <p:cNvPr id="6" name="Text Placeholder 45">
            <a:extLst>
              <a:ext uri="{FF2B5EF4-FFF2-40B4-BE49-F238E27FC236}">
                <a16:creationId xmlns:a16="http://schemas.microsoft.com/office/drawing/2014/main" id="{5A8F5512-B3B9-EFB2-AECC-732A9764D291}"/>
              </a:ext>
            </a:extLst>
          </p:cNvPr>
          <p:cNvSpPr txBox="1">
            <a:spLocks/>
          </p:cNvSpPr>
          <p:nvPr/>
        </p:nvSpPr>
        <p:spPr>
          <a:xfrm>
            <a:off x="339363" y="6572425"/>
            <a:ext cx="11157806" cy="110800"/>
          </a:xfrm>
          <a:prstGeom prst="rect">
            <a:avLst/>
          </a:prstGeom>
          <a:noFill/>
        </p:spPr>
        <p:txBody>
          <a:bodyPr wrap="square" lIns="0" tIns="0" rIns="0" bIns="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2"/>
                </a:solidFill>
                <a:latin typeface="+mn-lt"/>
                <a:ea typeface="Roboto" panose="02000000000000000000" pitchFamily="2" charset="0"/>
                <a:cs typeface="+mn-cs"/>
              </a:defRPr>
            </a:lvl1pPr>
            <a:lvl2pPr marL="1800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360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800">
                <a:ea typeface="Roboto"/>
              </a:rPr>
              <a:t>ALS, amyotrophic lateral sclerosis; MND, motor neuron disease</a:t>
            </a:r>
          </a:p>
        </p:txBody>
      </p:sp>
    </p:spTree>
    <p:extLst>
      <p:ext uri="{BB962C8B-B14F-4D97-AF65-F5344CB8AC3E}">
        <p14:creationId xmlns:p14="http://schemas.microsoft.com/office/powerpoint/2010/main" val="3424928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AD6E-2B66-4619-942F-80670CBC9B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EAC2A-FA11-2CCA-C2F7-4D1D5A08C562}"/>
              </a:ext>
            </a:extLst>
          </p:cNvPr>
          <p:cNvSpPr>
            <a:spLocks noGrp="1"/>
          </p:cNvSpPr>
          <p:nvPr>
            <p:ph type="title"/>
          </p:nvPr>
        </p:nvSpPr>
        <p:spPr>
          <a:xfrm>
            <a:off x="360000" y="360000"/>
            <a:ext cx="9021872" cy="535531"/>
          </a:xfrm>
        </p:spPr>
        <p:txBody>
          <a:bodyPr wrap="square" lIns="0" tIns="45720" rIns="91440" bIns="45720" anchor="t" anchorCtr="0">
            <a:noAutofit/>
          </a:bodyPr>
          <a:lstStyle/>
          <a:p>
            <a:r>
              <a:rPr lang="en-CA" sz="2700">
                <a:latin typeface="+mj-lt"/>
                <a:ea typeface="Open Sans Semibold"/>
                <a:cs typeface="Open Sans Semibold"/>
              </a:rPr>
              <a:t>Quality of Life</a:t>
            </a:r>
            <a:r>
              <a:rPr lang="en-CA" sz="2700" noProof="0">
                <a:latin typeface="+mj-lt"/>
                <a:ea typeface="Open Sans Semibold"/>
                <a:cs typeface="Open Sans Semibold"/>
              </a:rPr>
              <a:t> in ALS/MND </a:t>
            </a:r>
            <a:r>
              <a:rPr lang="en-CA" sz="2700">
                <a:latin typeface="+mj-lt"/>
                <a:ea typeface="Open Sans Semibold"/>
                <a:cs typeface="Open Sans Semibold"/>
              </a:rPr>
              <a:t>is</a:t>
            </a:r>
            <a:r>
              <a:rPr lang="en-CA" sz="2700" noProof="0">
                <a:latin typeface="+mj-lt"/>
                <a:ea typeface="Open Sans Semibold"/>
                <a:cs typeface="Open Sans Semibold"/>
              </a:rPr>
              <a:t> Not Solely Dependent on Physical Function </a:t>
            </a:r>
          </a:p>
        </p:txBody>
      </p:sp>
      <p:sp>
        <p:nvSpPr>
          <p:cNvPr id="10" name="TextBox 9">
            <a:extLst>
              <a:ext uri="{FF2B5EF4-FFF2-40B4-BE49-F238E27FC236}">
                <a16:creationId xmlns:a16="http://schemas.microsoft.com/office/drawing/2014/main" id="{7EE1ABA9-AFB1-49A0-BBBE-1C34CC11CAAA}"/>
              </a:ext>
            </a:extLst>
          </p:cNvPr>
          <p:cNvSpPr txBox="1"/>
          <p:nvPr/>
        </p:nvSpPr>
        <p:spPr>
          <a:xfrm>
            <a:off x="545351" y="4386580"/>
            <a:ext cx="10918566" cy="1920924"/>
          </a:xfrm>
          <a:prstGeom prst="roundRect">
            <a:avLst/>
          </a:prstGeom>
          <a:solidFill>
            <a:schemeClr val="accent3"/>
          </a:solidFill>
        </p:spPr>
        <p:txBody>
          <a:bodyPr wrap="square">
            <a:spAutoFit/>
          </a:bodyPr>
          <a:lstStyle/>
          <a:p>
            <a:pPr algn="ctr"/>
            <a:endParaRPr lang="en-CA" sz="2000" b="1" noProof="0">
              <a:solidFill>
                <a:schemeClr val="bg1"/>
              </a:solidFill>
              <a:latin typeface="Arial Nova" panose="020B0504020202020204" pitchFamily="34" charset="0"/>
            </a:endParaRPr>
          </a:p>
        </p:txBody>
      </p:sp>
      <p:sp>
        <p:nvSpPr>
          <p:cNvPr id="12" name="Content Placeholder 49">
            <a:extLst>
              <a:ext uri="{FF2B5EF4-FFF2-40B4-BE49-F238E27FC236}">
                <a16:creationId xmlns:a16="http://schemas.microsoft.com/office/drawing/2014/main" id="{3AB46C3E-BE60-FE50-8E6C-6355811CFD76}"/>
              </a:ext>
            </a:extLst>
          </p:cNvPr>
          <p:cNvSpPr>
            <a:spLocks noGrp="1"/>
          </p:cNvSpPr>
          <p:nvPr>
            <p:ph idx="1"/>
          </p:nvPr>
        </p:nvSpPr>
        <p:spPr>
          <a:xfrm>
            <a:off x="715793" y="4453540"/>
            <a:ext cx="10544952" cy="1851792"/>
          </a:xfrm>
        </p:spPr>
        <p:txBody>
          <a:bodyPr lIns="0" tIns="45720" rIns="91440" bIns="45720" anchor="t"/>
          <a:lstStyle/>
          <a:p>
            <a:pPr marL="0" indent="0" algn="ctr">
              <a:buClr>
                <a:srgbClr val="57CFAC"/>
              </a:buClr>
              <a:buNone/>
            </a:pPr>
            <a:r>
              <a:rPr lang="en-US" sz="2200" b="1" i="1">
                <a:solidFill>
                  <a:schemeClr val="bg1"/>
                </a:solidFill>
              </a:rPr>
              <a:t>“To live is not to just have my physical needs met and be able to breathe. It is the other way around in terms of the Maslow Hierarchy. I need to be able to love, to have belonging, esteem and to be able to contribute, and feel a sense of actualization. That is quality of life for me.”</a:t>
            </a:r>
          </a:p>
          <a:p>
            <a:pPr marL="0" indent="0" algn="ctr">
              <a:buClr>
                <a:srgbClr val="57CFAC"/>
              </a:buClr>
              <a:buNone/>
            </a:pPr>
            <a:r>
              <a:rPr lang="en-US" sz="1400" b="1" i="1">
                <a:solidFill>
                  <a:schemeClr val="bg1"/>
                </a:solidFill>
                <a:ea typeface="Roboto"/>
              </a:rPr>
              <a:t>Bernice You, Person living with ALS/MND and former member of the Alliance´s </a:t>
            </a:r>
            <a:r>
              <a:rPr lang="en-US" sz="1400" b="1" i="1">
                <a:solidFill>
                  <a:schemeClr val="bg1"/>
                </a:solidFill>
                <a:ea typeface="+mn-lt"/>
                <a:cs typeface="+mn-lt"/>
              </a:rPr>
              <a:t>Patient and Caregiver Advisory Council (PCAC)</a:t>
            </a:r>
            <a:endParaRPr lang="en-US" sz="1800" b="1" i="1">
              <a:solidFill>
                <a:schemeClr val="bg1"/>
              </a:solidFill>
              <a:ea typeface="Roboto"/>
              <a:cs typeface="Open Sans"/>
            </a:endParaRPr>
          </a:p>
          <a:p>
            <a:pPr marL="287655" indent="-287655">
              <a:buClr>
                <a:srgbClr val="57CFAC"/>
              </a:buClr>
              <a:buFont typeface="Wingdings" panose="05000000000000000000" pitchFamily="2" charset="2"/>
              <a:buChar char="§"/>
            </a:pPr>
            <a:endParaRPr lang="en-CA" sz="2000" b="1" i="1" noProof="0">
              <a:solidFill>
                <a:schemeClr val="bg1"/>
              </a:solidFill>
              <a:ea typeface="Roboto"/>
              <a:cs typeface="Open Sans"/>
            </a:endParaRPr>
          </a:p>
        </p:txBody>
      </p:sp>
      <p:sp>
        <p:nvSpPr>
          <p:cNvPr id="16" name="Text Placeholder 29">
            <a:extLst>
              <a:ext uri="{FF2B5EF4-FFF2-40B4-BE49-F238E27FC236}">
                <a16:creationId xmlns:a16="http://schemas.microsoft.com/office/drawing/2014/main" id="{C5046AD9-C3ED-1F51-2618-51E00DEBE464}"/>
              </a:ext>
            </a:extLst>
          </p:cNvPr>
          <p:cNvSpPr txBox="1">
            <a:spLocks/>
          </p:cNvSpPr>
          <p:nvPr/>
        </p:nvSpPr>
        <p:spPr>
          <a:xfrm>
            <a:off x="339363" y="6461626"/>
            <a:ext cx="11157806" cy="221599"/>
          </a:xfrm>
          <a:prstGeom prst="rect">
            <a:avLst/>
          </a:prstGeom>
          <a:noFill/>
        </p:spPr>
        <p:txBody>
          <a:bodyPr wrap="square" lIns="0" tIns="0" rIns="0" bIns="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2"/>
                </a:solidFill>
                <a:latin typeface="+mn-lt"/>
                <a:ea typeface="Roboto" panose="02000000000000000000" pitchFamily="2" charset="0"/>
                <a:cs typeface="+mn-cs"/>
              </a:defRPr>
            </a:lvl1pPr>
            <a:lvl2pPr marL="1800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360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CA" sz="800">
                <a:ea typeface="Roboto"/>
              </a:rPr>
              <a:t>ALS, amyotrophic lateral sclerosis; MND, motor neuron disease</a:t>
            </a:r>
            <a:endParaRPr lang="en-US">
              <a:ea typeface="Roboto"/>
            </a:endParaRPr>
          </a:p>
          <a:p>
            <a:pPr>
              <a:spcBef>
                <a:spcPts val="0"/>
              </a:spcBef>
            </a:pPr>
            <a:r>
              <a:rPr lang="en-CA" sz="800">
                <a:ea typeface="Roboto"/>
              </a:rPr>
              <a:t>Simmons Z. Neurotherapeutics. 2015;12(2):394-402. </a:t>
            </a:r>
            <a:endParaRPr lang="en-US">
              <a:ea typeface="Roboto"/>
              <a:cs typeface="Open Sans"/>
            </a:endParaRPr>
          </a:p>
        </p:txBody>
      </p:sp>
      <p:sp>
        <p:nvSpPr>
          <p:cNvPr id="18" name="TextBox 17">
            <a:extLst>
              <a:ext uri="{FF2B5EF4-FFF2-40B4-BE49-F238E27FC236}">
                <a16:creationId xmlns:a16="http://schemas.microsoft.com/office/drawing/2014/main" id="{99B85CBE-BEF2-912F-0A54-360BD24E8050}"/>
              </a:ext>
            </a:extLst>
          </p:cNvPr>
          <p:cNvSpPr txBox="1"/>
          <p:nvPr/>
        </p:nvSpPr>
        <p:spPr>
          <a:xfrm>
            <a:off x="9984052" y="2298725"/>
            <a:ext cx="2030741" cy="584775"/>
          </a:xfrm>
          <a:prstGeom prst="rect">
            <a:avLst/>
          </a:prstGeom>
          <a:noFill/>
        </p:spPr>
        <p:txBody>
          <a:bodyPr wrap="square" rtlCol="0">
            <a:spAutoFit/>
          </a:bodyPr>
          <a:lstStyle/>
          <a:p>
            <a:pPr algn="ctr">
              <a:spcBef>
                <a:spcPts val="600"/>
              </a:spcBef>
              <a:spcAft>
                <a:spcPts val="600"/>
              </a:spcAft>
            </a:pPr>
            <a:r>
              <a:rPr lang="en-CA" sz="1600" b="1" noProof="0">
                <a:solidFill>
                  <a:schemeClr val="accent1"/>
                </a:solidFill>
              </a:rPr>
              <a:t>Beauty of surroundings </a:t>
            </a:r>
          </a:p>
        </p:txBody>
      </p:sp>
      <p:sp>
        <p:nvSpPr>
          <p:cNvPr id="20" name="Arrow: Right 19">
            <a:extLst>
              <a:ext uri="{FF2B5EF4-FFF2-40B4-BE49-F238E27FC236}">
                <a16:creationId xmlns:a16="http://schemas.microsoft.com/office/drawing/2014/main" id="{BE7C3263-E512-B39D-8C83-2D548DCC431C}"/>
              </a:ext>
            </a:extLst>
          </p:cNvPr>
          <p:cNvSpPr/>
          <p:nvPr/>
        </p:nvSpPr>
        <p:spPr>
          <a:xfrm>
            <a:off x="3771900" y="1831703"/>
            <a:ext cx="3600209" cy="997790"/>
          </a:xfrm>
          <a:prstGeom prst="rightArrow">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noProof="0"/>
          </a:p>
        </p:txBody>
      </p:sp>
      <p:sp>
        <p:nvSpPr>
          <p:cNvPr id="22" name="TextBox 21">
            <a:extLst>
              <a:ext uri="{FF2B5EF4-FFF2-40B4-BE49-F238E27FC236}">
                <a16:creationId xmlns:a16="http://schemas.microsoft.com/office/drawing/2014/main" id="{D41A9F1B-6352-9AED-5E46-0E379097E24B}"/>
              </a:ext>
            </a:extLst>
          </p:cNvPr>
          <p:cNvSpPr txBox="1"/>
          <p:nvPr/>
        </p:nvSpPr>
        <p:spPr>
          <a:xfrm>
            <a:off x="4048641" y="2095335"/>
            <a:ext cx="2504559" cy="461665"/>
          </a:xfrm>
          <a:prstGeom prst="rect">
            <a:avLst/>
          </a:prstGeom>
          <a:noFill/>
        </p:spPr>
        <p:txBody>
          <a:bodyPr wrap="square" rtlCol="0">
            <a:spAutoFit/>
          </a:bodyPr>
          <a:lstStyle/>
          <a:p>
            <a:pPr algn="ctr"/>
            <a:r>
              <a:rPr lang="en-CA" sz="2400" b="1" noProof="0">
                <a:solidFill>
                  <a:schemeClr val="bg1"/>
                </a:solidFill>
              </a:rPr>
              <a:t>Frame Shift</a:t>
            </a:r>
          </a:p>
        </p:txBody>
      </p:sp>
      <p:cxnSp>
        <p:nvCxnSpPr>
          <p:cNvPr id="24" name="Straight Arrow Connector 23">
            <a:extLst>
              <a:ext uri="{FF2B5EF4-FFF2-40B4-BE49-F238E27FC236}">
                <a16:creationId xmlns:a16="http://schemas.microsoft.com/office/drawing/2014/main" id="{48E386BC-68C8-F62C-C28B-67EBE96AFDC3}"/>
              </a:ext>
            </a:extLst>
          </p:cNvPr>
          <p:cNvCxnSpPr>
            <a:cxnSpLocks/>
          </p:cNvCxnSpPr>
          <p:nvPr/>
        </p:nvCxnSpPr>
        <p:spPr>
          <a:xfrm flipV="1">
            <a:off x="3771900" y="2829492"/>
            <a:ext cx="0" cy="493295"/>
          </a:xfrm>
          <a:prstGeom prst="straightConnector1">
            <a:avLst/>
          </a:prstGeom>
          <a:ln w="5715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C37A86C-B85F-BE0F-D72F-63D7E17620A3}"/>
              </a:ext>
            </a:extLst>
          </p:cNvPr>
          <p:cNvSpPr txBox="1"/>
          <p:nvPr/>
        </p:nvSpPr>
        <p:spPr>
          <a:xfrm>
            <a:off x="3081750" y="3430225"/>
            <a:ext cx="1577560" cy="646331"/>
          </a:xfrm>
          <a:prstGeom prst="rect">
            <a:avLst/>
          </a:prstGeom>
          <a:noFill/>
        </p:spPr>
        <p:txBody>
          <a:bodyPr wrap="square" lIns="91440" tIns="45720" rIns="91440" bIns="45720" rtlCol="0" anchor="t">
            <a:spAutoFit/>
          </a:bodyPr>
          <a:lstStyle/>
          <a:p>
            <a:pPr algn="ctr"/>
            <a:r>
              <a:rPr lang="en-CA" b="1" noProof="0">
                <a:solidFill>
                  <a:schemeClr val="tx2">
                    <a:lumMod val="50000"/>
                  </a:schemeClr>
                </a:solidFill>
              </a:rPr>
              <a:t>ALS/MND Diagnosis</a:t>
            </a:r>
          </a:p>
        </p:txBody>
      </p:sp>
      <p:grpSp>
        <p:nvGrpSpPr>
          <p:cNvPr id="27" name="Group 26">
            <a:extLst>
              <a:ext uri="{FF2B5EF4-FFF2-40B4-BE49-F238E27FC236}">
                <a16:creationId xmlns:a16="http://schemas.microsoft.com/office/drawing/2014/main" id="{5BCC89C6-ACFD-B149-2DC2-E0C4CB4EF6B7}"/>
              </a:ext>
            </a:extLst>
          </p:cNvPr>
          <p:cNvGrpSpPr/>
          <p:nvPr/>
        </p:nvGrpSpPr>
        <p:grpSpPr>
          <a:xfrm>
            <a:off x="7670980" y="1478521"/>
            <a:ext cx="801104" cy="801104"/>
            <a:chOff x="8378489" y="1047248"/>
            <a:chExt cx="801104" cy="801104"/>
          </a:xfrm>
        </p:grpSpPr>
        <p:sp>
          <p:nvSpPr>
            <p:cNvPr id="28" name="Oval 27">
              <a:extLst>
                <a:ext uri="{FF2B5EF4-FFF2-40B4-BE49-F238E27FC236}">
                  <a16:creationId xmlns:a16="http://schemas.microsoft.com/office/drawing/2014/main" id="{559EA217-39A2-358A-4B21-058777E3998B}"/>
                </a:ext>
              </a:extLst>
            </p:cNvPr>
            <p:cNvSpPr/>
            <p:nvPr/>
          </p:nvSpPr>
          <p:spPr>
            <a:xfrm>
              <a:off x="8378489" y="1047248"/>
              <a:ext cx="801104" cy="801104"/>
            </a:xfrm>
            <a:prstGeom prst="ellipse">
              <a:avLst/>
            </a:prstGeom>
            <a:solidFill>
              <a:schemeClr val="accent1">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9" name="Graphic 28" descr="Woman with kid with solid fill">
              <a:extLst>
                <a:ext uri="{FF2B5EF4-FFF2-40B4-BE49-F238E27FC236}">
                  <a16:creationId xmlns:a16="http://schemas.microsoft.com/office/drawing/2014/main" id="{4B8D77FF-BC45-CA3B-0ED2-9BC73C8F40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7013" y="1094592"/>
              <a:ext cx="650933" cy="650933"/>
            </a:xfrm>
            <a:prstGeom prst="rect">
              <a:avLst/>
            </a:prstGeom>
          </p:spPr>
        </p:pic>
      </p:grpSp>
      <p:grpSp>
        <p:nvGrpSpPr>
          <p:cNvPr id="48" name="Group 47">
            <a:extLst>
              <a:ext uri="{FF2B5EF4-FFF2-40B4-BE49-F238E27FC236}">
                <a16:creationId xmlns:a16="http://schemas.microsoft.com/office/drawing/2014/main" id="{C0FB084F-FF4F-D726-927F-52B78B1CF490}"/>
              </a:ext>
            </a:extLst>
          </p:cNvPr>
          <p:cNvGrpSpPr/>
          <p:nvPr/>
        </p:nvGrpSpPr>
        <p:grpSpPr>
          <a:xfrm>
            <a:off x="9116633" y="2176798"/>
            <a:ext cx="801104" cy="801104"/>
            <a:chOff x="10140614" y="1437773"/>
            <a:chExt cx="801104" cy="801104"/>
          </a:xfrm>
        </p:grpSpPr>
        <p:sp>
          <p:nvSpPr>
            <p:cNvPr id="49" name="Oval 48">
              <a:extLst>
                <a:ext uri="{FF2B5EF4-FFF2-40B4-BE49-F238E27FC236}">
                  <a16:creationId xmlns:a16="http://schemas.microsoft.com/office/drawing/2014/main" id="{BAE304FA-A1E4-E2C7-1B80-C2916FE81649}"/>
                </a:ext>
              </a:extLst>
            </p:cNvPr>
            <p:cNvSpPr/>
            <p:nvPr/>
          </p:nvSpPr>
          <p:spPr>
            <a:xfrm>
              <a:off x="10140614" y="1437773"/>
              <a:ext cx="801104" cy="801104"/>
            </a:xfrm>
            <a:prstGeom prst="ellipse">
              <a:avLst/>
            </a:prstGeom>
            <a:solidFill>
              <a:schemeClr val="accent1">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1" name="Graphic 50" descr="Sunrise with solid fill">
              <a:extLst>
                <a:ext uri="{FF2B5EF4-FFF2-40B4-BE49-F238E27FC236}">
                  <a16:creationId xmlns:a16="http://schemas.microsoft.com/office/drawing/2014/main" id="{D7C148F5-E29D-4CC3-E0E3-FA60CA2583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1925" y="1517713"/>
              <a:ext cx="558482" cy="558482"/>
            </a:xfrm>
            <a:prstGeom prst="rect">
              <a:avLst/>
            </a:prstGeom>
          </p:spPr>
        </p:pic>
      </p:grpSp>
      <p:grpSp>
        <p:nvGrpSpPr>
          <p:cNvPr id="52" name="Group 51">
            <a:extLst>
              <a:ext uri="{FF2B5EF4-FFF2-40B4-BE49-F238E27FC236}">
                <a16:creationId xmlns:a16="http://schemas.microsoft.com/office/drawing/2014/main" id="{7385619F-6A4F-8161-D7FF-36D5379A3FFA}"/>
              </a:ext>
            </a:extLst>
          </p:cNvPr>
          <p:cNvGrpSpPr/>
          <p:nvPr/>
        </p:nvGrpSpPr>
        <p:grpSpPr>
          <a:xfrm>
            <a:off x="10572642" y="1466132"/>
            <a:ext cx="801104" cy="801104"/>
            <a:chOff x="8578514" y="3142748"/>
            <a:chExt cx="801104" cy="801104"/>
          </a:xfrm>
        </p:grpSpPr>
        <p:sp>
          <p:nvSpPr>
            <p:cNvPr id="53" name="Oval 52">
              <a:extLst>
                <a:ext uri="{FF2B5EF4-FFF2-40B4-BE49-F238E27FC236}">
                  <a16:creationId xmlns:a16="http://schemas.microsoft.com/office/drawing/2014/main" id="{F6611BAC-BE9E-6696-715D-F2BE808D35E3}"/>
                </a:ext>
              </a:extLst>
            </p:cNvPr>
            <p:cNvSpPr/>
            <p:nvPr/>
          </p:nvSpPr>
          <p:spPr>
            <a:xfrm>
              <a:off x="8578514" y="3142748"/>
              <a:ext cx="801104" cy="801104"/>
            </a:xfrm>
            <a:prstGeom prst="ellipse">
              <a:avLst/>
            </a:prstGeom>
            <a:solidFill>
              <a:schemeClr val="accent1">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4" name="Graphic 53" descr="Agriculture with solid fill">
              <a:extLst>
                <a:ext uri="{FF2B5EF4-FFF2-40B4-BE49-F238E27FC236}">
                  <a16:creationId xmlns:a16="http://schemas.microsoft.com/office/drawing/2014/main" id="{90824CD7-164C-6C76-0439-6B1748FF93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74032" y="3202844"/>
              <a:ext cx="592585" cy="592585"/>
            </a:xfrm>
            <a:prstGeom prst="rect">
              <a:avLst/>
            </a:prstGeom>
          </p:spPr>
        </p:pic>
      </p:grpSp>
      <p:grpSp>
        <p:nvGrpSpPr>
          <p:cNvPr id="55" name="Group 54">
            <a:extLst>
              <a:ext uri="{FF2B5EF4-FFF2-40B4-BE49-F238E27FC236}">
                <a16:creationId xmlns:a16="http://schemas.microsoft.com/office/drawing/2014/main" id="{2B47FF68-59EE-DA1A-714B-43F55592ACC6}"/>
              </a:ext>
            </a:extLst>
          </p:cNvPr>
          <p:cNvGrpSpPr/>
          <p:nvPr/>
        </p:nvGrpSpPr>
        <p:grpSpPr>
          <a:xfrm>
            <a:off x="1447801" y="2318076"/>
            <a:ext cx="1198645" cy="1183433"/>
            <a:chOff x="207293" y="3028448"/>
            <a:chExt cx="1198645" cy="1183433"/>
          </a:xfrm>
        </p:grpSpPr>
        <p:sp>
          <p:nvSpPr>
            <p:cNvPr id="56" name="TextBox 55">
              <a:extLst>
                <a:ext uri="{FF2B5EF4-FFF2-40B4-BE49-F238E27FC236}">
                  <a16:creationId xmlns:a16="http://schemas.microsoft.com/office/drawing/2014/main" id="{207D1357-3F79-0CC3-B77C-E1293714541A}"/>
                </a:ext>
              </a:extLst>
            </p:cNvPr>
            <p:cNvSpPr txBox="1"/>
            <p:nvPr/>
          </p:nvSpPr>
          <p:spPr>
            <a:xfrm>
              <a:off x="207293" y="3873327"/>
              <a:ext cx="1198645"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3"/>
                  </a:solidFill>
                </a:rPr>
                <a:t>Work</a:t>
              </a:r>
            </a:p>
          </p:txBody>
        </p:sp>
        <p:sp>
          <p:nvSpPr>
            <p:cNvPr id="57" name="Oval 56">
              <a:extLst>
                <a:ext uri="{FF2B5EF4-FFF2-40B4-BE49-F238E27FC236}">
                  <a16:creationId xmlns:a16="http://schemas.microsoft.com/office/drawing/2014/main" id="{A6124107-249A-24F8-116E-0CD29260A05A}"/>
                </a:ext>
              </a:extLst>
            </p:cNvPr>
            <p:cNvSpPr/>
            <p:nvPr/>
          </p:nvSpPr>
          <p:spPr>
            <a:xfrm>
              <a:off x="406063" y="3028448"/>
              <a:ext cx="801104" cy="80110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8" name="Graphic 57" descr="Work from home desk with solid fill">
              <a:extLst>
                <a:ext uri="{FF2B5EF4-FFF2-40B4-BE49-F238E27FC236}">
                  <a16:creationId xmlns:a16="http://schemas.microsoft.com/office/drawing/2014/main" id="{B529AE14-D243-4700-B3C6-5B5465E1C4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8882" y="3104208"/>
              <a:ext cx="615466" cy="615466"/>
            </a:xfrm>
            <a:prstGeom prst="rect">
              <a:avLst/>
            </a:prstGeom>
          </p:spPr>
        </p:pic>
      </p:grpSp>
      <p:grpSp>
        <p:nvGrpSpPr>
          <p:cNvPr id="59" name="Group 58">
            <a:extLst>
              <a:ext uri="{FF2B5EF4-FFF2-40B4-BE49-F238E27FC236}">
                <a16:creationId xmlns:a16="http://schemas.microsoft.com/office/drawing/2014/main" id="{DBE2EBB8-E97A-6043-FDE8-EAF97444C333}"/>
              </a:ext>
            </a:extLst>
          </p:cNvPr>
          <p:cNvGrpSpPr/>
          <p:nvPr/>
        </p:nvGrpSpPr>
        <p:grpSpPr>
          <a:xfrm>
            <a:off x="545351" y="1983546"/>
            <a:ext cx="924415" cy="1189004"/>
            <a:chOff x="499034" y="1638897"/>
            <a:chExt cx="924415" cy="1189004"/>
          </a:xfrm>
        </p:grpSpPr>
        <p:sp>
          <p:nvSpPr>
            <p:cNvPr id="60" name="Oval 59">
              <a:extLst>
                <a:ext uri="{FF2B5EF4-FFF2-40B4-BE49-F238E27FC236}">
                  <a16:creationId xmlns:a16="http://schemas.microsoft.com/office/drawing/2014/main" id="{C80A1727-2E67-C8D6-7F5F-A53239891DE3}"/>
                </a:ext>
              </a:extLst>
            </p:cNvPr>
            <p:cNvSpPr/>
            <p:nvPr/>
          </p:nvSpPr>
          <p:spPr>
            <a:xfrm>
              <a:off x="560689" y="1638897"/>
              <a:ext cx="801104" cy="80110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61" name="Graphic 60" descr="Travel with solid fill">
              <a:extLst>
                <a:ext uri="{FF2B5EF4-FFF2-40B4-BE49-F238E27FC236}">
                  <a16:creationId xmlns:a16="http://schemas.microsoft.com/office/drawing/2014/main" id="{4122EB2F-9966-42DB-0C08-3E194FA962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9476" y="1729596"/>
              <a:ext cx="583531" cy="583531"/>
            </a:xfrm>
            <a:prstGeom prst="rect">
              <a:avLst/>
            </a:prstGeom>
          </p:spPr>
        </p:pic>
        <p:sp>
          <p:nvSpPr>
            <p:cNvPr id="62" name="TextBox 61">
              <a:extLst>
                <a:ext uri="{FF2B5EF4-FFF2-40B4-BE49-F238E27FC236}">
                  <a16:creationId xmlns:a16="http://schemas.microsoft.com/office/drawing/2014/main" id="{102F050F-BAD7-B32E-1F2C-E2A0094FBEC9}"/>
                </a:ext>
              </a:extLst>
            </p:cNvPr>
            <p:cNvSpPr txBox="1"/>
            <p:nvPr/>
          </p:nvSpPr>
          <p:spPr>
            <a:xfrm>
              <a:off x="499034" y="2489347"/>
              <a:ext cx="924415"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3"/>
                  </a:solidFill>
                </a:rPr>
                <a:t>Travel</a:t>
              </a:r>
            </a:p>
          </p:txBody>
        </p:sp>
      </p:grpSp>
      <p:grpSp>
        <p:nvGrpSpPr>
          <p:cNvPr id="63" name="Group 62">
            <a:extLst>
              <a:ext uri="{FF2B5EF4-FFF2-40B4-BE49-F238E27FC236}">
                <a16:creationId xmlns:a16="http://schemas.microsoft.com/office/drawing/2014/main" id="{1C135557-5279-443E-3056-9CE3CE0F24A3}"/>
              </a:ext>
            </a:extLst>
          </p:cNvPr>
          <p:cNvGrpSpPr/>
          <p:nvPr/>
        </p:nvGrpSpPr>
        <p:grpSpPr>
          <a:xfrm>
            <a:off x="2412745" y="1790009"/>
            <a:ext cx="1319464" cy="1228723"/>
            <a:chOff x="1816775" y="1564291"/>
            <a:chExt cx="1319464" cy="1228723"/>
          </a:xfrm>
        </p:grpSpPr>
        <p:sp>
          <p:nvSpPr>
            <p:cNvPr id="64" name="Oval 63">
              <a:extLst>
                <a:ext uri="{FF2B5EF4-FFF2-40B4-BE49-F238E27FC236}">
                  <a16:creationId xmlns:a16="http://schemas.microsoft.com/office/drawing/2014/main" id="{DBA29A6A-97DB-DEE4-697F-711C1CCC5010}"/>
                </a:ext>
              </a:extLst>
            </p:cNvPr>
            <p:cNvSpPr/>
            <p:nvPr/>
          </p:nvSpPr>
          <p:spPr>
            <a:xfrm>
              <a:off x="2075955" y="1564291"/>
              <a:ext cx="801104" cy="80110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65" name="Graphic 64" descr="Run with solid fill">
              <a:extLst>
                <a:ext uri="{FF2B5EF4-FFF2-40B4-BE49-F238E27FC236}">
                  <a16:creationId xmlns:a16="http://schemas.microsoft.com/office/drawing/2014/main" id="{461FA8CE-A344-2C4B-3C6A-A554C6DFC6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63048" y="1653355"/>
              <a:ext cx="626919" cy="626919"/>
            </a:xfrm>
            <a:prstGeom prst="rect">
              <a:avLst/>
            </a:prstGeom>
          </p:spPr>
        </p:pic>
        <p:sp>
          <p:nvSpPr>
            <p:cNvPr id="66" name="TextBox 65">
              <a:extLst>
                <a:ext uri="{FF2B5EF4-FFF2-40B4-BE49-F238E27FC236}">
                  <a16:creationId xmlns:a16="http://schemas.microsoft.com/office/drawing/2014/main" id="{1F67D3EE-DA14-82F1-2E3E-A72AEBAC3603}"/>
                </a:ext>
              </a:extLst>
            </p:cNvPr>
            <p:cNvSpPr txBox="1"/>
            <p:nvPr/>
          </p:nvSpPr>
          <p:spPr>
            <a:xfrm>
              <a:off x="1816775" y="2454460"/>
              <a:ext cx="1319464"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3"/>
                  </a:solidFill>
                </a:rPr>
                <a:t>Exercise </a:t>
              </a:r>
            </a:p>
          </p:txBody>
        </p:sp>
      </p:grpSp>
      <p:sp>
        <p:nvSpPr>
          <p:cNvPr id="67" name="TextBox 66">
            <a:extLst>
              <a:ext uri="{FF2B5EF4-FFF2-40B4-BE49-F238E27FC236}">
                <a16:creationId xmlns:a16="http://schemas.microsoft.com/office/drawing/2014/main" id="{4B141BB3-AEAE-5A1A-A29B-1A6358AF961D}"/>
              </a:ext>
            </a:extLst>
          </p:cNvPr>
          <p:cNvSpPr txBox="1"/>
          <p:nvPr/>
        </p:nvSpPr>
        <p:spPr>
          <a:xfrm>
            <a:off x="8101262" y="3090446"/>
            <a:ext cx="2871537"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1"/>
                </a:solidFill>
              </a:rPr>
              <a:t>Faith/spirituality</a:t>
            </a:r>
          </a:p>
        </p:txBody>
      </p:sp>
      <p:sp>
        <p:nvSpPr>
          <p:cNvPr id="68" name="TextBox 67">
            <a:extLst>
              <a:ext uri="{FF2B5EF4-FFF2-40B4-BE49-F238E27FC236}">
                <a16:creationId xmlns:a16="http://schemas.microsoft.com/office/drawing/2014/main" id="{343C3841-C250-2DB0-89C1-7F2B27D7089A}"/>
              </a:ext>
            </a:extLst>
          </p:cNvPr>
          <p:cNvSpPr txBox="1"/>
          <p:nvPr/>
        </p:nvSpPr>
        <p:spPr>
          <a:xfrm>
            <a:off x="6665901" y="2326167"/>
            <a:ext cx="2871537" cy="584775"/>
          </a:xfrm>
          <a:prstGeom prst="rect">
            <a:avLst/>
          </a:prstGeom>
          <a:noFill/>
        </p:spPr>
        <p:txBody>
          <a:bodyPr wrap="square" rtlCol="0">
            <a:spAutoFit/>
          </a:bodyPr>
          <a:lstStyle/>
          <a:p>
            <a:pPr algn="ctr">
              <a:spcBef>
                <a:spcPts val="600"/>
              </a:spcBef>
              <a:spcAft>
                <a:spcPts val="600"/>
              </a:spcAft>
            </a:pPr>
            <a:r>
              <a:rPr lang="en-CA" sz="1600" b="1" noProof="0">
                <a:solidFill>
                  <a:schemeClr val="accent1"/>
                </a:solidFill>
              </a:rPr>
              <a:t>Interpersonal relationships</a:t>
            </a:r>
          </a:p>
        </p:txBody>
      </p:sp>
    </p:spTree>
    <p:extLst>
      <p:ext uri="{BB962C8B-B14F-4D97-AF65-F5344CB8AC3E}">
        <p14:creationId xmlns:p14="http://schemas.microsoft.com/office/powerpoint/2010/main" val="793764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BEBBC-AE1D-E5F9-D2CA-0995C87FE4CD}"/>
            </a:ext>
          </a:extLst>
        </p:cNvPr>
        <p:cNvGrpSpPr/>
        <p:nvPr/>
      </p:nvGrpSpPr>
      <p:grpSpPr>
        <a:xfrm>
          <a:off x="0" y="0"/>
          <a:ext cx="0" cy="0"/>
          <a:chOff x="0" y="0"/>
          <a:chExt cx="0" cy="0"/>
        </a:xfrm>
      </p:grpSpPr>
      <p:sp>
        <p:nvSpPr>
          <p:cNvPr id="22" name="Arrow: Pentagon 21">
            <a:extLst>
              <a:ext uri="{FF2B5EF4-FFF2-40B4-BE49-F238E27FC236}">
                <a16:creationId xmlns:a16="http://schemas.microsoft.com/office/drawing/2014/main" id="{8882E493-13C6-A6B6-0D96-69F7A1E59189}"/>
              </a:ext>
            </a:extLst>
          </p:cNvPr>
          <p:cNvSpPr/>
          <p:nvPr/>
        </p:nvSpPr>
        <p:spPr>
          <a:xfrm>
            <a:off x="130175" y="2129275"/>
            <a:ext cx="7585075" cy="3183034"/>
          </a:xfrm>
          <a:prstGeom prst="homePlate">
            <a:avLst>
              <a:gd name="adj" fmla="val 15805"/>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 name="Title 1">
            <a:extLst>
              <a:ext uri="{FF2B5EF4-FFF2-40B4-BE49-F238E27FC236}">
                <a16:creationId xmlns:a16="http://schemas.microsoft.com/office/drawing/2014/main" id="{B9D6D46F-A20F-8B99-E14E-87260BDA8B27}"/>
              </a:ext>
            </a:extLst>
          </p:cNvPr>
          <p:cNvSpPr>
            <a:spLocks noGrp="1"/>
          </p:cNvSpPr>
          <p:nvPr>
            <p:ph type="title"/>
          </p:nvPr>
        </p:nvSpPr>
        <p:spPr>
          <a:xfrm>
            <a:off x="360000" y="360000"/>
            <a:ext cx="10154639" cy="535531"/>
          </a:xfrm>
        </p:spPr>
        <p:txBody>
          <a:bodyPr>
            <a:noAutofit/>
          </a:bodyPr>
          <a:lstStyle/>
          <a:p>
            <a:r>
              <a:rPr lang="en-CA" sz="2800" b="1" noProof="0">
                <a:solidFill>
                  <a:schemeClr val="accent1"/>
                </a:solidFill>
                <a:latin typeface="+mj-lt"/>
              </a:rPr>
              <a:t>Early Diagnosis Facilitates Access to Clinical Trials </a:t>
            </a:r>
          </a:p>
        </p:txBody>
      </p:sp>
      <p:sp>
        <p:nvSpPr>
          <p:cNvPr id="17" name="Content Placeholder 16">
            <a:extLst>
              <a:ext uri="{FF2B5EF4-FFF2-40B4-BE49-F238E27FC236}">
                <a16:creationId xmlns:a16="http://schemas.microsoft.com/office/drawing/2014/main" id="{AC3D5364-D095-E575-48DA-6A6724D5859C}"/>
              </a:ext>
            </a:extLst>
          </p:cNvPr>
          <p:cNvSpPr>
            <a:spLocks noGrp="1"/>
          </p:cNvSpPr>
          <p:nvPr>
            <p:ph idx="1"/>
          </p:nvPr>
        </p:nvSpPr>
        <p:spPr>
          <a:xfrm>
            <a:off x="349593" y="2462302"/>
            <a:ext cx="6593294" cy="5047566"/>
          </a:xfrm>
        </p:spPr>
        <p:txBody>
          <a:bodyPr/>
          <a:lstStyle/>
          <a:p>
            <a:pPr>
              <a:lnSpc>
                <a:spcPct val="100000"/>
              </a:lnSpc>
              <a:buClr>
                <a:srgbClr val="57CFAC"/>
              </a:buClr>
              <a:buFont typeface="Wingdings" panose="05000000000000000000" pitchFamily="2" charset="2"/>
              <a:buChar char="§"/>
            </a:pPr>
            <a:r>
              <a:rPr lang="en-CA" sz="2000" noProof="0"/>
              <a:t>Numerous clinical trials of new and emerging therapies for ALS/MND are ongoing, including:</a:t>
            </a:r>
          </a:p>
          <a:p>
            <a:pPr lvl="1">
              <a:lnSpc>
                <a:spcPct val="100000"/>
              </a:lnSpc>
              <a:buClr>
                <a:srgbClr val="57CFAC"/>
              </a:buClr>
              <a:buSzPct val="90000"/>
              <a:buFont typeface="Courier New" panose="02070309020205020404" pitchFamily="49" charset="0"/>
              <a:buChar char="o"/>
            </a:pPr>
            <a:r>
              <a:rPr lang="en-CA" noProof="0"/>
              <a:t>Small molecules</a:t>
            </a:r>
          </a:p>
          <a:p>
            <a:pPr lvl="1">
              <a:lnSpc>
                <a:spcPct val="100000"/>
              </a:lnSpc>
              <a:buClr>
                <a:srgbClr val="57CFAC"/>
              </a:buClr>
              <a:buSzPct val="90000"/>
              <a:buFont typeface="Courier New" panose="02070309020205020404" pitchFamily="49" charset="0"/>
              <a:buChar char="o"/>
            </a:pPr>
            <a:r>
              <a:rPr lang="en-CA" noProof="0"/>
              <a:t>Gene therapies</a:t>
            </a:r>
          </a:p>
          <a:p>
            <a:pPr lvl="1">
              <a:lnSpc>
                <a:spcPct val="100000"/>
              </a:lnSpc>
              <a:buClr>
                <a:srgbClr val="57CFAC"/>
              </a:buClr>
              <a:buSzPct val="90000"/>
              <a:buFont typeface="Courier New" panose="02070309020205020404" pitchFamily="49" charset="0"/>
              <a:buChar char="o"/>
            </a:pPr>
            <a:r>
              <a:rPr lang="en-CA" noProof="0"/>
              <a:t>Regenerative medicine approaches</a:t>
            </a:r>
          </a:p>
          <a:p>
            <a:pPr>
              <a:lnSpc>
                <a:spcPct val="100000"/>
              </a:lnSpc>
              <a:buClr>
                <a:srgbClr val="57CFAC"/>
              </a:buClr>
              <a:buFont typeface="Wingdings" panose="05000000000000000000" pitchFamily="2" charset="2"/>
              <a:buChar char="§"/>
            </a:pPr>
            <a:r>
              <a:rPr lang="en-CA" sz="2000" noProof="0"/>
              <a:t>The clinical trial pipeline is dynamic, with new agents and modalities entering trials each year </a:t>
            </a:r>
          </a:p>
        </p:txBody>
      </p:sp>
      <p:sp>
        <p:nvSpPr>
          <p:cNvPr id="18" name="Text Placeholder 17">
            <a:extLst>
              <a:ext uri="{FF2B5EF4-FFF2-40B4-BE49-F238E27FC236}">
                <a16:creationId xmlns:a16="http://schemas.microsoft.com/office/drawing/2014/main" id="{80CC086F-BCA4-DDA5-6BAD-0AF2543B7027}"/>
              </a:ext>
            </a:extLst>
          </p:cNvPr>
          <p:cNvSpPr>
            <a:spLocks noGrp="1"/>
          </p:cNvSpPr>
          <p:nvPr>
            <p:ph type="body" sz="quarter" idx="16"/>
          </p:nvPr>
        </p:nvSpPr>
        <p:spPr>
          <a:xfrm>
            <a:off x="339363" y="6350826"/>
            <a:ext cx="11157806" cy="332399"/>
          </a:xfrm>
        </p:spPr>
        <p:txBody>
          <a:bodyPr/>
          <a:lstStyle/>
          <a:p>
            <a:pPr>
              <a:spcBef>
                <a:spcPts val="0"/>
              </a:spcBef>
            </a:pPr>
            <a:r>
              <a:rPr lang="en-CA" sz="800"/>
              <a:t>ALS, amyotrophic lateral sclerosis; MND, motor neuron disease</a:t>
            </a:r>
          </a:p>
          <a:p>
            <a:pPr>
              <a:spcBef>
                <a:spcPts val="0"/>
              </a:spcBef>
            </a:pPr>
            <a:r>
              <a:rPr lang="en-CA" sz="800" noProof="0"/>
              <a:t>1. Jiang J, et al. Front </a:t>
            </a:r>
            <a:r>
              <a:rPr lang="en-CA" sz="800" noProof="0" err="1"/>
              <a:t>Pharmacol</a:t>
            </a:r>
            <a:r>
              <a:rPr lang="en-CA" sz="800" noProof="0"/>
              <a:t>. 2022;13:1054006. 2. Martinez-Gonzalez L, et al. Expert </a:t>
            </a:r>
            <a:r>
              <a:rPr lang="en-CA" sz="800" noProof="0" err="1"/>
              <a:t>Opin</a:t>
            </a:r>
            <a:r>
              <a:rPr lang="en-CA" sz="800" noProof="0"/>
              <a:t> </a:t>
            </a:r>
            <a:r>
              <a:rPr lang="en-CA" sz="800" noProof="0" err="1"/>
              <a:t>Investig</a:t>
            </a:r>
            <a:r>
              <a:rPr lang="en-CA" sz="800" noProof="0"/>
              <a:t> Drugs. 2023;32(2):141-160. 3. De Marchi F, et al. Expert Rev </a:t>
            </a:r>
            <a:r>
              <a:rPr lang="en-CA" sz="800" noProof="0" err="1"/>
              <a:t>Neurother</a:t>
            </a:r>
            <a:r>
              <a:rPr lang="en-CA" sz="800" noProof="0"/>
              <a:t>. 2025 Jul;25(7):773-789. 4. Rizea RE, et al. Int J Mol Sci. 2024;25(18):9966. 5. Richards D, et al. J Neurol Sci. 2020;417:117054.</a:t>
            </a:r>
          </a:p>
        </p:txBody>
      </p:sp>
      <p:sp>
        <p:nvSpPr>
          <p:cNvPr id="10" name="TextBox 9">
            <a:extLst>
              <a:ext uri="{FF2B5EF4-FFF2-40B4-BE49-F238E27FC236}">
                <a16:creationId xmlns:a16="http://schemas.microsoft.com/office/drawing/2014/main" id="{842CF139-76B3-9B5A-EC8A-9DE25240B95D}"/>
              </a:ext>
            </a:extLst>
          </p:cNvPr>
          <p:cNvSpPr txBox="1"/>
          <p:nvPr/>
        </p:nvSpPr>
        <p:spPr>
          <a:xfrm>
            <a:off x="8069800" y="2462302"/>
            <a:ext cx="3561346" cy="2669031"/>
          </a:xfrm>
          <a:prstGeom prst="roundRect">
            <a:avLst>
              <a:gd name="adj" fmla="val 12677"/>
            </a:avLst>
          </a:prstGeom>
          <a:solidFill>
            <a:schemeClr val="accent3"/>
          </a:solidFill>
        </p:spPr>
        <p:txBody>
          <a:bodyPr wrap="square" lIns="36000" tIns="396000" rIns="36000" rtlCol="0">
            <a:spAutoFit/>
          </a:bodyPr>
          <a:lstStyle/>
          <a:p>
            <a:pPr algn="ctr"/>
            <a:r>
              <a:rPr lang="en-CA" sz="2000" b="1" noProof="0">
                <a:solidFill>
                  <a:schemeClr val="bg1"/>
                </a:solidFill>
              </a:rPr>
              <a:t>The Clock Is Ticking</a:t>
            </a:r>
          </a:p>
          <a:p>
            <a:pPr algn="ctr"/>
            <a:endParaRPr lang="en-CA" sz="1600" b="1" noProof="0">
              <a:solidFill>
                <a:schemeClr val="bg1"/>
              </a:solidFill>
            </a:endParaRPr>
          </a:p>
          <a:p>
            <a:pPr algn="ctr"/>
            <a:r>
              <a:rPr lang="en-CA" sz="1600" b="1" noProof="0">
                <a:solidFill>
                  <a:schemeClr val="bg1"/>
                </a:solidFill>
              </a:rPr>
              <a:t>Timely referral and diagnosis are critical as most trials require early-stage disease (≤18–24 months of symptom onset) and low disease burden for eligibility</a:t>
            </a:r>
          </a:p>
        </p:txBody>
      </p:sp>
      <p:sp>
        <p:nvSpPr>
          <p:cNvPr id="21" name="Oval 20">
            <a:extLst>
              <a:ext uri="{FF2B5EF4-FFF2-40B4-BE49-F238E27FC236}">
                <a16:creationId xmlns:a16="http://schemas.microsoft.com/office/drawing/2014/main" id="{5A50220A-391A-BCE2-24AB-E786CE74F42E}"/>
              </a:ext>
            </a:extLst>
          </p:cNvPr>
          <p:cNvSpPr/>
          <p:nvPr/>
        </p:nvSpPr>
        <p:spPr>
          <a:xfrm>
            <a:off x="9196713" y="1589614"/>
            <a:ext cx="1307519" cy="130751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0" name="Graphic 19" descr="Alarm clock with solid fill">
            <a:extLst>
              <a:ext uri="{FF2B5EF4-FFF2-40B4-BE49-F238E27FC236}">
                <a16:creationId xmlns:a16="http://schemas.microsoft.com/office/drawing/2014/main" id="{D978B1A0-D4CF-78D7-39B8-D8E4B7ACA0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4992" y="1638591"/>
            <a:ext cx="1110960" cy="1110960"/>
          </a:xfrm>
          <a:prstGeom prst="rect">
            <a:avLst/>
          </a:prstGeom>
        </p:spPr>
      </p:pic>
    </p:spTree>
    <p:extLst>
      <p:ext uri="{BB962C8B-B14F-4D97-AF65-F5344CB8AC3E}">
        <p14:creationId xmlns:p14="http://schemas.microsoft.com/office/powerpoint/2010/main" val="288967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64F3-27C0-5320-EC89-60B87263881E}"/>
            </a:ext>
          </a:extLst>
        </p:cNvPr>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C32457BA-6D5B-3C1A-BE3E-546A50C90FC9}"/>
              </a:ext>
            </a:extLst>
          </p:cNvPr>
          <p:cNvSpPr/>
          <p:nvPr/>
        </p:nvSpPr>
        <p:spPr>
          <a:xfrm>
            <a:off x="493160" y="1428750"/>
            <a:ext cx="11339255" cy="4937124"/>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60" name="Rectangle: Rounded Corners 59">
            <a:extLst>
              <a:ext uri="{FF2B5EF4-FFF2-40B4-BE49-F238E27FC236}">
                <a16:creationId xmlns:a16="http://schemas.microsoft.com/office/drawing/2014/main" id="{18C9DE58-1F80-68BA-42B1-CEAFD22C9EF6}"/>
              </a:ext>
            </a:extLst>
          </p:cNvPr>
          <p:cNvSpPr/>
          <p:nvPr/>
        </p:nvSpPr>
        <p:spPr>
          <a:xfrm>
            <a:off x="493160" y="5043803"/>
            <a:ext cx="11339255" cy="1249064"/>
          </a:xfrm>
          <a:prstGeom prst="roundRect">
            <a:avLst>
              <a:gd name="adj" fmla="val 16377"/>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C70198A4-1EDB-8417-4AB4-C6E831015AF7}"/>
              </a:ext>
            </a:extLst>
          </p:cNvPr>
          <p:cNvSpPr>
            <a:spLocks noGrp="1"/>
          </p:cNvSpPr>
          <p:nvPr>
            <p:ph type="title"/>
          </p:nvPr>
        </p:nvSpPr>
        <p:spPr>
          <a:xfrm>
            <a:off x="360000" y="360000"/>
            <a:ext cx="9031421" cy="535531"/>
          </a:xfrm>
        </p:spPr>
        <p:txBody>
          <a:bodyPr>
            <a:noAutofit/>
          </a:bodyPr>
          <a:lstStyle/>
          <a:p>
            <a:r>
              <a:rPr lang="en-CA" sz="3000" noProof="0">
                <a:latin typeface="+mj-lt"/>
              </a:rPr>
              <a:t>Diagnostic Delays Are Associated with Multiple Specialist Referrals</a:t>
            </a:r>
          </a:p>
        </p:txBody>
      </p:sp>
      <p:sp>
        <p:nvSpPr>
          <p:cNvPr id="38" name="Text Placeholder 37">
            <a:extLst>
              <a:ext uri="{FF2B5EF4-FFF2-40B4-BE49-F238E27FC236}">
                <a16:creationId xmlns:a16="http://schemas.microsoft.com/office/drawing/2014/main" id="{C26FEDF9-212F-87A3-72E2-6486EA95D013}"/>
              </a:ext>
            </a:extLst>
          </p:cNvPr>
          <p:cNvSpPr>
            <a:spLocks noGrp="1"/>
          </p:cNvSpPr>
          <p:nvPr>
            <p:ph type="body" sz="quarter" idx="16"/>
          </p:nvPr>
        </p:nvSpPr>
        <p:spPr>
          <a:xfrm>
            <a:off x="339363" y="6461626"/>
            <a:ext cx="11157806" cy="221599"/>
          </a:xfrm>
        </p:spPr>
        <p:txBody>
          <a:bodyPr/>
          <a:lstStyle/>
          <a:p>
            <a:pPr>
              <a:spcBef>
                <a:spcPts val="0"/>
              </a:spcBef>
            </a:pPr>
            <a:r>
              <a:rPr lang="en-CA" sz="800">
                <a:ea typeface="Roboto"/>
              </a:rPr>
              <a:t>ALS, amyotrophic lateral sclerosis; MND, motor neuron disease</a:t>
            </a:r>
          </a:p>
          <a:p>
            <a:pPr>
              <a:spcBef>
                <a:spcPts val="0"/>
              </a:spcBef>
            </a:pPr>
            <a:r>
              <a:rPr lang="en-CA" sz="800" noProof="0">
                <a:ea typeface="Roboto"/>
              </a:rPr>
              <a:t>Reynolds SJ, Chhetri SK. Clin Med (Lond). 2024;24(4):100228.</a:t>
            </a:r>
            <a:endParaRPr lang="en-CA" sz="800" noProof="0">
              <a:ea typeface="Roboto"/>
              <a:cs typeface="Open Sans"/>
            </a:endParaRPr>
          </a:p>
        </p:txBody>
      </p:sp>
      <p:sp>
        <p:nvSpPr>
          <p:cNvPr id="40" name="Rectangle: Rounded Corners 39">
            <a:extLst>
              <a:ext uri="{FF2B5EF4-FFF2-40B4-BE49-F238E27FC236}">
                <a16:creationId xmlns:a16="http://schemas.microsoft.com/office/drawing/2014/main" id="{32DB3B8F-B423-0211-9DD1-28CE6C7A1D6A}"/>
              </a:ext>
            </a:extLst>
          </p:cNvPr>
          <p:cNvSpPr/>
          <p:nvPr/>
        </p:nvSpPr>
        <p:spPr>
          <a:xfrm>
            <a:off x="10163175" y="9525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 name="Picture 4" descr="A flag with a cross&#10;&#10;AI-generated content may be incorrect.">
            <a:extLst>
              <a:ext uri="{FF2B5EF4-FFF2-40B4-BE49-F238E27FC236}">
                <a16:creationId xmlns:a16="http://schemas.microsoft.com/office/drawing/2014/main" id="{562E82DC-050E-5DFC-D16F-38CCF3A9D375}"/>
              </a:ext>
            </a:extLst>
          </p:cNvPr>
          <p:cNvPicPr>
            <a:picLocks noChangeAspect="1"/>
          </p:cNvPicPr>
          <p:nvPr/>
        </p:nvPicPr>
        <p:blipFill>
          <a:blip r:embed="rId3"/>
          <a:srcRect l="2438" t="8903" r="4241" b="4868"/>
          <a:stretch>
            <a:fillRect/>
          </a:stretch>
        </p:blipFill>
        <p:spPr>
          <a:xfrm>
            <a:off x="10236200" y="1024890"/>
            <a:ext cx="958850" cy="579120"/>
          </a:xfrm>
          <a:prstGeom prst="rect">
            <a:avLst/>
          </a:prstGeom>
        </p:spPr>
      </p:pic>
      <p:graphicFrame>
        <p:nvGraphicFramePr>
          <p:cNvPr id="41" name="Chart 40">
            <a:extLst>
              <a:ext uri="{FF2B5EF4-FFF2-40B4-BE49-F238E27FC236}">
                <a16:creationId xmlns:a16="http://schemas.microsoft.com/office/drawing/2014/main" id="{38ABCE67-4C7D-4EFA-47CB-DF009B6DC024}"/>
              </a:ext>
            </a:extLst>
          </p:cNvPr>
          <p:cNvGraphicFramePr/>
          <p:nvPr/>
        </p:nvGraphicFramePr>
        <p:xfrm>
          <a:off x="216302" y="1989772"/>
          <a:ext cx="3806371" cy="14773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2" name="Chart 41">
            <a:extLst>
              <a:ext uri="{FF2B5EF4-FFF2-40B4-BE49-F238E27FC236}">
                <a16:creationId xmlns:a16="http://schemas.microsoft.com/office/drawing/2014/main" id="{4EF64FF0-4742-9344-1633-8F1BCDA8D170}"/>
              </a:ext>
            </a:extLst>
          </p:cNvPr>
          <p:cNvGraphicFramePr/>
          <p:nvPr/>
        </p:nvGraphicFramePr>
        <p:xfrm>
          <a:off x="4277800" y="1989772"/>
          <a:ext cx="3806371" cy="14773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Chart 42">
            <a:extLst>
              <a:ext uri="{FF2B5EF4-FFF2-40B4-BE49-F238E27FC236}">
                <a16:creationId xmlns:a16="http://schemas.microsoft.com/office/drawing/2014/main" id="{8BF07BD6-A6B5-A83D-E8A2-3ECC9CDB588C}"/>
              </a:ext>
            </a:extLst>
          </p:cNvPr>
          <p:cNvGraphicFramePr/>
          <p:nvPr/>
        </p:nvGraphicFramePr>
        <p:xfrm>
          <a:off x="8194841" y="1989772"/>
          <a:ext cx="3806371" cy="1477328"/>
        </p:xfrm>
        <a:graphic>
          <a:graphicData uri="http://schemas.openxmlformats.org/drawingml/2006/chart">
            <c:chart xmlns:c="http://schemas.openxmlformats.org/drawingml/2006/chart" xmlns:r="http://schemas.openxmlformats.org/officeDocument/2006/relationships" r:id="rId6"/>
          </a:graphicData>
        </a:graphic>
      </p:graphicFrame>
      <p:sp>
        <p:nvSpPr>
          <p:cNvPr id="44" name="Arrow: Down 43">
            <a:extLst>
              <a:ext uri="{FF2B5EF4-FFF2-40B4-BE49-F238E27FC236}">
                <a16:creationId xmlns:a16="http://schemas.microsoft.com/office/drawing/2014/main" id="{FC08361C-4875-473B-60C6-E41A547EC3FF}"/>
              </a:ext>
            </a:extLst>
          </p:cNvPr>
          <p:cNvSpPr/>
          <p:nvPr/>
        </p:nvSpPr>
        <p:spPr>
          <a:xfrm rot="16200000">
            <a:off x="3791685" y="1465873"/>
            <a:ext cx="729345" cy="2521510"/>
          </a:xfrm>
          <a:prstGeom prst="downArrow">
            <a:avLst>
              <a:gd name="adj1" fmla="val 50000"/>
              <a:gd name="adj2" fmla="val 6567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5" name="TextBox 44">
            <a:extLst>
              <a:ext uri="{FF2B5EF4-FFF2-40B4-BE49-F238E27FC236}">
                <a16:creationId xmlns:a16="http://schemas.microsoft.com/office/drawing/2014/main" id="{E1511480-31EE-4C7A-A936-4F9C9CC7CEAB}"/>
              </a:ext>
            </a:extLst>
          </p:cNvPr>
          <p:cNvSpPr txBox="1"/>
          <p:nvPr/>
        </p:nvSpPr>
        <p:spPr>
          <a:xfrm>
            <a:off x="1437315" y="2437249"/>
            <a:ext cx="1364344" cy="600164"/>
          </a:xfrm>
          <a:prstGeom prst="rect">
            <a:avLst/>
          </a:prstGeom>
          <a:noFill/>
        </p:spPr>
        <p:txBody>
          <a:bodyPr wrap="square">
            <a:spAutoFit/>
          </a:bodyPr>
          <a:lstStyle/>
          <a:p>
            <a:pPr algn="ctr"/>
            <a:r>
              <a:rPr lang="en-CA" sz="3200" b="1" noProof="0">
                <a:solidFill>
                  <a:schemeClr val="accent3"/>
                </a:solidFill>
              </a:rPr>
              <a:t>35% </a:t>
            </a:r>
          </a:p>
        </p:txBody>
      </p:sp>
      <p:sp>
        <p:nvSpPr>
          <p:cNvPr id="46" name="TextBox 45">
            <a:extLst>
              <a:ext uri="{FF2B5EF4-FFF2-40B4-BE49-F238E27FC236}">
                <a16:creationId xmlns:a16="http://schemas.microsoft.com/office/drawing/2014/main" id="{A20E9E07-D549-4AE5-465F-80962D354174}"/>
              </a:ext>
            </a:extLst>
          </p:cNvPr>
          <p:cNvSpPr txBox="1"/>
          <p:nvPr/>
        </p:nvSpPr>
        <p:spPr>
          <a:xfrm>
            <a:off x="5502442" y="2437249"/>
            <a:ext cx="1364344" cy="600164"/>
          </a:xfrm>
          <a:prstGeom prst="rect">
            <a:avLst/>
          </a:prstGeom>
          <a:noFill/>
        </p:spPr>
        <p:txBody>
          <a:bodyPr wrap="square">
            <a:spAutoFit/>
          </a:bodyPr>
          <a:lstStyle/>
          <a:p>
            <a:pPr algn="ctr"/>
            <a:r>
              <a:rPr lang="en-CA" sz="3200" b="1" noProof="0">
                <a:solidFill>
                  <a:schemeClr val="accent3"/>
                </a:solidFill>
              </a:rPr>
              <a:t>49% </a:t>
            </a:r>
          </a:p>
        </p:txBody>
      </p:sp>
      <p:sp>
        <p:nvSpPr>
          <p:cNvPr id="47" name="TextBox 46">
            <a:extLst>
              <a:ext uri="{FF2B5EF4-FFF2-40B4-BE49-F238E27FC236}">
                <a16:creationId xmlns:a16="http://schemas.microsoft.com/office/drawing/2014/main" id="{D847A148-57C2-6011-35DE-82B081A84562}"/>
              </a:ext>
            </a:extLst>
          </p:cNvPr>
          <p:cNvSpPr txBox="1"/>
          <p:nvPr/>
        </p:nvSpPr>
        <p:spPr>
          <a:xfrm>
            <a:off x="9415854" y="2437249"/>
            <a:ext cx="1364344" cy="600164"/>
          </a:xfrm>
          <a:prstGeom prst="rect">
            <a:avLst/>
          </a:prstGeom>
          <a:noFill/>
        </p:spPr>
        <p:txBody>
          <a:bodyPr wrap="square">
            <a:spAutoFit/>
          </a:bodyPr>
          <a:lstStyle/>
          <a:p>
            <a:pPr algn="ctr"/>
            <a:r>
              <a:rPr lang="en-CA" sz="3200" b="1" noProof="0">
                <a:solidFill>
                  <a:schemeClr val="accent3"/>
                </a:solidFill>
              </a:rPr>
              <a:t>9% </a:t>
            </a:r>
          </a:p>
        </p:txBody>
      </p:sp>
      <p:sp>
        <p:nvSpPr>
          <p:cNvPr id="48" name="TextBox 47">
            <a:extLst>
              <a:ext uri="{FF2B5EF4-FFF2-40B4-BE49-F238E27FC236}">
                <a16:creationId xmlns:a16="http://schemas.microsoft.com/office/drawing/2014/main" id="{51A5FE23-277A-5C09-5F42-C4CF4A433924}"/>
              </a:ext>
            </a:extLst>
          </p:cNvPr>
          <p:cNvSpPr txBox="1"/>
          <p:nvPr/>
        </p:nvSpPr>
        <p:spPr>
          <a:xfrm>
            <a:off x="587829" y="1623755"/>
            <a:ext cx="11135859" cy="400110"/>
          </a:xfrm>
          <a:prstGeom prst="rect">
            <a:avLst/>
          </a:prstGeom>
          <a:noFill/>
        </p:spPr>
        <p:txBody>
          <a:bodyPr wrap="square">
            <a:spAutoFit/>
          </a:bodyPr>
          <a:lstStyle/>
          <a:p>
            <a:pPr algn="ctr"/>
            <a:r>
              <a:rPr lang="en-CA" sz="2000" b="1" noProof="0"/>
              <a:t>A retrospective review of 103 persons diagnosed with ALS/MND found: </a:t>
            </a:r>
          </a:p>
        </p:txBody>
      </p:sp>
      <p:sp>
        <p:nvSpPr>
          <p:cNvPr id="49" name="TextBox 48">
            <a:extLst>
              <a:ext uri="{FF2B5EF4-FFF2-40B4-BE49-F238E27FC236}">
                <a16:creationId xmlns:a16="http://schemas.microsoft.com/office/drawing/2014/main" id="{7CDDF237-9E5E-6F90-184D-D2C545BBB16A}"/>
              </a:ext>
            </a:extLst>
          </p:cNvPr>
          <p:cNvSpPr txBox="1"/>
          <p:nvPr/>
        </p:nvSpPr>
        <p:spPr>
          <a:xfrm>
            <a:off x="4599904" y="3401983"/>
            <a:ext cx="3192239" cy="830997"/>
          </a:xfrm>
          <a:prstGeom prst="rect">
            <a:avLst/>
          </a:prstGeom>
          <a:noFill/>
        </p:spPr>
        <p:txBody>
          <a:bodyPr wrap="square">
            <a:spAutoFit/>
          </a:bodyPr>
          <a:lstStyle/>
          <a:p>
            <a:pPr algn="ctr"/>
            <a:r>
              <a:rPr lang="en-CA" sz="1600" b="1" noProof="0">
                <a:solidFill>
                  <a:schemeClr val="accent3"/>
                </a:solidFill>
              </a:rPr>
              <a:t>This rose to almost 50% when those with bulbar-onset disease were considered</a:t>
            </a:r>
          </a:p>
        </p:txBody>
      </p:sp>
      <p:sp>
        <p:nvSpPr>
          <p:cNvPr id="50" name="TextBox 49">
            <a:extLst>
              <a:ext uri="{FF2B5EF4-FFF2-40B4-BE49-F238E27FC236}">
                <a16:creationId xmlns:a16="http://schemas.microsoft.com/office/drawing/2014/main" id="{0BFE18F0-E1C9-6C1D-A3B9-3CCDCBE0E6A6}"/>
              </a:ext>
            </a:extLst>
          </p:cNvPr>
          <p:cNvSpPr txBox="1"/>
          <p:nvPr/>
        </p:nvSpPr>
        <p:spPr>
          <a:xfrm>
            <a:off x="646983" y="3384730"/>
            <a:ext cx="2995383" cy="830997"/>
          </a:xfrm>
          <a:prstGeom prst="rect">
            <a:avLst/>
          </a:prstGeom>
          <a:noFill/>
        </p:spPr>
        <p:txBody>
          <a:bodyPr wrap="square">
            <a:spAutoFit/>
          </a:bodyPr>
          <a:lstStyle/>
          <a:p>
            <a:pPr algn="ctr"/>
            <a:r>
              <a:rPr lang="en-CA" sz="1600" b="1" noProof="0">
                <a:solidFill>
                  <a:schemeClr val="accent3"/>
                </a:solidFill>
              </a:rPr>
              <a:t>were seen by ≥2 specialties before being referred to neurology</a:t>
            </a:r>
          </a:p>
        </p:txBody>
      </p:sp>
      <p:sp>
        <p:nvSpPr>
          <p:cNvPr id="51" name="TextBox 50">
            <a:extLst>
              <a:ext uri="{FF2B5EF4-FFF2-40B4-BE49-F238E27FC236}">
                <a16:creationId xmlns:a16="http://schemas.microsoft.com/office/drawing/2014/main" id="{1711E018-43E3-F753-D46E-23EFF01DC8A5}"/>
              </a:ext>
            </a:extLst>
          </p:cNvPr>
          <p:cNvSpPr txBox="1"/>
          <p:nvPr/>
        </p:nvSpPr>
        <p:spPr>
          <a:xfrm>
            <a:off x="8600335" y="3413421"/>
            <a:ext cx="2995383" cy="830997"/>
          </a:xfrm>
          <a:prstGeom prst="rect">
            <a:avLst/>
          </a:prstGeom>
          <a:noFill/>
        </p:spPr>
        <p:txBody>
          <a:bodyPr wrap="square">
            <a:spAutoFit/>
          </a:bodyPr>
          <a:lstStyle/>
          <a:p>
            <a:pPr algn="ctr"/>
            <a:r>
              <a:rPr lang="en-CA" sz="1600" b="1">
                <a:solidFill>
                  <a:schemeClr val="accent3"/>
                </a:solidFill>
              </a:rPr>
              <a:t>were seen by</a:t>
            </a:r>
            <a:r>
              <a:rPr lang="en-CA" sz="1600" b="1" noProof="0">
                <a:solidFill>
                  <a:schemeClr val="accent3"/>
                </a:solidFill>
              </a:rPr>
              <a:t> </a:t>
            </a:r>
            <a:r>
              <a:rPr lang="en-CA" sz="1600" b="1">
                <a:solidFill>
                  <a:schemeClr val="accent3"/>
                </a:solidFill>
              </a:rPr>
              <a:t>≥</a:t>
            </a:r>
            <a:r>
              <a:rPr lang="en-CA" sz="1600" b="1" noProof="0">
                <a:solidFill>
                  <a:schemeClr val="accent3"/>
                </a:solidFill>
              </a:rPr>
              <a:t>3 specialties before being referred to neurology</a:t>
            </a:r>
          </a:p>
        </p:txBody>
      </p:sp>
      <p:sp>
        <p:nvSpPr>
          <p:cNvPr id="52" name="Arrow: Down 51">
            <a:extLst>
              <a:ext uri="{FF2B5EF4-FFF2-40B4-BE49-F238E27FC236}">
                <a16:creationId xmlns:a16="http://schemas.microsoft.com/office/drawing/2014/main" id="{6D8988D1-04C5-604C-23CE-FC187E65B953}"/>
              </a:ext>
            </a:extLst>
          </p:cNvPr>
          <p:cNvSpPr/>
          <p:nvPr/>
        </p:nvSpPr>
        <p:spPr>
          <a:xfrm>
            <a:off x="1880001" y="4229201"/>
            <a:ext cx="478971" cy="266749"/>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Arrow: Down 52">
            <a:extLst>
              <a:ext uri="{FF2B5EF4-FFF2-40B4-BE49-F238E27FC236}">
                <a16:creationId xmlns:a16="http://schemas.microsoft.com/office/drawing/2014/main" id="{2339CECF-46CC-6FE1-8C55-A3D52333223D}"/>
              </a:ext>
            </a:extLst>
          </p:cNvPr>
          <p:cNvSpPr/>
          <p:nvPr/>
        </p:nvSpPr>
        <p:spPr>
          <a:xfrm>
            <a:off x="5956537" y="4229201"/>
            <a:ext cx="478971" cy="266749"/>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4" name="Arrow: Down 53">
            <a:extLst>
              <a:ext uri="{FF2B5EF4-FFF2-40B4-BE49-F238E27FC236}">
                <a16:creationId xmlns:a16="http://schemas.microsoft.com/office/drawing/2014/main" id="{3ADEFEEA-F3C6-2DD2-9CD8-B7D0A8B5F7E4}"/>
              </a:ext>
            </a:extLst>
          </p:cNvPr>
          <p:cNvSpPr/>
          <p:nvPr/>
        </p:nvSpPr>
        <p:spPr>
          <a:xfrm>
            <a:off x="9858541" y="4229201"/>
            <a:ext cx="478971" cy="266749"/>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5" name="TextBox 54">
            <a:extLst>
              <a:ext uri="{FF2B5EF4-FFF2-40B4-BE49-F238E27FC236}">
                <a16:creationId xmlns:a16="http://schemas.microsoft.com/office/drawing/2014/main" id="{31F0F30E-4383-CC72-26D0-B9E00668CED1}"/>
              </a:ext>
            </a:extLst>
          </p:cNvPr>
          <p:cNvSpPr txBox="1"/>
          <p:nvPr/>
        </p:nvSpPr>
        <p:spPr>
          <a:xfrm>
            <a:off x="697359" y="4544791"/>
            <a:ext cx="10930856" cy="430054"/>
          </a:xfrm>
          <a:prstGeom prst="roundRect">
            <a:avLst>
              <a:gd name="adj" fmla="val 25274"/>
            </a:avLst>
          </a:prstGeom>
          <a:solidFill>
            <a:schemeClr val="accent1"/>
          </a:solidFill>
        </p:spPr>
        <p:txBody>
          <a:bodyPr wrap="square">
            <a:spAutoFit/>
          </a:bodyPr>
          <a:lstStyle/>
          <a:p>
            <a:pPr algn="ctr"/>
            <a:r>
              <a:rPr lang="en-CA" b="1" noProof="0">
                <a:solidFill>
                  <a:schemeClr val="bg1"/>
                </a:solidFill>
                <a:latin typeface="Arial Nova" panose="020B0504020202020204" pitchFamily="34" charset="0"/>
              </a:rPr>
              <a:t>Greater number of specialist referrals was significantly associated with greater diagnostic delays</a:t>
            </a:r>
          </a:p>
        </p:txBody>
      </p:sp>
      <p:sp>
        <p:nvSpPr>
          <p:cNvPr id="56" name="TextBox 55">
            <a:extLst>
              <a:ext uri="{FF2B5EF4-FFF2-40B4-BE49-F238E27FC236}">
                <a16:creationId xmlns:a16="http://schemas.microsoft.com/office/drawing/2014/main" id="{CF70670D-F382-12C7-1F28-7CF12B3E6213}"/>
              </a:ext>
            </a:extLst>
          </p:cNvPr>
          <p:cNvSpPr txBox="1"/>
          <p:nvPr/>
        </p:nvSpPr>
        <p:spPr>
          <a:xfrm>
            <a:off x="563785" y="5081903"/>
            <a:ext cx="11268630" cy="338554"/>
          </a:xfrm>
          <a:prstGeom prst="rect">
            <a:avLst/>
          </a:prstGeom>
          <a:noFill/>
        </p:spPr>
        <p:txBody>
          <a:bodyPr wrap="square" rtlCol="0">
            <a:spAutoFit/>
          </a:bodyPr>
          <a:lstStyle/>
          <a:p>
            <a:pPr algn="ctr"/>
            <a:r>
              <a:rPr lang="en-CA" sz="1600" b="1" noProof="0"/>
              <a:t>Specialties that patients were commonly referred to prior to diagnosis:</a:t>
            </a:r>
          </a:p>
        </p:txBody>
      </p:sp>
      <p:sp>
        <p:nvSpPr>
          <p:cNvPr id="57" name="TextBox 56">
            <a:extLst>
              <a:ext uri="{FF2B5EF4-FFF2-40B4-BE49-F238E27FC236}">
                <a16:creationId xmlns:a16="http://schemas.microsoft.com/office/drawing/2014/main" id="{7231FB86-3E33-CACE-13C6-2966ECD19809}"/>
              </a:ext>
            </a:extLst>
          </p:cNvPr>
          <p:cNvSpPr txBox="1"/>
          <p:nvPr/>
        </p:nvSpPr>
        <p:spPr>
          <a:xfrm>
            <a:off x="584593" y="5423025"/>
            <a:ext cx="3057773" cy="697627"/>
          </a:xfrm>
          <a:prstGeom prst="rect">
            <a:avLst/>
          </a:prstGeom>
          <a:noFill/>
        </p:spPr>
        <p:txBody>
          <a:bodyPr wrap="square" lIns="91440" tIns="45720" rIns="91440" bIns="45720" rtlCol="0" anchor="t">
            <a:spAutoFit/>
          </a:bodyPr>
          <a:lstStyle/>
          <a:p>
            <a:pPr marL="177800" indent="-177800">
              <a:spcBef>
                <a:spcPts val="200"/>
              </a:spcBef>
              <a:buClr>
                <a:srgbClr val="57CFAC"/>
              </a:buClr>
              <a:buFont typeface="Wingdings" panose="05000000000000000000" pitchFamily="2" charset="2"/>
              <a:buChar char="§"/>
            </a:pPr>
            <a:r>
              <a:rPr lang="en-CA" sz="1200"/>
              <a:t>Ear, nose &amp; throat </a:t>
            </a:r>
            <a:endParaRPr lang="en-CA" sz="1200" noProof="0"/>
          </a:p>
          <a:p>
            <a:pPr marL="177800" indent="-177800">
              <a:spcBef>
                <a:spcPts val="200"/>
              </a:spcBef>
              <a:buClr>
                <a:srgbClr val="57CFAC"/>
              </a:buClr>
              <a:buFont typeface="Wingdings" panose="05000000000000000000" pitchFamily="2" charset="2"/>
              <a:buChar char="§"/>
            </a:pPr>
            <a:r>
              <a:rPr lang="en-CA" sz="1200" noProof="0"/>
              <a:t>Neurosurgery</a:t>
            </a:r>
            <a:endParaRPr lang="en-CA" sz="1200" noProof="0">
              <a:ea typeface="Open Sans"/>
              <a:cs typeface="Open Sans"/>
            </a:endParaRPr>
          </a:p>
          <a:p>
            <a:pPr marL="177800" indent="-177800">
              <a:spcBef>
                <a:spcPts val="200"/>
              </a:spcBef>
              <a:buClr>
                <a:srgbClr val="57CFAC"/>
              </a:buClr>
              <a:buFont typeface="Wingdings" panose="05000000000000000000" pitchFamily="2" charset="2"/>
              <a:buChar char="§"/>
            </a:pPr>
            <a:r>
              <a:rPr lang="en-CA" sz="1200" noProof="0"/>
              <a:t>Orthopedics / hand surgery </a:t>
            </a:r>
            <a:endParaRPr lang="en-CA" sz="1200" noProof="0">
              <a:ea typeface="Open Sans"/>
              <a:cs typeface="Open Sans"/>
            </a:endParaRPr>
          </a:p>
        </p:txBody>
      </p:sp>
      <p:sp>
        <p:nvSpPr>
          <p:cNvPr id="58" name="TextBox 57">
            <a:extLst>
              <a:ext uri="{FF2B5EF4-FFF2-40B4-BE49-F238E27FC236}">
                <a16:creationId xmlns:a16="http://schemas.microsoft.com/office/drawing/2014/main" id="{B0B53880-7ADA-CDF1-0674-3C4D381A13D8}"/>
              </a:ext>
            </a:extLst>
          </p:cNvPr>
          <p:cNvSpPr txBox="1"/>
          <p:nvPr/>
        </p:nvSpPr>
        <p:spPr>
          <a:xfrm>
            <a:off x="4004009" y="5423025"/>
            <a:ext cx="3565192" cy="697627"/>
          </a:xfrm>
          <a:prstGeom prst="rect">
            <a:avLst/>
          </a:prstGeom>
          <a:noFill/>
        </p:spPr>
        <p:txBody>
          <a:bodyPr wrap="square" rtlCol="0">
            <a:spAutoFit/>
          </a:bodyPr>
          <a:lstStyle/>
          <a:p>
            <a:pPr marL="177800" indent="-177800">
              <a:spcBef>
                <a:spcPts val="200"/>
              </a:spcBef>
              <a:buClr>
                <a:srgbClr val="57CFAC"/>
              </a:buClr>
              <a:buFont typeface="Wingdings" panose="05000000000000000000" pitchFamily="2" charset="2"/>
              <a:buChar char="§"/>
            </a:pPr>
            <a:r>
              <a:rPr lang="en-CA" sz="1200" noProof="0"/>
              <a:t>Musculoskeletal medicine / rheumatology</a:t>
            </a:r>
          </a:p>
          <a:p>
            <a:pPr marL="177800" indent="-177800">
              <a:spcBef>
                <a:spcPts val="200"/>
              </a:spcBef>
              <a:buClr>
                <a:srgbClr val="57CFAC"/>
              </a:buClr>
              <a:buFont typeface="Wingdings" panose="05000000000000000000" pitchFamily="2" charset="2"/>
              <a:buChar char="§"/>
            </a:pPr>
            <a:r>
              <a:rPr lang="en-CA" sz="1200" noProof="0"/>
              <a:t>Stroke</a:t>
            </a:r>
          </a:p>
          <a:p>
            <a:pPr marL="177800" indent="-177800">
              <a:spcBef>
                <a:spcPts val="200"/>
              </a:spcBef>
              <a:buClr>
                <a:srgbClr val="57CFAC"/>
              </a:buClr>
              <a:buFont typeface="Wingdings" panose="05000000000000000000" pitchFamily="2" charset="2"/>
              <a:buChar char="§"/>
            </a:pPr>
            <a:r>
              <a:rPr lang="en-CA" sz="1200" noProof="0"/>
              <a:t>General medicine </a:t>
            </a:r>
          </a:p>
        </p:txBody>
      </p:sp>
      <p:sp>
        <p:nvSpPr>
          <p:cNvPr id="59" name="TextBox 58">
            <a:extLst>
              <a:ext uri="{FF2B5EF4-FFF2-40B4-BE49-F238E27FC236}">
                <a16:creationId xmlns:a16="http://schemas.microsoft.com/office/drawing/2014/main" id="{EA9C915C-5932-D9A0-1528-3904E646D07F}"/>
              </a:ext>
            </a:extLst>
          </p:cNvPr>
          <p:cNvSpPr txBox="1"/>
          <p:nvPr/>
        </p:nvSpPr>
        <p:spPr>
          <a:xfrm>
            <a:off x="8019854" y="5423025"/>
            <a:ext cx="4109236" cy="907941"/>
          </a:xfrm>
          <a:prstGeom prst="rect">
            <a:avLst/>
          </a:prstGeom>
          <a:noFill/>
        </p:spPr>
        <p:txBody>
          <a:bodyPr wrap="square" lIns="91440" tIns="45720" rIns="91440" bIns="45720" rtlCol="0" anchor="t">
            <a:spAutoFit/>
          </a:bodyPr>
          <a:lstStyle/>
          <a:p>
            <a:pPr marL="177800" indent="-177800">
              <a:spcBef>
                <a:spcPts val="200"/>
              </a:spcBef>
              <a:buClr>
                <a:srgbClr val="57CFAC"/>
              </a:buClr>
              <a:buFont typeface="Wingdings" panose="05000000000000000000" pitchFamily="2" charset="2"/>
              <a:buChar char="§"/>
            </a:pPr>
            <a:r>
              <a:rPr lang="en-CA" sz="1200" noProof="0"/>
              <a:t>Elderly medicine</a:t>
            </a:r>
          </a:p>
          <a:p>
            <a:pPr marL="177800" indent="-177800">
              <a:spcBef>
                <a:spcPts val="200"/>
              </a:spcBef>
              <a:buClr>
                <a:srgbClr val="57CFAC"/>
              </a:buClr>
              <a:buFont typeface="Wingdings" panose="05000000000000000000" pitchFamily="2" charset="2"/>
              <a:buChar char="§"/>
            </a:pPr>
            <a:r>
              <a:rPr lang="en-CA" sz="1200" noProof="0"/>
              <a:t>Gastroenterology / upper</a:t>
            </a:r>
            <a:r>
              <a:rPr lang="en-CA" sz="1200"/>
              <a:t> gastrointestinal</a:t>
            </a:r>
            <a:r>
              <a:rPr lang="en-CA" sz="1200" noProof="0"/>
              <a:t> surgery</a:t>
            </a:r>
            <a:endParaRPr lang="en-CA" sz="1200" noProof="0">
              <a:ea typeface="Open Sans"/>
              <a:cs typeface="Open Sans"/>
            </a:endParaRPr>
          </a:p>
          <a:p>
            <a:pPr marL="177800" indent="-177800">
              <a:spcBef>
                <a:spcPts val="200"/>
              </a:spcBef>
              <a:buClr>
                <a:srgbClr val="57CFAC"/>
              </a:buClr>
              <a:buFont typeface="Wingdings" panose="05000000000000000000" pitchFamily="2" charset="2"/>
              <a:buChar char="§"/>
            </a:pPr>
            <a:r>
              <a:rPr lang="en-CA" sz="1200" noProof="0"/>
              <a:t>Physiotherapy</a:t>
            </a:r>
            <a:endParaRPr lang="en-CA" sz="1200" noProof="0">
              <a:ea typeface="Open Sans"/>
              <a:cs typeface="Open Sans"/>
            </a:endParaRPr>
          </a:p>
          <a:p>
            <a:pPr marL="177800" indent="-177800">
              <a:spcBef>
                <a:spcPts val="200"/>
              </a:spcBef>
              <a:buClr>
                <a:srgbClr val="57CFAC"/>
              </a:buClr>
              <a:buFont typeface="Wingdings" panose="05000000000000000000" pitchFamily="2" charset="2"/>
              <a:buChar char="§"/>
            </a:pPr>
            <a:r>
              <a:rPr lang="en-CA" sz="1200" noProof="0"/>
              <a:t>Speech &amp; language therapy</a:t>
            </a:r>
            <a:endParaRPr lang="en-CA" sz="1200" noProof="0">
              <a:ea typeface="Open Sans"/>
              <a:cs typeface="Open Sans"/>
            </a:endParaRPr>
          </a:p>
        </p:txBody>
      </p:sp>
    </p:spTree>
    <p:extLst>
      <p:ext uri="{BB962C8B-B14F-4D97-AF65-F5344CB8AC3E}">
        <p14:creationId xmlns:p14="http://schemas.microsoft.com/office/powerpoint/2010/main" val="4126054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D3BA3-AFFF-EB93-F950-34EFFE68B4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6428D94-6F4F-A6E7-50F5-68BCD01EAF47}"/>
              </a:ext>
            </a:extLst>
          </p:cNvPr>
          <p:cNvSpPr>
            <a:spLocks noGrp="1"/>
          </p:cNvSpPr>
          <p:nvPr>
            <p:ph type="title"/>
          </p:nvPr>
        </p:nvSpPr>
        <p:spPr>
          <a:xfrm>
            <a:off x="360000" y="360000"/>
            <a:ext cx="9641245" cy="812530"/>
          </a:xfrm>
        </p:spPr>
        <p:txBody>
          <a:bodyPr wrap="square" lIns="0" tIns="45720" rIns="91440" bIns="45720" anchor="b" anchorCtr="0">
            <a:spAutoFit/>
          </a:bodyPr>
          <a:lstStyle/>
          <a:p>
            <a:r>
              <a:rPr lang="en-CA" sz="2600">
                <a:latin typeface="+mj-lt"/>
                <a:ea typeface="Open Sans Semibold"/>
                <a:cs typeface="Open Sans Semibold"/>
              </a:rPr>
              <a:t>Vast</a:t>
            </a:r>
            <a:r>
              <a:rPr lang="en-CA" sz="2600" noProof="0">
                <a:latin typeface="+mj-lt"/>
                <a:ea typeface="Open Sans Semibold"/>
                <a:cs typeface="Open Sans Semibold"/>
              </a:rPr>
              <a:t> majority have multiple contacts with </a:t>
            </a:r>
            <a:r>
              <a:rPr lang="en-CA" sz="2600">
                <a:latin typeface="+mj-lt"/>
                <a:ea typeface="Open Sans Semibold"/>
                <a:cs typeface="Open Sans Semibold"/>
              </a:rPr>
              <a:t>healthcare professionals prior</a:t>
            </a:r>
            <a:r>
              <a:rPr lang="en-CA" sz="2600" noProof="0">
                <a:latin typeface="+mj-lt"/>
                <a:ea typeface="Open Sans Semibold"/>
                <a:cs typeface="Open Sans Semibold"/>
              </a:rPr>
              <a:t> to an ALS/MND diagnosis </a:t>
            </a:r>
          </a:p>
        </p:txBody>
      </p:sp>
      <p:sp>
        <p:nvSpPr>
          <p:cNvPr id="8" name="Text Placeholder 7">
            <a:extLst>
              <a:ext uri="{FF2B5EF4-FFF2-40B4-BE49-F238E27FC236}">
                <a16:creationId xmlns:a16="http://schemas.microsoft.com/office/drawing/2014/main" id="{184A0873-AE4C-A0E0-EFB2-AA7905DCE5B1}"/>
              </a:ext>
            </a:extLst>
          </p:cNvPr>
          <p:cNvSpPr>
            <a:spLocks noGrp="1"/>
          </p:cNvSpPr>
          <p:nvPr>
            <p:ph type="body" sz="quarter" idx="16"/>
          </p:nvPr>
        </p:nvSpPr>
        <p:spPr>
          <a:xfrm>
            <a:off x="339363" y="6461626"/>
            <a:ext cx="11157806" cy="221599"/>
          </a:xfrm>
        </p:spPr>
        <p:txBody>
          <a:bodyPr/>
          <a:lstStyle/>
          <a:p>
            <a:pPr>
              <a:spcBef>
                <a:spcPts val="0"/>
              </a:spcBef>
            </a:pPr>
            <a:r>
              <a:rPr lang="en-CA" sz="800">
                <a:ea typeface="Roboto"/>
              </a:rPr>
              <a:t>ALS, amyotrophic lateral sclerosis; MND, motor neuron disease</a:t>
            </a:r>
          </a:p>
          <a:p>
            <a:pPr>
              <a:spcBef>
                <a:spcPts val="0"/>
              </a:spcBef>
            </a:pPr>
            <a:r>
              <a:rPr lang="en-CA" sz="800" noProof="0">
                <a:ea typeface="Roboto"/>
              </a:rPr>
              <a:t>Galvin M, et al. BMC Health Serv Res. 2015;15:571. </a:t>
            </a:r>
            <a:endParaRPr lang="en-CA" sz="800" noProof="0">
              <a:ea typeface="Roboto"/>
              <a:cs typeface="Open Sans"/>
            </a:endParaRPr>
          </a:p>
        </p:txBody>
      </p:sp>
      <p:sp>
        <p:nvSpPr>
          <p:cNvPr id="9" name="Rectangle: Rounded Corners 8">
            <a:extLst>
              <a:ext uri="{FF2B5EF4-FFF2-40B4-BE49-F238E27FC236}">
                <a16:creationId xmlns:a16="http://schemas.microsoft.com/office/drawing/2014/main" id="{60C387AD-EB9C-997D-C5D7-CCDA7B39059B}"/>
              </a:ext>
            </a:extLst>
          </p:cNvPr>
          <p:cNvSpPr/>
          <p:nvPr/>
        </p:nvSpPr>
        <p:spPr>
          <a:xfrm>
            <a:off x="492902" y="1444629"/>
            <a:ext cx="11339513" cy="4535512"/>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graphicFrame>
        <p:nvGraphicFramePr>
          <p:cNvPr id="10" name="Chart 9">
            <a:extLst>
              <a:ext uri="{FF2B5EF4-FFF2-40B4-BE49-F238E27FC236}">
                <a16:creationId xmlns:a16="http://schemas.microsoft.com/office/drawing/2014/main" id="{591E5794-967C-4ED1-5566-34CD8522EDA5}"/>
              </a:ext>
            </a:extLst>
          </p:cNvPr>
          <p:cNvGraphicFramePr/>
          <p:nvPr>
            <p:extLst>
              <p:ext uri="{D42A27DB-BD31-4B8C-83A1-F6EECF244321}">
                <p14:modId xmlns:p14="http://schemas.microsoft.com/office/powerpoint/2010/main" val="343545360"/>
              </p:ext>
            </p:extLst>
          </p:nvPr>
        </p:nvGraphicFramePr>
        <p:xfrm>
          <a:off x="1560512" y="1665042"/>
          <a:ext cx="8128000" cy="4535512"/>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B1CF919B-47E3-A1D2-CB84-54A10C8BF708}"/>
              </a:ext>
            </a:extLst>
          </p:cNvPr>
          <p:cNvSpPr>
            <a:spLocks noChangeArrowheads="1"/>
          </p:cNvSpPr>
          <p:nvPr/>
        </p:nvSpPr>
        <p:spPr bwMode="auto">
          <a:xfrm>
            <a:off x="2667001" y="34063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B64CD0-9E70-097F-5528-0AC0B41DCB22}"/>
              </a:ext>
            </a:extLst>
          </p:cNvPr>
          <p:cNvSpPr txBox="1"/>
          <p:nvPr/>
        </p:nvSpPr>
        <p:spPr>
          <a:xfrm>
            <a:off x="2789706" y="1576329"/>
            <a:ext cx="6745687" cy="369332"/>
          </a:xfrm>
          <a:prstGeom prst="rect">
            <a:avLst/>
          </a:prstGeom>
          <a:noFill/>
        </p:spPr>
        <p:txBody>
          <a:bodyPr wrap="square" lIns="91440" tIns="45720" rIns="91440" bIns="45720" anchor="t">
            <a:spAutoFit/>
          </a:bodyPr>
          <a:lstStyle/>
          <a:p>
            <a:pPr algn="ctr"/>
            <a:r>
              <a:rPr lang="en-CA" b="1" noProof="0"/>
              <a:t>Contacts with </a:t>
            </a:r>
            <a:r>
              <a:rPr lang="en-CA" b="1"/>
              <a:t>Healthcare Professionals</a:t>
            </a:r>
            <a:r>
              <a:rPr lang="en-CA" b="1" noProof="0"/>
              <a:t> Prior to Diagnosis</a:t>
            </a:r>
          </a:p>
        </p:txBody>
      </p:sp>
      <p:sp>
        <p:nvSpPr>
          <p:cNvPr id="13" name="TextBox 12">
            <a:extLst>
              <a:ext uri="{FF2B5EF4-FFF2-40B4-BE49-F238E27FC236}">
                <a16:creationId xmlns:a16="http://schemas.microsoft.com/office/drawing/2014/main" id="{7483F852-AC4E-2E5B-A4C5-BD49C8084813}"/>
              </a:ext>
            </a:extLst>
          </p:cNvPr>
          <p:cNvSpPr txBox="1"/>
          <p:nvPr/>
        </p:nvSpPr>
        <p:spPr>
          <a:xfrm>
            <a:off x="567189" y="6021858"/>
            <a:ext cx="5880327" cy="261610"/>
          </a:xfrm>
          <a:prstGeom prst="rect">
            <a:avLst/>
          </a:prstGeom>
          <a:noFill/>
        </p:spPr>
        <p:txBody>
          <a:bodyPr wrap="square">
            <a:spAutoFit/>
          </a:bodyPr>
          <a:lstStyle/>
          <a:p>
            <a:r>
              <a:rPr lang="en-CA" sz="1050" i="0" kern="1200" noProof="0">
                <a:solidFill>
                  <a:schemeClr val="tx1">
                    <a:lumMod val="85000"/>
                    <a:lumOff val="15000"/>
                  </a:schemeClr>
                </a:solidFill>
                <a:effectLst/>
              </a:rPr>
              <a:t>Based on a retrospective study of 35 people diagnosed with ALS/MND </a:t>
            </a:r>
          </a:p>
        </p:txBody>
      </p:sp>
      <p:sp>
        <p:nvSpPr>
          <p:cNvPr id="14" name="Rectangle: Rounded Corners 13">
            <a:extLst>
              <a:ext uri="{FF2B5EF4-FFF2-40B4-BE49-F238E27FC236}">
                <a16:creationId xmlns:a16="http://schemas.microsoft.com/office/drawing/2014/main" id="{56480C5D-D13E-10DF-EA69-A2B6EB54F5A6}"/>
              </a:ext>
            </a:extLst>
          </p:cNvPr>
          <p:cNvSpPr/>
          <p:nvPr/>
        </p:nvSpPr>
        <p:spPr>
          <a:xfrm>
            <a:off x="10163175" y="1092204"/>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5" name="Picture 14">
            <a:extLst>
              <a:ext uri="{FF2B5EF4-FFF2-40B4-BE49-F238E27FC236}">
                <a16:creationId xmlns:a16="http://schemas.microsoft.com/office/drawing/2014/main" id="{5C71701B-B899-733E-1579-2BB5E5729B09}"/>
              </a:ext>
            </a:extLst>
          </p:cNvPr>
          <p:cNvPicPr>
            <a:picLocks noChangeAspect="1"/>
          </p:cNvPicPr>
          <p:nvPr/>
        </p:nvPicPr>
        <p:blipFill>
          <a:blip r:embed="rId4"/>
          <a:srcRect l="3381" t="1740" r="3618" b="5896"/>
          <a:stretch>
            <a:fillRect/>
          </a:stretch>
        </p:blipFill>
        <p:spPr>
          <a:xfrm>
            <a:off x="10221071" y="1125541"/>
            <a:ext cx="970058" cy="636883"/>
          </a:xfrm>
          <a:prstGeom prst="rect">
            <a:avLst/>
          </a:prstGeom>
        </p:spPr>
      </p:pic>
    </p:spTree>
    <p:extLst>
      <p:ext uri="{BB962C8B-B14F-4D97-AF65-F5344CB8AC3E}">
        <p14:creationId xmlns:p14="http://schemas.microsoft.com/office/powerpoint/2010/main" val="648438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372"/>
        </a:solidFill>
        <a:effectLst/>
      </p:bgPr>
    </p:bg>
    <p:spTree>
      <p:nvGrpSpPr>
        <p:cNvPr id="1" name="Shape 53"/>
        <p:cNvGrpSpPr/>
        <p:nvPr/>
      </p:nvGrpSpPr>
      <p:grpSpPr>
        <a:xfrm>
          <a:off x="0" y="0"/>
          <a:ext cx="0" cy="0"/>
          <a:chOff x="0" y="0"/>
          <a:chExt cx="0" cy="0"/>
        </a:xfrm>
      </p:grpSpPr>
      <p:sp>
        <p:nvSpPr>
          <p:cNvPr id="54" name="Google Shape;54;p13"/>
          <p:cNvSpPr txBox="1"/>
          <p:nvPr/>
        </p:nvSpPr>
        <p:spPr>
          <a:xfrm>
            <a:off x="1253600" y="303100"/>
            <a:ext cx="6228000" cy="1484800"/>
          </a:xfrm>
          <a:prstGeom prst="rect">
            <a:avLst/>
          </a:prstGeom>
          <a:noFill/>
          <a:ln>
            <a:noFill/>
          </a:ln>
        </p:spPr>
        <p:txBody>
          <a:bodyPr spcFirstLastPara="1" wrap="square" lIns="0" tIns="0" rIns="0" bIns="0" anchor="b" anchorCtr="0">
            <a:noAutofit/>
          </a:bodyPr>
          <a:lstStyle/>
          <a:p>
            <a:pPr defTabSz="1219170">
              <a:lnSpc>
                <a:spcPct val="80000"/>
              </a:lnSpc>
              <a:buClr>
                <a:srgbClr val="000000"/>
              </a:buClr>
              <a:buSzPts val="2800"/>
            </a:pPr>
            <a:r>
              <a:rPr lang="en" sz="3733" b="1" kern="0">
                <a:solidFill>
                  <a:srgbClr val="57CFAC"/>
                </a:solidFill>
                <a:latin typeface="Open Sans" pitchFamily="2" charset="0"/>
                <a:ea typeface="Open Sans" pitchFamily="2" charset="0"/>
                <a:cs typeface="Open Sans" pitchFamily="2" charset="0"/>
                <a:sym typeface="Montserrat"/>
              </a:rPr>
              <a:t>This project was initiated and funded by</a:t>
            </a:r>
            <a:endParaRPr sz="3733" b="1" kern="0">
              <a:solidFill>
                <a:srgbClr val="57CFAC"/>
              </a:solidFill>
              <a:latin typeface="Open Sans" pitchFamily="2" charset="0"/>
              <a:ea typeface="Open Sans" pitchFamily="2" charset="0"/>
              <a:cs typeface="Open Sans" pitchFamily="2" charset="0"/>
              <a:sym typeface="Montserrat"/>
            </a:endParaRPr>
          </a:p>
        </p:txBody>
      </p:sp>
      <p:pic>
        <p:nvPicPr>
          <p:cNvPr id="55" name="Google Shape;55;p13"/>
          <p:cNvPicPr preferRelativeResize="0"/>
          <p:nvPr/>
        </p:nvPicPr>
        <p:blipFill rotWithShape="1">
          <a:blip r:embed="rId3">
            <a:alphaModFix/>
          </a:blip>
          <a:srcRect l="56209"/>
          <a:stretch/>
        </p:blipFill>
        <p:spPr>
          <a:xfrm>
            <a:off x="7481533" y="919534"/>
            <a:ext cx="4536435" cy="5827100"/>
          </a:xfrm>
          <a:prstGeom prst="rect">
            <a:avLst/>
          </a:prstGeom>
          <a:noFill/>
          <a:ln>
            <a:noFill/>
          </a:ln>
        </p:spPr>
      </p:pic>
      <p:pic>
        <p:nvPicPr>
          <p:cNvPr id="56" name="Google Shape;56;p13"/>
          <p:cNvPicPr preferRelativeResize="0"/>
          <p:nvPr/>
        </p:nvPicPr>
        <p:blipFill>
          <a:blip r:embed="rId4">
            <a:alphaModFix/>
          </a:blip>
          <a:stretch>
            <a:fillRect/>
          </a:stretch>
        </p:blipFill>
        <p:spPr>
          <a:xfrm>
            <a:off x="1138098" y="2241033"/>
            <a:ext cx="4805167" cy="35695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97062-E227-4A19-1E34-1B039CDE89E9}"/>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08FC64-F88C-9C23-F5D5-DC899C2F6AA9}"/>
              </a:ext>
            </a:extLst>
          </p:cNvPr>
          <p:cNvSpPr/>
          <p:nvPr/>
        </p:nvSpPr>
        <p:spPr>
          <a:xfrm>
            <a:off x="4532714" y="1343024"/>
            <a:ext cx="7299701" cy="4981575"/>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9" name="Graphic 48">
            <a:extLst>
              <a:ext uri="{FF2B5EF4-FFF2-40B4-BE49-F238E27FC236}">
                <a16:creationId xmlns:a16="http://schemas.microsoft.com/office/drawing/2014/main" id="{4541DD27-E77B-8881-EE7D-C51933512D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9606" y="2261452"/>
            <a:ext cx="6622161" cy="3972306"/>
          </a:xfrm>
          <a:prstGeom prst="rect">
            <a:avLst/>
          </a:prstGeom>
        </p:spPr>
      </p:pic>
      <p:sp>
        <p:nvSpPr>
          <p:cNvPr id="9" name="Title 8">
            <a:extLst>
              <a:ext uri="{FF2B5EF4-FFF2-40B4-BE49-F238E27FC236}">
                <a16:creationId xmlns:a16="http://schemas.microsoft.com/office/drawing/2014/main" id="{8EDA21B2-C455-45CB-A785-EB92FD8F396F}"/>
              </a:ext>
            </a:extLst>
          </p:cNvPr>
          <p:cNvSpPr>
            <a:spLocks noGrp="1"/>
          </p:cNvSpPr>
          <p:nvPr>
            <p:ph type="title"/>
          </p:nvPr>
        </p:nvSpPr>
        <p:spPr>
          <a:xfrm>
            <a:off x="360000" y="360000"/>
            <a:ext cx="9242103" cy="535531"/>
          </a:xfrm>
        </p:spPr>
        <p:txBody>
          <a:bodyPr>
            <a:normAutofit/>
          </a:bodyPr>
          <a:lstStyle/>
          <a:p>
            <a:r>
              <a:rPr lang="en-CA" noProof="0">
                <a:latin typeface="+mj-lt"/>
              </a:rPr>
              <a:t>Does Early Review by Neurology Help?</a:t>
            </a:r>
          </a:p>
        </p:txBody>
      </p:sp>
      <p:sp>
        <p:nvSpPr>
          <p:cNvPr id="7" name="Subtitle 6">
            <a:extLst>
              <a:ext uri="{FF2B5EF4-FFF2-40B4-BE49-F238E27FC236}">
                <a16:creationId xmlns:a16="http://schemas.microsoft.com/office/drawing/2014/main" id="{65845DCD-09AD-7C4A-CC83-77EB56DC3EBE}"/>
              </a:ext>
            </a:extLst>
          </p:cNvPr>
          <p:cNvSpPr>
            <a:spLocks noGrp="1"/>
          </p:cNvSpPr>
          <p:nvPr>
            <p:ph idx="1"/>
          </p:nvPr>
        </p:nvSpPr>
        <p:spPr>
          <a:xfrm>
            <a:off x="384497" y="1173772"/>
            <a:ext cx="3910636" cy="5047566"/>
          </a:xfrm>
        </p:spPr>
        <p:txBody>
          <a:bodyPr lIns="0" tIns="45720" rIns="91440" bIns="45720" anchor="t"/>
          <a:lstStyle/>
          <a:p>
            <a:pPr marL="0" indent="0">
              <a:buClr>
                <a:srgbClr val="57CFAC"/>
              </a:buClr>
              <a:buNone/>
            </a:pPr>
            <a:endParaRPr lang="en-CA" sz="2000" b="1" noProof="0">
              <a:ea typeface="Roboto"/>
            </a:endParaRPr>
          </a:p>
          <a:p>
            <a:pPr marL="0" indent="0">
              <a:buClr>
                <a:srgbClr val="57CFAC"/>
              </a:buClr>
              <a:buNone/>
            </a:pPr>
            <a:endParaRPr lang="en-CA" sz="2000" b="1" noProof="0">
              <a:ea typeface="Roboto"/>
            </a:endParaRPr>
          </a:p>
          <a:p>
            <a:pPr marL="0" indent="0">
              <a:buClr>
                <a:srgbClr val="57CFAC"/>
              </a:buClr>
              <a:buNone/>
            </a:pPr>
            <a:r>
              <a:rPr lang="en-CA" sz="2000" b="1" noProof="0">
                <a:ea typeface="Roboto"/>
              </a:rPr>
              <a:t>Early review by non-specialist neurologist did not reduce delay to ALS/MND multidisciplinary clinic</a:t>
            </a:r>
            <a:r>
              <a:rPr lang="en-CA" sz="2000" noProof="0">
                <a:ea typeface="Roboto"/>
              </a:rPr>
              <a:t>…</a:t>
            </a:r>
            <a:r>
              <a:rPr lang="en-US" sz="2000" b="1">
                <a:solidFill>
                  <a:schemeClr val="accent3"/>
                </a:solidFill>
                <a:ea typeface="Roboto"/>
              </a:rPr>
              <a:t>But reduced the overall cost of investigation.</a:t>
            </a:r>
          </a:p>
          <a:p>
            <a:pPr marL="0" indent="0">
              <a:buClr>
                <a:srgbClr val="57CFAC"/>
              </a:buClr>
              <a:buNone/>
            </a:pPr>
            <a:endParaRPr lang="en-CA" sz="2000" noProof="0"/>
          </a:p>
        </p:txBody>
      </p:sp>
      <p:sp>
        <p:nvSpPr>
          <p:cNvPr id="6" name="Text Placeholder 5">
            <a:extLst>
              <a:ext uri="{FF2B5EF4-FFF2-40B4-BE49-F238E27FC236}">
                <a16:creationId xmlns:a16="http://schemas.microsoft.com/office/drawing/2014/main" id="{BACEC617-E6B6-32D6-F819-10A864BB0C35}"/>
              </a:ext>
            </a:extLst>
          </p:cNvPr>
          <p:cNvSpPr>
            <a:spLocks noGrp="1"/>
          </p:cNvSpPr>
          <p:nvPr>
            <p:ph type="body" sz="quarter" idx="16"/>
          </p:nvPr>
        </p:nvSpPr>
        <p:spPr>
          <a:xfrm>
            <a:off x="339363" y="6461626"/>
            <a:ext cx="11157806" cy="221599"/>
          </a:xfrm>
        </p:spPr>
        <p:txBody>
          <a:bodyPr/>
          <a:lstStyle/>
          <a:p>
            <a:pPr>
              <a:spcBef>
                <a:spcPts val="0"/>
              </a:spcBef>
            </a:pPr>
            <a:r>
              <a:rPr lang="en-CA" sz="800"/>
              <a:t>ALS, amyotrophic lateral sclerosis; MND, motor neuron disease</a:t>
            </a:r>
          </a:p>
          <a:p>
            <a:pPr>
              <a:spcBef>
                <a:spcPts val="0"/>
              </a:spcBef>
            </a:pPr>
            <a:r>
              <a:rPr lang="en-CA" sz="800" noProof="0"/>
              <a:t>Galvin M, et al. BMC Health Serv Res. 2015;15:571. Galvin M, et al </a:t>
            </a:r>
            <a:r>
              <a:rPr lang="en-CA" sz="800" i="1" noProof="0" err="1"/>
              <a:t>PLoS</a:t>
            </a:r>
            <a:r>
              <a:rPr lang="en-CA" sz="800" i="1" noProof="0"/>
              <a:t> One</a:t>
            </a:r>
            <a:r>
              <a:rPr lang="en-CA" sz="800" noProof="0"/>
              <a:t>. 2017;12(6):e0179796. </a:t>
            </a:r>
          </a:p>
        </p:txBody>
      </p:sp>
      <p:sp>
        <p:nvSpPr>
          <p:cNvPr id="4" name="TextBox 3">
            <a:extLst>
              <a:ext uri="{FF2B5EF4-FFF2-40B4-BE49-F238E27FC236}">
                <a16:creationId xmlns:a16="http://schemas.microsoft.com/office/drawing/2014/main" id="{9489222E-A3FC-2B94-977F-3A8C89423FB0}"/>
              </a:ext>
            </a:extLst>
          </p:cNvPr>
          <p:cNvSpPr txBox="1"/>
          <p:nvPr/>
        </p:nvSpPr>
        <p:spPr>
          <a:xfrm>
            <a:off x="4271877" y="1463719"/>
            <a:ext cx="6093994" cy="369332"/>
          </a:xfrm>
          <a:prstGeom prst="rect">
            <a:avLst/>
          </a:prstGeom>
          <a:noFill/>
        </p:spPr>
        <p:txBody>
          <a:bodyPr wrap="square">
            <a:spAutoFit/>
          </a:bodyPr>
          <a:lstStyle/>
          <a:p>
            <a:pPr algn="ctr"/>
            <a:r>
              <a:rPr lang="en-CA" b="1" i="0" noProof="0">
                <a:solidFill>
                  <a:srgbClr val="333333"/>
                </a:solidFill>
                <a:effectLst/>
              </a:rPr>
              <a:t>Sequence of contacts with health services</a:t>
            </a:r>
            <a:endParaRPr lang="en-CA" noProof="0"/>
          </a:p>
        </p:txBody>
      </p:sp>
      <p:sp>
        <p:nvSpPr>
          <p:cNvPr id="21" name="TextBox 20">
            <a:extLst>
              <a:ext uri="{FF2B5EF4-FFF2-40B4-BE49-F238E27FC236}">
                <a16:creationId xmlns:a16="http://schemas.microsoft.com/office/drawing/2014/main" id="{5EF58303-71F6-E38A-E5B6-179055355251}"/>
              </a:ext>
            </a:extLst>
          </p:cNvPr>
          <p:cNvSpPr txBox="1"/>
          <p:nvPr/>
        </p:nvSpPr>
        <p:spPr>
          <a:xfrm>
            <a:off x="4731270" y="1936823"/>
            <a:ext cx="821059" cy="253916"/>
          </a:xfrm>
          <a:prstGeom prst="rect">
            <a:avLst/>
          </a:prstGeom>
          <a:noFill/>
        </p:spPr>
        <p:txBody>
          <a:bodyPr wrap="none" rtlCol="0">
            <a:spAutoFit/>
          </a:bodyPr>
          <a:lstStyle/>
          <a:p>
            <a:r>
              <a:rPr lang="en-CA" sz="1050" b="1" noProof="0"/>
              <a:t>Contact 1</a:t>
            </a:r>
          </a:p>
        </p:txBody>
      </p:sp>
      <p:sp>
        <p:nvSpPr>
          <p:cNvPr id="22" name="TextBox 21">
            <a:extLst>
              <a:ext uri="{FF2B5EF4-FFF2-40B4-BE49-F238E27FC236}">
                <a16:creationId xmlns:a16="http://schemas.microsoft.com/office/drawing/2014/main" id="{3052A521-8A88-B765-01BF-7D2F4E2DA9BD}"/>
              </a:ext>
            </a:extLst>
          </p:cNvPr>
          <p:cNvSpPr txBox="1"/>
          <p:nvPr/>
        </p:nvSpPr>
        <p:spPr>
          <a:xfrm>
            <a:off x="5782399" y="1936823"/>
            <a:ext cx="821058" cy="253916"/>
          </a:xfrm>
          <a:prstGeom prst="rect">
            <a:avLst/>
          </a:prstGeom>
          <a:noFill/>
        </p:spPr>
        <p:txBody>
          <a:bodyPr wrap="none" rtlCol="0">
            <a:spAutoFit/>
          </a:bodyPr>
          <a:lstStyle/>
          <a:p>
            <a:pPr algn="ctr"/>
            <a:r>
              <a:rPr lang="en-CA" sz="1050" b="1" noProof="0"/>
              <a:t>Contact 2</a:t>
            </a:r>
          </a:p>
        </p:txBody>
      </p:sp>
      <p:sp>
        <p:nvSpPr>
          <p:cNvPr id="23" name="TextBox 22">
            <a:extLst>
              <a:ext uri="{FF2B5EF4-FFF2-40B4-BE49-F238E27FC236}">
                <a16:creationId xmlns:a16="http://schemas.microsoft.com/office/drawing/2014/main" id="{5236A8CA-9528-DEB2-9E9F-4D9321C1F1FE}"/>
              </a:ext>
            </a:extLst>
          </p:cNvPr>
          <p:cNvSpPr txBox="1"/>
          <p:nvPr/>
        </p:nvSpPr>
        <p:spPr>
          <a:xfrm>
            <a:off x="6868250" y="1936823"/>
            <a:ext cx="821058" cy="253916"/>
          </a:xfrm>
          <a:prstGeom prst="rect">
            <a:avLst/>
          </a:prstGeom>
          <a:noFill/>
        </p:spPr>
        <p:txBody>
          <a:bodyPr wrap="none" rtlCol="0">
            <a:spAutoFit/>
          </a:bodyPr>
          <a:lstStyle/>
          <a:p>
            <a:pPr algn="ctr"/>
            <a:r>
              <a:rPr lang="en-CA" sz="1050" b="1" noProof="0"/>
              <a:t>Contact 3</a:t>
            </a:r>
          </a:p>
        </p:txBody>
      </p:sp>
      <p:sp>
        <p:nvSpPr>
          <p:cNvPr id="24" name="TextBox 23">
            <a:extLst>
              <a:ext uri="{FF2B5EF4-FFF2-40B4-BE49-F238E27FC236}">
                <a16:creationId xmlns:a16="http://schemas.microsoft.com/office/drawing/2014/main" id="{0B281CBF-0AB4-E4F2-DE46-C2BBF4EDF138}"/>
              </a:ext>
            </a:extLst>
          </p:cNvPr>
          <p:cNvSpPr txBox="1"/>
          <p:nvPr/>
        </p:nvSpPr>
        <p:spPr>
          <a:xfrm>
            <a:off x="7916000" y="1936823"/>
            <a:ext cx="821058" cy="253916"/>
          </a:xfrm>
          <a:prstGeom prst="rect">
            <a:avLst/>
          </a:prstGeom>
          <a:noFill/>
        </p:spPr>
        <p:txBody>
          <a:bodyPr wrap="none" rtlCol="0">
            <a:spAutoFit/>
          </a:bodyPr>
          <a:lstStyle/>
          <a:p>
            <a:pPr algn="ctr"/>
            <a:r>
              <a:rPr lang="en-CA" sz="1050" b="1" noProof="0"/>
              <a:t>Contact 4</a:t>
            </a:r>
          </a:p>
        </p:txBody>
      </p:sp>
      <p:sp>
        <p:nvSpPr>
          <p:cNvPr id="25" name="TextBox 24">
            <a:extLst>
              <a:ext uri="{FF2B5EF4-FFF2-40B4-BE49-F238E27FC236}">
                <a16:creationId xmlns:a16="http://schemas.microsoft.com/office/drawing/2014/main" id="{99209F04-99B9-8C73-0940-BE14C0455427}"/>
              </a:ext>
            </a:extLst>
          </p:cNvPr>
          <p:cNvSpPr txBox="1"/>
          <p:nvPr/>
        </p:nvSpPr>
        <p:spPr>
          <a:xfrm>
            <a:off x="8887550" y="1936823"/>
            <a:ext cx="821058" cy="253916"/>
          </a:xfrm>
          <a:prstGeom prst="rect">
            <a:avLst/>
          </a:prstGeom>
          <a:noFill/>
        </p:spPr>
        <p:txBody>
          <a:bodyPr wrap="none" rtlCol="0">
            <a:spAutoFit/>
          </a:bodyPr>
          <a:lstStyle/>
          <a:p>
            <a:pPr algn="ctr"/>
            <a:r>
              <a:rPr lang="en-CA" sz="1050" b="1" noProof="0"/>
              <a:t>Contact 5</a:t>
            </a:r>
          </a:p>
        </p:txBody>
      </p:sp>
      <p:sp>
        <p:nvSpPr>
          <p:cNvPr id="26" name="TextBox 25">
            <a:extLst>
              <a:ext uri="{FF2B5EF4-FFF2-40B4-BE49-F238E27FC236}">
                <a16:creationId xmlns:a16="http://schemas.microsoft.com/office/drawing/2014/main" id="{A6562879-9804-B704-234C-259A47FDD24F}"/>
              </a:ext>
            </a:extLst>
          </p:cNvPr>
          <p:cNvSpPr txBox="1"/>
          <p:nvPr/>
        </p:nvSpPr>
        <p:spPr>
          <a:xfrm>
            <a:off x="9897200" y="1936823"/>
            <a:ext cx="821058" cy="253916"/>
          </a:xfrm>
          <a:prstGeom prst="rect">
            <a:avLst/>
          </a:prstGeom>
          <a:noFill/>
        </p:spPr>
        <p:txBody>
          <a:bodyPr wrap="none" rtlCol="0">
            <a:spAutoFit/>
          </a:bodyPr>
          <a:lstStyle/>
          <a:p>
            <a:pPr algn="ctr"/>
            <a:r>
              <a:rPr lang="en-CA" sz="1050" b="1" noProof="0"/>
              <a:t>Contact 6</a:t>
            </a:r>
          </a:p>
        </p:txBody>
      </p:sp>
      <p:sp>
        <p:nvSpPr>
          <p:cNvPr id="27" name="TextBox 26">
            <a:extLst>
              <a:ext uri="{FF2B5EF4-FFF2-40B4-BE49-F238E27FC236}">
                <a16:creationId xmlns:a16="http://schemas.microsoft.com/office/drawing/2014/main" id="{A664ECD3-B8D2-51B6-81F2-73909A79D6F4}"/>
              </a:ext>
            </a:extLst>
          </p:cNvPr>
          <p:cNvSpPr txBox="1"/>
          <p:nvPr/>
        </p:nvSpPr>
        <p:spPr>
          <a:xfrm>
            <a:off x="10628335" y="1961189"/>
            <a:ext cx="1247538" cy="384721"/>
          </a:xfrm>
          <a:prstGeom prst="rect">
            <a:avLst/>
          </a:prstGeom>
          <a:noFill/>
        </p:spPr>
        <p:txBody>
          <a:bodyPr wrap="square" rtlCol="0">
            <a:spAutoFit/>
          </a:bodyPr>
          <a:lstStyle/>
          <a:p>
            <a:pPr algn="ctr"/>
            <a:r>
              <a:rPr lang="en-CA" sz="850" b="1" noProof="0"/>
              <a:t>Multidisciplinary </a:t>
            </a:r>
            <a:r>
              <a:rPr lang="en-CA" sz="1050" b="1" noProof="0"/>
              <a:t>Clinic</a:t>
            </a:r>
          </a:p>
        </p:txBody>
      </p:sp>
      <p:sp>
        <p:nvSpPr>
          <p:cNvPr id="28" name="TextBox 27">
            <a:extLst>
              <a:ext uri="{FF2B5EF4-FFF2-40B4-BE49-F238E27FC236}">
                <a16:creationId xmlns:a16="http://schemas.microsoft.com/office/drawing/2014/main" id="{F39AD9CC-61B0-0E7E-CC88-68F48CDFB489}"/>
              </a:ext>
            </a:extLst>
          </p:cNvPr>
          <p:cNvSpPr txBox="1"/>
          <p:nvPr/>
        </p:nvSpPr>
        <p:spPr>
          <a:xfrm>
            <a:off x="4844920" y="3124060"/>
            <a:ext cx="825553" cy="276999"/>
          </a:xfrm>
          <a:prstGeom prst="rect">
            <a:avLst/>
          </a:prstGeom>
          <a:noFill/>
        </p:spPr>
        <p:txBody>
          <a:bodyPr wrap="square" lIns="91440" tIns="45720" rIns="91440" bIns="45720" rtlCol="0" anchor="t">
            <a:spAutoFit/>
          </a:bodyPr>
          <a:lstStyle/>
          <a:p>
            <a:pPr algn="ctr"/>
            <a:r>
              <a:rPr lang="en-CA" sz="600" b="1">
                <a:solidFill>
                  <a:schemeClr val="bg1"/>
                </a:solidFill>
              </a:rPr>
              <a:t>General practitioner </a:t>
            </a:r>
            <a:r>
              <a:rPr lang="en-CA" sz="600" b="1" noProof="0">
                <a:solidFill>
                  <a:schemeClr val="bg1"/>
                </a:solidFill>
              </a:rPr>
              <a:t>(32)</a:t>
            </a:r>
          </a:p>
        </p:txBody>
      </p:sp>
      <p:sp>
        <p:nvSpPr>
          <p:cNvPr id="29" name="TextBox 28">
            <a:extLst>
              <a:ext uri="{FF2B5EF4-FFF2-40B4-BE49-F238E27FC236}">
                <a16:creationId xmlns:a16="http://schemas.microsoft.com/office/drawing/2014/main" id="{89E76A4B-2A5A-1E4C-7E03-2383555DB5B7}"/>
              </a:ext>
            </a:extLst>
          </p:cNvPr>
          <p:cNvSpPr txBox="1"/>
          <p:nvPr/>
        </p:nvSpPr>
        <p:spPr>
          <a:xfrm>
            <a:off x="4889605" y="3701118"/>
            <a:ext cx="716359" cy="323165"/>
          </a:xfrm>
          <a:prstGeom prst="rect">
            <a:avLst/>
          </a:prstGeom>
          <a:noFill/>
        </p:spPr>
        <p:txBody>
          <a:bodyPr wrap="square" lIns="91440" tIns="45720" rIns="91440" bIns="45720" rtlCol="0" anchor="t">
            <a:spAutoFit/>
          </a:bodyPr>
          <a:lstStyle/>
          <a:p>
            <a:pPr algn="ctr"/>
            <a:r>
              <a:rPr lang="en-CA" sz="500" b="1" noProof="0">
                <a:solidFill>
                  <a:schemeClr val="bg1"/>
                </a:solidFill>
              </a:rPr>
              <a:t>Hospital / </a:t>
            </a:r>
            <a:r>
              <a:rPr lang="en-CA" sz="500" b="1">
                <a:solidFill>
                  <a:schemeClr val="bg1"/>
                </a:solidFill>
              </a:rPr>
              <a:t>Emergency Department </a:t>
            </a:r>
            <a:r>
              <a:rPr lang="en-CA" sz="500" b="1" noProof="0">
                <a:solidFill>
                  <a:schemeClr val="bg1"/>
                </a:solidFill>
              </a:rPr>
              <a:t>(1)</a:t>
            </a:r>
            <a:endParaRPr lang="en-CA" sz="500" b="1" noProof="0">
              <a:solidFill>
                <a:schemeClr val="bg1"/>
              </a:solidFill>
              <a:ea typeface="Open Sans"/>
              <a:cs typeface="Open Sans"/>
            </a:endParaRPr>
          </a:p>
        </p:txBody>
      </p:sp>
      <p:sp>
        <p:nvSpPr>
          <p:cNvPr id="30" name="TextBox 29">
            <a:extLst>
              <a:ext uri="{FF2B5EF4-FFF2-40B4-BE49-F238E27FC236}">
                <a16:creationId xmlns:a16="http://schemas.microsoft.com/office/drawing/2014/main" id="{8E79206A-FE10-4EA9-CF9C-A8094A9549B7}"/>
              </a:ext>
            </a:extLst>
          </p:cNvPr>
          <p:cNvSpPr txBox="1"/>
          <p:nvPr/>
        </p:nvSpPr>
        <p:spPr>
          <a:xfrm>
            <a:off x="4846148" y="4370229"/>
            <a:ext cx="832279" cy="307777"/>
          </a:xfrm>
          <a:prstGeom prst="rect">
            <a:avLst/>
          </a:prstGeom>
          <a:noFill/>
        </p:spPr>
        <p:txBody>
          <a:bodyPr wrap="none" rtlCol="0">
            <a:spAutoFit/>
          </a:bodyPr>
          <a:lstStyle/>
          <a:p>
            <a:pPr algn="ctr"/>
            <a:r>
              <a:rPr lang="en-CA" sz="700" b="1" noProof="0">
                <a:solidFill>
                  <a:schemeClr val="bg1"/>
                </a:solidFill>
              </a:rPr>
              <a:t>Physiotherapy</a:t>
            </a:r>
          </a:p>
          <a:p>
            <a:pPr algn="ctr"/>
            <a:r>
              <a:rPr lang="en-CA" sz="700" b="1" noProof="0">
                <a:solidFill>
                  <a:schemeClr val="bg1"/>
                </a:solidFill>
              </a:rPr>
              <a:t>(1)</a:t>
            </a:r>
          </a:p>
        </p:txBody>
      </p:sp>
      <p:sp>
        <p:nvSpPr>
          <p:cNvPr id="31" name="TextBox 30">
            <a:extLst>
              <a:ext uri="{FF2B5EF4-FFF2-40B4-BE49-F238E27FC236}">
                <a16:creationId xmlns:a16="http://schemas.microsoft.com/office/drawing/2014/main" id="{F9784742-263B-C7AC-A949-6392B9CC4A8F}"/>
              </a:ext>
            </a:extLst>
          </p:cNvPr>
          <p:cNvSpPr txBox="1"/>
          <p:nvPr/>
        </p:nvSpPr>
        <p:spPr>
          <a:xfrm>
            <a:off x="4970380" y="5081429"/>
            <a:ext cx="583814" cy="200055"/>
          </a:xfrm>
          <a:prstGeom prst="rect">
            <a:avLst/>
          </a:prstGeom>
          <a:noFill/>
        </p:spPr>
        <p:txBody>
          <a:bodyPr wrap="none" rtlCol="0">
            <a:spAutoFit/>
          </a:bodyPr>
          <a:lstStyle/>
          <a:p>
            <a:pPr algn="ctr"/>
            <a:r>
              <a:rPr lang="en-CA" sz="700" b="1" noProof="0">
                <a:solidFill>
                  <a:schemeClr val="bg1"/>
                </a:solidFill>
              </a:rPr>
              <a:t>Other (1)</a:t>
            </a:r>
          </a:p>
        </p:txBody>
      </p:sp>
      <p:sp>
        <p:nvSpPr>
          <p:cNvPr id="32" name="TextBox 31">
            <a:extLst>
              <a:ext uri="{FF2B5EF4-FFF2-40B4-BE49-F238E27FC236}">
                <a16:creationId xmlns:a16="http://schemas.microsoft.com/office/drawing/2014/main" id="{1F64AD5F-8DB9-06F1-5B10-CDB2932F3C8B}"/>
              </a:ext>
            </a:extLst>
          </p:cNvPr>
          <p:cNvSpPr txBox="1"/>
          <p:nvPr/>
        </p:nvSpPr>
        <p:spPr>
          <a:xfrm>
            <a:off x="5864788" y="2235608"/>
            <a:ext cx="867636" cy="323165"/>
          </a:xfrm>
          <a:prstGeom prst="rect">
            <a:avLst/>
          </a:prstGeom>
          <a:noFill/>
        </p:spPr>
        <p:txBody>
          <a:bodyPr wrap="square" rtlCol="0">
            <a:spAutoFit/>
          </a:bodyPr>
          <a:lstStyle/>
          <a:p>
            <a:pPr algn="ctr"/>
            <a:r>
              <a:rPr lang="en-CA" sz="500" b="1" noProof="0">
                <a:solidFill>
                  <a:schemeClr val="bg1"/>
                </a:solidFill>
              </a:rPr>
              <a:t>Hospital / Emergency Department</a:t>
            </a:r>
          </a:p>
          <a:p>
            <a:pPr algn="ctr"/>
            <a:r>
              <a:rPr lang="en-CA" sz="500" b="1" noProof="0">
                <a:solidFill>
                  <a:schemeClr val="bg1"/>
                </a:solidFill>
              </a:rPr>
              <a:t>(5)</a:t>
            </a:r>
          </a:p>
        </p:txBody>
      </p:sp>
      <p:sp>
        <p:nvSpPr>
          <p:cNvPr id="33" name="TextBox 32">
            <a:extLst>
              <a:ext uri="{FF2B5EF4-FFF2-40B4-BE49-F238E27FC236}">
                <a16:creationId xmlns:a16="http://schemas.microsoft.com/office/drawing/2014/main" id="{1B6E6E43-F392-D469-F4B0-A6923DBEFB86}"/>
              </a:ext>
            </a:extLst>
          </p:cNvPr>
          <p:cNvSpPr txBox="1"/>
          <p:nvPr/>
        </p:nvSpPr>
        <p:spPr>
          <a:xfrm>
            <a:off x="5962146" y="2639588"/>
            <a:ext cx="661588" cy="307777"/>
          </a:xfrm>
          <a:prstGeom prst="rect">
            <a:avLst/>
          </a:prstGeom>
          <a:noFill/>
        </p:spPr>
        <p:txBody>
          <a:bodyPr wrap="square" rtlCol="0">
            <a:spAutoFit/>
          </a:bodyPr>
          <a:lstStyle/>
          <a:p>
            <a:pPr algn="ctr"/>
            <a:r>
              <a:rPr lang="en-CA" sz="700" b="1" noProof="0"/>
              <a:t>Neurology (15)</a:t>
            </a:r>
          </a:p>
        </p:txBody>
      </p:sp>
      <p:sp>
        <p:nvSpPr>
          <p:cNvPr id="34" name="TextBox 33">
            <a:extLst>
              <a:ext uri="{FF2B5EF4-FFF2-40B4-BE49-F238E27FC236}">
                <a16:creationId xmlns:a16="http://schemas.microsoft.com/office/drawing/2014/main" id="{BFB5F915-33A6-54B8-E562-010BC2904199}"/>
              </a:ext>
            </a:extLst>
          </p:cNvPr>
          <p:cNvSpPr txBox="1"/>
          <p:nvPr/>
        </p:nvSpPr>
        <p:spPr>
          <a:xfrm>
            <a:off x="5864788" y="3075673"/>
            <a:ext cx="867636" cy="307777"/>
          </a:xfrm>
          <a:prstGeom prst="rect">
            <a:avLst/>
          </a:prstGeom>
          <a:noFill/>
        </p:spPr>
        <p:txBody>
          <a:bodyPr wrap="square" rtlCol="0">
            <a:spAutoFit/>
          </a:bodyPr>
          <a:lstStyle/>
          <a:p>
            <a:pPr algn="ctr"/>
            <a:r>
              <a:rPr lang="en-CA" sz="700" b="1" noProof="0">
                <a:solidFill>
                  <a:schemeClr val="bg1"/>
                </a:solidFill>
              </a:rPr>
              <a:t>Rheumatology (2)</a:t>
            </a:r>
          </a:p>
        </p:txBody>
      </p:sp>
      <p:sp>
        <p:nvSpPr>
          <p:cNvPr id="35" name="TextBox 34">
            <a:extLst>
              <a:ext uri="{FF2B5EF4-FFF2-40B4-BE49-F238E27FC236}">
                <a16:creationId xmlns:a16="http://schemas.microsoft.com/office/drawing/2014/main" id="{BAC4F73F-E813-9B22-8ADC-16F74BB0C2C1}"/>
              </a:ext>
            </a:extLst>
          </p:cNvPr>
          <p:cNvSpPr txBox="1"/>
          <p:nvPr/>
        </p:nvSpPr>
        <p:spPr>
          <a:xfrm>
            <a:off x="5962855" y="3495299"/>
            <a:ext cx="661588" cy="292388"/>
          </a:xfrm>
          <a:prstGeom prst="rect">
            <a:avLst/>
          </a:prstGeom>
          <a:noFill/>
        </p:spPr>
        <p:txBody>
          <a:bodyPr wrap="square" rtlCol="0">
            <a:spAutoFit/>
          </a:bodyPr>
          <a:lstStyle/>
          <a:p>
            <a:pPr algn="ctr"/>
            <a:r>
              <a:rPr lang="en-CA" sz="650" b="1" noProof="0">
                <a:solidFill>
                  <a:schemeClr val="bg1"/>
                </a:solidFill>
              </a:rPr>
              <a:t>Ear, Nose &amp; Throat (2)</a:t>
            </a:r>
          </a:p>
        </p:txBody>
      </p:sp>
      <p:sp>
        <p:nvSpPr>
          <p:cNvPr id="36" name="TextBox 35">
            <a:extLst>
              <a:ext uri="{FF2B5EF4-FFF2-40B4-BE49-F238E27FC236}">
                <a16:creationId xmlns:a16="http://schemas.microsoft.com/office/drawing/2014/main" id="{4CE32245-62B4-9AFF-A544-0F4F4D0C4881}"/>
              </a:ext>
            </a:extLst>
          </p:cNvPr>
          <p:cNvSpPr txBox="1"/>
          <p:nvPr/>
        </p:nvSpPr>
        <p:spPr>
          <a:xfrm>
            <a:off x="5864788" y="3901173"/>
            <a:ext cx="867636" cy="307777"/>
          </a:xfrm>
          <a:prstGeom prst="rect">
            <a:avLst/>
          </a:prstGeom>
          <a:noFill/>
        </p:spPr>
        <p:txBody>
          <a:bodyPr wrap="square" rtlCol="0">
            <a:spAutoFit/>
          </a:bodyPr>
          <a:lstStyle/>
          <a:p>
            <a:pPr algn="ctr"/>
            <a:r>
              <a:rPr lang="en-CA" sz="700" b="1" noProof="0">
                <a:solidFill>
                  <a:schemeClr val="bg1"/>
                </a:solidFill>
              </a:rPr>
              <a:t>Other Surgical (1)</a:t>
            </a:r>
          </a:p>
        </p:txBody>
      </p:sp>
      <p:sp>
        <p:nvSpPr>
          <p:cNvPr id="37" name="TextBox 36">
            <a:extLst>
              <a:ext uri="{FF2B5EF4-FFF2-40B4-BE49-F238E27FC236}">
                <a16:creationId xmlns:a16="http://schemas.microsoft.com/office/drawing/2014/main" id="{2684BAD0-5A59-FB62-3418-1AD688B855F3}"/>
              </a:ext>
            </a:extLst>
          </p:cNvPr>
          <p:cNvSpPr txBox="1"/>
          <p:nvPr/>
        </p:nvSpPr>
        <p:spPr>
          <a:xfrm>
            <a:off x="5864788" y="4307573"/>
            <a:ext cx="867636" cy="307777"/>
          </a:xfrm>
          <a:prstGeom prst="rect">
            <a:avLst/>
          </a:prstGeom>
          <a:noFill/>
        </p:spPr>
        <p:txBody>
          <a:bodyPr wrap="square" rtlCol="0">
            <a:spAutoFit/>
          </a:bodyPr>
          <a:lstStyle/>
          <a:p>
            <a:pPr algn="ctr"/>
            <a:r>
              <a:rPr lang="en-CA" sz="700" b="1" noProof="0">
                <a:solidFill>
                  <a:schemeClr val="bg1"/>
                </a:solidFill>
              </a:rPr>
              <a:t>Physiotherapy (4)</a:t>
            </a:r>
          </a:p>
        </p:txBody>
      </p:sp>
      <p:sp>
        <p:nvSpPr>
          <p:cNvPr id="38" name="TextBox 37">
            <a:extLst>
              <a:ext uri="{FF2B5EF4-FFF2-40B4-BE49-F238E27FC236}">
                <a16:creationId xmlns:a16="http://schemas.microsoft.com/office/drawing/2014/main" id="{3ED2DB9F-3E84-BCC2-7E4B-EA1698FCB5E6}"/>
              </a:ext>
            </a:extLst>
          </p:cNvPr>
          <p:cNvSpPr txBox="1"/>
          <p:nvPr/>
        </p:nvSpPr>
        <p:spPr>
          <a:xfrm>
            <a:off x="5864788" y="4720323"/>
            <a:ext cx="867636" cy="307777"/>
          </a:xfrm>
          <a:prstGeom prst="rect">
            <a:avLst/>
          </a:prstGeom>
          <a:noFill/>
        </p:spPr>
        <p:txBody>
          <a:bodyPr wrap="square" rtlCol="0">
            <a:spAutoFit/>
          </a:bodyPr>
          <a:lstStyle/>
          <a:p>
            <a:pPr algn="ctr"/>
            <a:r>
              <a:rPr lang="en-CA" sz="700" b="1" noProof="0">
                <a:solidFill>
                  <a:schemeClr val="bg1"/>
                </a:solidFill>
              </a:rPr>
              <a:t>Orthopedic </a:t>
            </a:r>
          </a:p>
          <a:p>
            <a:pPr algn="ctr"/>
            <a:r>
              <a:rPr lang="en-CA" sz="700" b="1" noProof="0">
                <a:solidFill>
                  <a:schemeClr val="bg1"/>
                </a:solidFill>
              </a:rPr>
              <a:t>(5)</a:t>
            </a:r>
          </a:p>
        </p:txBody>
      </p:sp>
      <p:sp>
        <p:nvSpPr>
          <p:cNvPr id="39" name="TextBox 38">
            <a:extLst>
              <a:ext uri="{FF2B5EF4-FFF2-40B4-BE49-F238E27FC236}">
                <a16:creationId xmlns:a16="http://schemas.microsoft.com/office/drawing/2014/main" id="{237A5286-4AA4-7316-D9E2-71B96E412F8A}"/>
              </a:ext>
            </a:extLst>
          </p:cNvPr>
          <p:cNvSpPr txBox="1"/>
          <p:nvPr/>
        </p:nvSpPr>
        <p:spPr>
          <a:xfrm>
            <a:off x="5967812" y="5126723"/>
            <a:ext cx="661588" cy="307777"/>
          </a:xfrm>
          <a:prstGeom prst="rect">
            <a:avLst/>
          </a:prstGeom>
          <a:noFill/>
        </p:spPr>
        <p:txBody>
          <a:bodyPr wrap="square" rtlCol="0">
            <a:spAutoFit/>
          </a:bodyPr>
          <a:lstStyle/>
          <a:p>
            <a:pPr algn="ctr"/>
            <a:r>
              <a:rPr lang="en-CA" sz="700" b="1" noProof="0">
                <a:solidFill>
                  <a:schemeClr val="bg1"/>
                </a:solidFill>
              </a:rPr>
              <a:t>Geriatrics (2)</a:t>
            </a:r>
          </a:p>
        </p:txBody>
      </p:sp>
      <p:sp>
        <p:nvSpPr>
          <p:cNvPr id="40" name="TextBox 39">
            <a:extLst>
              <a:ext uri="{FF2B5EF4-FFF2-40B4-BE49-F238E27FC236}">
                <a16:creationId xmlns:a16="http://schemas.microsoft.com/office/drawing/2014/main" id="{3698D203-ACE3-8950-80E6-F6EE1D1C26C7}"/>
              </a:ext>
            </a:extLst>
          </p:cNvPr>
          <p:cNvSpPr txBox="1"/>
          <p:nvPr/>
        </p:nvSpPr>
        <p:spPr>
          <a:xfrm>
            <a:off x="5864788" y="5533123"/>
            <a:ext cx="867636" cy="307777"/>
          </a:xfrm>
          <a:prstGeom prst="rect">
            <a:avLst/>
          </a:prstGeom>
          <a:noFill/>
        </p:spPr>
        <p:txBody>
          <a:bodyPr wrap="square" rtlCol="0">
            <a:spAutoFit/>
          </a:bodyPr>
          <a:lstStyle/>
          <a:p>
            <a:pPr algn="ctr"/>
            <a:r>
              <a:rPr lang="en-CA" sz="700" b="1" noProof="0">
                <a:solidFill>
                  <a:schemeClr val="bg1"/>
                </a:solidFill>
              </a:rPr>
              <a:t>Chiropractor (1)</a:t>
            </a:r>
          </a:p>
        </p:txBody>
      </p:sp>
      <p:sp>
        <p:nvSpPr>
          <p:cNvPr id="41" name="TextBox 40">
            <a:extLst>
              <a:ext uri="{FF2B5EF4-FFF2-40B4-BE49-F238E27FC236}">
                <a16:creationId xmlns:a16="http://schemas.microsoft.com/office/drawing/2014/main" id="{E50AB667-2967-4E9F-411B-DE2AC41C2E9C}"/>
              </a:ext>
            </a:extLst>
          </p:cNvPr>
          <p:cNvSpPr txBox="1"/>
          <p:nvPr/>
        </p:nvSpPr>
        <p:spPr>
          <a:xfrm>
            <a:off x="5967812" y="5996673"/>
            <a:ext cx="661588" cy="200055"/>
          </a:xfrm>
          <a:prstGeom prst="rect">
            <a:avLst/>
          </a:prstGeom>
          <a:noFill/>
        </p:spPr>
        <p:txBody>
          <a:bodyPr wrap="square" rtlCol="0">
            <a:spAutoFit/>
          </a:bodyPr>
          <a:lstStyle/>
          <a:p>
            <a:pPr algn="ctr"/>
            <a:r>
              <a:rPr lang="en-CA" sz="700" b="1" noProof="0">
                <a:solidFill>
                  <a:schemeClr val="bg1"/>
                </a:solidFill>
              </a:rPr>
              <a:t>Other (1)</a:t>
            </a:r>
          </a:p>
        </p:txBody>
      </p:sp>
      <p:sp>
        <p:nvSpPr>
          <p:cNvPr id="42" name="TextBox 41">
            <a:extLst>
              <a:ext uri="{FF2B5EF4-FFF2-40B4-BE49-F238E27FC236}">
                <a16:creationId xmlns:a16="http://schemas.microsoft.com/office/drawing/2014/main" id="{CCD3FF6F-4530-F73D-6D2D-C137442D917B}"/>
              </a:ext>
            </a:extLst>
          </p:cNvPr>
          <p:cNvSpPr txBox="1"/>
          <p:nvPr/>
        </p:nvSpPr>
        <p:spPr>
          <a:xfrm>
            <a:off x="7053027" y="5742673"/>
            <a:ext cx="661588" cy="200055"/>
          </a:xfrm>
          <a:prstGeom prst="rect">
            <a:avLst/>
          </a:prstGeom>
          <a:noFill/>
        </p:spPr>
        <p:txBody>
          <a:bodyPr wrap="square" rtlCol="0">
            <a:spAutoFit/>
          </a:bodyPr>
          <a:lstStyle/>
          <a:p>
            <a:pPr algn="ctr"/>
            <a:r>
              <a:rPr lang="en-CA" sz="700" b="1" noProof="0">
                <a:solidFill>
                  <a:schemeClr val="bg1"/>
                </a:solidFill>
              </a:rPr>
              <a:t>Other (4)</a:t>
            </a:r>
          </a:p>
        </p:txBody>
      </p:sp>
      <p:sp>
        <p:nvSpPr>
          <p:cNvPr id="43" name="TextBox 42">
            <a:extLst>
              <a:ext uri="{FF2B5EF4-FFF2-40B4-BE49-F238E27FC236}">
                <a16:creationId xmlns:a16="http://schemas.microsoft.com/office/drawing/2014/main" id="{AE4904C5-AC3E-B913-030D-C8FD9317EC47}"/>
              </a:ext>
            </a:extLst>
          </p:cNvPr>
          <p:cNvSpPr txBox="1"/>
          <p:nvPr/>
        </p:nvSpPr>
        <p:spPr>
          <a:xfrm>
            <a:off x="8095697" y="5469623"/>
            <a:ext cx="661588" cy="200055"/>
          </a:xfrm>
          <a:prstGeom prst="rect">
            <a:avLst/>
          </a:prstGeom>
          <a:noFill/>
        </p:spPr>
        <p:txBody>
          <a:bodyPr wrap="square" rtlCol="0">
            <a:spAutoFit/>
          </a:bodyPr>
          <a:lstStyle/>
          <a:p>
            <a:pPr algn="ctr"/>
            <a:r>
              <a:rPr lang="en-CA" sz="700" b="1" noProof="0">
                <a:solidFill>
                  <a:schemeClr val="bg1"/>
                </a:solidFill>
              </a:rPr>
              <a:t>Other (1)</a:t>
            </a:r>
          </a:p>
        </p:txBody>
      </p:sp>
      <p:sp>
        <p:nvSpPr>
          <p:cNvPr id="44" name="TextBox 43">
            <a:extLst>
              <a:ext uri="{FF2B5EF4-FFF2-40B4-BE49-F238E27FC236}">
                <a16:creationId xmlns:a16="http://schemas.microsoft.com/office/drawing/2014/main" id="{4ACD02D3-B058-A182-1CCE-8DD33A32E598}"/>
              </a:ext>
            </a:extLst>
          </p:cNvPr>
          <p:cNvSpPr txBox="1"/>
          <p:nvPr/>
        </p:nvSpPr>
        <p:spPr>
          <a:xfrm>
            <a:off x="6946591" y="2525446"/>
            <a:ext cx="867636" cy="246221"/>
          </a:xfrm>
          <a:prstGeom prst="rect">
            <a:avLst/>
          </a:prstGeom>
          <a:noFill/>
        </p:spPr>
        <p:txBody>
          <a:bodyPr wrap="square" rtlCol="0">
            <a:spAutoFit/>
          </a:bodyPr>
          <a:lstStyle/>
          <a:p>
            <a:pPr algn="ctr"/>
            <a:r>
              <a:rPr lang="en-CA" sz="500" b="1">
                <a:solidFill>
                  <a:schemeClr val="bg1"/>
                </a:solidFill>
              </a:rPr>
              <a:t>Hospital / Emergency Department </a:t>
            </a:r>
            <a:r>
              <a:rPr lang="en-CA" sz="500" b="1" noProof="0">
                <a:solidFill>
                  <a:schemeClr val="bg1"/>
                </a:solidFill>
              </a:rPr>
              <a:t>(5)</a:t>
            </a:r>
          </a:p>
        </p:txBody>
      </p:sp>
      <p:sp>
        <p:nvSpPr>
          <p:cNvPr id="45" name="TextBox 44">
            <a:extLst>
              <a:ext uri="{FF2B5EF4-FFF2-40B4-BE49-F238E27FC236}">
                <a16:creationId xmlns:a16="http://schemas.microsoft.com/office/drawing/2014/main" id="{D02FE6DD-FDC9-F80C-4BE8-08B8E4341A1E}"/>
              </a:ext>
            </a:extLst>
          </p:cNvPr>
          <p:cNvSpPr txBox="1"/>
          <p:nvPr/>
        </p:nvSpPr>
        <p:spPr>
          <a:xfrm>
            <a:off x="7992673" y="2751079"/>
            <a:ext cx="867636" cy="323165"/>
          </a:xfrm>
          <a:prstGeom prst="rect">
            <a:avLst/>
          </a:prstGeom>
          <a:noFill/>
        </p:spPr>
        <p:txBody>
          <a:bodyPr wrap="square" rtlCol="0">
            <a:spAutoFit/>
          </a:bodyPr>
          <a:lstStyle/>
          <a:p>
            <a:pPr algn="ctr"/>
            <a:r>
              <a:rPr lang="en-CA" sz="500" b="1">
                <a:solidFill>
                  <a:schemeClr val="bg1"/>
                </a:solidFill>
              </a:rPr>
              <a:t>Hospital / Emergency Department</a:t>
            </a:r>
          </a:p>
          <a:p>
            <a:pPr algn="ctr"/>
            <a:r>
              <a:rPr lang="en-CA" sz="500" b="1" noProof="0">
                <a:solidFill>
                  <a:schemeClr val="bg1"/>
                </a:solidFill>
              </a:rPr>
              <a:t>(2)</a:t>
            </a:r>
          </a:p>
        </p:txBody>
      </p:sp>
      <p:sp>
        <p:nvSpPr>
          <p:cNvPr id="46" name="TextBox 45">
            <a:extLst>
              <a:ext uri="{FF2B5EF4-FFF2-40B4-BE49-F238E27FC236}">
                <a16:creationId xmlns:a16="http://schemas.microsoft.com/office/drawing/2014/main" id="{2F11864C-AE9A-F9A6-612A-F5A60F0E677A}"/>
              </a:ext>
            </a:extLst>
          </p:cNvPr>
          <p:cNvSpPr txBox="1"/>
          <p:nvPr/>
        </p:nvSpPr>
        <p:spPr>
          <a:xfrm>
            <a:off x="8977558" y="2985814"/>
            <a:ext cx="867636" cy="276999"/>
          </a:xfrm>
          <a:prstGeom prst="rect">
            <a:avLst/>
          </a:prstGeom>
          <a:noFill/>
        </p:spPr>
        <p:txBody>
          <a:bodyPr wrap="square" rtlCol="0">
            <a:spAutoFit/>
          </a:bodyPr>
          <a:lstStyle/>
          <a:p>
            <a:pPr algn="ctr"/>
            <a:r>
              <a:rPr lang="en-CA" sz="600" b="1" noProof="0">
                <a:solidFill>
                  <a:schemeClr val="bg1"/>
                </a:solidFill>
              </a:rPr>
              <a:t>General practitioner (1)</a:t>
            </a:r>
          </a:p>
        </p:txBody>
      </p:sp>
      <p:sp>
        <p:nvSpPr>
          <p:cNvPr id="47" name="TextBox 46">
            <a:extLst>
              <a:ext uri="{FF2B5EF4-FFF2-40B4-BE49-F238E27FC236}">
                <a16:creationId xmlns:a16="http://schemas.microsoft.com/office/drawing/2014/main" id="{A960E2EF-259A-776F-AF74-9A82F4E30191}"/>
              </a:ext>
            </a:extLst>
          </p:cNvPr>
          <p:cNvSpPr txBox="1"/>
          <p:nvPr/>
        </p:nvSpPr>
        <p:spPr>
          <a:xfrm>
            <a:off x="9931328" y="3298708"/>
            <a:ext cx="867636" cy="323165"/>
          </a:xfrm>
          <a:prstGeom prst="rect">
            <a:avLst/>
          </a:prstGeom>
          <a:noFill/>
        </p:spPr>
        <p:txBody>
          <a:bodyPr wrap="square" rtlCol="0">
            <a:spAutoFit/>
          </a:bodyPr>
          <a:lstStyle/>
          <a:p>
            <a:pPr algn="ctr"/>
            <a:r>
              <a:rPr lang="en-CA" sz="500" b="1">
                <a:solidFill>
                  <a:schemeClr val="bg1"/>
                </a:solidFill>
              </a:rPr>
              <a:t>Hospital / Emergency Department</a:t>
            </a:r>
          </a:p>
          <a:p>
            <a:pPr algn="ctr"/>
            <a:r>
              <a:rPr lang="en-CA" sz="500" b="1" noProof="0">
                <a:solidFill>
                  <a:schemeClr val="bg1"/>
                </a:solidFill>
              </a:rPr>
              <a:t>(5)</a:t>
            </a:r>
          </a:p>
        </p:txBody>
      </p:sp>
      <p:sp>
        <p:nvSpPr>
          <p:cNvPr id="50" name="TextBox 49">
            <a:extLst>
              <a:ext uri="{FF2B5EF4-FFF2-40B4-BE49-F238E27FC236}">
                <a16:creationId xmlns:a16="http://schemas.microsoft.com/office/drawing/2014/main" id="{429A161B-AF62-40BC-DD3D-D047B466BAE4}"/>
              </a:ext>
            </a:extLst>
          </p:cNvPr>
          <p:cNvSpPr txBox="1"/>
          <p:nvPr/>
        </p:nvSpPr>
        <p:spPr>
          <a:xfrm>
            <a:off x="10905734" y="4139883"/>
            <a:ext cx="665118" cy="215444"/>
          </a:xfrm>
          <a:prstGeom prst="rect">
            <a:avLst/>
          </a:prstGeom>
          <a:noFill/>
        </p:spPr>
        <p:txBody>
          <a:bodyPr wrap="square" rtlCol="0">
            <a:spAutoFit/>
          </a:bodyPr>
          <a:lstStyle/>
          <a:p>
            <a:pPr algn="ctr"/>
            <a:r>
              <a:rPr lang="en-CA" sz="400" b="1" noProof="0">
                <a:solidFill>
                  <a:schemeClr val="bg1"/>
                </a:solidFill>
              </a:rPr>
              <a:t>Multidisciplinary Clinic</a:t>
            </a:r>
          </a:p>
        </p:txBody>
      </p:sp>
      <p:sp>
        <p:nvSpPr>
          <p:cNvPr id="51" name="TextBox 50">
            <a:extLst>
              <a:ext uri="{FF2B5EF4-FFF2-40B4-BE49-F238E27FC236}">
                <a16:creationId xmlns:a16="http://schemas.microsoft.com/office/drawing/2014/main" id="{83C55D9A-07E4-B502-83BD-063280A103C9}"/>
              </a:ext>
            </a:extLst>
          </p:cNvPr>
          <p:cNvSpPr txBox="1"/>
          <p:nvPr/>
        </p:nvSpPr>
        <p:spPr>
          <a:xfrm>
            <a:off x="7069667" y="3021468"/>
            <a:ext cx="661588" cy="307777"/>
          </a:xfrm>
          <a:prstGeom prst="rect">
            <a:avLst/>
          </a:prstGeom>
          <a:noFill/>
        </p:spPr>
        <p:txBody>
          <a:bodyPr wrap="square" rtlCol="0">
            <a:spAutoFit/>
          </a:bodyPr>
          <a:lstStyle/>
          <a:p>
            <a:pPr algn="ctr"/>
            <a:r>
              <a:rPr lang="en-CA" sz="700" b="1" noProof="0"/>
              <a:t>Neurology (17)</a:t>
            </a:r>
          </a:p>
        </p:txBody>
      </p:sp>
      <p:sp>
        <p:nvSpPr>
          <p:cNvPr id="52" name="TextBox 51">
            <a:extLst>
              <a:ext uri="{FF2B5EF4-FFF2-40B4-BE49-F238E27FC236}">
                <a16:creationId xmlns:a16="http://schemas.microsoft.com/office/drawing/2014/main" id="{03E778E4-A524-E17D-48A3-FF5C5EC0A715}"/>
              </a:ext>
            </a:extLst>
          </p:cNvPr>
          <p:cNvSpPr txBox="1"/>
          <p:nvPr/>
        </p:nvSpPr>
        <p:spPr>
          <a:xfrm>
            <a:off x="8095697" y="3295914"/>
            <a:ext cx="661588" cy="307777"/>
          </a:xfrm>
          <a:prstGeom prst="rect">
            <a:avLst/>
          </a:prstGeom>
          <a:noFill/>
        </p:spPr>
        <p:txBody>
          <a:bodyPr wrap="square" rtlCol="0">
            <a:spAutoFit/>
          </a:bodyPr>
          <a:lstStyle/>
          <a:p>
            <a:pPr algn="ctr"/>
            <a:r>
              <a:rPr lang="en-CA" sz="700" b="1" noProof="0"/>
              <a:t>Neurology (11)</a:t>
            </a:r>
          </a:p>
        </p:txBody>
      </p:sp>
      <p:sp>
        <p:nvSpPr>
          <p:cNvPr id="53" name="TextBox 52">
            <a:extLst>
              <a:ext uri="{FF2B5EF4-FFF2-40B4-BE49-F238E27FC236}">
                <a16:creationId xmlns:a16="http://schemas.microsoft.com/office/drawing/2014/main" id="{6C04BEC4-D5D7-6D60-5642-C841A16A0D74}"/>
              </a:ext>
            </a:extLst>
          </p:cNvPr>
          <p:cNvSpPr txBox="1"/>
          <p:nvPr/>
        </p:nvSpPr>
        <p:spPr>
          <a:xfrm>
            <a:off x="9091294" y="3500686"/>
            <a:ext cx="661588" cy="307777"/>
          </a:xfrm>
          <a:prstGeom prst="rect">
            <a:avLst/>
          </a:prstGeom>
          <a:noFill/>
        </p:spPr>
        <p:txBody>
          <a:bodyPr wrap="square" rtlCol="0">
            <a:spAutoFit/>
          </a:bodyPr>
          <a:lstStyle/>
          <a:p>
            <a:pPr algn="ctr"/>
            <a:r>
              <a:rPr lang="en-CA" sz="700" b="1" noProof="0"/>
              <a:t>Neurology (8)</a:t>
            </a:r>
          </a:p>
        </p:txBody>
      </p:sp>
      <p:sp>
        <p:nvSpPr>
          <p:cNvPr id="54" name="TextBox 53">
            <a:extLst>
              <a:ext uri="{FF2B5EF4-FFF2-40B4-BE49-F238E27FC236}">
                <a16:creationId xmlns:a16="http://schemas.microsoft.com/office/drawing/2014/main" id="{6EAB136A-337B-1953-DFE1-9B7F2D1F318E}"/>
              </a:ext>
            </a:extLst>
          </p:cNvPr>
          <p:cNvSpPr txBox="1"/>
          <p:nvPr/>
        </p:nvSpPr>
        <p:spPr>
          <a:xfrm>
            <a:off x="10034352" y="3761036"/>
            <a:ext cx="661588" cy="307777"/>
          </a:xfrm>
          <a:prstGeom prst="rect">
            <a:avLst/>
          </a:prstGeom>
          <a:noFill/>
        </p:spPr>
        <p:txBody>
          <a:bodyPr wrap="square" rtlCol="0">
            <a:spAutoFit/>
          </a:bodyPr>
          <a:lstStyle/>
          <a:p>
            <a:pPr algn="ctr"/>
            <a:r>
              <a:rPr lang="en-CA" sz="700" b="1" noProof="0"/>
              <a:t>Neurology (5)</a:t>
            </a:r>
          </a:p>
        </p:txBody>
      </p:sp>
      <p:sp>
        <p:nvSpPr>
          <p:cNvPr id="55" name="TextBox 54">
            <a:extLst>
              <a:ext uri="{FF2B5EF4-FFF2-40B4-BE49-F238E27FC236}">
                <a16:creationId xmlns:a16="http://schemas.microsoft.com/office/drawing/2014/main" id="{DDE1804A-5B24-A1C3-A502-9291D2E7BE82}"/>
              </a:ext>
            </a:extLst>
          </p:cNvPr>
          <p:cNvSpPr txBox="1"/>
          <p:nvPr/>
        </p:nvSpPr>
        <p:spPr>
          <a:xfrm>
            <a:off x="8072048" y="3833811"/>
            <a:ext cx="764612" cy="307777"/>
          </a:xfrm>
          <a:prstGeom prst="rect">
            <a:avLst/>
          </a:prstGeom>
          <a:noFill/>
        </p:spPr>
        <p:txBody>
          <a:bodyPr wrap="square" rtlCol="0">
            <a:spAutoFit/>
          </a:bodyPr>
          <a:lstStyle/>
          <a:p>
            <a:pPr algn="ctr"/>
            <a:r>
              <a:rPr lang="en-CA" sz="700" b="1">
                <a:solidFill>
                  <a:schemeClr val="bg1"/>
                </a:solidFill>
              </a:rPr>
              <a:t>Ear, Nose &amp; Throat (2)</a:t>
            </a:r>
          </a:p>
        </p:txBody>
      </p:sp>
      <p:sp>
        <p:nvSpPr>
          <p:cNvPr id="56" name="TextBox 55">
            <a:extLst>
              <a:ext uri="{FF2B5EF4-FFF2-40B4-BE49-F238E27FC236}">
                <a16:creationId xmlns:a16="http://schemas.microsoft.com/office/drawing/2014/main" id="{BA43554E-7D39-D0B5-346B-261410318EC7}"/>
              </a:ext>
            </a:extLst>
          </p:cNvPr>
          <p:cNvSpPr txBox="1"/>
          <p:nvPr/>
        </p:nvSpPr>
        <p:spPr>
          <a:xfrm>
            <a:off x="6950003" y="3565893"/>
            <a:ext cx="867636" cy="307777"/>
          </a:xfrm>
          <a:prstGeom prst="rect">
            <a:avLst/>
          </a:prstGeom>
          <a:noFill/>
        </p:spPr>
        <p:txBody>
          <a:bodyPr wrap="square" rtlCol="0">
            <a:spAutoFit/>
          </a:bodyPr>
          <a:lstStyle/>
          <a:p>
            <a:pPr algn="ctr"/>
            <a:r>
              <a:rPr lang="en-CA" sz="700" b="1" noProof="0">
                <a:solidFill>
                  <a:schemeClr val="bg1"/>
                </a:solidFill>
              </a:rPr>
              <a:t>Other Surgical (1)</a:t>
            </a:r>
          </a:p>
        </p:txBody>
      </p:sp>
      <p:sp>
        <p:nvSpPr>
          <p:cNvPr id="57" name="TextBox 56">
            <a:extLst>
              <a:ext uri="{FF2B5EF4-FFF2-40B4-BE49-F238E27FC236}">
                <a16:creationId xmlns:a16="http://schemas.microsoft.com/office/drawing/2014/main" id="{ED5AA10E-91C6-B620-AF8F-8737DA9C2227}"/>
              </a:ext>
            </a:extLst>
          </p:cNvPr>
          <p:cNvSpPr txBox="1"/>
          <p:nvPr/>
        </p:nvSpPr>
        <p:spPr>
          <a:xfrm>
            <a:off x="8977558" y="4068813"/>
            <a:ext cx="867636" cy="307777"/>
          </a:xfrm>
          <a:prstGeom prst="rect">
            <a:avLst/>
          </a:prstGeom>
          <a:noFill/>
        </p:spPr>
        <p:txBody>
          <a:bodyPr wrap="square" rtlCol="0">
            <a:spAutoFit/>
          </a:bodyPr>
          <a:lstStyle/>
          <a:p>
            <a:pPr algn="ctr"/>
            <a:r>
              <a:rPr lang="en-CA" sz="700" b="1" noProof="0">
                <a:solidFill>
                  <a:schemeClr val="bg1"/>
                </a:solidFill>
              </a:rPr>
              <a:t>Other Surgical (1)</a:t>
            </a:r>
          </a:p>
        </p:txBody>
      </p:sp>
      <p:sp>
        <p:nvSpPr>
          <p:cNvPr id="58" name="TextBox 57">
            <a:extLst>
              <a:ext uri="{FF2B5EF4-FFF2-40B4-BE49-F238E27FC236}">
                <a16:creationId xmlns:a16="http://schemas.microsoft.com/office/drawing/2014/main" id="{EACA5248-415B-573E-56DB-1BD9A6344207}"/>
              </a:ext>
            </a:extLst>
          </p:cNvPr>
          <p:cNvSpPr txBox="1"/>
          <p:nvPr/>
        </p:nvSpPr>
        <p:spPr>
          <a:xfrm>
            <a:off x="6950003" y="4095483"/>
            <a:ext cx="867636" cy="307777"/>
          </a:xfrm>
          <a:prstGeom prst="rect">
            <a:avLst/>
          </a:prstGeom>
          <a:noFill/>
        </p:spPr>
        <p:txBody>
          <a:bodyPr wrap="square" rtlCol="0">
            <a:spAutoFit/>
          </a:bodyPr>
          <a:lstStyle/>
          <a:p>
            <a:pPr algn="ctr"/>
            <a:r>
              <a:rPr lang="en-CA" sz="700" b="1" noProof="0">
                <a:solidFill>
                  <a:schemeClr val="bg1"/>
                </a:solidFill>
              </a:rPr>
              <a:t>Orthopedic </a:t>
            </a:r>
          </a:p>
          <a:p>
            <a:pPr algn="ctr"/>
            <a:r>
              <a:rPr lang="en-CA" sz="700" b="1" noProof="0">
                <a:solidFill>
                  <a:schemeClr val="bg1"/>
                </a:solidFill>
              </a:rPr>
              <a:t>(2)</a:t>
            </a:r>
          </a:p>
        </p:txBody>
      </p:sp>
      <p:sp>
        <p:nvSpPr>
          <p:cNvPr id="59" name="TextBox 58">
            <a:extLst>
              <a:ext uri="{FF2B5EF4-FFF2-40B4-BE49-F238E27FC236}">
                <a16:creationId xmlns:a16="http://schemas.microsoft.com/office/drawing/2014/main" id="{DEE3363B-3D05-4121-B1EA-10B696482EE4}"/>
              </a:ext>
            </a:extLst>
          </p:cNvPr>
          <p:cNvSpPr txBox="1"/>
          <p:nvPr/>
        </p:nvSpPr>
        <p:spPr>
          <a:xfrm>
            <a:off x="7992673" y="4346943"/>
            <a:ext cx="867636" cy="307777"/>
          </a:xfrm>
          <a:prstGeom prst="rect">
            <a:avLst/>
          </a:prstGeom>
          <a:noFill/>
        </p:spPr>
        <p:txBody>
          <a:bodyPr wrap="square" rtlCol="0">
            <a:spAutoFit/>
          </a:bodyPr>
          <a:lstStyle/>
          <a:p>
            <a:pPr algn="ctr"/>
            <a:r>
              <a:rPr lang="en-CA" sz="700" b="1" noProof="0">
                <a:solidFill>
                  <a:schemeClr val="bg1"/>
                </a:solidFill>
              </a:rPr>
              <a:t>Orthopedic</a:t>
            </a:r>
          </a:p>
          <a:p>
            <a:pPr algn="ctr"/>
            <a:r>
              <a:rPr lang="en-CA" sz="700" b="1" noProof="0">
                <a:solidFill>
                  <a:schemeClr val="bg1"/>
                </a:solidFill>
              </a:rPr>
              <a:t> (1)</a:t>
            </a:r>
          </a:p>
        </p:txBody>
      </p:sp>
      <p:sp>
        <p:nvSpPr>
          <p:cNvPr id="60" name="TextBox 59">
            <a:extLst>
              <a:ext uri="{FF2B5EF4-FFF2-40B4-BE49-F238E27FC236}">
                <a16:creationId xmlns:a16="http://schemas.microsoft.com/office/drawing/2014/main" id="{835036C6-EBFC-2C8E-E140-10FE0D3DF0CB}"/>
              </a:ext>
            </a:extLst>
          </p:cNvPr>
          <p:cNvSpPr txBox="1"/>
          <p:nvPr/>
        </p:nvSpPr>
        <p:spPr>
          <a:xfrm>
            <a:off x="7053027" y="4639043"/>
            <a:ext cx="661588" cy="307777"/>
          </a:xfrm>
          <a:prstGeom prst="rect">
            <a:avLst/>
          </a:prstGeom>
          <a:noFill/>
        </p:spPr>
        <p:txBody>
          <a:bodyPr wrap="square" rtlCol="0">
            <a:spAutoFit/>
          </a:bodyPr>
          <a:lstStyle/>
          <a:p>
            <a:pPr algn="ctr"/>
            <a:r>
              <a:rPr lang="en-CA" sz="700" b="1" noProof="0">
                <a:solidFill>
                  <a:schemeClr val="bg1"/>
                </a:solidFill>
              </a:rPr>
              <a:t>Geriatrics (1)</a:t>
            </a:r>
          </a:p>
        </p:txBody>
      </p:sp>
      <p:sp>
        <p:nvSpPr>
          <p:cNvPr id="61" name="TextBox 60">
            <a:extLst>
              <a:ext uri="{FF2B5EF4-FFF2-40B4-BE49-F238E27FC236}">
                <a16:creationId xmlns:a16="http://schemas.microsoft.com/office/drawing/2014/main" id="{910465AE-8CEE-4CE9-F532-A70ABC1A237F}"/>
              </a:ext>
            </a:extLst>
          </p:cNvPr>
          <p:cNvSpPr txBox="1"/>
          <p:nvPr/>
        </p:nvSpPr>
        <p:spPr>
          <a:xfrm>
            <a:off x="9080582" y="4585703"/>
            <a:ext cx="661588" cy="307777"/>
          </a:xfrm>
          <a:prstGeom prst="rect">
            <a:avLst/>
          </a:prstGeom>
          <a:noFill/>
        </p:spPr>
        <p:txBody>
          <a:bodyPr wrap="square" rtlCol="0">
            <a:spAutoFit/>
          </a:bodyPr>
          <a:lstStyle/>
          <a:p>
            <a:pPr algn="ctr"/>
            <a:r>
              <a:rPr lang="en-CA" sz="700" b="1" noProof="0">
                <a:solidFill>
                  <a:schemeClr val="bg1"/>
                </a:solidFill>
              </a:rPr>
              <a:t>Geriatrics (1)</a:t>
            </a:r>
          </a:p>
        </p:txBody>
      </p:sp>
      <p:sp>
        <p:nvSpPr>
          <p:cNvPr id="62" name="TextBox 61">
            <a:extLst>
              <a:ext uri="{FF2B5EF4-FFF2-40B4-BE49-F238E27FC236}">
                <a16:creationId xmlns:a16="http://schemas.microsoft.com/office/drawing/2014/main" id="{524EA865-1545-76E8-CE8F-E22B3DC22135}"/>
              </a:ext>
            </a:extLst>
          </p:cNvPr>
          <p:cNvSpPr txBox="1"/>
          <p:nvPr/>
        </p:nvSpPr>
        <p:spPr>
          <a:xfrm>
            <a:off x="6950003" y="5159743"/>
            <a:ext cx="867636" cy="307777"/>
          </a:xfrm>
          <a:prstGeom prst="rect">
            <a:avLst/>
          </a:prstGeom>
          <a:noFill/>
        </p:spPr>
        <p:txBody>
          <a:bodyPr wrap="square" rtlCol="0">
            <a:spAutoFit/>
          </a:bodyPr>
          <a:lstStyle/>
          <a:p>
            <a:pPr algn="ctr"/>
            <a:r>
              <a:rPr lang="en-CA" sz="700" b="1" noProof="0">
                <a:solidFill>
                  <a:schemeClr val="bg1"/>
                </a:solidFill>
              </a:rPr>
              <a:t>Chiropractor (1)</a:t>
            </a:r>
          </a:p>
        </p:txBody>
      </p:sp>
      <p:sp>
        <p:nvSpPr>
          <p:cNvPr id="63" name="TextBox 62">
            <a:extLst>
              <a:ext uri="{FF2B5EF4-FFF2-40B4-BE49-F238E27FC236}">
                <a16:creationId xmlns:a16="http://schemas.microsoft.com/office/drawing/2014/main" id="{57B1911F-33C0-954B-C53F-A9AE6849228A}"/>
              </a:ext>
            </a:extLst>
          </p:cNvPr>
          <p:cNvSpPr txBox="1"/>
          <p:nvPr/>
        </p:nvSpPr>
        <p:spPr>
          <a:xfrm>
            <a:off x="7992673" y="4886693"/>
            <a:ext cx="867636" cy="307777"/>
          </a:xfrm>
          <a:prstGeom prst="rect">
            <a:avLst/>
          </a:prstGeom>
          <a:noFill/>
        </p:spPr>
        <p:txBody>
          <a:bodyPr wrap="square" rtlCol="0">
            <a:spAutoFit/>
          </a:bodyPr>
          <a:lstStyle/>
          <a:p>
            <a:pPr algn="ctr"/>
            <a:r>
              <a:rPr lang="en-CA" sz="700" b="1" noProof="0">
                <a:solidFill>
                  <a:schemeClr val="bg1"/>
                </a:solidFill>
              </a:rPr>
              <a:t>Physiotherapy (1)</a:t>
            </a:r>
          </a:p>
        </p:txBody>
      </p:sp>
      <p:sp>
        <p:nvSpPr>
          <p:cNvPr id="64" name="Oval 63">
            <a:extLst>
              <a:ext uri="{FF2B5EF4-FFF2-40B4-BE49-F238E27FC236}">
                <a16:creationId xmlns:a16="http://schemas.microsoft.com/office/drawing/2014/main" id="{1F4C978D-1C85-D30F-B019-F403B5EAF55A}"/>
              </a:ext>
            </a:extLst>
          </p:cNvPr>
          <p:cNvSpPr/>
          <p:nvPr/>
        </p:nvSpPr>
        <p:spPr>
          <a:xfrm>
            <a:off x="5835740" y="2511187"/>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25170168-CF84-329C-AE10-0C9CA4165625}"/>
              </a:ext>
            </a:extLst>
          </p:cNvPr>
          <p:cNvSpPr/>
          <p:nvPr/>
        </p:nvSpPr>
        <p:spPr>
          <a:xfrm>
            <a:off x="6925400" y="2900274"/>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F448CD3-A925-41A5-D33D-E32FBE7778ED}"/>
              </a:ext>
            </a:extLst>
          </p:cNvPr>
          <p:cNvSpPr/>
          <p:nvPr/>
        </p:nvSpPr>
        <p:spPr>
          <a:xfrm>
            <a:off x="7969340" y="3165085"/>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E33EF02C-9046-EEA9-3DA8-E65CA699703A}"/>
              </a:ext>
            </a:extLst>
          </p:cNvPr>
          <p:cNvSpPr/>
          <p:nvPr/>
        </p:nvSpPr>
        <p:spPr>
          <a:xfrm>
            <a:off x="8952320" y="3416545"/>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8CE72EC0-6691-2ECC-39F3-91F4D129200C}"/>
              </a:ext>
            </a:extLst>
          </p:cNvPr>
          <p:cNvSpPr/>
          <p:nvPr/>
        </p:nvSpPr>
        <p:spPr>
          <a:xfrm>
            <a:off x="9897200" y="3637525"/>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6BADFBE8-5645-7C01-677C-6155434387BA}"/>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 name="Picture 4">
            <a:extLst>
              <a:ext uri="{FF2B5EF4-FFF2-40B4-BE49-F238E27FC236}">
                <a16:creationId xmlns:a16="http://schemas.microsoft.com/office/drawing/2014/main" id="{49360450-B161-7DCD-9FF2-7675C31F3BDC}"/>
              </a:ext>
            </a:extLst>
          </p:cNvPr>
          <p:cNvPicPr>
            <a:picLocks noChangeAspect="1"/>
          </p:cNvPicPr>
          <p:nvPr/>
        </p:nvPicPr>
        <p:blipFill>
          <a:blip r:embed="rId5"/>
          <a:srcRect l="3381" t="1740" r="3618" b="5896"/>
          <a:stretch>
            <a:fillRect/>
          </a:stretch>
        </p:blipFill>
        <p:spPr>
          <a:xfrm>
            <a:off x="10221071" y="1023937"/>
            <a:ext cx="970058" cy="636883"/>
          </a:xfrm>
          <a:prstGeom prst="rect">
            <a:avLst/>
          </a:prstGeom>
        </p:spPr>
      </p:pic>
    </p:spTree>
    <p:extLst>
      <p:ext uri="{BB962C8B-B14F-4D97-AF65-F5344CB8AC3E}">
        <p14:creationId xmlns:p14="http://schemas.microsoft.com/office/powerpoint/2010/main" val="418609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7CFFA-FD9E-B33E-11C3-61A72DE6B7F0}"/>
            </a:ext>
          </a:extLst>
        </p:cNvPr>
        <p:cNvGrpSpPr/>
        <p:nvPr/>
      </p:nvGrpSpPr>
      <p:grpSpPr>
        <a:xfrm>
          <a:off x="0" y="0"/>
          <a:ext cx="0" cy="0"/>
          <a:chOff x="0" y="0"/>
          <a:chExt cx="0" cy="0"/>
        </a:xfrm>
      </p:grpSpPr>
      <p:sp>
        <p:nvSpPr>
          <p:cNvPr id="2" name="Title 1" hidden="1">
            <a:extLst>
              <a:ext uri="{FF2B5EF4-FFF2-40B4-BE49-F238E27FC236}">
                <a16:creationId xmlns:a16="http://schemas.microsoft.com/office/drawing/2014/main" id="{9F959768-F584-07EB-6705-4BA82C3822F5}"/>
              </a:ext>
            </a:extLst>
          </p:cNvPr>
          <p:cNvSpPr>
            <a:spLocks noGrp="1"/>
          </p:cNvSpPr>
          <p:nvPr>
            <p:ph type="title"/>
          </p:nvPr>
        </p:nvSpPr>
        <p:spPr/>
        <p:txBody>
          <a:bodyPr/>
          <a:lstStyle/>
          <a:p>
            <a:r>
              <a:rPr lang="en-CA" noProof="0"/>
              <a:t>Non-ALS Physicians Are Important Links in Determining Diagnostic Timelines for ALS</a:t>
            </a:r>
          </a:p>
        </p:txBody>
      </p:sp>
      <p:sp>
        <p:nvSpPr>
          <p:cNvPr id="8" name="Text Placeholder 7">
            <a:extLst>
              <a:ext uri="{FF2B5EF4-FFF2-40B4-BE49-F238E27FC236}">
                <a16:creationId xmlns:a16="http://schemas.microsoft.com/office/drawing/2014/main" id="{A71C2723-23BE-E80D-9056-E8E27072D387}"/>
              </a:ext>
            </a:extLst>
          </p:cNvPr>
          <p:cNvSpPr>
            <a:spLocks noGrp="1"/>
          </p:cNvSpPr>
          <p:nvPr>
            <p:ph type="body" sz="quarter" idx="16"/>
          </p:nvPr>
        </p:nvSpPr>
        <p:spPr>
          <a:xfrm>
            <a:off x="339363" y="6640705"/>
            <a:ext cx="11157806" cy="96950"/>
          </a:xfrm>
        </p:spPr>
        <p:txBody>
          <a:bodyPr/>
          <a:lstStyle/>
          <a:p>
            <a:r>
              <a:rPr lang="en-CA" sz="800">
                <a:latin typeface="Open Sans"/>
                <a:ea typeface="Open Sans"/>
                <a:cs typeface="Open Sans"/>
              </a:rPr>
              <a:t>ALS, amyotrophic lateral sclerosis; MND, motor neuron disease; T in a circle indicates that time is required to obtain necessary </a:t>
            </a:r>
            <a:r>
              <a:rPr lang="en-CA" sz="800">
                <a:solidFill>
                  <a:schemeClr val="tx1">
                    <a:lumMod val="85000"/>
                    <a:lumOff val="15000"/>
                  </a:schemeClr>
                </a:solidFill>
                <a:latin typeface="Open Sans"/>
                <a:ea typeface="Open Sans"/>
                <a:cs typeface="Open Sans"/>
              </a:rPr>
              <a:t>appointments</a:t>
            </a:r>
            <a:r>
              <a:rPr lang="en-CA" sz="800">
                <a:latin typeface="Open Sans"/>
                <a:ea typeface="Open Sans"/>
                <a:cs typeface="Open Sans"/>
              </a:rPr>
              <a:t> or test procedures</a:t>
            </a:r>
          </a:p>
          <a:p>
            <a:r>
              <a:rPr lang="en-CA" sz="800">
                <a:solidFill>
                  <a:srgbClr val="000000"/>
                </a:solidFill>
                <a:latin typeface="Open Sans"/>
                <a:ea typeface="Open Sans"/>
                <a:cs typeface="Open Sans"/>
              </a:rPr>
              <a:t>Arrows indicate the many different paths to reach the diagnosis of ALS/MND. Red thick arrows denote less common paths that often derail the expected paths to diagnosis. </a:t>
            </a:r>
            <a:endParaRPr lang="en-CA" sz="800">
              <a:latin typeface="Open Sans"/>
              <a:ea typeface="Open Sans"/>
              <a:cs typeface="Open Sans"/>
            </a:endParaRPr>
          </a:p>
          <a:p>
            <a:r>
              <a:rPr lang="en-CA" sz="800" noProof="0" err="1">
                <a:latin typeface="Open Sans"/>
                <a:ea typeface="Open Sans"/>
                <a:cs typeface="Open Sans"/>
              </a:rPr>
              <a:t>Mitsumoto</a:t>
            </a:r>
            <a:r>
              <a:rPr lang="en-CA" sz="800" noProof="0">
                <a:latin typeface="Open Sans"/>
                <a:ea typeface="Open Sans"/>
                <a:cs typeface="Open Sans"/>
              </a:rPr>
              <a:t> H, et al. Neurology. 2022;99:60-68.</a:t>
            </a:r>
          </a:p>
        </p:txBody>
      </p:sp>
      <p:sp>
        <p:nvSpPr>
          <p:cNvPr id="4" name="Title 1">
            <a:extLst>
              <a:ext uri="{FF2B5EF4-FFF2-40B4-BE49-F238E27FC236}">
                <a16:creationId xmlns:a16="http://schemas.microsoft.com/office/drawing/2014/main" id="{D7CCC48A-7F2C-B932-296E-F72029D7313B}"/>
              </a:ext>
            </a:extLst>
          </p:cNvPr>
          <p:cNvSpPr txBox="1">
            <a:spLocks/>
          </p:cNvSpPr>
          <p:nvPr/>
        </p:nvSpPr>
        <p:spPr>
          <a:xfrm>
            <a:off x="360000" y="360000"/>
            <a:ext cx="10204546" cy="867930"/>
          </a:xfrm>
          <a:prstGeom prst="rect">
            <a:avLst/>
          </a:prstGeom>
        </p:spPr>
        <p:txBody>
          <a:bodyPr vert="horz"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chemeClr val="accent1"/>
                </a:solidFill>
              </a:rPr>
              <a:t>Non-ALS/MND Clinicians Are Important Links in Determining Diagnostic Timelines for ALS/MND</a:t>
            </a:r>
          </a:p>
        </p:txBody>
      </p:sp>
      <p:sp>
        <p:nvSpPr>
          <p:cNvPr id="30" name="Oval 29">
            <a:extLst>
              <a:ext uri="{FF2B5EF4-FFF2-40B4-BE49-F238E27FC236}">
                <a16:creationId xmlns:a16="http://schemas.microsoft.com/office/drawing/2014/main" id="{1C80DFF5-5520-259D-9B0E-A7CF9F66D12D}"/>
              </a:ext>
            </a:extLst>
          </p:cNvPr>
          <p:cNvSpPr/>
          <p:nvPr/>
        </p:nvSpPr>
        <p:spPr>
          <a:xfrm>
            <a:off x="6549232" y="5444924"/>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1" name="Oval 30">
            <a:extLst>
              <a:ext uri="{FF2B5EF4-FFF2-40B4-BE49-F238E27FC236}">
                <a16:creationId xmlns:a16="http://schemas.microsoft.com/office/drawing/2014/main" id="{8414342D-FD32-5010-C069-0015F57273C6}"/>
              </a:ext>
            </a:extLst>
          </p:cNvPr>
          <p:cNvSpPr/>
          <p:nvPr/>
        </p:nvSpPr>
        <p:spPr>
          <a:xfrm>
            <a:off x="7895432" y="44828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2" name="Oval 31">
            <a:extLst>
              <a:ext uri="{FF2B5EF4-FFF2-40B4-BE49-F238E27FC236}">
                <a16:creationId xmlns:a16="http://schemas.microsoft.com/office/drawing/2014/main" id="{6710CFE0-583A-2596-C09F-5D884C541337}"/>
              </a:ext>
            </a:extLst>
          </p:cNvPr>
          <p:cNvSpPr/>
          <p:nvPr/>
        </p:nvSpPr>
        <p:spPr>
          <a:xfrm>
            <a:off x="6679407" y="44257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3" name="Oval 32">
            <a:extLst>
              <a:ext uri="{FF2B5EF4-FFF2-40B4-BE49-F238E27FC236}">
                <a16:creationId xmlns:a16="http://schemas.microsoft.com/office/drawing/2014/main" id="{1A0187F4-CB79-4629-44E6-CD5621C6CFC2}"/>
              </a:ext>
            </a:extLst>
          </p:cNvPr>
          <p:cNvSpPr/>
          <p:nvPr/>
        </p:nvSpPr>
        <p:spPr>
          <a:xfrm>
            <a:off x="6781007" y="35303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4" name="Oval 33">
            <a:extLst>
              <a:ext uri="{FF2B5EF4-FFF2-40B4-BE49-F238E27FC236}">
                <a16:creationId xmlns:a16="http://schemas.microsoft.com/office/drawing/2014/main" id="{11307F2E-251D-54AD-9257-6B09E8C2FD96}"/>
              </a:ext>
            </a:extLst>
          </p:cNvPr>
          <p:cNvSpPr/>
          <p:nvPr/>
        </p:nvSpPr>
        <p:spPr>
          <a:xfrm>
            <a:off x="8743157" y="39558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5" name="Oval 34">
            <a:extLst>
              <a:ext uri="{FF2B5EF4-FFF2-40B4-BE49-F238E27FC236}">
                <a16:creationId xmlns:a16="http://schemas.microsoft.com/office/drawing/2014/main" id="{E924C3D9-1319-A6B4-B3AB-0EA55D01AECE}"/>
              </a:ext>
            </a:extLst>
          </p:cNvPr>
          <p:cNvSpPr/>
          <p:nvPr/>
        </p:nvSpPr>
        <p:spPr>
          <a:xfrm>
            <a:off x="8863807" y="35430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6" name="Oval 35">
            <a:extLst>
              <a:ext uri="{FF2B5EF4-FFF2-40B4-BE49-F238E27FC236}">
                <a16:creationId xmlns:a16="http://schemas.microsoft.com/office/drawing/2014/main" id="{9711F4EB-859C-0C9F-8410-3CCBE7F3F5DF}"/>
              </a:ext>
            </a:extLst>
          </p:cNvPr>
          <p:cNvSpPr/>
          <p:nvPr/>
        </p:nvSpPr>
        <p:spPr>
          <a:xfrm>
            <a:off x="8952707" y="3231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7" name="Oval 36">
            <a:extLst>
              <a:ext uri="{FF2B5EF4-FFF2-40B4-BE49-F238E27FC236}">
                <a16:creationId xmlns:a16="http://schemas.microsoft.com/office/drawing/2014/main" id="{96A09A94-E838-BC89-F29B-427365D8D310}"/>
              </a:ext>
            </a:extLst>
          </p:cNvPr>
          <p:cNvSpPr/>
          <p:nvPr/>
        </p:nvSpPr>
        <p:spPr>
          <a:xfrm>
            <a:off x="6031707" y="27810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8" name="Oval 37">
            <a:extLst>
              <a:ext uri="{FF2B5EF4-FFF2-40B4-BE49-F238E27FC236}">
                <a16:creationId xmlns:a16="http://schemas.microsoft.com/office/drawing/2014/main" id="{238760FA-7CED-9CBB-5DD7-8E5A5BBBC0E4}"/>
              </a:ext>
            </a:extLst>
          </p:cNvPr>
          <p:cNvSpPr/>
          <p:nvPr/>
        </p:nvSpPr>
        <p:spPr>
          <a:xfrm>
            <a:off x="5460207" y="39621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9" name="Oval 38">
            <a:extLst>
              <a:ext uri="{FF2B5EF4-FFF2-40B4-BE49-F238E27FC236}">
                <a16:creationId xmlns:a16="http://schemas.microsoft.com/office/drawing/2014/main" id="{1583F843-FD55-34A7-7AEB-B945F1B490AC}"/>
              </a:ext>
            </a:extLst>
          </p:cNvPr>
          <p:cNvSpPr/>
          <p:nvPr/>
        </p:nvSpPr>
        <p:spPr>
          <a:xfrm>
            <a:off x="4717257" y="33144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0" name="Oval 39">
            <a:extLst>
              <a:ext uri="{FF2B5EF4-FFF2-40B4-BE49-F238E27FC236}">
                <a16:creationId xmlns:a16="http://schemas.microsoft.com/office/drawing/2014/main" id="{7ECE99E3-FEE2-9DBA-3AB8-C08B88E9F1B0}"/>
              </a:ext>
            </a:extLst>
          </p:cNvPr>
          <p:cNvSpPr/>
          <p:nvPr/>
        </p:nvSpPr>
        <p:spPr>
          <a:xfrm>
            <a:off x="4571207" y="40764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1" name="Oval 40">
            <a:extLst>
              <a:ext uri="{FF2B5EF4-FFF2-40B4-BE49-F238E27FC236}">
                <a16:creationId xmlns:a16="http://schemas.microsoft.com/office/drawing/2014/main" id="{4AA8685C-7079-BA44-E99C-10058118E2F0}"/>
              </a:ext>
            </a:extLst>
          </p:cNvPr>
          <p:cNvSpPr/>
          <p:nvPr/>
        </p:nvSpPr>
        <p:spPr>
          <a:xfrm>
            <a:off x="3421857" y="4374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2" name="Oval 41">
            <a:extLst>
              <a:ext uri="{FF2B5EF4-FFF2-40B4-BE49-F238E27FC236}">
                <a16:creationId xmlns:a16="http://schemas.microsoft.com/office/drawing/2014/main" id="{FE0F34D9-1B67-4917-5528-DEBA78C21B00}"/>
              </a:ext>
            </a:extLst>
          </p:cNvPr>
          <p:cNvSpPr/>
          <p:nvPr/>
        </p:nvSpPr>
        <p:spPr>
          <a:xfrm>
            <a:off x="4152107" y="49273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3" name="Oval 42">
            <a:extLst>
              <a:ext uri="{FF2B5EF4-FFF2-40B4-BE49-F238E27FC236}">
                <a16:creationId xmlns:a16="http://schemas.microsoft.com/office/drawing/2014/main" id="{3A8181D7-496C-BE11-7854-924C1A8163B0}"/>
              </a:ext>
            </a:extLst>
          </p:cNvPr>
          <p:cNvSpPr/>
          <p:nvPr/>
        </p:nvSpPr>
        <p:spPr>
          <a:xfrm>
            <a:off x="4475957" y="52575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4" name="Oval 43">
            <a:extLst>
              <a:ext uri="{FF2B5EF4-FFF2-40B4-BE49-F238E27FC236}">
                <a16:creationId xmlns:a16="http://schemas.microsoft.com/office/drawing/2014/main" id="{7E1DB7C8-8741-CFC2-42FE-C4676F755BA8}"/>
              </a:ext>
            </a:extLst>
          </p:cNvPr>
          <p:cNvSpPr/>
          <p:nvPr/>
        </p:nvSpPr>
        <p:spPr>
          <a:xfrm>
            <a:off x="3917157" y="5771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5" name="Oval 44">
            <a:extLst>
              <a:ext uri="{FF2B5EF4-FFF2-40B4-BE49-F238E27FC236}">
                <a16:creationId xmlns:a16="http://schemas.microsoft.com/office/drawing/2014/main" id="{B6E86227-6621-CC28-7910-9F8ED8B97226}"/>
              </a:ext>
            </a:extLst>
          </p:cNvPr>
          <p:cNvSpPr/>
          <p:nvPr/>
        </p:nvSpPr>
        <p:spPr>
          <a:xfrm>
            <a:off x="3174207" y="54861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6" name="Oval 45">
            <a:extLst>
              <a:ext uri="{FF2B5EF4-FFF2-40B4-BE49-F238E27FC236}">
                <a16:creationId xmlns:a16="http://schemas.microsoft.com/office/drawing/2014/main" id="{2C274817-D06E-EBA9-3C0A-39DDB2095FD7}"/>
              </a:ext>
            </a:extLst>
          </p:cNvPr>
          <p:cNvSpPr/>
          <p:nvPr/>
        </p:nvSpPr>
        <p:spPr>
          <a:xfrm>
            <a:off x="3066257" y="60005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7" name="Oval 46">
            <a:extLst>
              <a:ext uri="{FF2B5EF4-FFF2-40B4-BE49-F238E27FC236}">
                <a16:creationId xmlns:a16="http://schemas.microsoft.com/office/drawing/2014/main" id="{035B0AE1-B143-0FE7-3684-15A661FD2141}"/>
              </a:ext>
            </a:extLst>
          </p:cNvPr>
          <p:cNvSpPr/>
          <p:nvPr/>
        </p:nvSpPr>
        <p:spPr>
          <a:xfrm>
            <a:off x="2443957" y="42860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8" name="Oval 47">
            <a:extLst>
              <a:ext uri="{FF2B5EF4-FFF2-40B4-BE49-F238E27FC236}">
                <a16:creationId xmlns:a16="http://schemas.microsoft.com/office/drawing/2014/main" id="{46BEBE08-D0B1-126F-C811-B45E197C472D}"/>
              </a:ext>
            </a:extLst>
          </p:cNvPr>
          <p:cNvSpPr/>
          <p:nvPr/>
        </p:nvSpPr>
        <p:spPr>
          <a:xfrm>
            <a:off x="2647157" y="3612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9" name="Oval 48">
            <a:extLst>
              <a:ext uri="{FF2B5EF4-FFF2-40B4-BE49-F238E27FC236}">
                <a16:creationId xmlns:a16="http://schemas.microsoft.com/office/drawing/2014/main" id="{AA9EB0AF-BE52-1CFC-3E2E-815D6E5341D7}"/>
              </a:ext>
            </a:extLst>
          </p:cNvPr>
          <p:cNvSpPr/>
          <p:nvPr/>
        </p:nvSpPr>
        <p:spPr>
          <a:xfrm>
            <a:off x="2666207" y="27302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50" name="Oval 49">
            <a:extLst>
              <a:ext uri="{FF2B5EF4-FFF2-40B4-BE49-F238E27FC236}">
                <a16:creationId xmlns:a16="http://schemas.microsoft.com/office/drawing/2014/main" id="{282F09DE-334D-0AE5-ABEA-DB15B6B53BCA}"/>
              </a:ext>
            </a:extLst>
          </p:cNvPr>
          <p:cNvSpPr/>
          <p:nvPr/>
        </p:nvSpPr>
        <p:spPr>
          <a:xfrm>
            <a:off x="4533107" y="23746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cxnSp>
        <p:nvCxnSpPr>
          <p:cNvPr id="52" name="Straight Connector 51">
            <a:extLst>
              <a:ext uri="{FF2B5EF4-FFF2-40B4-BE49-F238E27FC236}">
                <a16:creationId xmlns:a16="http://schemas.microsoft.com/office/drawing/2014/main" id="{51E6F103-F786-BBA2-59D7-DDE3E827ECDB}"/>
              </a:ext>
            </a:extLst>
          </p:cNvPr>
          <p:cNvCxnSpPr>
            <a:stCxn id="9" idx="3"/>
          </p:cNvCxnSpPr>
          <p:nvPr/>
        </p:nvCxnSpPr>
        <p:spPr>
          <a:xfrm>
            <a:off x="2336800" y="1817688"/>
            <a:ext cx="5473700" cy="0"/>
          </a:xfrm>
          <a:prstGeom prst="line">
            <a:avLst/>
          </a:prstGeom>
          <a:ln w="22225">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53" name="Rectangle: Rounded Corners 52">
            <a:extLst>
              <a:ext uri="{FF2B5EF4-FFF2-40B4-BE49-F238E27FC236}">
                <a16:creationId xmlns:a16="http://schemas.microsoft.com/office/drawing/2014/main" id="{19FAFB45-FC44-0918-257D-73FE531217B1}"/>
              </a:ext>
            </a:extLst>
          </p:cNvPr>
          <p:cNvSpPr/>
          <p:nvPr/>
        </p:nvSpPr>
        <p:spPr>
          <a:xfrm>
            <a:off x="4617958" y="1664070"/>
            <a:ext cx="1035050" cy="3433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200" b="1" noProof="0">
                <a:solidFill>
                  <a:schemeClr val="tx1"/>
                </a:solidFill>
                <a:latin typeface="Arial" panose="020B0604020202020204" pitchFamily="34" charset="0"/>
                <a:cs typeface="Arial" panose="020B0604020202020204" pitchFamily="34" charset="0"/>
              </a:rPr>
              <a:t>~</a:t>
            </a:r>
            <a:r>
              <a:rPr lang="en-CA" sz="1200" b="1" noProof="0">
                <a:solidFill>
                  <a:schemeClr val="tx1"/>
                </a:solidFill>
              </a:rPr>
              <a:t>12 months</a:t>
            </a:r>
          </a:p>
        </p:txBody>
      </p:sp>
      <p:cxnSp>
        <p:nvCxnSpPr>
          <p:cNvPr id="54" name="Straight Connector 53">
            <a:extLst>
              <a:ext uri="{FF2B5EF4-FFF2-40B4-BE49-F238E27FC236}">
                <a16:creationId xmlns:a16="http://schemas.microsoft.com/office/drawing/2014/main" id="{864130A2-C544-1292-326E-404B63B3AD21}"/>
              </a:ext>
            </a:extLst>
          </p:cNvPr>
          <p:cNvCxnSpPr>
            <a:cxnSpLocks/>
          </p:cNvCxnSpPr>
          <p:nvPr/>
        </p:nvCxnSpPr>
        <p:spPr>
          <a:xfrm flipV="1">
            <a:off x="8235950" y="2007413"/>
            <a:ext cx="0" cy="1196364"/>
          </a:xfrm>
          <a:prstGeom prst="line">
            <a:avLst/>
          </a:prstGeom>
          <a:ln w="22225">
            <a:solidFill>
              <a:schemeClr val="accent4">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FDCCD453-34D0-03ED-1F12-43EE7A3CDE4E}"/>
              </a:ext>
            </a:extLst>
          </p:cNvPr>
          <p:cNvCxnSpPr/>
          <p:nvPr/>
        </p:nvCxnSpPr>
        <p:spPr>
          <a:xfrm flipV="1">
            <a:off x="6085682" y="3832347"/>
            <a:ext cx="1606550" cy="1686119"/>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1F1F3BA4-94CA-7434-D03A-482AC02C4296}"/>
              </a:ext>
            </a:extLst>
          </p:cNvPr>
          <p:cNvCxnSpPr>
            <a:cxnSpLocks/>
          </p:cNvCxnSpPr>
          <p:nvPr/>
        </p:nvCxnSpPr>
        <p:spPr>
          <a:xfrm flipV="1">
            <a:off x="7702550" y="3843774"/>
            <a:ext cx="165893" cy="1447649"/>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939661E4-E4B2-E56D-EF73-161C51D8DA56}"/>
              </a:ext>
            </a:extLst>
          </p:cNvPr>
          <p:cNvCxnSpPr>
            <a:cxnSpLocks/>
          </p:cNvCxnSpPr>
          <p:nvPr/>
        </p:nvCxnSpPr>
        <p:spPr>
          <a:xfrm flipH="1">
            <a:off x="8118475" y="3803276"/>
            <a:ext cx="231775" cy="143228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C168C504-6C73-8A3C-BBFC-71CD5B3FA8AE}"/>
              </a:ext>
            </a:extLst>
          </p:cNvPr>
          <p:cNvCxnSpPr>
            <a:cxnSpLocks/>
          </p:cNvCxnSpPr>
          <p:nvPr/>
        </p:nvCxnSpPr>
        <p:spPr>
          <a:xfrm flipV="1">
            <a:off x="6172200" y="5299341"/>
            <a:ext cx="1350168" cy="206701"/>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C092C428-1C88-86B3-8387-4BD16D2EDDB3}"/>
              </a:ext>
            </a:extLst>
          </p:cNvPr>
          <p:cNvCxnSpPr>
            <a:cxnSpLocks/>
          </p:cNvCxnSpPr>
          <p:nvPr/>
        </p:nvCxnSpPr>
        <p:spPr>
          <a:xfrm flipH="1">
            <a:off x="6141164" y="5506042"/>
            <a:ext cx="1504236" cy="307328"/>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1D03270F-16CD-EA5B-CC04-F9F643D5128F}"/>
              </a:ext>
            </a:extLst>
          </p:cNvPr>
          <p:cNvCxnSpPr>
            <a:cxnSpLocks/>
          </p:cNvCxnSpPr>
          <p:nvPr/>
        </p:nvCxnSpPr>
        <p:spPr>
          <a:xfrm>
            <a:off x="4261802" y="3822326"/>
            <a:ext cx="985680" cy="500970"/>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FE742C3B-813A-7AA2-4B76-E1D779A7BD6D}"/>
              </a:ext>
            </a:extLst>
          </p:cNvPr>
          <p:cNvCxnSpPr>
            <a:cxnSpLocks/>
          </p:cNvCxnSpPr>
          <p:nvPr/>
        </p:nvCxnSpPr>
        <p:spPr>
          <a:xfrm flipV="1">
            <a:off x="3872865" y="4837383"/>
            <a:ext cx="663575" cy="148300"/>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68EB8577-F88B-8AFD-4A07-AD81C48DAE00}"/>
              </a:ext>
            </a:extLst>
          </p:cNvPr>
          <p:cNvCxnSpPr>
            <a:cxnSpLocks/>
          </p:cNvCxnSpPr>
          <p:nvPr/>
        </p:nvCxnSpPr>
        <p:spPr>
          <a:xfrm flipH="1">
            <a:off x="3942894" y="5055502"/>
            <a:ext cx="734397" cy="21462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235F0D8F-D4D2-81AE-52E6-52F4328DE766}"/>
              </a:ext>
            </a:extLst>
          </p:cNvPr>
          <p:cNvCxnSpPr>
            <a:cxnSpLocks/>
          </p:cNvCxnSpPr>
          <p:nvPr/>
        </p:nvCxnSpPr>
        <p:spPr>
          <a:xfrm>
            <a:off x="2355850" y="3451226"/>
            <a:ext cx="818992" cy="205320"/>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77F79AE5-B054-AC5B-AB00-B9BEEF288AAA}"/>
              </a:ext>
            </a:extLst>
          </p:cNvPr>
          <p:cNvCxnSpPr>
            <a:cxnSpLocks/>
          </p:cNvCxnSpPr>
          <p:nvPr/>
        </p:nvCxnSpPr>
        <p:spPr>
          <a:xfrm flipH="1">
            <a:off x="3247628" y="3982813"/>
            <a:ext cx="200422" cy="823832"/>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552D1F93-2696-41D1-5387-A55E9BF8DB2F}"/>
              </a:ext>
            </a:extLst>
          </p:cNvPr>
          <p:cNvCxnSpPr>
            <a:cxnSpLocks/>
          </p:cNvCxnSpPr>
          <p:nvPr/>
        </p:nvCxnSpPr>
        <p:spPr>
          <a:xfrm flipV="1">
            <a:off x="3642677" y="4006407"/>
            <a:ext cx="224473" cy="890087"/>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65E97136-6254-51A6-A232-B58BD01120FA}"/>
              </a:ext>
            </a:extLst>
          </p:cNvPr>
          <p:cNvCxnSpPr>
            <a:cxnSpLocks/>
          </p:cNvCxnSpPr>
          <p:nvPr/>
        </p:nvCxnSpPr>
        <p:spPr>
          <a:xfrm flipH="1" flipV="1">
            <a:off x="4133850" y="4022344"/>
            <a:ext cx="1122193" cy="61472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19AFE754-8132-90A1-47F5-EF47576BDD4E}"/>
              </a:ext>
            </a:extLst>
          </p:cNvPr>
          <p:cNvCxnSpPr>
            <a:cxnSpLocks/>
          </p:cNvCxnSpPr>
          <p:nvPr/>
        </p:nvCxnSpPr>
        <p:spPr>
          <a:xfrm>
            <a:off x="3867150" y="5355742"/>
            <a:ext cx="1079342" cy="28200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F3EF8341-ABB8-3E17-5CCD-014E6E0674D4}"/>
              </a:ext>
            </a:extLst>
          </p:cNvPr>
          <p:cNvCxnSpPr>
            <a:cxnSpLocks/>
          </p:cNvCxnSpPr>
          <p:nvPr/>
        </p:nvCxnSpPr>
        <p:spPr>
          <a:xfrm flipV="1">
            <a:off x="2266951" y="2726906"/>
            <a:ext cx="957421" cy="587593"/>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18A66F56-CDF8-214A-C3E4-BD3E86959EE1}"/>
              </a:ext>
            </a:extLst>
          </p:cNvPr>
          <p:cNvCxnSpPr>
            <a:cxnSpLocks/>
          </p:cNvCxnSpPr>
          <p:nvPr/>
        </p:nvCxnSpPr>
        <p:spPr>
          <a:xfrm>
            <a:off x="4192747" y="2758672"/>
            <a:ext cx="3397885" cy="471154"/>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5587DC72-720B-0F44-52F0-FEB2E47B0644}"/>
              </a:ext>
            </a:extLst>
          </p:cNvPr>
          <p:cNvCxnSpPr>
            <a:cxnSpLocks/>
            <a:stCxn id="19" idx="3"/>
          </p:cNvCxnSpPr>
          <p:nvPr/>
        </p:nvCxnSpPr>
        <p:spPr>
          <a:xfrm>
            <a:off x="6400800" y="3441701"/>
            <a:ext cx="1212692" cy="10626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C1A92F89-7B69-DDF3-5743-24B2639B8776}"/>
              </a:ext>
            </a:extLst>
          </p:cNvPr>
          <p:cNvCxnSpPr>
            <a:cxnSpLocks/>
          </p:cNvCxnSpPr>
          <p:nvPr/>
        </p:nvCxnSpPr>
        <p:spPr>
          <a:xfrm flipV="1">
            <a:off x="4279900" y="3511766"/>
            <a:ext cx="933292" cy="142854"/>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B1050763-EB05-9758-DD66-CF877B5ABD21}"/>
              </a:ext>
            </a:extLst>
          </p:cNvPr>
          <p:cNvCxnSpPr>
            <a:cxnSpLocks/>
          </p:cNvCxnSpPr>
          <p:nvPr/>
        </p:nvCxnSpPr>
        <p:spPr>
          <a:xfrm flipH="1">
            <a:off x="5355420" y="3648109"/>
            <a:ext cx="112009" cy="670483"/>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B6ECBA91-72F9-5B11-4FA0-15960FC50CBA}"/>
              </a:ext>
            </a:extLst>
          </p:cNvPr>
          <p:cNvCxnSpPr>
            <a:cxnSpLocks/>
          </p:cNvCxnSpPr>
          <p:nvPr/>
        </p:nvCxnSpPr>
        <p:spPr>
          <a:xfrm flipV="1">
            <a:off x="5657692" y="3724555"/>
            <a:ext cx="171608" cy="677994"/>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43BB3600-97E2-C8CF-E79B-211EDE917760}"/>
              </a:ext>
            </a:extLst>
          </p:cNvPr>
          <p:cNvCxnSpPr>
            <a:cxnSpLocks/>
          </p:cNvCxnSpPr>
          <p:nvPr/>
        </p:nvCxnSpPr>
        <p:spPr>
          <a:xfrm flipV="1">
            <a:off x="4240371" y="2240560"/>
            <a:ext cx="678339" cy="225907"/>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B015BADC-E88A-4A0D-97BE-862D5DEB8C5A}"/>
              </a:ext>
            </a:extLst>
          </p:cNvPr>
          <p:cNvCxnSpPr>
            <a:cxnSpLocks/>
          </p:cNvCxnSpPr>
          <p:nvPr/>
        </p:nvCxnSpPr>
        <p:spPr>
          <a:xfrm flipH="1">
            <a:off x="4465785" y="2442143"/>
            <a:ext cx="669698" cy="302919"/>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89AA599C-3FFC-89B6-5ABC-E6A25721AF99}"/>
              </a:ext>
            </a:extLst>
          </p:cNvPr>
          <p:cNvCxnSpPr>
            <a:cxnSpLocks/>
          </p:cNvCxnSpPr>
          <p:nvPr/>
        </p:nvCxnSpPr>
        <p:spPr>
          <a:xfrm>
            <a:off x="2244725" y="3658877"/>
            <a:ext cx="766287" cy="1171149"/>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C07A72D7-5F70-662E-A110-B6FFBD62BD9A}"/>
              </a:ext>
            </a:extLst>
          </p:cNvPr>
          <p:cNvCxnSpPr>
            <a:cxnSpLocks/>
          </p:cNvCxnSpPr>
          <p:nvPr/>
        </p:nvCxnSpPr>
        <p:spPr>
          <a:xfrm flipH="1">
            <a:off x="2918739" y="5250495"/>
            <a:ext cx="337144" cy="462763"/>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839AF7AE-8C34-1BCD-CE17-4D3A65B14ACD}"/>
              </a:ext>
            </a:extLst>
          </p:cNvPr>
          <p:cNvCxnSpPr>
            <a:cxnSpLocks/>
          </p:cNvCxnSpPr>
          <p:nvPr/>
        </p:nvCxnSpPr>
        <p:spPr>
          <a:xfrm flipV="1">
            <a:off x="2807406" y="5734815"/>
            <a:ext cx="2158294" cy="69181"/>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F9EB353B-8E2F-FD4B-A3F6-391B5158777D}"/>
              </a:ext>
            </a:extLst>
          </p:cNvPr>
          <p:cNvCxnSpPr>
            <a:cxnSpLocks/>
          </p:cNvCxnSpPr>
          <p:nvPr/>
        </p:nvCxnSpPr>
        <p:spPr>
          <a:xfrm>
            <a:off x="2656443" y="5873940"/>
            <a:ext cx="882412" cy="161865"/>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0F91C0EA-1964-9790-5C9F-FD6AF9C6C127}"/>
              </a:ext>
            </a:extLst>
          </p:cNvPr>
          <p:cNvCxnSpPr>
            <a:cxnSpLocks/>
          </p:cNvCxnSpPr>
          <p:nvPr/>
        </p:nvCxnSpPr>
        <p:spPr>
          <a:xfrm flipH="1" flipV="1">
            <a:off x="2892069" y="6221893"/>
            <a:ext cx="710466" cy="12694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CC60870B-D6DD-8187-29F7-7405AD1FDC02}"/>
              </a:ext>
            </a:extLst>
          </p:cNvPr>
          <p:cNvCxnSpPr>
            <a:cxnSpLocks/>
            <a:stCxn id="9" idx="2"/>
            <a:endCxn id="21" idx="0"/>
          </p:cNvCxnSpPr>
          <p:nvPr/>
        </p:nvCxnSpPr>
        <p:spPr>
          <a:xfrm>
            <a:off x="1689100" y="2108201"/>
            <a:ext cx="0" cy="971550"/>
          </a:xfrm>
          <a:prstGeom prst="straightConnector1">
            <a:avLst/>
          </a:prstGeom>
          <a:ln w="25400">
            <a:solidFill>
              <a:schemeClr val="accent3"/>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136" name="Group 135">
            <a:extLst>
              <a:ext uri="{FF2B5EF4-FFF2-40B4-BE49-F238E27FC236}">
                <a16:creationId xmlns:a16="http://schemas.microsoft.com/office/drawing/2014/main" id="{D033399A-B920-956B-890A-D8531C15D197}"/>
              </a:ext>
            </a:extLst>
          </p:cNvPr>
          <p:cNvGrpSpPr/>
          <p:nvPr/>
        </p:nvGrpSpPr>
        <p:grpSpPr>
          <a:xfrm>
            <a:off x="1041400" y="1527175"/>
            <a:ext cx="9713036" cy="4863592"/>
            <a:chOff x="1041400" y="1536700"/>
            <a:chExt cx="9713036" cy="4863592"/>
          </a:xfrm>
        </p:grpSpPr>
        <p:sp>
          <p:nvSpPr>
            <p:cNvPr id="9" name="Rectangle: Rounded Corners 8">
              <a:extLst>
                <a:ext uri="{FF2B5EF4-FFF2-40B4-BE49-F238E27FC236}">
                  <a16:creationId xmlns:a16="http://schemas.microsoft.com/office/drawing/2014/main" id="{43453BDF-7EF7-5E7F-8D26-66FFF69B58AD}"/>
                </a:ext>
              </a:extLst>
            </p:cNvPr>
            <p:cNvSpPr/>
            <p:nvPr/>
          </p:nvSpPr>
          <p:spPr>
            <a:xfrm>
              <a:off x="1041400" y="1536700"/>
              <a:ext cx="1295400" cy="581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Symptom onset</a:t>
              </a:r>
            </a:p>
          </p:txBody>
        </p:sp>
        <p:sp>
          <p:nvSpPr>
            <p:cNvPr id="10" name="Rectangle: Rounded Corners 9">
              <a:extLst>
                <a:ext uri="{FF2B5EF4-FFF2-40B4-BE49-F238E27FC236}">
                  <a16:creationId xmlns:a16="http://schemas.microsoft.com/office/drawing/2014/main" id="{E7D23F75-D1F9-00C5-CC07-82C9B2242A12}"/>
                </a:ext>
              </a:extLst>
            </p:cNvPr>
            <p:cNvSpPr/>
            <p:nvPr/>
          </p:nvSpPr>
          <p:spPr>
            <a:xfrm>
              <a:off x="7645400" y="1536700"/>
              <a:ext cx="1181100" cy="581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ALS/MND diagnosis</a:t>
              </a:r>
            </a:p>
          </p:txBody>
        </p:sp>
        <p:sp>
          <p:nvSpPr>
            <p:cNvPr id="11" name="Rectangle: Rounded Corners 10">
              <a:extLst>
                <a:ext uri="{FF2B5EF4-FFF2-40B4-BE49-F238E27FC236}">
                  <a16:creationId xmlns:a16="http://schemas.microsoft.com/office/drawing/2014/main" id="{13F849B8-C89C-2231-457C-06E015486288}"/>
                </a:ext>
              </a:extLst>
            </p:cNvPr>
            <p:cNvSpPr/>
            <p:nvPr/>
          </p:nvSpPr>
          <p:spPr>
            <a:xfrm>
              <a:off x="9232899" y="2260600"/>
              <a:ext cx="1521533" cy="5810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ALS/MND drugs</a:t>
              </a:r>
            </a:p>
          </p:txBody>
        </p:sp>
        <p:sp>
          <p:nvSpPr>
            <p:cNvPr id="12" name="Rectangle: Rounded Corners 11">
              <a:extLst>
                <a:ext uri="{FF2B5EF4-FFF2-40B4-BE49-F238E27FC236}">
                  <a16:creationId xmlns:a16="http://schemas.microsoft.com/office/drawing/2014/main" id="{5D43DAD3-F5BB-7421-24DB-2DF0773A3FFB}"/>
                </a:ext>
              </a:extLst>
            </p:cNvPr>
            <p:cNvSpPr/>
            <p:nvPr/>
          </p:nvSpPr>
          <p:spPr>
            <a:xfrm>
              <a:off x="9232900" y="3289300"/>
              <a:ext cx="1521536" cy="5810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Multidisciplinary clinic</a:t>
              </a:r>
            </a:p>
          </p:txBody>
        </p:sp>
        <p:sp>
          <p:nvSpPr>
            <p:cNvPr id="13" name="Rectangle: Rounded Corners 12">
              <a:extLst>
                <a:ext uri="{FF2B5EF4-FFF2-40B4-BE49-F238E27FC236}">
                  <a16:creationId xmlns:a16="http://schemas.microsoft.com/office/drawing/2014/main" id="{93544DD7-C73A-06F6-6DF6-D5521260D793}"/>
                </a:ext>
              </a:extLst>
            </p:cNvPr>
            <p:cNvSpPr/>
            <p:nvPr/>
          </p:nvSpPr>
          <p:spPr>
            <a:xfrm>
              <a:off x="9232900" y="4137818"/>
              <a:ext cx="1521532" cy="5810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Clinical trials</a:t>
              </a:r>
            </a:p>
          </p:txBody>
        </p:sp>
        <p:sp>
          <p:nvSpPr>
            <p:cNvPr id="17" name="Rectangle: Rounded Corners 16">
              <a:extLst>
                <a:ext uri="{FF2B5EF4-FFF2-40B4-BE49-F238E27FC236}">
                  <a16:creationId xmlns:a16="http://schemas.microsoft.com/office/drawing/2014/main" id="{E0F2E817-3F4C-FFD6-2477-B3AE6E7FB2DE}"/>
                </a:ext>
              </a:extLst>
            </p:cNvPr>
            <p:cNvSpPr/>
            <p:nvPr/>
          </p:nvSpPr>
          <p:spPr>
            <a:xfrm>
              <a:off x="7645400" y="3082926"/>
              <a:ext cx="1181100" cy="77772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ALS/MND specialist neurologist</a:t>
              </a:r>
            </a:p>
          </p:txBody>
        </p:sp>
        <p:sp>
          <p:nvSpPr>
            <p:cNvPr id="18" name="Rectangle: Rounded Corners 17">
              <a:extLst>
                <a:ext uri="{FF2B5EF4-FFF2-40B4-BE49-F238E27FC236}">
                  <a16:creationId xmlns:a16="http://schemas.microsoft.com/office/drawing/2014/main" id="{4EBB5634-5C4F-B57F-4EC4-21D84358D539}"/>
                </a:ext>
              </a:extLst>
            </p:cNvPr>
            <p:cNvSpPr/>
            <p:nvPr/>
          </p:nvSpPr>
          <p:spPr>
            <a:xfrm>
              <a:off x="3263900" y="2364073"/>
              <a:ext cx="1181100" cy="5741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General</a:t>
              </a:r>
            </a:p>
            <a:p>
              <a:pPr algn="ctr"/>
              <a:r>
                <a:rPr lang="en-CA" sz="1400" noProof="0">
                  <a:solidFill>
                    <a:schemeClr val="tx1"/>
                  </a:solidFill>
                </a:rPr>
                <a:t>neurologist</a:t>
              </a:r>
            </a:p>
          </p:txBody>
        </p:sp>
        <p:sp>
          <p:nvSpPr>
            <p:cNvPr id="19" name="Rectangle: Rounded Corners 18">
              <a:extLst>
                <a:ext uri="{FF2B5EF4-FFF2-40B4-BE49-F238E27FC236}">
                  <a16:creationId xmlns:a16="http://schemas.microsoft.com/office/drawing/2014/main" id="{F5E0D685-280F-4A7D-9C90-92EA17277CEF}"/>
                </a:ext>
              </a:extLst>
            </p:cNvPr>
            <p:cNvSpPr/>
            <p:nvPr/>
          </p:nvSpPr>
          <p:spPr>
            <a:xfrm>
              <a:off x="5219700" y="3164173"/>
              <a:ext cx="1181100" cy="5741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General</a:t>
              </a:r>
            </a:p>
            <a:p>
              <a:pPr algn="ctr"/>
              <a:r>
                <a:rPr lang="en-CA" sz="1400" noProof="0">
                  <a:solidFill>
                    <a:schemeClr val="tx1"/>
                  </a:solidFill>
                </a:rPr>
                <a:t>neurologist</a:t>
              </a:r>
            </a:p>
          </p:txBody>
        </p:sp>
        <p:sp>
          <p:nvSpPr>
            <p:cNvPr id="20" name="Rectangle: Rounded Corners 19">
              <a:extLst>
                <a:ext uri="{FF2B5EF4-FFF2-40B4-BE49-F238E27FC236}">
                  <a16:creationId xmlns:a16="http://schemas.microsoft.com/office/drawing/2014/main" id="{7FCA5FC2-4FB8-E6C1-FCF4-4B786FC2DEC9}"/>
                </a:ext>
              </a:extLst>
            </p:cNvPr>
            <p:cNvSpPr/>
            <p:nvPr/>
          </p:nvSpPr>
          <p:spPr>
            <a:xfrm>
              <a:off x="4991100" y="5348573"/>
              <a:ext cx="1181100" cy="5741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General</a:t>
              </a:r>
            </a:p>
            <a:p>
              <a:pPr algn="ctr"/>
              <a:r>
                <a:rPr lang="en-CA" sz="1400" noProof="0">
                  <a:solidFill>
                    <a:schemeClr val="tx1"/>
                  </a:solidFill>
                </a:rPr>
                <a:t>neurologist</a:t>
              </a:r>
            </a:p>
          </p:txBody>
        </p:sp>
        <p:sp>
          <p:nvSpPr>
            <p:cNvPr id="21" name="Rectangle: Rounded Corners 20">
              <a:extLst>
                <a:ext uri="{FF2B5EF4-FFF2-40B4-BE49-F238E27FC236}">
                  <a16:creationId xmlns:a16="http://schemas.microsoft.com/office/drawing/2014/main" id="{052FB42A-216C-905A-6027-047DAB42E090}"/>
                </a:ext>
              </a:extLst>
            </p:cNvPr>
            <p:cNvSpPr/>
            <p:nvPr/>
          </p:nvSpPr>
          <p:spPr>
            <a:xfrm>
              <a:off x="1041400" y="3089276"/>
              <a:ext cx="1295400" cy="7239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Initiation of diagnosis quest</a:t>
              </a:r>
            </a:p>
          </p:txBody>
        </p:sp>
        <p:sp>
          <p:nvSpPr>
            <p:cNvPr id="22" name="Rectangle: Rounded Corners 21">
              <a:extLst>
                <a:ext uri="{FF2B5EF4-FFF2-40B4-BE49-F238E27FC236}">
                  <a16:creationId xmlns:a16="http://schemas.microsoft.com/office/drawing/2014/main" id="{467B25A4-E6CF-9917-1D33-EE525F5338D4}"/>
                </a:ext>
              </a:extLst>
            </p:cNvPr>
            <p:cNvSpPr/>
            <p:nvPr/>
          </p:nvSpPr>
          <p:spPr>
            <a:xfrm>
              <a:off x="1600200" y="5583658"/>
              <a:ext cx="1295400" cy="7239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Unnecessary surgeries or treatments</a:t>
              </a:r>
            </a:p>
          </p:txBody>
        </p:sp>
        <p:sp>
          <p:nvSpPr>
            <p:cNvPr id="23" name="Rectangle: Rounded Corners 22">
              <a:extLst>
                <a:ext uri="{FF2B5EF4-FFF2-40B4-BE49-F238E27FC236}">
                  <a16:creationId xmlns:a16="http://schemas.microsoft.com/office/drawing/2014/main" id="{B4162B2C-AEAA-737D-6AAF-17ACB94BD221}"/>
                </a:ext>
              </a:extLst>
            </p:cNvPr>
            <p:cNvSpPr/>
            <p:nvPr/>
          </p:nvSpPr>
          <p:spPr>
            <a:xfrm>
              <a:off x="3187700" y="3277813"/>
              <a:ext cx="1295400" cy="7239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Primary, general practitioner</a:t>
              </a:r>
            </a:p>
          </p:txBody>
        </p:sp>
        <p:sp>
          <p:nvSpPr>
            <p:cNvPr id="24" name="Rectangle: Rounded Corners 23">
              <a:extLst>
                <a:ext uri="{FF2B5EF4-FFF2-40B4-BE49-F238E27FC236}">
                  <a16:creationId xmlns:a16="http://schemas.microsoft.com/office/drawing/2014/main" id="{238A6813-49DE-942A-7208-E1283611D33A}"/>
                </a:ext>
              </a:extLst>
            </p:cNvPr>
            <p:cNvSpPr/>
            <p:nvPr/>
          </p:nvSpPr>
          <p:spPr>
            <a:xfrm>
              <a:off x="2647950" y="4820864"/>
              <a:ext cx="1295400" cy="581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Other specialists</a:t>
              </a:r>
            </a:p>
          </p:txBody>
        </p:sp>
        <p:sp>
          <p:nvSpPr>
            <p:cNvPr id="25" name="Rectangle: Rounded Corners 24">
              <a:extLst>
                <a:ext uri="{FF2B5EF4-FFF2-40B4-BE49-F238E27FC236}">
                  <a16:creationId xmlns:a16="http://schemas.microsoft.com/office/drawing/2014/main" id="{36D1E949-6F22-1267-B988-CE9E57330D7B}"/>
                </a:ext>
              </a:extLst>
            </p:cNvPr>
            <p:cNvSpPr/>
            <p:nvPr/>
          </p:nvSpPr>
          <p:spPr>
            <a:xfrm>
              <a:off x="5219700" y="43328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6" name="Rectangle: Rounded Corners 25">
              <a:extLst>
                <a:ext uri="{FF2B5EF4-FFF2-40B4-BE49-F238E27FC236}">
                  <a16:creationId xmlns:a16="http://schemas.microsoft.com/office/drawing/2014/main" id="{B0D91E51-9D50-1FAB-3C69-B8DFDBB9C8CF}"/>
                </a:ext>
              </a:extLst>
            </p:cNvPr>
            <p:cNvSpPr/>
            <p:nvPr/>
          </p:nvSpPr>
          <p:spPr>
            <a:xfrm>
              <a:off x="4965700" y="21992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7" name="Rectangle: Rounded Corners 26">
              <a:extLst>
                <a:ext uri="{FF2B5EF4-FFF2-40B4-BE49-F238E27FC236}">
                  <a16:creationId xmlns:a16="http://schemas.microsoft.com/office/drawing/2014/main" id="{B2DA1995-4A9B-08E2-6171-817CD25E0CC6}"/>
                </a:ext>
              </a:extLst>
            </p:cNvPr>
            <p:cNvSpPr/>
            <p:nvPr/>
          </p:nvSpPr>
          <p:spPr>
            <a:xfrm>
              <a:off x="7531100" y="52472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8" name="Rectangle: Rounded Corners 27">
              <a:extLst>
                <a:ext uri="{FF2B5EF4-FFF2-40B4-BE49-F238E27FC236}">
                  <a16:creationId xmlns:a16="http://schemas.microsoft.com/office/drawing/2014/main" id="{58389C99-83C5-024C-BD4E-094D58D1CD9A}"/>
                </a:ext>
              </a:extLst>
            </p:cNvPr>
            <p:cNvSpPr/>
            <p:nvPr/>
          </p:nvSpPr>
          <p:spPr>
            <a:xfrm>
              <a:off x="4572000" y="47900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9" name="Rectangle: Rounded Corners 28">
              <a:extLst>
                <a:ext uri="{FF2B5EF4-FFF2-40B4-BE49-F238E27FC236}">
                  <a16:creationId xmlns:a16="http://schemas.microsoft.com/office/drawing/2014/main" id="{64A9F9E9-E6A0-B984-78BC-96E24DCAB362}"/>
                </a:ext>
              </a:extLst>
            </p:cNvPr>
            <p:cNvSpPr/>
            <p:nvPr/>
          </p:nvSpPr>
          <p:spPr>
            <a:xfrm>
              <a:off x="3530600" y="60473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grpSp>
      <p:cxnSp>
        <p:nvCxnSpPr>
          <p:cNvPr id="141" name="Straight Arrow Connector 140">
            <a:extLst>
              <a:ext uri="{FF2B5EF4-FFF2-40B4-BE49-F238E27FC236}">
                <a16:creationId xmlns:a16="http://schemas.microsoft.com/office/drawing/2014/main" id="{2623CEBD-7994-A16A-BFB7-B1AD7C309039}"/>
              </a:ext>
            </a:extLst>
          </p:cNvPr>
          <p:cNvCxnSpPr>
            <a:cxnSpLocks/>
          </p:cNvCxnSpPr>
          <p:nvPr/>
        </p:nvCxnSpPr>
        <p:spPr>
          <a:xfrm>
            <a:off x="10754436" y="2546850"/>
            <a:ext cx="456407" cy="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3" name="Straight Arrow Connector 142">
            <a:extLst>
              <a:ext uri="{FF2B5EF4-FFF2-40B4-BE49-F238E27FC236}">
                <a16:creationId xmlns:a16="http://schemas.microsoft.com/office/drawing/2014/main" id="{F0FA7238-A404-B315-C28D-AD6E9896BF05}"/>
              </a:ext>
            </a:extLst>
          </p:cNvPr>
          <p:cNvCxnSpPr>
            <a:cxnSpLocks/>
          </p:cNvCxnSpPr>
          <p:nvPr/>
        </p:nvCxnSpPr>
        <p:spPr>
          <a:xfrm>
            <a:off x="10754436" y="3570885"/>
            <a:ext cx="456407" cy="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a:extLst>
              <a:ext uri="{FF2B5EF4-FFF2-40B4-BE49-F238E27FC236}">
                <a16:creationId xmlns:a16="http://schemas.microsoft.com/office/drawing/2014/main" id="{ADA17DBE-E4C4-106A-F14C-396F8F6F8071}"/>
              </a:ext>
            </a:extLst>
          </p:cNvPr>
          <p:cNvCxnSpPr>
            <a:cxnSpLocks/>
          </p:cNvCxnSpPr>
          <p:nvPr/>
        </p:nvCxnSpPr>
        <p:spPr>
          <a:xfrm>
            <a:off x="10754432" y="4413213"/>
            <a:ext cx="456407" cy="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B430E2E2-EB78-A480-5711-33FA1D77A932}"/>
              </a:ext>
            </a:extLst>
          </p:cNvPr>
          <p:cNvCxnSpPr>
            <a:cxnSpLocks/>
          </p:cNvCxnSpPr>
          <p:nvPr/>
        </p:nvCxnSpPr>
        <p:spPr>
          <a:xfrm flipV="1">
            <a:off x="8676878" y="2726906"/>
            <a:ext cx="512064" cy="339728"/>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A5B75CCA-28F3-2E8E-4631-0CECF2662EED}"/>
              </a:ext>
            </a:extLst>
          </p:cNvPr>
          <p:cNvCxnSpPr>
            <a:cxnSpLocks/>
          </p:cNvCxnSpPr>
          <p:nvPr/>
        </p:nvCxnSpPr>
        <p:spPr>
          <a:xfrm flipV="1">
            <a:off x="8826500" y="3489313"/>
            <a:ext cx="365760" cy="8285"/>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24523B8-B708-4ABA-4061-7B680A53A073}"/>
              </a:ext>
            </a:extLst>
          </p:cNvPr>
          <p:cNvCxnSpPr>
            <a:cxnSpLocks/>
          </p:cNvCxnSpPr>
          <p:nvPr/>
        </p:nvCxnSpPr>
        <p:spPr>
          <a:xfrm>
            <a:off x="8814869" y="3761753"/>
            <a:ext cx="402336" cy="397732"/>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125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BF6B-B861-F881-2C10-56C37D478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B32BE3-12F8-DA5E-288B-7A4FE3BA8CFD}"/>
              </a:ext>
            </a:extLst>
          </p:cNvPr>
          <p:cNvSpPr>
            <a:spLocks noGrp="1"/>
          </p:cNvSpPr>
          <p:nvPr>
            <p:ph type="title"/>
          </p:nvPr>
        </p:nvSpPr>
        <p:spPr>
          <a:xfrm>
            <a:off x="360000" y="360000"/>
            <a:ext cx="9242103" cy="507831"/>
          </a:xfrm>
        </p:spPr>
        <p:txBody>
          <a:bodyPr>
            <a:spAutoFit/>
          </a:bodyPr>
          <a:lstStyle/>
          <a:p>
            <a:r>
              <a:rPr lang="en-CA" sz="3000" noProof="0">
                <a:latin typeface="+mj-lt"/>
              </a:rPr>
              <a:t>Overcoming Therapeutic Nihilism in ALS/MND</a:t>
            </a:r>
          </a:p>
        </p:txBody>
      </p:sp>
      <p:sp>
        <p:nvSpPr>
          <p:cNvPr id="11" name="Text Placeholder 10">
            <a:extLst>
              <a:ext uri="{FF2B5EF4-FFF2-40B4-BE49-F238E27FC236}">
                <a16:creationId xmlns:a16="http://schemas.microsoft.com/office/drawing/2014/main" id="{EAAC28D5-0D2F-ADA3-7B30-1EC04168A816}"/>
              </a:ext>
            </a:extLst>
          </p:cNvPr>
          <p:cNvSpPr>
            <a:spLocks noGrp="1"/>
          </p:cNvSpPr>
          <p:nvPr>
            <p:ph type="body" sz="quarter" idx="16"/>
          </p:nvPr>
        </p:nvSpPr>
        <p:spPr/>
        <p:txBody>
          <a:bodyPr/>
          <a:lstStyle/>
          <a:p>
            <a:r>
              <a:rPr lang="en-CA" sz="900">
                <a:ea typeface="Roboto"/>
              </a:rPr>
              <a:t>ALS, amyotrophic lateral sclerosis; MND, motor neuron disease</a:t>
            </a:r>
            <a:r>
              <a:rPr lang="en-CA" sz="900">
                <a:solidFill>
                  <a:srgbClr val="1B1B1B"/>
                </a:solidFill>
                <a:ea typeface="+mn-lt"/>
                <a:cs typeface="+mn-lt"/>
              </a:rPr>
              <a:t>.</a:t>
            </a:r>
            <a:endParaRPr lang="en-CA" sz="900"/>
          </a:p>
        </p:txBody>
      </p:sp>
      <p:sp>
        <p:nvSpPr>
          <p:cNvPr id="8" name="TextBox 7">
            <a:extLst>
              <a:ext uri="{FF2B5EF4-FFF2-40B4-BE49-F238E27FC236}">
                <a16:creationId xmlns:a16="http://schemas.microsoft.com/office/drawing/2014/main" id="{F004D2FD-31E9-05BE-809B-48991AC90672}"/>
              </a:ext>
            </a:extLst>
          </p:cNvPr>
          <p:cNvSpPr txBox="1"/>
          <p:nvPr/>
        </p:nvSpPr>
        <p:spPr>
          <a:xfrm>
            <a:off x="2027264" y="6020830"/>
            <a:ext cx="8137472" cy="646331"/>
          </a:xfrm>
          <a:prstGeom prst="rect">
            <a:avLst/>
          </a:prstGeom>
          <a:noFill/>
        </p:spPr>
        <p:txBody>
          <a:bodyPr wrap="square">
            <a:spAutoFit/>
          </a:bodyPr>
          <a:lstStyle/>
          <a:p>
            <a:pPr algn="ctr">
              <a:spcBef>
                <a:spcPts val="300"/>
              </a:spcBef>
            </a:pPr>
            <a:r>
              <a:rPr lang="en-CA" b="1" noProof="0">
                <a:solidFill>
                  <a:schemeClr val="accent1"/>
                </a:solidFill>
                <a:latin typeface="Arial Nova" panose="020B0504020202020204" pitchFamily="34" charset="0"/>
              </a:rPr>
              <a:t>Prof. Orla Hardiman, </a:t>
            </a:r>
            <a:r>
              <a:rPr lang="en-CA" noProof="0">
                <a:solidFill>
                  <a:schemeClr val="accent1"/>
                </a:solidFill>
                <a:latin typeface="Arial Nova" panose="020B0504020202020204" pitchFamily="34" charset="0"/>
                <a:ea typeface="Calibri"/>
                <a:cs typeface="Calibri"/>
              </a:rPr>
              <a:t>BSc, MB, MD, FRCPI, FTCD, MRIA </a:t>
            </a:r>
          </a:p>
          <a:p>
            <a:pPr algn="ctr"/>
            <a:r>
              <a:rPr lang="en-CA" noProof="0">
                <a:solidFill>
                  <a:schemeClr val="tx1">
                    <a:lumMod val="85000"/>
                    <a:lumOff val="15000"/>
                  </a:schemeClr>
                </a:solidFill>
                <a:latin typeface="Arial Nova" panose="020B0504020202020204" pitchFamily="34" charset="0"/>
                <a:ea typeface="Calibri"/>
                <a:cs typeface="Calibri"/>
              </a:rPr>
              <a:t>Dublin, Ireland</a:t>
            </a:r>
            <a:endParaRPr lang="en-CA"/>
          </a:p>
        </p:txBody>
      </p:sp>
      <p:sp>
        <p:nvSpPr>
          <p:cNvPr id="15" name="Rectangle: Rounded Corners 14">
            <a:extLst>
              <a:ext uri="{FF2B5EF4-FFF2-40B4-BE49-F238E27FC236}">
                <a16:creationId xmlns:a16="http://schemas.microsoft.com/office/drawing/2014/main" id="{85905EB6-4DAF-27BB-BCA9-CEFE1BFB9AD9}"/>
              </a:ext>
            </a:extLst>
          </p:cNvPr>
          <p:cNvSpPr/>
          <p:nvPr/>
        </p:nvSpPr>
        <p:spPr>
          <a:xfrm>
            <a:off x="1262068"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5" name="Picture 4">
            <a:extLst>
              <a:ext uri="{FF2B5EF4-FFF2-40B4-BE49-F238E27FC236}">
                <a16:creationId xmlns:a16="http://schemas.microsoft.com/office/drawing/2014/main" id="{B56EA614-EF42-4E71-4791-C9945C82E07B}"/>
              </a:ext>
            </a:extLst>
          </p:cNvPr>
          <p:cNvPicPr>
            <a:picLocks noChangeAspect="1"/>
          </p:cNvPicPr>
          <p:nvPr/>
        </p:nvPicPr>
        <p:blipFill>
          <a:blip r:embed="rId3"/>
          <a:stretch>
            <a:fillRect/>
          </a:stretch>
        </p:blipFill>
        <p:spPr>
          <a:xfrm>
            <a:off x="2053961" y="1357203"/>
            <a:ext cx="7728608" cy="4307578"/>
          </a:xfrm>
          <a:prstGeom prst="rect">
            <a:avLst/>
          </a:prstGeom>
        </p:spPr>
      </p:pic>
      <p:sp>
        <p:nvSpPr>
          <p:cNvPr id="3" name="TextBox 2">
            <a:hlinkClick r:id="rId4"/>
            <a:extLst>
              <a:ext uri="{FF2B5EF4-FFF2-40B4-BE49-F238E27FC236}">
                <a16:creationId xmlns:a16="http://schemas.microsoft.com/office/drawing/2014/main" id="{03058CDA-721A-6D0A-F083-F2B2E32000DD}"/>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4040283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567EED-9A66-6B71-AB79-0D7784888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C2335-023C-F3AD-D2A2-9A22FB9B4C98}"/>
              </a:ext>
            </a:extLst>
          </p:cNvPr>
          <p:cNvSpPr>
            <a:spLocks noGrp="1"/>
          </p:cNvSpPr>
          <p:nvPr>
            <p:ph type="title"/>
          </p:nvPr>
        </p:nvSpPr>
        <p:spPr>
          <a:xfrm>
            <a:off x="360000" y="360000"/>
            <a:ext cx="9242103" cy="507831"/>
          </a:xfrm>
        </p:spPr>
        <p:txBody>
          <a:bodyPr>
            <a:spAutoFit/>
          </a:bodyPr>
          <a:lstStyle/>
          <a:p>
            <a:r>
              <a:rPr lang="en-CA" sz="3000" noProof="0">
                <a:latin typeface="+mj-lt"/>
              </a:rPr>
              <a:t>Overcoming Therapeutic Nihilism in ALS/MND</a:t>
            </a:r>
          </a:p>
        </p:txBody>
      </p:sp>
      <p:sp>
        <p:nvSpPr>
          <p:cNvPr id="7" name="Content Placeholder 9">
            <a:extLst>
              <a:ext uri="{FF2B5EF4-FFF2-40B4-BE49-F238E27FC236}">
                <a16:creationId xmlns:a16="http://schemas.microsoft.com/office/drawing/2014/main" id="{DE177EF9-3474-C0D1-B324-5CAD6D0E7F12}"/>
              </a:ext>
            </a:extLst>
          </p:cNvPr>
          <p:cNvSpPr>
            <a:spLocks noGrp="1"/>
          </p:cNvSpPr>
          <p:nvPr>
            <p:ph idx="1"/>
          </p:nvPr>
        </p:nvSpPr>
        <p:spPr>
          <a:xfrm>
            <a:off x="1760561" y="1358900"/>
            <a:ext cx="9963192" cy="4918118"/>
          </a:xfrm>
        </p:spPr>
        <p:txBody>
          <a:bodyPr/>
          <a:lstStyle/>
          <a:p>
            <a:pPr marL="0" indent="0">
              <a:spcAft>
                <a:spcPts val="400"/>
              </a:spcAft>
              <a:buNone/>
            </a:pPr>
            <a:r>
              <a:rPr lang="en-CA" sz="1800" b="1" noProof="0">
                <a:solidFill>
                  <a:schemeClr val="accent4">
                    <a:lumMod val="50000"/>
                  </a:schemeClr>
                </a:solidFill>
              </a:rPr>
              <a:t>Challenge:</a:t>
            </a:r>
          </a:p>
          <a:p>
            <a:pPr>
              <a:spcAft>
                <a:spcPts val="400"/>
              </a:spcAft>
              <a:buClr>
                <a:srgbClr val="57CFAC"/>
              </a:buClr>
              <a:buFont typeface="Wingdings" panose="05000000000000000000" pitchFamily="2" charset="2"/>
              <a:buChar char="§"/>
            </a:pPr>
            <a:r>
              <a:rPr lang="en-CA" sz="1400" b="1" noProof="0"/>
              <a:t>Some</a:t>
            </a:r>
            <a:r>
              <a:rPr lang="en-CA" sz="1400" noProof="0"/>
              <a:t> healthcare professionals still </a:t>
            </a:r>
            <a:r>
              <a:rPr lang="en-CA" sz="1400" b="1" noProof="0"/>
              <a:t>believe there is little value in early diagnosis or referral </a:t>
            </a:r>
            <a:r>
              <a:rPr lang="en-CA" sz="1400" noProof="0"/>
              <a:t>due to lack of curative therapies</a:t>
            </a:r>
          </a:p>
          <a:p>
            <a:pPr>
              <a:spcAft>
                <a:spcPts val="400"/>
              </a:spcAft>
              <a:buClr>
                <a:srgbClr val="57CFAC"/>
              </a:buClr>
              <a:buFont typeface="Wingdings" panose="05000000000000000000" pitchFamily="2" charset="2"/>
              <a:buChar char="§"/>
            </a:pPr>
            <a:r>
              <a:rPr lang="en-CA" sz="1400" noProof="0"/>
              <a:t>This mindset — </a:t>
            </a:r>
            <a:r>
              <a:rPr lang="en-CA" sz="1400" b="1" noProof="0"/>
              <a:t>therapeutic nihilism </a:t>
            </a:r>
            <a:r>
              <a:rPr lang="en-CA" sz="1400" noProof="0"/>
              <a:t>— </a:t>
            </a:r>
            <a:r>
              <a:rPr lang="en-CA" sz="1400" b="1" noProof="0"/>
              <a:t>can delay care </a:t>
            </a:r>
            <a:r>
              <a:rPr lang="en-CA" sz="1400" noProof="0"/>
              <a:t>and </a:t>
            </a:r>
            <a:r>
              <a:rPr lang="en-CA" sz="1400" b="1" noProof="0"/>
              <a:t>limit access to supportive services</a:t>
            </a:r>
          </a:p>
          <a:p>
            <a:pPr marL="0" indent="0">
              <a:spcAft>
                <a:spcPts val="400"/>
              </a:spcAft>
              <a:buNone/>
            </a:pPr>
            <a:r>
              <a:rPr lang="en-CA" sz="1800" b="1" noProof="0">
                <a:solidFill>
                  <a:schemeClr val="accent3"/>
                </a:solidFill>
              </a:rPr>
              <a:t>Why This Matters:</a:t>
            </a:r>
          </a:p>
          <a:p>
            <a:pPr>
              <a:spcAft>
                <a:spcPts val="400"/>
              </a:spcAft>
              <a:buClr>
                <a:srgbClr val="57CFAC"/>
              </a:buClr>
              <a:buFont typeface="Wingdings" panose="05000000000000000000" pitchFamily="2" charset="2"/>
              <a:buChar char="§"/>
            </a:pPr>
            <a:r>
              <a:rPr lang="en-CA" sz="1400" noProof="0"/>
              <a:t>Although ALS/MND is still incurable</a:t>
            </a:r>
            <a:r>
              <a:rPr lang="en-CA" sz="1400" b="1" noProof="0"/>
              <a:t>, multidisciplinary care, early intervention, and symptom management improve quality of life and survival</a:t>
            </a:r>
          </a:p>
          <a:p>
            <a:pPr>
              <a:spcAft>
                <a:spcPts val="400"/>
              </a:spcAft>
              <a:buClr>
                <a:srgbClr val="57CFAC"/>
              </a:buClr>
              <a:buFont typeface="Wingdings" panose="05000000000000000000" pitchFamily="2" charset="2"/>
              <a:buChar char="§"/>
            </a:pPr>
            <a:r>
              <a:rPr lang="en-CA" sz="1400" noProof="0"/>
              <a:t>Viewing people with ALS/MND as “hopeless cases” leads to </a:t>
            </a:r>
            <a:r>
              <a:rPr lang="en-CA" sz="1400" b="1" noProof="0"/>
              <a:t>missed opportunities for proactive support </a:t>
            </a:r>
            <a:r>
              <a:rPr lang="en-CA" sz="1400" noProof="0"/>
              <a:t>(e.g., respiratory, nutritional, psychosocial care)</a:t>
            </a:r>
          </a:p>
          <a:p>
            <a:pPr>
              <a:spcAft>
                <a:spcPts val="400"/>
              </a:spcAft>
              <a:buClr>
                <a:srgbClr val="57CFAC"/>
              </a:buClr>
              <a:buFont typeface="Wingdings" panose="05000000000000000000" pitchFamily="2" charset="2"/>
              <a:buChar char="§"/>
            </a:pPr>
            <a:r>
              <a:rPr lang="en-CA" sz="1400" b="1" noProof="0"/>
              <a:t>Disease-modifying therapies</a:t>
            </a:r>
            <a:r>
              <a:rPr lang="en-CA" sz="1400" b="1"/>
              <a:t> </a:t>
            </a:r>
            <a:r>
              <a:rPr lang="en-CA" sz="1400" b="1" noProof="0"/>
              <a:t>offer benefit if initiated early</a:t>
            </a:r>
          </a:p>
          <a:p>
            <a:pPr marL="0" indent="0">
              <a:spcAft>
                <a:spcPts val="400"/>
              </a:spcAft>
              <a:buNone/>
            </a:pPr>
            <a:r>
              <a:rPr lang="en-CA" sz="1800" b="1" noProof="0">
                <a:solidFill>
                  <a:schemeClr val="accent5"/>
                </a:solidFill>
              </a:rPr>
              <a:t>Call to Action:</a:t>
            </a:r>
          </a:p>
          <a:p>
            <a:pPr>
              <a:spcAft>
                <a:spcPts val="400"/>
              </a:spcAft>
              <a:buClr>
                <a:srgbClr val="57CFAC"/>
              </a:buClr>
              <a:buFont typeface="Wingdings" panose="05000000000000000000" pitchFamily="2" charset="2"/>
              <a:buChar char="§"/>
            </a:pPr>
            <a:r>
              <a:rPr lang="en-CA" sz="1400" b="1" noProof="0"/>
              <a:t>Shift the mindset </a:t>
            </a:r>
            <a:r>
              <a:rPr lang="en-CA" sz="1400" noProof="0"/>
              <a:t>from “nothing can be done” to </a:t>
            </a:r>
            <a:r>
              <a:rPr lang="en-CA" sz="1400" b="1" noProof="0"/>
              <a:t>“there</a:t>
            </a:r>
            <a:r>
              <a:rPr lang="en-CA" sz="1400" b="1"/>
              <a:t>’</a:t>
            </a:r>
            <a:r>
              <a:rPr lang="en-CA" sz="1400" b="1" noProof="0"/>
              <a:t>s much we can do to support”</a:t>
            </a:r>
          </a:p>
          <a:p>
            <a:pPr>
              <a:spcAft>
                <a:spcPts val="400"/>
              </a:spcAft>
              <a:buClr>
                <a:srgbClr val="57CFAC"/>
              </a:buClr>
              <a:buFont typeface="Wingdings" panose="05000000000000000000" pitchFamily="2" charset="2"/>
              <a:buChar char="§"/>
            </a:pPr>
            <a:r>
              <a:rPr lang="en-CA" sz="1400" b="1" noProof="0"/>
              <a:t>Refer early to ALS/MND specialists </a:t>
            </a:r>
            <a:r>
              <a:rPr lang="en-CA" sz="1400" noProof="0"/>
              <a:t>for comprehensive, individualized care</a:t>
            </a:r>
          </a:p>
          <a:p>
            <a:pPr>
              <a:spcAft>
                <a:spcPts val="400"/>
              </a:spcAft>
              <a:buClr>
                <a:srgbClr val="57CFAC"/>
              </a:buClr>
              <a:buFont typeface="Wingdings" panose="05000000000000000000" pitchFamily="2" charset="2"/>
              <a:buChar char="§"/>
            </a:pPr>
            <a:r>
              <a:rPr lang="en-CA" sz="1400" b="1" noProof="0"/>
              <a:t>Provide</a:t>
            </a:r>
            <a:r>
              <a:rPr lang="en-CA" sz="1400" noProof="0"/>
              <a:t> patients and families with </a:t>
            </a:r>
            <a:r>
              <a:rPr lang="en-CA" sz="1400" b="1" noProof="0"/>
              <a:t>realistic hope, not resignation</a:t>
            </a:r>
          </a:p>
        </p:txBody>
      </p:sp>
      <p:pic>
        <p:nvPicPr>
          <p:cNvPr id="13" name="Picture 12">
            <a:extLst>
              <a:ext uri="{FF2B5EF4-FFF2-40B4-BE49-F238E27FC236}">
                <a16:creationId xmlns:a16="http://schemas.microsoft.com/office/drawing/2014/main" id="{3B1587B1-C385-E981-7927-4E268EA62B19}"/>
              </a:ext>
            </a:extLst>
          </p:cNvPr>
          <p:cNvPicPr>
            <a:picLocks noChangeAspect="1"/>
          </p:cNvPicPr>
          <p:nvPr/>
        </p:nvPicPr>
        <p:blipFill>
          <a:blip r:embed="rId3"/>
          <a:stretch>
            <a:fillRect/>
          </a:stretch>
        </p:blipFill>
        <p:spPr>
          <a:xfrm>
            <a:off x="731252" y="1157126"/>
            <a:ext cx="899998" cy="756000"/>
          </a:xfrm>
          <a:prstGeom prst="rect">
            <a:avLst/>
          </a:prstGeom>
        </p:spPr>
      </p:pic>
      <p:pic>
        <p:nvPicPr>
          <p:cNvPr id="14" name="Graphic 13" descr="Comment Important with solid fill">
            <a:extLst>
              <a:ext uri="{FF2B5EF4-FFF2-40B4-BE49-F238E27FC236}">
                <a16:creationId xmlns:a16="http://schemas.microsoft.com/office/drawing/2014/main" id="{25455700-17FA-2881-C7D6-0FC9A35C26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604" y="2465708"/>
            <a:ext cx="914400" cy="914400"/>
          </a:xfrm>
          <a:prstGeom prst="rect">
            <a:avLst/>
          </a:prstGeom>
        </p:spPr>
      </p:pic>
      <p:pic>
        <p:nvPicPr>
          <p:cNvPr id="15" name="Graphic 14" descr="Megaphone with solid fill">
            <a:extLst>
              <a:ext uri="{FF2B5EF4-FFF2-40B4-BE49-F238E27FC236}">
                <a16:creationId xmlns:a16="http://schemas.microsoft.com/office/drawing/2014/main" id="{B2C5A92D-6E73-2896-A868-79BC93BD2E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498" y="4457504"/>
            <a:ext cx="781506" cy="751404"/>
          </a:xfrm>
          <a:prstGeom prst="rect">
            <a:avLst/>
          </a:prstGeom>
        </p:spPr>
      </p:pic>
      <p:sp>
        <p:nvSpPr>
          <p:cNvPr id="17" name="Text Placeholder 10">
            <a:extLst>
              <a:ext uri="{FF2B5EF4-FFF2-40B4-BE49-F238E27FC236}">
                <a16:creationId xmlns:a16="http://schemas.microsoft.com/office/drawing/2014/main" id="{CE62417F-5F11-2238-DD76-D2561D3D6950}"/>
              </a:ext>
            </a:extLst>
          </p:cNvPr>
          <p:cNvSpPr>
            <a:spLocks noGrp="1"/>
          </p:cNvSpPr>
          <p:nvPr>
            <p:ph type="body" sz="quarter" idx="16"/>
          </p:nvPr>
        </p:nvSpPr>
        <p:spPr>
          <a:xfrm>
            <a:off x="339363" y="6424804"/>
            <a:ext cx="11157806" cy="249299"/>
          </a:xfrm>
        </p:spPr>
        <p:txBody>
          <a:bodyPr/>
          <a:lstStyle/>
          <a:p>
            <a:r>
              <a:rPr lang="en-CA" sz="900">
                <a:ea typeface="Roboto"/>
              </a:rPr>
              <a:t>ALS, amyotrophic lateral sclerosis; MND, motor neuron disease </a:t>
            </a:r>
          </a:p>
          <a:p>
            <a:r>
              <a:rPr lang="en-CA" sz="900">
                <a:solidFill>
                  <a:srgbClr val="1B1B1B"/>
                </a:solidFill>
                <a:ea typeface="+mn-lt"/>
                <a:cs typeface="+mn-lt"/>
              </a:rPr>
              <a:t>Maksymowicz S,  et al. Neurol Sci. 2022;43(7):4257-4265.</a:t>
            </a:r>
            <a:endParaRPr lang="en-CA" sz="900"/>
          </a:p>
        </p:txBody>
      </p:sp>
    </p:spTree>
    <p:extLst>
      <p:ext uri="{BB962C8B-B14F-4D97-AF65-F5344CB8AC3E}">
        <p14:creationId xmlns:p14="http://schemas.microsoft.com/office/powerpoint/2010/main" val="601557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A567E-11A9-767C-176D-4D563B06F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94052-88F9-4832-957F-03A0C435321B}"/>
              </a:ext>
            </a:extLst>
          </p:cNvPr>
          <p:cNvSpPr>
            <a:spLocks noGrp="1"/>
          </p:cNvSpPr>
          <p:nvPr>
            <p:ph type="title"/>
          </p:nvPr>
        </p:nvSpPr>
        <p:spPr>
          <a:xfrm>
            <a:off x="360000" y="360000"/>
            <a:ext cx="11339255" cy="867930"/>
          </a:xfrm>
        </p:spPr>
        <p:txBody>
          <a:bodyPr>
            <a:spAutoFit/>
          </a:bodyPr>
          <a:lstStyle/>
          <a:p>
            <a:r>
              <a:rPr lang="en-CA" sz="2800" noProof="0">
                <a:latin typeface="+mj-lt"/>
              </a:rPr>
              <a:t>The Cost of Delayed Diagnosis: </a:t>
            </a:r>
            <a:br>
              <a:rPr lang="en-CA" sz="2800" noProof="0">
                <a:latin typeface="+mj-lt"/>
              </a:rPr>
            </a:br>
            <a:r>
              <a:rPr lang="en-CA" sz="2800" noProof="0">
                <a:latin typeface="+mj-lt"/>
              </a:rPr>
              <a:t>Personal Stories from the Faculty</a:t>
            </a:r>
          </a:p>
        </p:txBody>
      </p:sp>
      <p:sp>
        <p:nvSpPr>
          <p:cNvPr id="5" name="Rectangle: Rounded Corners 4">
            <a:extLst>
              <a:ext uri="{FF2B5EF4-FFF2-40B4-BE49-F238E27FC236}">
                <a16:creationId xmlns:a16="http://schemas.microsoft.com/office/drawing/2014/main" id="{27395F74-79EA-E991-05EE-52AA6ED3EBE4}"/>
              </a:ext>
            </a:extLst>
          </p:cNvPr>
          <p:cNvSpPr/>
          <p:nvPr/>
        </p:nvSpPr>
        <p:spPr>
          <a:xfrm>
            <a:off x="513124" y="1284526"/>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7" name="Rectangle: Rounded Corners 6">
            <a:extLst>
              <a:ext uri="{FF2B5EF4-FFF2-40B4-BE49-F238E27FC236}">
                <a16:creationId xmlns:a16="http://schemas.microsoft.com/office/drawing/2014/main" id="{43985E25-77DE-9882-05C7-75F1306EF05F}"/>
              </a:ext>
            </a:extLst>
          </p:cNvPr>
          <p:cNvSpPr/>
          <p:nvPr/>
        </p:nvSpPr>
        <p:spPr>
          <a:xfrm>
            <a:off x="6283432" y="1284525"/>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Rectangle: Rounded Corners 8">
            <a:extLst>
              <a:ext uri="{FF2B5EF4-FFF2-40B4-BE49-F238E27FC236}">
                <a16:creationId xmlns:a16="http://schemas.microsoft.com/office/drawing/2014/main" id="{F07A705C-B4F1-C8DF-32B6-107464AE172D}"/>
              </a:ext>
            </a:extLst>
          </p:cNvPr>
          <p:cNvSpPr/>
          <p:nvPr/>
        </p:nvSpPr>
        <p:spPr>
          <a:xfrm>
            <a:off x="513124" y="4053388"/>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 name="Rectangle: Rounded Corners 9">
            <a:extLst>
              <a:ext uri="{FF2B5EF4-FFF2-40B4-BE49-F238E27FC236}">
                <a16:creationId xmlns:a16="http://schemas.microsoft.com/office/drawing/2014/main" id="{16AB20D9-E9D6-071A-259B-3B4971A1F9F3}"/>
              </a:ext>
            </a:extLst>
          </p:cNvPr>
          <p:cNvSpPr/>
          <p:nvPr/>
        </p:nvSpPr>
        <p:spPr>
          <a:xfrm>
            <a:off x="6283432" y="4053387"/>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CDD77755-2549-2B12-1AE9-9B56EF521476}"/>
              </a:ext>
            </a:extLst>
          </p:cNvPr>
          <p:cNvSpPr txBox="1"/>
          <p:nvPr/>
        </p:nvSpPr>
        <p:spPr>
          <a:xfrm>
            <a:off x="6364648" y="3568768"/>
            <a:ext cx="4920992" cy="307777"/>
          </a:xfrm>
          <a:prstGeom prst="rect">
            <a:avLst/>
          </a:prstGeom>
          <a:noFill/>
        </p:spPr>
        <p:txBody>
          <a:bodyPr wrap="square">
            <a:spAutoFit/>
          </a:bodyPr>
          <a:lstStyle/>
          <a:p>
            <a:pPr algn="ctr">
              <a:spcBef>
                <a:spcPts val="300"/>
              </a:spcBef>
            </a:pPr>
            <a:r>
              <a:rPr lang="en-CA" sz="1400" b="1" noProof="0">
                <a:solidFill>
                  <a:schemeClr val="accent1"/>
                </a:solidFill>
                <a:latin typeface="Arial Nova" panose="020B0504020202020204" pitchFamily="34" charset="0"/>
              </a:rPr>
              <a:t>Marla Calder</a:t>
            </a:r>
            <a:endParaRPr lang="en-CA" sz="1400"/>
          </a:p>
        </p:txBody>
      </p:sp>
      <p:sp>
        <p:nvSpPr>
          <p:cNvPr id="11" name="TextBox 10">
            <a:extLst>
              <a:ext uri="{FF2B5EF4-FFF2-40B4-BE49-F238E27FC236}">
                <a16:creationId xmlns:a16="http://schemas.microsoft.com/office/drawing/2014/main" id="{FAF7058C-C7F0-67C8-D3D2-2769236B29F5}"/>
              </a:ext>
            </a:extLst>
          </p:cNvPr>
          <p:cNvSpPr txBox="1"/>
          <p:nvPr/>
        </p:nvSpPr>
        <p:spPr>
          <a:xfrm>
            <a:off x="6364648" y="6358493"/>
            <a:ext cx="4920992" cy="307777"/>
          </a:xfrm>
          <a:prstGeom prst="rect">
            <a:avLst/>
          </a:prstGeom>
          <a:noFill/>
        </p:spPr>
        <p:txBody>
          <a:bodyPr wrap="square">
            <a:spAutoFit/>
          </a:bodyPr>
          <a:lstStyle/>
          <a:p>
            <a:pPr algn="ctr">
              <a:spcBef>
                <a:spcPts val="300"/>
              </a:spcBef>
            </a:pPr>
            <a:r>
              <a:rPr lang="en-CA" sz="1400" b="1" err="1">
                <a:solidFill>
                  <a:schemeClr val="accent1"/>
                </a:solidFill>
                <a:latin typeface="Arial Nova" panose="020B0504020202020204" pitchFamily="34" charset="0"/>
              </a:rPr>
              <a:t>Nortina</a:t>
            </a:r>
            <a:r>
              <a:rPr lang="en-CA" sz="1400" b="1">
                <a:solidFill>
                  <a:schemeClr val="accent1"/>
                </a:solidFill>
                <a:latin typeface="Arial Nova" panose="020B0504020202020204" pitchFamily="34" charset="0"/>
              </a:rPr>
              <a:t> </a:t>
            </a:r>
            <a:r>
              <a:rPr lang="en-CA" sz="1400" b="1" err="1">
                <a:solidFill>
                  <a:schemeClr val="accent1"/>
                </a:solidFill>
                <a:latin typeface="Arial Nova" panose="020B0504020202020204" pitchFamily="34" charset="0"/>
              </a:rPr>
              <a:t>Shahrizaila</a:t>
            </a:r>
            <a:endParaRPr lang="en-CA" sz="1400"/>
          </a:p>
        </p:txBody>
      </p:sp>
      <p:sp>
        <p:nvSpPr>
          <p:cNvPr id="14" name="TextBox 13">
            <a:extLst>
              <a:ext uri="{FF2B5EF4-FFF2-40B4-BE49-F238E27FC236}">
                <a16:creationId xmlns:a16="http://schemas.microsoft.com/office/drawing/2014/main" id="{4705FB92-F346-1815-BB07-6C47093BD8BC}"/>
              </a:ext>
            </a:extLst>
          </p:cNvPr>
          <p:cNvSpPr txBox="1"/>
          <p:nvPr/>
        </p:nvSpPr>
        <p:spPr>
          <a:xfrm>
            <a:off x="513124" y="6358492"/>
            <a:ext cx="4920992" cy="307777"/>
          </a:xfrm>
          <a:prstGeom prst="rect">
            <a:avLst/>
          </a:prstGeom>
          <a:noFill/>
        </p:spPr>
        <p:txBody>
          <a:bodyPr wrap="square">
            <a:spAutoFit/>
          </a:bodyPr>
          <a:lstStyle/>
          <a:p>
            <a:pPr algn="ctr">
              <a:spcBef>
                <a:spcPts val="300"/>
              </a:spcBef>
            </a:pPr>
            <a:r>
              <a:rPr lang="en-CA" sz="1400" b="1" noProof="0">
                <a:solidFill>
                  <a:schemeClr val="accent1"/>
                </a:solidFill>
                <a:latin typeface="Arial Nova" panose="020B0504020202020204" pitchFamily="34" charset="0"/>
              </a:rPr>
              <a:t>Chris McDermott</a:t>
            </a:r>
            <a:endParaRPr lang="en-CA" sz="1400"/>
          </a:p>
        </p:txBody>
      </p:sp>
      <p:sp>
        <p:nvSpPr>
          <p:cNvPr id="15" name="TextBox 14">
            <a:extLst>
              <a:ext uri="{FF2B5EF4-FFF2-40B4-BE49-F238E27FC236}">
                <a16:creationId xmlns:a16="http://schemas.microsoft.com/office/drawing/2014/main" id="{F0B76A08-D83D-8AAD-CF5F-73BEE3C57A6F}"/>
              </a:ext>
            </a:extLst>
          </p:cNvPr>
          <p:cNvSpPr txBox="1"/>
          <p:nvPr/>
        </p:nvSpPr>
        <p:spPr>
          <a:xfrm>
            <a:off x="513124" y="3589630"/>
            <a:ext cx="4920992" cy="307777"/>
          </a:xfrm>
          <a:prstGeom prst="rect">
            <a:avLst/>
          </a:prstGeom>
          <a:noFill/>
        </p:spPr>
        <p:txBody>
          <a:bodyPr wrap="square">
            <a:spAutoFit/>
          </a:bodyPr>
          <a:lstStyle/>
          <a:p>
            <a:pPr algn="ctr">
              <a:spcBef>
                <a:spcPts val="300"/>
              </a:spcBef>
            </a:pPr>
            <a:r>
              <a:rPr lang="en-CA" sz="1400" b="1" noProof="0">
                <a:solidFill>
                  <a:schemeClr val="accent1"/>
                </a:solidFill>
                <a:latin typeface="Arial Nova" panose="020B0504020202020204" pitchFamily="34" charset="0"/>
              </a:rPr>
              <a:t>Orla Hardiman</a:t>
            </a:r>
            <a:endParaRPr lang="en-CA" sz="1400"/>
          </a:p>
        </p:txBody>
      </p:sp>
      <p:pic>
        <p:nvPicPr>
          <p:cNvPr id="12" name="Picture 11">
            <a:extLst>
              <a:ext uri="{FF2B5EF4-FFF2-40B4-BE49-F238E27FC236}">
                <a16:creationId xmlns:a16="http://schemas.microsoft.com/office/drawing/2014/main" id="{B8EA4155-A2B5-436E-819A-E855BA829007}"/>
              </a:ext>
            </a:extLst>
          </p:cNvPr>
          <p:cNvPicPr>
            <a:picLocks noChangeAspect="1"/>
          </p:cNvPicPr>
          <p:nvPr/>
        </p:nvPicPr>
        <p:blipFill>
          <a:blip r:embed="rId3"/>
          <a:stretch>
            <a:fillRect/>
          </a:stretch>
        </p:blipFill>
        <p:spPr>
          <a:xfrm>
            <a:off x="1116498" y="1424521"/>
            <a:ext cx="3876675" cy="2114550"/>
          </a:xfrm>
          <a:prstGeom prst="rect">
            <a:avLst/>
          </a:prstGeom>
        </p:spPr>
      </p:pic>
      <p:sp>
        <p:nvSpPr>
          <p:cNvPr id="3" name="TextBox 2">
            <a:hlinkClick r:id="rId4"/>
            <a:extLst>
              <a:ext uri="{FF2B5EF4-FFF2-40B4-BE49-F238E27FC236}">
                <a16:creationId xmlns:a16="http://schemas.microsoft.com/office/drawing/2014/main" id="{66C9488F-A2B5-89CF-760C-669185329088}"/>
              </a:ext>
            </a:extLst>
          </p:cNvPr>
          <p:cNvSpPr txBox="1"/>
          <p:nvPr/>
        </p:nvSpPr>
        <p:spPr>
          <a:xfrm>
            <a:off x="4427536" y="3078755"/>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pic>
        <p:nvPicPr>
          <p:cNvPr id="16" name="Picture 15">
            <a:extLst>
              <a:ext uri="{FF2B5EF4-FFF2-40B4-BE49-F238E27FC236}">
                <a16:creationId xmlns:a16="http://schemas.microsoft.com/office/drawing/2014/main" id="{07F15D45-5D76-FDB5-6895-A4E72F814694}"/>
              </a:ext>
            </a:extLst>
          </p:cNvPr>
          <p:cNvPicPr>
            <a:picLocks noChangeAspect="1"/>
          </p:cNvPicPr>
          <p:nvPr/>
        </p:nvPicPr>
        <p:blipFill>
          <a:blip r:embed="rId5"/>
          <a:stretch>
            <a:fillRect/>
          </a:stretch>
        </p:blipFill>
        <p:spPr>
          <a:xfrm>
            <a:off x="1203583" y="4190561"/>
            <a:ext cx="3876674" cy="2191852"/>
          </a:xfrm>
          <a:prstGeom prst="rect">
            <a:avLst/>
          </a:prstGeom>
        </p:spPr>
      </p:pic>
      <p:sp>
        <p:nvSpPr>
          <p:cNvPr id="17" name="TextBox 16">
            <a:hlinkClick r:id="rId6"/>
            <a:extLst>
              <a:ext uri="{FF2B5EF4-FFF2-40B4-BE49-F238E27FC236}">
                <a16:creationId xmlns:a16="http://schemas.microsoft.com/office/drawing/2014/main" id="{62ECC621-7A43-383C-1429-DB46BC92DD02}"/>
              </a:ext>
            </a:extLst>
          </p:cNvPr>
          <p:cNvSpPr txBox="1"/>
          <p:nvPr/>
        </p:nvSpPr>
        <p:spPr>
          <a:xfrm>
            <a:off x="4427536" y="5852418"/>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pic>
        <p:nvPicPr>
          <p:cNvPr id="21" name="Picture 20">
            <a:extLst>
              <a:ext uri="{FF2B5EF4-FFF2-40B4-BE49-F238E27FC236}">
                <a16:creationId xmlns:a16="http://schemas.microsoft.com/office/drawing/2014/main" id="{5480EB45-D5BF-8D5B-4815-ACE432607DAE}"/>
              </a:ext>
            </a:extLst>
          </p:cNvPr>
          <p:cNvPicPr>
            <a:picLocks noChangeAspect="1"/>
          </p:cNvPicPr>
          <p:nvPr/>
        </p:nvPicPr>
        <p:blipFill>
          <a:blip r:embed="rId7"/>
          <a:stretch>
            <a:fillRect/>
          </a:stretch>
        </p:blipFill>
        <p:spPr>
          <a:xfrm>
            <a:off x="6886806" y="1425771"/>
            <a:ext cx="3876675" cy="2163859"/>
          </a:xfrm>
          <a:prstGeom prst="rect">
            <a:avLst/>
          </a:prstGeom>
        </p:spPr>
      </p:pic>
      <p:pic>
        <p:nvPicPr>
          <p:cNvPr id="23" name="Picture 22">
            <a:extLst>
              <a:ext uri="{FF2B5EF4-FFF2-40B4-BE49-F238E27FC236}">
                <a16:creationId xmlns:a16="http://schemas.microsoft.com/office/drawing/2014/main" id="{60CC7FE3-C14F-AD1C-B1C9-FBE8AAB2D869}"/>
              </a:ext>
            </a:extLst>
          </p:cNvPr>
          <p:cNvPicPr>
            <a:picLocks noChangeAspect="1"/>
          </p:cNvPicPr>
          <p:nvPr/>
        </p:nvPicPr>
        <p:blipFill>
          <a:blip r:embed="rId8"/>
          <a:srcRect l="6076" t="6708" r="10152"/>
          <a:stretch>
            <a:fillRect/>
          </a:stretch>
        </p:blipFill>
        <p:spPr>
          <a:xfrm>
            <a:off x="6886806" y="4190561"/>
            <a:ext cx="3876675" cy="2163859"/>
          </a:xfrm>
          <a:prstGeom prst="rect">
            <a:avLst/>
          </a:prstGeom>
        </p:spPr>
      </p:pic>
      <p:sp>
        <p:nvSpPr>
          <p:cNvPr id="24" name="TextBox 23">
            <a:hlinkClick r:id="rId9"/>
            <a:extLst>
              <a:ext uri="{FF2B5EF4-FFF2-40B4-BE49-F238E27FC236}">
                <a16:creationId xmlns:a16="http://schemas.microsoft.com/office/drawing/2014/main" id="{558C59B6-1D26-9C79-E369-89BF189D2B7F}"/>
              </a:ext>
            </a:extLst>
          </p:cNvPr>
          <p:cNvSpPr txBox="1"/>
          <p:nvPr/>
        </p:nvSpPr>
        <p:spPr>
          <a:xfrm>
            <a:off x="10218558" y="3076671"/>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
        <p:nvSpPr>
          <p:cNvPr id="25" name="TextBox 24">
            <a:hlinkClick r:id="rId10"/>
            <a:extLst>
              <a:ext uri="{FF2B5EF4-FFF2-40B4-BE49-F238E27FC236}">
                <a16:creationId xmlns:a16="http://schemas.microsoft.com/office/drawing/2014/main" id="{C38AA795-4071-9EBC-8B1A-A9EE3EF72386}"/>
              </a:ext>
            </a:extLst>
          </p:cNvPr>
          <p:cNvSpPr txBox="1"/>
          <p:nvPr/>
        </p:nvSpPr>
        <p:spPr>
          <a:xfrm>
            <a:off x="10218558" y="5852418"/>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Tree>
    <p:extLst>
      <p:ext uri="{BB962C8B-B14F-4D97-AF65-F5344CB8AC3E}">
        <p14:creationId xmlns:p14="http://schemas.microsoft.com/office/powerpoint/2010/main" val="1860489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4A0AE-5AFB-3C37-2128-11A6CD905E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FD83D0-CBEB-6CDC-D861-50038294EC1C}"/>
              </a:ext>
            </a:extLst>
          </p:cNvPr>
          <p:cNvSpPr>
            <a:spLocks noGrp="1"/>
          </p:cNvSpPr>
          <p:nvPr>
            <p:ph type="title"/>
          </p:nvPr>
        </p:nvSpPr>
        <p:spPr>
          <a:prstGeom prst="rect">
            <a:avLst/>
          </a:prstGeom>
        </p:spPr>
        <p:txBody>
          <a:bodyPr>
            <a:noAutofit/>
          </a:bodyPr>
          <a:lstStyle/>
          <a:p>
            <a:r>
              <a:rPr lang="en-CA" noProof="0"/>
              <a:t>Early Symptom Roadmap: </a:t>
            </a:r>
            <a:r>
              <a:rPr lang="en-CA" noProof="0">
                <a:latin typeface="+mj-lt"/>
              </a:rPr>
              <a:t>What to Look For</a:t>
            </a:r>
          </a:p>
        </p:txBody>
      </p:sp>
    </p:spTree>
    <p:extLst>
      <p:ext uri="{BB962C8B-B14F-4D97-AF65-F5344CB8AC3E}">
        <p14:creationId xmlns:p14="http://schemas.microsoft.com/office/powerpoint/2010/main" val="2031793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388AD-820C-1D31-80B2-A6A43E4C0B35}"/>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955B8EF-7DB3-41F0-C602-CE05EF143316}"/>
              </a:ext>
            </a:extLst>
          </p:cNvPr>
          <p:cNvSpPr>
            <a:spLocks noGrp="1"/>
          </p:cNvSpPr>
          <p:nvPr>
            <p:ph type="title"/>
          </p:nvPr>
        </p:nvSpPr>
        <p:spPr>
          <a:xfrm>
            <a:off x="915624" y="360000"/>
            <a:ext cx="10781249" cy="951030"/>
          </a:xfrm>
        </p:spPr>
        <p:txBody>
          <a:bodyPr>
            <a:spAutoFit/>
          </a:bodyPr>
          <a:lstStyle/>
          <a:p>
            <a:r>
              <a:rPr lang="en-CA" sz="3100" noProof="0">
                <a:solidFill>
                  <a:schemeClr val="accent3"/>
                </a:solidFill>
                <a:latin typeface="+mj-lt"/>
              </a:rPr>
              <a:t>RED FLAGS:</a:t>
            </a:r>
            <a:r>
              <a:rPr lang="en-CA" sz="3100" noProof="0">
                <a:latin typeface="+mj-lt"/>
              </a:rPr>
              <a:t> Key Signs, Symptoms, </a:t>
            </a:r>
            <a:br>
              <a:rPr lang="en-CA" sz="3100" noProof="0">
                <a:latin typeface="+mj-lt"/>
              </a:rPr>
            </a:br>
            <a:r>
              <a:rPr lang="en-CA" sz="3100" noProof="0">
                <a:latin typeface="+mj-lt"/>
              </a:rPr>
              <a:t>&amp; Clinical Features of ALS/MND </a:t>
            </a:r>
          </a:p>
        </p:txBody>
      </p:sp>
      <p:sp>
        <p:nvSpPr>
          <p:cNvPr id="11" name="Text Placeholder 9">
            <a:extLst>
              <a:ext uri="{FF2B5EF4-FFF2-40B4-BE49-F238E27FC236}">
                <a16:creationId xmlns:a16="http://schemas.microsoft.com/office/drawing/2014/main" id="{12F34D64-1304-BD68-DC67-7F18F3C1D3BB}"/>
              </a:ext>
            </a:extLst>
          </p:cNvPr>
          <p:cNvSpPr>
            <a:spLocks noGrp="1"/>
          </p:cNvSpPr>
          <p:nvPr>
            <p:ph type="body" sz="quarter" idx="16"/>
          </p:nvPr>
        </p:nvSpPr>
        <p:spPr>
          <a:xfrm>
            <a:off x="339362" y="6350826"/>
            <a:ext cx="11264374" cy="332399"/>
          </a:xfrm>
        </p:spPr>
        <p:txBody>
          <a:bodyPr/>
          <a:lstStyle/>
          <a:p>
            <a:r>
              <a:rPr lang="en-CA" sz="800"/>
              <a:t>ALS, amyotrophic lateral sclerosis; MND, motor neuron disease</a:t>
            </a:r>
          </a:p>
          <a:p>
            <a:r>
              <a:rPr lang="en-CA" sz="800" noProof="0"/>
              <a:t>Adapted from: 1. https://www.alspathways.com/als-overview/. 2. https://als.ca/resource/referals-early-referral-tool/. 3. </a:t>
            </a:r>
            <a:r>
              <a:rPr lang="en-CA" sz="800" noProof="0" err="1"/>
              <a:t>Masrori</a:t>
            </a:r>
            <a:r>
              <a:rPr lang="en-CA" sz="800" noProof="0"/>
              <a:t> P, et al. </a:t>
            </a:r>
            <a:r>
              <a:rPr lang="en-CA" sz="800" noProof="0" err="1"/>
              <a:t>Eur</a:t>
            </a:r>
            <a:r>
              <a:rPr lang="en-CA" sz="800" noProof="0"/>
              <a:t> J Neurol. 2020;27:1918-1929. 4. Verma A, Amyotrophic Lateral Sclerosis [Internet]. Brisbane (AU): Exon Publications. 2021. Chapter 1. </a:t>
            </a:r>
          </a:p>
        </p:txBody>
      </p:sp>
      <p:sp>
        <p:nvSpPr>
          <p:cNvPr id="12" name="Content Placeholder 8">
            <a:extLst>
              <a:ext uri="{FF2B5EF4-FFF2-40B4-BE49-F238E27FC236}">
                <a16:creationId xmlns:a16="http://schemas.microsoft.com/office/drawing/2014/main" id="{B946F3FA-CF3A-BE9C-8A70-5AE1A293CB80}"/>
              </a:ext>
            </a:extLst>
          </p:cNvPr>
          <p:cNvSpPr txBox="1">
            <a:spLocks/>
          </p:cNvSpPr>
          <p:nvPr/>
        </p:nvSpPr>
        <p:spPr>
          <a:xfrm>
            <a:off x="1470347" y="3509181"/>
            <a:ext cx="3711253" cy="198047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CA" sz="1100" b="1" noProof="0"/>
              <a:t>Progressive weakness resulting in asymmetric decline in motor function:</a:t>
            </a:r>
          </a:p>
          <a:p>
            <a:pPr>
              <a:spcBef>
                <a:spcPts val="400"/>
              </a:spcBef>
              <a:buClr>
                <a:srgbClr val="57CFAC"/>
              </a:buClr>
              <a:buFont typeface="Wingdings" panose="05000000000000000000" pitchFamily="2" charset="2"/>
              <a:buChar char="§"/>
            </a:pPr>
            <a:r>
              <a:rPr lang="en-CA" sz="1100" noProof="0"/>
              <a:t>Hand weakness</a:t>
            </a:r>
          </a:p>
          <a:p>
            <a:pPr>
              <a:spcBef>
                <a:spcPts val="400"/>
              </a:spcBef>
              <a:buClr>
                <a:srgbClr val="57CFAC"/>
              </a:buClr>
              <a:buFont typeface="Wingdings" panose="05000000000000000000" pitchFamily="2" charset="2"/>
              <a:buChar char="§"/>
            </a:pPr>
            <a:r>
              <a:rPr lang="en-CA" sz="1100" noProof="0"/>
              <a:t>Limited range of motion and/or difficulty lifting, reaching, or carrying</a:t>
            </a:r>
          </a:p>
          <a:p>
            <a:pPr>
              <a:spcBef>
                <a:spcPts val="400"/>
              </a:spcBef>
              <a:buClr>
                <a:srgbClr val="57CFAC"/>
              </a:buClr>
              <a:buFont typeface="Wingdings" panose="05000000000000000000" pitchFamily="2" charset="2"/>
              <a:buChar char="§"/>
            </a:pPr>
            <a:r>
              <a:rPr lang="en-CA" sz="1100" noProof="0"/>
              <a:t>Difficulty with everyday tasks (e.g., preparing food, opening jars or bottles, starting car, using keys)</a:t>
            </a:r>
          </a:p>
          <a:p>
            <a:pPr>
              <a:spcBef>
                <a:spcPts val="400"/>
              </a:spcBef>
              <a:buClr>
                <a:srgbClr val="57CFAC"/>
              </a:buClr>
              <a:buFont typeface="Wingdings" panose="05000000000000000000" pitchFamily="2" charset="2"/>
              <a:buChar char="§"/>
            </a:pPr>
            <a:r>
              <a:rPr lang="en-CA" sz="1100" noProof="0"/>
              <a:t>Impaired handwriting </a:t>
            </a:r>
          </a:p>
          <a:p>
            <a:pPr>
              <a:spcBef>
                <a:spcPts val="400"/>
              </a:spcBef>
              <a:buClr>
                <a:srgbClr val="57CFAC"/>
              </a:buClr>
              <a:buFont typeface="Wingdings" panose="05000000000000000000" pitchFamily="2" charset="2"/>
              <a:buChar char="§"/>
            </a:pPr>
            <a:r>
              <a:rPr lang="en-CA" sz="1100" noProof="0"/>
              <a:t>Muscle spasms, twitching, fasciculations </a:t>
            </a:r>
          </a:p>
          <a:p>
            <a:pPr>
              <a:spcBef>
                <a:spcPts val="400"/>
              </a:spcBef>
              <a:buClr>
                <a:srgbClr val="57CFAC"/>
              </a:buClr>
              <a:buFont typeface="Wingdings" panose="05000000000000000000" pitchFamily="2" charset="2"/>
              <a:buChar char="§"/>
            </a:pPr>
            <a:r>
              <a:rPr lang="en-CA" sz="1100" noProof="0"/>
              <a:t>Trouble with dressing/hygiene </a:t>
            </a:r>
          </a:p>
          <a:p>
            <a:pPr marL="0" indent="0">
              <a:spcBef>
                <a:spcPts val="400"/>
              </a:spcBef>
              <a:buFontTx/>
              <a:buNone/>
            </a:pPr>
            <a:endParaRPr lang="en-CA" sz="1100" noProof="0"/>
          </a:p>
        </p:txBody>
      </p:sp>
      <p:sp>
        <p:nvSpPr>
          <p:cNvPr id="14" name="Content Placeholder 8">
            <a:extLst>
              <a:ext uri="{FF2B5EF4-FFF2-40B4-BE49-F238E27FC236}">
                <a16:creationId xmlns:a16="http://schemas.microsoft.com/office/drawing/2014/main" id="{5FC9ACB9-D47A-FD62-22E9-160BF9F79E4E}"/>
              </a:ext>
            </a:extLst>
          </p:cNvPr>
          <p:cNvSpPr txBox="1">
            <a:spLocks/>
          </p:cNvSpPr>
          <p:nvPr/>
        </p:nvSpPr>
        <p:spPr>
          <a:xfrm>
            <a:off x="1470347" y="2020028"/>
            <a:ext cx="5235253" cy="1103446"/>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57CFAC"/>
              </a:buClr>
              <a:buFont typeface="Wingdings" panose="05000000000000000000" pitchFamily="2" charset="2"/>
              <a:buChar char="§"/>
            </a:pPr>
            <a:r>
              <a:rPr lang="en-CA" sz="1100" noProof="0"/>
              <a:t>Dysarthria (slurred or impaired speech)</a:t>
            </a:r>
          </a:p>
          <a:p>
            <a:pPr>
              <a:spcBef>
                <a:spcPts val="400"/>
              </a:spcBef>
              <a:buClr>
                <a:srgbClr val="57CFAC"/>
              </a:buClr>
              <a:buFont typeface="Wingdings" panose="05000000000000000000" pitchFamily="2" charset="2"/>
              <a:buChar char="§"/>
            </a:pPr>
            <a:r>
              <a:rPr lang="en-CA" sz="1100" noProof="0"/>
              <a:t>Dysphagia (difficulty swallowing) </a:t>
            </a:r>
          </a:p>
          <a:p>
            <a:pPr>
              <a:spcBef>
                <a:spcPts val="400"/>
              </a:spcBef>
              <a:buClr>
                <a:srgbClr val="57CFAC"/>
              </a:buClr>
              <a:buFont typeface="Wingdings" panose="05000000000000000000" pitchFamily="2" charset="2"/>
              <a:buChar char="§"/>
            </a:pPr>
            <a:r>
              <a:rPr lang="en-CA" sz="1100" noProof="0"/>
              <a:t>Excessive saliva </a:t>
            </a:r>
          </a:p>
          <a:p>
            <a:pPr>
              <a:spcBef>
                <a:spcPts val="400"/>
              </a:spcBef>
              <a:buClr>
                <a:srgbClr val="57CFAC"/>
              </a:buClr>
              <a:buFont typeface="Wingdings" panose="05000000000000000000" pitchFamily="2" charset="2"/>
              <a:buChar char="§"/>
            </a:pPr>
            <a:r>
              <a:rPr lang="en-CA" sz="1100" noProof="0"/>
              <a:t>Tongue fasciculations </a:t>
            </a:r>
          </a:p>
        </p:txBody>
      </p:sp>
      <p:sp>
        <p:nvSpPr>
          <p:cNvPr id="16" name="Content Placeholder 8">
            <a:extLst>
              <a:ext uri="{FF2B5EF4-FFF2-40B4-BE49-F238E27FC236}">
                <a16:creationId xmlns:a16="http://schemas.microsoft.com/office/drawing/2014/main" id="{1942E1EF-1EC8-5C9B-4D15-C0996327AF60}"/>
              </a:ext>
            </a:extLst>
          </p:cNvPr>
          <p:cNvSpPr txBox="1">
            <a:spLocks/>
          </p:cNvSpPr>
          <p:nvPr/>
        </p:nvSpPr>
        <p:spPr>
          <a:xfrm>
            <a:off x="6758781" y="1818418"/>
            <a:ext cx="3596953" cy="84653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57CFAC"/>
              </a:buClr>
              <a:buFont typeface="Wingdings" panose="05000000000000000000" pitchFamily="2" charset="2"/>
              <a:buChar char="§"/>
            </a:pPr>
            <a:r>
              <a:rPr lang="en-CA" sz="1100" noProof="0"/>
              <a:t>Behavioural changes</a:t>
            </a:r>
          </a:p>
          <a:p>
            <a:pPr>
              <a:spcBef>
                <a:spcPts val="400"/>
              </a:spcBef>
              <a:buClr>
                <a:srgbClr val="57CFAC"/>
              </a:buClr>
              <a:buFont typeface="Wingdings" panose="05000000000000000000" pitchFamily="2" charset="2"/>
              <a:buChar char="§"/>
            </a:pPr>
            <a:r>
              <a:rPr lang="en-CA" sz="1100" noProof="0"/>
              <a:t>Emotional lability (not related to dementia)</a:t>
            </a:r>
          </a:p>
          <a:p>
            <a:pPr>
              <a:spcBef>
                <a:spcPts val="400"/>
              </a:spcBef>
              <a:buClr>
                <a:srgbClr val="57CFAC"/>
              </a:buClr>
              <a:buFont typeface="Wingdings" panose="05000000000000000000" pitchFamily="2" charset="2"/>
              <a:buChar char="§"/>
            </a:pPr>
            <a:r>
              <a:rPr lang="en-CA" sz="1100" noProof="0"/>
              <a:t>Fronto-temporal dementia </a:t>
            </a:r>
          </a:p>
        </p:txBody>
      </p:sp>
      <p:sp>
        <p:nvSpPr>
          <p:cNvPr id="17" name="Content Placeholder 8">
            <a:extLst>
              <a:ext uri="{FF2B5EF4-FFF2-40B4-BE49-F238E27FC236}">
                <a16:creationId xmlns:a16="http://schemas.microsoft.com/office/drawing/2014/main" id="{6963BA12-453A-92C3-FD15-BB0B7B6BF7B7}"/>
              </a:ext>
            </a:extLst>
          </p:cNvPr>
          <p:cNvSpPr txBox="1">
            <a:spLocks/>
          </p:cNvSpPr>
          <p:nvPr/>
        </p:nvSpPr>
        <p:spPr>
          <a:xfrm>
            <a:off x="6758781" y="3005733"/>
            <a:ext cx="4225603" cy="84653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57CFAC"/>
              </a:buClr>
              <a:buFont typeface="Wingdings" panose="05000000000000000000" pitchFamily="2" charset="2"/>
              <a:buChar char="§"/>
            </a:pPr>
            <a:r>
              <a:rPr lang="en-CA" sz="1100" noProof="0"/>
              <a:t>Hard-to-explain respiratory symptoms</a:t>
            </a:r>
          </a:p>
          <a:p>
            <a:pPr>
              <a:spcBef>
                <a:spcPts val="400"/>
              </a:spcBef>
              <a:buClr>
                <a:srgbClr val="57CFAC"/>
              </a:buClr>
              <a:buFont typeface="Wingdings" panose="05000000000000000000" pitchFamily="2" charset="2"/>
              <a:buChar char="§"/>
            </a:pPr>
            <a:r>
              <a:rPr lang="en-CA" sz="1100" noProof="0"/>
              <a:t>Shortness of breath on exertion with daily activities</a:t>
            </a:r>
          </a:p>
          <a:p>
            <a:pPr>
              <a:spcBef>
                <a:spcPts val="400"/>
              </a:spcBef>
              <a:buClr>
                <a:srgbClr val="57CFAC"/>
              </a:buClr>
              <a:buFont typeface="Wingdings" panose="05000000000000000000" pitchFamily="2" charset="2"/>
              <a:buChar char="§"/>
            </a:pPr>
            <a:r>
              <a:rPr lang="en-CA" sz="1100" noProof="0"/>
              <a:t>Restricted breathing </a:t>
            </a:r>
          </a:p>
          <a:p>
            <a:pPr>
              <a:spcBef>
                <a:spcPts val="400"/>
              </a:spcBef>
              <a:buClr>
                <a:srgbClr val="57CFAC"/>
              </a:buClr>
              <a:buFont typeface="Wingdings" panose="05000000000000000000" pitchFamily="2" charset="2"/>
              <a:buChar char="§"/>
            </a:pPr>
            <a:r>
              <a:rPr lang="en-CA" sz="1100" noProof="0"/>
              <a:t>Excessive daytime sleepiness or difficulty sleeping </a:t>
            </a:r>
          </a:p>
          <a:p>
            <a:pPr>
              <a:spcBef>
                <a:spcPts val="400"/>
              </a:spcBef>
              <a:buClr>
                <a:srgbClr val="57CFAC"/>
              </a:buClr>
              <a:buFont typeface="Wingdings" panose="05000000000000000000" pitchFamily="2" charset="2"/>
              <a:buChar char="§"/>
            </a:pPr>
            <a:r>
              <a:rPr lang="en-CA" sz="1100" noProof="0"/>
              <a:t>Orthopnea </a:t>
            </a:r>
          </a:p>
        </p:txBody>
      </p:sp>
      <p:sp>
        <p:nvSpPr>
          <p:cNvPr id="18" name="Content Placeholder 8">
            <a:extLst>
              <a:ext uri="{FF2B5EF4-FFF2-40B4-BE49-F238E27FC236}">
                <a16:creationId xmlns:a16="http://schemas.microsoft.com/office/drawing/2014/main" id="{A3C439F7-8FF9-7E25-696D-75CAFA2D47A0}"/>
              </a:ext>
            </a:extLst>
          </p:cNvPr>
          <p:cNvSpPr txBox="1">
            <a:spLocks/>
          </p:cNvSpPr>
          <p:nvPr/>
        </p:nvSpPr>
        <p:spPr>
          <a:xfrm>
            <a:off x="6758781" y="4536292"/>
            <a:ext cx="4309269" cy="1361347"/>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CA" sz="1100" b="1" noProof="0"/>
              <a:t>Progressive asymmetric weakness resulting in decline in gross motor function:</a:t>
            </a:r>
          </a:p>
          <a:p>
            <a:pPr>
              <a:spcBef>
                <a:spcPts val="400"/>
              </a:spcBef>
              <a:buClr>
                <a:srgbClr val="57CFAC"/>
              </a:buClr>
              <a:buFont typeface="Wingdings" panose="05000000000000000000" pitchFamily="2" charset="2"/>
              <a:buChar char="§"/>
            </a:pPr>
            <a:r>
              <a:rPr lang="en-CA" sz="1100" noProof="0"/>
              <a:t>Frequent tripping or stumbling</a:t>
            </a:r>
          </a:p>
          <a:p>
            <a:pPr>
              <a:spcBef>
                <a:spcPts val="400"/>
              </a:spcBef>
              <a:buClr>
                <a:srgbClr val="57CFAC"/>
              </a:buClr>
              <a:buFont typeface="Wingdings" panose="05000000000000000000" pitchFamily="2" charset="2"/>
              <a:buChar char="§"/>
            </a:pPr>
            <a:r>
              <a:rPr lang="en-CA" sz="1100" noProof="0"/>
              <a:t>Difficulty on stairs, getting out of chair, standing on toes, etc. </a:t>
            </a:r>
          </a:p>
          <a:p>
            <a:pPr>
              <a:spcBef>
                <a:spcPts val="400"/>
              </a:spcBef>
              <a:buClr>
                <a:srgbClr val="57CFAC"/>
              </a:buClr>
              <a:buFont typeface="Wingdings" panose="05000000000000000000" pitchFamily="2" charset="2"/>
              <a:buChar char="§"/>
            </a:pPr>
            <a:r>
              <a:rPr lang="en-CA" sz="1100" noProof="0"/>
              <a:t>Foot drags when walking, cannot walk as long/far </a:t>
            </a:r>
          </a:p>
          <a:p>
            <a:pPr>
              <a:spcBef>
                <a:spcPts val="400"/>
              </a:spcBef>
              <a:buClr>
                <a:srgbClr val="57CFAC"/>
              </a:buClr>
              <a:buFont typeface="Wingdings" panose="05000000000000000000" pitchFamily="2" charset="2"/>
              <a:buChar char="§"/>
            </a:pPr>
            <a:r>
              <a:rPr lang="en-CA" sz="1100" noProof="0"/>
              <a:t>Muscle wasting/atrophy </a:t>
            </a:r>
          </a:p>
        </p:txBody>
      </p:sp>
      <p:sp>
        <p:nvSpPr>
          <p:cNvPr id="19" name="TextBox 18">
            <a:extLst>
              <a:ext uri="{FF2B5EF4-FFF2-40B4-BE49-F238E27FC236}">
                <a16:creationId xmlns:a16="http://schemas.microsoft.com/office/drawing/2014/main" id="{DAC0098F-1C6D-2DC6-2C11-7B2413B8BF0E}"/>
              </a:ext>
            </a:extLst>
          </p:cNvPr>
          <p:cNvSpPr txBox="1"/>
          <p:nvPr/>
        </p:nvSpPr>
        <p:spPr>
          <a:xfrm>
            <a:off x="132013" y="2128222"/>
            <a:ext cx="1155448" cy="600164"/>
          </a:xfrm>
          <a:prstGeom prst="rect">
            <a:avLst/>
          </a:prstGeom>
          <a:noFill/>
        </p:spPr>
        <p:txBody>
          <a:bodyPr wrap="square" rtlCol="0">
            <a:spAutoFit/>
          </a:bodyPr>
          <a:lstStyle/>
          <a:p>
            <a:pPr algn="ctr"/>
            <a:r>
              <a:rPr lang="en-CA" sz="1100" b="1" noProof="0">
                <a:solidFill>
                  <a:schemeClr val="accent1"/>
                </a:solidFill>
              </a:rPr>
              <a:t>20%–25% present with bulbar onset</a:t>
            </a:r>
          </a:p>
        </p:txBody>
      </p:sp>
      <p:sp>
        <p:nvSpPr>
          <p:cNvPr id="21" name="Left Brace 20">
            <a:extLst>
              <a:ext uri="{FF2B5EF4-FFF2-40B4-BE49-F238E27FC236}">
                <a16:creationId xmlns:a16="http://schemas.microsoft.com/office/drawing/2014/main" id="{3C3AB91E-C137-3613-46A8-0A362769707E}"/>
              </a:ext>
            </a:extLst>
          </p:cNvPr>
          <p:cNvSpPr/>
          <p:nvPr/>
        </p:nvSpPr>
        <p:spPr>
          <a:xfrm>
            <a:off x="1210428" y="2002088"/>
            <a:ext cx="278969" cy="955444"/>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noProof="0"/>
          </a:p>
        </p:txBody>
      </p:sp>
      <p:sp>
        <p:nvSpPr>
          <p:cNvPr id="22" name="TextBox 21">
            <a:extLst>
              <a:ext uri="{FF2B5EF4-FFF2-40B4-BE49-F238E27FC236}">
                <a16:creationId xmlns:a16="http://schemas.microsoft.com/office/drawing/2014/main" id="{37EE57E8-19B4-EDF7-1963-750D8C0F66F6}"/>
              </a:ext>
            </a:extLst>
          </p:cNvPr>
          <p:cNvSpPr txBox="1"/>
          <p:nvPr/>
        </p:nvSpPr>
        <p:spPr>
          <a:xfrm>
            <a:off x="1363661" y="1588625"/>
            <a:ext cx="3735091" cy="338554"/>
          </a:xfrm>
          <a:prstGeom prst="rect">
            <a:avLst/>
          </a:prstGeom>
          <a:noFill/>
        </p:spPr>
        <p:txBody>
          <a:bodyPr wrap="square" rtlCol="0">
            <a:spAutoFit/>
          </a:bodyPr>
          <a:lstStyle/>
          <a:p>
            <a:r>
              <a:rPr lang="en-CA" sz="1600" b="1" noProof="0">
                <a:solidFill>
                  <a:schemeClr val="accent3"/>
                </a:solidFill>
              </a:rPr>
              <a:t>Head &amp; neck symptoms (bulbar)</a:t>
            </a:r>
          </a:p>
        </p:txBody>
      </p:sp>
      <p:sp>
        <p:nvSpPr>
          <p:cNvPr id="31" name="TextBox 30">
            <a:extLst>
              <a:ext uri="{FF2B5EF4-FFF2-40B4-BE49-F238E27FC236}">
                <a16:creationId xmlns:a16="http://schemas.microsoft.com/office/drawing/2014/main" id="{9C9ACDCC-31BA-5BB0-BA78-F2F3ABBC7A5F}"/>
              </a:ext>
            </a:extLst>
          </p:cNvPr>
          <p:cNvSpPr txBox="1"/>
          <p:nvPr/>
        </p:nvSpPr>
        <p:spPr>
          <a:xfrm>
            <a:off x="6688134" y="1455275"/>
            <a:ext cx="3735091" cy="338554"/>
          </a:xfrm>
          <a:prstGeom prst="rect">
            <a:avLst/>
          </a:prstGeom>
          <a:noFill/>
        </p:spPr>
        <p:txBody>
          <a:bodyPr wrap="square" rtlCol="0">
            <a:spAutoFit/>
          </a:bodyPr>
          <a:lstStyle/>
          <a:p>
            <a:r>
              <a:rPr lang="en-CA" sz="1600" b="1" noProof="0">
                <a:solidFill>
                  <a:schemeClr val="accent3"/>
                </a:solidFill>
              </a:rPr>
              <a:t>Cognitive symptoms </a:t>
            </a:r>
          </a:p>
        </p:txBody>
      </p:sp>
      <p:sp>
        <p:nvSpPr>
          <p:cNvPr id="32" name="TextBox 31">
            <a:extLst>
              <a:ext uri="{FF2B5EF4-FFF2-40B4-BE49-F238E27FC236}">
                <a16:creationId xmlns:a16="http://schemas.microsoft.com/office/drawing/2014/main" id="{D58A972F-F8A8-B50C-2602-6C064873801F}"/>
              </a:ext>
            </a:extLst>
          </p:cNvPr>
          <p:cNvSpPr txBox="1"/>
          <p:nvPr/>
        </p:nvSpPr>
        <p:spPr>
          <a:xfrm>
            <a:off x="1363661" y="3090446"/>
            <a:ext cx="3735091" cy="338554"/>
          </a:xfrm>
          <a:prstGeom prst="rect">
            <a:avLst/>
          </a:prstGeom>
          <a:noFill/>
        </p:spPr>
        <p:txBody>
          <a:bodyPr wrap="square" rtlCol="0">
            <a:spAutoFit/>
          </a:bodyPr>
          <a:lstStyle/>
          <a:p>
            <a:r>
              <a:rPr lang="en-CA" sz="1600" b="1" noProof="0">
                <a:solidFill>
                  <a:schemeClr val="accent3"/>
                </a:solidFill>
              </a:rPr>
              <a:t>Upper body symptoms </a:t>
            </a:r>
          </a:p>
        </p:txBody>
      </p:sp>
      <p:sp>
        <p:nvSpPr>
          <p:cNvPr id="33" name="TextBox 32">
            <a:extLst>
              <a:ext uri="{FF2B5EF4-FFF2-40B4-BE49-F238E27FC236}">
                <a16:creationId xmlns:a16="http://schemas.microsoft.com/office/drawing/2014/main" id="{B77D4B77-92CF-34C1-785B-D55E32030CA7}"/>
              </a:ext>
            </a:extLst>
          </p:cNvPr>
          <p:cNvSpPr txBox="1"/>
          <p:nvPr/>
        </p:nvSpPr>
        <p:spPr>
          <a:xfrm>
            <a:off x="6688134" y="2588750"/>
            <a:ext cx="3735091" cy="338554"/>
          </a:xfrm>
          <a:prstGeom prst="rect">
            <a:avLst/>
          </a:prstGeom>
          <a:noFill/>
        </p:spPr>
        <p:txBody>
          <a:bodyPr wrap="square" rtlCol="0">
            <a:spAutoFit/>
          </a:bodyPr>
          <a:lstStyle/>
          <a:p>
            <a:r>
              <a:rPr lang="en-CA" sz="1600" b="1" noProof="0">
                <a:solidFill>
                  <a:schemeClr val="accent3"/>
                </a:solidFill>
              </a:rPr>
              <a:t>Respiratory symptoms </a:t>
            </a:r>
          </a:p>
        </p:txBody>
      </p:sp>
      <p:sp>
        <p:nvSpPr>
          <p:cNvPr id="34" name="TextBox 33">
            <a:extLst>
              <a:ext uri="{FF2B5EF4-FFF2-40B4-BE49-F238E27FC236}">
                <a16:creationId xmlns:a16="http://schemas.microsoft.com/office/drawing/2014/main" id="{EF6F101B-E44B-6AEA-A12F-173B19D1258E}"/>
              </a:ext>
            </a:extLst>
          </p:cNvPr>
          <p:cNvSpPr txBox="1"/>
          <p:nvPr/>
        </p:nvSpPr>
        <p:spPr>
          <a:xfrm>
            <a:off x="6688134" y="4141179"/>
            <a:ext cx="3735091" cy="338554"/>
          </a:xfrm>
          <a:prstGeom prst="rect">
            <a:avLst/>
          </a:prstGeom>
          <a:noFill/>
        </p:spPr>
        <p:txBody>
          <a:bodyPr wrap="square" rtlCol="0">
            <a:spAutoFit/>
          </a:bodyPr>
          <a:lstStyle/>
          <a:p>
            <a:r>
              <a:rPr lang="en-CA" sz="1600" b="1" noProof="0">
                <a:solidFill>
                  <a:schemeClr val="accent3"/>
                </a:solidFill>
              </a:rPr>
              <a:t>Lower body symptoms </a:t>
            </a:r>
          </a:p>
        </p:txBody>
      </p:sp>
      <p:sp>
        <p:nvSpPr>
          <p:cNvPr id="35" name="TextBox 34">
            <a:extLst>
              <a:ext uri="{FF2B5EF4-FFF2-40B4-BE49-F238E27FC236}">
                <a16:creationId xmlns:a16="http://schemas.microsoft.com/office/drawing/2014/main" id="{48BF9F70-035C-DF64-4DF7-6EE2568BDC70}"/>
              </a:ext>
            </a:extLst>
          </p:cNvPr>
          <p:cNvSpPr txBox="1"/>
          <p:nvPr/>
        </p:nvSpPr>
        <p:spPr>
          <a:xfrm>
            <a:off x="10458450" y="1793829"/>
            <a:ext cx="1477960" cy="769441"/>
          </a:xfrm>
          <a:prstGeom prst="rect">
            <a:avLst/>
          </a:prstGeom>
          <a:noFill/>
        </p:spPr>
        <p:txBody>
          <a:bodyPr wrap="square" rtlCol="0">
            <a:spAutoFit/>
          </a:bodyPr>
          <a:lstStyle/>
          <a:p>
            <a:pPr algn="ctr"/>
            <a:r>
              <a:rPr lang="en-CA" sz="1100" b="1" noProof="0">
                <a:solidFill>
                  <a:schemeClr val="accent1"/>
                </a:solidFill>
              </a:rPr>
              <a:t>35% experience clinically significant cognitive changes </a:t>
            </a:r>
          </a:p>
        </p:txBody>
      </p:sp>
      <p:sp>
        <p:nvSpPr>
          <p:cNvPr id="37" name="TextBox 36">
            <a:extLst>
              <a:ext uri="{FF2B5EF4-FFF2-40B4-BE49-F238E27FC236}">
                <a16:creationId xmlns:a16="http://schemas.microsoft.com/office/drawing/2014/main" id="{D152D296-BC4D-E75E-5F14-0CE519E9C2C8}"/>
              </a:ext>
            </a:extLst>
          </p:cNvPr>
          <p:cNvSpPr txBox="1"/>
          <p:nvPr/>
        </p:nvSpPr>
        <p:spPr>
          <a:xfrm>
            <a:off x="10448925" y="3333602"/>
            <a:ext cx="1477961" cy="600164"/>
          </a:xfrm>
          <a:prstGeom prst="rect">
            <a:avLst/>
          </a:prstGeom>
          <a:noFill/>
        </p:spPr>
        <p:txBody>
          <a:bodyPr wrap="square" rtlCol="0">
            <a:spAutoFit/>
          </a:bodyPr>
          <a:lstStyle/>
          <a:p>
            <a:pPr algn="ctr"/>
            <a:r>
              <a:rPr lang="en-CA" sz="1100" b="1" noProof="0">
                <a:solidFill>
                  <a:schemeClr val="accent1"/>
                </a:solidFill>
              </a:rPr>
              <a:t>1%–3% present with respiratory onset</a:t>
            </a:r>
          </a:p>
        </p:txBody>
      </p:sp>
      <p:sp>
        <p:nvSpPr>
          <p:cNvPr id="39" name="TextBox 38">
            <a:extLst>
              <a:ext uri="{FF2B5EF4-FFF2-40B4-BE49-F238E27FC236}">
                <a16:creationId xmlns:a16="http://schemas.microsoft.com/office/drawing/2014/main" id="{5DBBC267-55B9-FE85-8D49-D69A63E8F604}"/>
              </a:ext>
            </a:extLst>
          </p:cNvPr>
          <p:cNvSpPr txBox="1"/>
          <p:nvPr/>
        </p:nvSpPr>
        <p:spPr>
          <a:xfrm>
            <a:off x="3856523" y="5758935"/>
            <a:ext cx="3735091" cy="584775"/>
          </a:xfrm>
          <a:prstGeom prst="rect">
            <a:avLst/>
          </a:prstGeom>
          <a:noFill/>
        </p:spPr>
        <p:txBody>
          <a:bodyPr wrap="square" rtlCol="0">
            <a:spAutoFit/>
          </a:bodyPr>
          <a:lstStyle/>
          <a:p>
            <a:pPr algn="ctr"/>
            <a:r>
              <a:rPr lang="en-CA" sz="1600" b="1" noProof="0">
                <a:solidFill>
                  <a:schemeClr val="accent3"/>
                </a:solidFill>
              </a:rPr>
              <a:t>Unintentional/ </a:t>
            </a:r>
          </a:p>
          <a:p>
            <a:pPr algn="ctr"/>
            <a:r>
              <a:rPr lang="en-CA" sz="1600" b="1" noProof="0">
                <a:solidFill>
                  <a:schemeClr val="accent3"/>
                </a:solidFill>
              </a:rPr>
              <a:t>unexplained weight loss </a:t>
            </a:r>
          </a:p>
        </p:txBody>
      </p:sp>
      <p:sp>
        <p:nvSpPr>
          <p:cNvPr id="41" name="Left Brace 40">
            <a:extLst>
              <a:ext uri="{FF2B5EF4-FFF2-40B4-BE49-F238E27FC236}">
                <a16:creationId xmlns:a16="http://schemas.microsoft.com/office/drawing/2014/main" id="{3F00148A-0016-3D96-5372-EC1A4C117FD7}"/>
              </a:ext>
            </a:extLst>
          </p:cNvPr>
          <p:cNvSpPr/>
          <p:nvPr/>
        </p:nvSpPr>
        <p:spPr>
          <a:xfrm rot="10800000">
            <a:off x="10329370" y="3077424"/>
            <a:ext cx="167179" cy="976853"/>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noProof="0"/>
          </a:p>
        </p:txBody>
      </p:sp>
      <p:sp>
        <p:nvSpPr>
          <p:cNvPr id="42" name="Left Brace 41">
            <a:extLst>
              <a:ext uri="{FF2B5EF4-FFF2-40B4-BE49-F238E27FC236}">
                <a16:creationId xmlns:a16="http://schemas.microsoft.com/office/drawing/2014/main" id="{2B8680E4-F220-1713-50BA-465CBE773AEB}"/>
              </a:ext>
            </a:extLst>
          </p:cNvPr>
          <p:cNvSpPr/>
          <p:nvPr/>
        </p:nvSpPr>
        <p:spPr>
          <a:xfrm rot="10800000">
            <a:off x="10291270" y="1862023"/>
            <a:ext cx="235936" cy="646680"/>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noProof="0"/>
          </a:p>
        </p:txBody>
      </p:sp>
      <p:pic>
        <p:nvPicPr>
          <p:cNvPr id="43" name="Graphic 42">
            <a:extLst>
              <a:ext uri="{FF2B5EF4-FFF2-40B4-BE49-F238E27FC236}">
                <a16:creationId xmlns:a16="http://schemas.microsoft.com/office/drawing/2014/main" id="{CBA786D6-795E-1A32-DEAB-6AD457872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8593" y="1665420"/>
            <a:ext cx="1409700" cy="4143375"/>
          </a:xfrm>
          <a:prstGeom prst="rect">
            <a:avLst/>
          </a:prstGeom>
        </p:spPr>
      </p:pic>
      <p:cxnSp>
        <p:nvCxnSpPr>
          <p:cNvPr id="44" name="Straight Connector 43">
            <a:extLst>
              <a:ext uri="{FF2B5EF4-FFF2-40B4-BE49-F238E27FC236}">
                <a16:creationId xmlns:a16="http://schemas.microsoft.com/office/drawing/2014/main" id="{DCFF38C0-39D7-753F-2E8A-CDF72740A52B}"/>
              </a:ext>
            </a:extLst>
          </p:cNvPr>
          <p:cNvCxnSpPr>
            <a:cxnSpLocks/>
          </p:cNvCxnSpPr>
          <p:nvPr/>
        </p:nvCxnSpPr>
        <p:spPr>
          <a:xfrm>
            <a:off x="1470347" y="1921030"/>
            <a:ext cx="4354435"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67F1776-0C8F-03E4-D7CD-8C05896BAC54}"/>
              </a:ext>
            </a:extLst>
          </p:cNvPr>
          <p:cNvCxnSpPr>
            <a:cxnSpLocks/>
          </p:cNvCxnSpPr>
          <p:nvPr/>
        </p:nvCxnSpPr>
        <p:spPr>
          <a:xfrm>
            <a:off x="1470347" y="3425980"/>
            <a:ext cx="3854128"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922D2542-1B07-769B-EC72-E38BCD416627}"/>
              </a:ext>
            </a:extLst>
          </p:cNvPr>
          <p:cNvCxnSpPr>
            <a:cxnSpLocks/>
          </p:cNvCxnSpPr>
          <p:nvPr/>
        </p:nvCxnSpPr>
        <p:spPr>
          <a:xfrm>
            <a:off x="5947097" y="1757902"/>
            <a:ext cx="4354435"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EF3A733-86DC-E515-D234-626077E4B2AA}"/>
              </a:ext>
            </a:extLst>
          </p:cNvPr>
          <p:cNvCxnSpPr>
            <a:cxnSpLocks/>
          </p:cNvCxnSpPr>
          <p:nvPr/>
        </p:nvCxnSpPr>
        <p:spPr>
          <a:xfrm>
            <a:off x="5947097" y="2891377"/>
            <a:ext cx="4354435"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4A2E921-4F21-E857-8F79-2D208F284B80}"/>
              </a:ext>
            </a:extLst>
          </p:cNvPr>
          <p:cNvCxnSpPr>
            <a:cxnSpLocks/>
          </p:cNvCxnSpPr>
          <p:nvPr/>
        </p:nvCxnSpPr>
        <p:spPr>
          <a:xfrm>
            <a:off x="6096000" y="4443952"/>
            <a:ext cx="4205532"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3C95D0FB-3162-7D92-EA37-D33C3FB452A5}"/>
              </a:ext>
            </a:extLst>
          </p:cNvPr>
          <p:cNvGrpSpPr/>
          <p:nvPr/>
        </p:nvGrpSpPr>
        <p:grpSpPr>
          <a:xfrm>
            <a:off x="266275" y="355274"/>
            <a:ext cx="548640" cy="548640"/>
            <a:chOff x="8296275" y="385763"/>
            <a:chExt cx="1247775" cy="1247775"/>
          </a:xfrm>
        </p:grpSpPr>
        <p:sp>
          <p:nvSpPr>
            <p:cNvPr id="51" name="Oval 50">
              <a:extLst>
                <a:ext uri="{FF2B5EF4-FFF2-40B4-BE49-F238E27FC236}">
                  <a16:creationId xmlns:a16="http://schemas.microsoft.com/office/drawing/2014/main" id="{DD1FA3C9-6816-AC0A-F98F-39C46C5F2D80}"/>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4" name="Graphic 53" descr="Flag with solid fill">
              <a:extLst>
                <a:ext uri="{FF2B5EF4-FFF2-40B4-BE49-F238E27FC236}">
                  <a16:creationId xmlns:a16="http://schemas.microsoft.com/office/drawing/2014/main" id="{FE2C9940-D991-666F-0FC7-3220DC0F05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55679" y="581149"/>
              <a:ext cx="914400" cy="914400"/>
            </a:xfrm>
            <a:prstGeom prst="rect">
              <a:avLst/>
            </a:prstGeom>
          </p:spPr>
        </p:pic>
      </p:grpSp>
    </p:spTree>
    <p:extLst>
      <p:ext uri="{BB962C8B-B14F-4D97-AF65-F5344CB8AC3E}">
        <p14:creationId xmlns:p14="http://schemas.microsoft.com/office/powerpoint/2010/main" val="157847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P spid="18" grpId="0"/>
      <p:bldP spid="19" grpId="0"/>
      <p:bldP spid="21" grpId="0" animBg="1"/>
      <p:bldP spid="22" grpId="0"/>
      <p:bldP spid="31" grpId="0"/>
      <p:bldP spid="32" grpId="0"/>
      <p:bldP spid="33" grpId="0"/>
      <p:bldP spid="34" grpId="0"/>
      <p:bldP spid="35" grpId="0"/>
      <p:bldP spid="37" grpId="0"/>
      <p:bldP spid="39" grpId="0"/>
      <p:bldP spid="41" grpId="0" animBg="1"/>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51A5A-36A0-5752-F439-1AB337FCA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A6B13-C71C-0328-0BBC-AECF4A33559A}"/>
              </a:ext>
            </a:extLst>
          </p:cNvPr>
          <p:cNvSpPr>
            <a:spLocks noGrp="1"/>
          </p:cNvSpPr>
          <p:nvPr>
            <p:ph type="title"/>
          </p:nvPr>
        </p:nvSpPr>
        <p:spPr>
          <a:xfrm>
            <a:off x="360000" y="360000"/>
            <a:ext cx="7601316" cy="923330"/>
          </a:xfrm>
        </p:spPr>
        <p:txBody>
          <a:bodyPr wrap="square">
            <a:spAutoFit/>
          </a:bodyPr>
          <a:lstStyle/>
          <a:p>
            <a:r>
              <a:rPr lang="en-CA" sz="3000" noProof="0">
                <a:latin typeface="+mj-lt"/>
              </a:rPr>
              <a:t>Clinical Features NOT Supportive of ALS/MND Diagnosis</a:t>
            </a:r>
          </a:p>
        </p:txBody>
      </p:sp>
      <p:sp>
        <p:nvSpPr>
          <p:cNvPr id="8" name="Text Placeholder 7">
            <a:extLst>
              <a:ext uri="{FF2B5EF4-FFF2-40B4-BE49-F238E27FC236}">
                <a16:creationId xmlns:a16="http://schemas.microsoft.com/office/drawing/2014/main" id="{7D58902C-CE53-8E2B-A032-9D3B8E6F1660}"/>
              </a:ext>
            </a:extLst>
          </p:cNvPr>
          <p:cNvSpPr>
            <a:spLocks noGrp="1"/>
          </p:cNvSpPr>
          <p:nvPr>
            <p:ph type="body" sz="quarter" idx="16"/>
          </p:nvPr>
        </p:nvSpPr>
        <p:spPr/>
        <p:txBody>
          <a:bodyPr/>
          <a:lstStyle/>
          <a:p>
            <a:r>
              <a:rPr lang="en-CA" sz="800"/>
              <a:t>ALS, amyotrophic lateral sclerosis; MND, motor neuron disease</a:t>
            </a:r>
          </a:p>
          <a:p>
            <a:r>
              <a:rPr lang="en-CA" sz="800" noProof="0"/>
              <a:t>Adapted from: 1. </a:t>
            </a:r>
            <a:r>
              <a:rPr lang="en-CA" sz="800" noProof="0" err="1"/>
              <a:t>Masrori</a:t>
            </a:r>
            <a:r>
              <a:rPr lang="en-CA" sz="800" noProof="0"/>
              <a:t> P, et al. </a:t>
            </a:r>
            <a:r>
              <a:rPr lang="en-CA" sz="800" noProof="0" err="1"/>
              <a:t>Eur</a:t>
            </a:r>
            <a:r>
              <a:rPr lang="en-CA" sz="800" noProof="0"/>
              <a:t> J Neurol. 2020;27:1918-1929.</a:t>
            </a:r>
            <a:r>
              <a:rPr lang="en-CA" sz="800"/>
              <a:t> 2.</a:t>
            </a:r>
            <a:r>
              <a:rPr lang="en-CA" sz="800" noProof="0"/>
              <a:t> Verma A. Amyotrophic Lateral Sclerosis [Internet]. Brisbane (AU): Exon Publications. 2021. Chapter 1. 3. Motor Neurone Disease Association. The Red Flag Tool. https://www.mndassociation.org/professionals/management-of-mnd/management-by-specific-professions/information-for-gps/red-flag-diagnosis-tool. </a:t>
            </a:r>
          </a:p>
        </p:txBody>
      </p:sp>
      <p:sp>
        <p:nvSpPr>
          <p:cNvPr id="12" name="Content Placeholder 2">
            <a:extLst>
              <a:ext uri="{FF2B5EF4-FFF2-40B4-BE49-F238E27FC236}">
                <a16:creationId xmlns:a16="http://schemas.microsoft.com/office/drawing/2014/main" id="{418E7AAD-DBF4-DEA1-F489-E7755316650F}"/>
              </a:ext>
            </a:extLst>
          </p:cNvPr>
          <p:cNvSpPr txBox="1">
            <a:spLocks/>
          </p:cNvSpPr>
          <p:nvPr/>
        </p:nvSpPr>
        <p:spPr>
          <a:xfrm>
            <a:off x="5910026" y="3760676"/>
            <a:ext cx="2573880" cy="46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prstClr val="black"/>
                </a:solidFill>
                <a:effectLst/>
                <a:uLnTx/>
                <a:uFillTx/>
              </a:rPr>
              <a:t>Pain </a:t>
            </a:r>
          </a:p>
        </p:txBody>
      </p:sp>
      <p:sp>
        <p:nvSpPr>
          <p:cNvPr id="13" name="Content Placeholder 2">
            <a:extLst>
              <a:ext uri="{FF2B5EF4-FFF2-40B4-BE49-F238E27FC236}">
                <a16:creationId xmlns:a16="http://schemas.microsoft.com/office/drawing/2014/main" id="{2E2831F4-3B02-8A8E-2E93-EE2CBDFF59F3}"/>
              </a:ext>
            </a:extLst>
          </p:cNvPr>
          <p:cNvSpPr txBox="1">
            <a:spLocks/>
          </p:cNvSpPr>
          <p:nvPr/>
        </p:nvSpPr>
        <p:spPr>
          <a:xfrm>
            <a:off x="8475665" y="3760676"/>
            <a:ext cx="3611559" cy="733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prstClr val="black"/>
                </a:solidFill>
                <a:effectLst/>
                <a:uLnTx/>
                <a:uFillTx/>
              </a:rPr>
              <a:t>Symptom improvements </a:t>
            </a:r>
            <a:r>
              <a:rPr kumimoji="0" lang="en-CA" sz="1800" b="1" i="0" u="none" strike="noStrike" kern="1200" cap="none" spc="0" normalizeH="0" baseline="0" noProof="0">
                <a:ln>
                  <a:noFill/>
                </a:ln>
                <a:solidFill>
                  <a:prstClr val="black"/>
                </a:solidFill>
                <a:effectLst/>
                <a:uLnTx/>
                <a:uFillTx/>
              </a:rPr>
              <a:t>(with or without intervention)</a:t>
            </a:r>
          </a:p>
        </p:txBody>
      </p:sp>
      <p:sp>
        <p:nvSpPr>
          <p:cNvPr id="35" name="Content Placeholder 2">
            <a:extLst>
              <a:ext uri="{FF2B5EF4-FFF2-40B4-BE49-F238E27FC236}">
                <a16:creationId xmlns:a16="http://schemas.microsoft.com/office/drawing/2014/main" id="{0C28077C-2C57-1912-F0FF-9E96390EC864}"/>
              </a:ext>
            </a:extLst>
          </p:cNvPr>
          <p:cNvSpPr txBox="1">
            <a:spLocks/>
          </p:cNvSpPr>
          <p:nvPr/>
        </p:nvSpPr>
        <p:spPr>
          <a:xfrm>
            <a:off x="3257515" y="3760676"/>
            <a:ext cx="2789699" cy="914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prstClr val="black"/>
                </a:solidFill>
                <a:effectLst/>
                <a:uLnTx/>
                <a:uFillTx/>
              </a:rPr>
              <a:t>Symmetrical signs/symptoms </a:t>
            </a:r>
          </a:p>
        </p:txBody>
      </p:sp>
      <p:sp>
        <p:nvSpPr>
          <p:cNvPr id="9" name="Content Placeholder 2">
            <a:extLst>
              <a:ext uri="{FF2B5EF4-FFF2-40B4-BE49-F238E27FC236}">
                <a16:creationId xmlns:a16="http://schemas.microsoft.com/office/drawing/2014/main" id="{A54FE699-AAC6-4FA2-54B3-2E1926554657}"/>
              </a:ext>
            </a:extLst>
          </p:cNvPr>
          <p:cNvSpPr txBox="1">
            <a:spLocks/>
          </p:cNvSpPr>
          <p:nvPr/>
        </p:nvSpPr>
        <p:spPr>
          <a:xfrm>
            <a:off x="506024" y="3760676"/>
            <a:ext cx="2481862" cy="733852"/>
          </a:xfrm>
          <a:prstGeom prst="rect">
            <a:avLst/>
          </a:prstGeom>
        </p:spPr>
        <p:txBody>
          <a:bodyPr lIns="0">
            <a:noAutofit/>
          </a:bodyPr>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000" b="1" noProof="0"/>
              <a:t>Sensory symptoms/ impairment</a:t>
            </a:r>
          </a:p>
        </p:txBody>
      </p:sp>
      <p:sp>
        <p:nvSpPr>
          <p:cNvPr id="17" name="Oval 16">
            <a:extLst>
              <a:ext uri="{FF2B5EF4-FFF2-40B4-BE49-F238E27FC236}">
                <a16:creationId xmlns:a16="http://schemas.microsoft.com/office/drawing/2014/main" id="{031580E8-70C5-DDEA-E5F7-44AC873996AE}"/>
              </a:ext>
            </a:extLst>
          </p:cNvPr>
          <p:cNvSpPr/>
          <p:nvPr/>
        </p:nvSpPr>
        <p:spPr>
          <a:xfrm>
            <a:off x="1076325"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18" name="Oval 17">
            <a:extLst>
              <a:ext uri="{FF2B5EF4-FFF2-40B4-BE49-F238E27FC236}">
                <a16:creationId xmlns:a16="http://schemas.microsoft.com/office/drawing/2014/main" id="{EDA2C10B-F305-8778-C2A9-753541092684}"/>
              </a:ext>
            </a:extLst>
          </p:cNvPr>
          <p:cNvSpPr/>
          <p:nvPr/>
        </p:nvSpPr>
        <p:spPr>
          <a:xfrm>
            <a:off x="3867150"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19" name="Oval 18">
            <a:extLst>
              <a:ext uri="{FF2B5EF4-FFF2-40B4-BE49-F238E27FC236}">
                <a16:creationId xmlns:a16="http://schemas.microsoft.com/office/drawing/2014/main" id="{B51541D1-FF68-CAC9-C55C-C4AC20C8F7CA}"/>
              </a:ext>
            </a:extLst>
          </p:cNvPr>
          <p:cNvSpPr/>
          <p:nvPr/>
        </p:nvSpPr>
        <p:spPr>
          <a:xfrm>
            <a:off x="6508816"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20" name="Oval 19">
            <a:extLst>
              <a:ext uri="{FF2B5EF4-FFF2-40B4-BE49-F238E27FC236}">
                <a16:creationId xmlns:a16="http://schemas.microsoft.com/office/drawing/2014/main" id="{76D14E96-CE2B-4DA7-A1AB-A201059E44AC}"/>
              </a:ext>
            </a:extLst>
          </p:cNvPr>
          <p:cNvSpPr/>
          <p:nvPr/>
        </p:nvSpPr>
        <p:spPr>
          <a:xfrm>
            <a:off x="9456800"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pic>
        <p:nvPicPr>
          <p:cNvPr id="25" name="Graphic 24">
            <a:extLst>
              <a:ext uri="{FF2B5EF4-FFF2-40B4-BE49-F238E27FC236}">
                <a16:creationId xmlns:a16="http://schemas.microsoft.com/office/drawing/2014/main" id="{9B54713B-4328-6A0A-3959-5F0EB07A30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61620">
            <a:off x="1359574" y="2751716"/>
            <a:ext cx="377379" cy="590829"/>
          </a:xfrm>
          <a:prstGeom prst="rect">
            <a:avLst/>
          </a:prstGeom>
        </p:spPr>
      </p:pic>
      <p:pic>
        <p:nvPicPr>
          <p:cNvPr id="27" name="Graphic 26">
            <a:extLst>
              <a:ext uri="{FF2B5EF4-FFF2-40B4-BE49-F238E27FC236}">
                <a16:creationId xmlns:a16="http://schemas.microsoft.com/office/drawing/2014/main" id="{98D35BF3-D4EB-F3C5-8A2F-F78F2F2647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81024" y="2148591"/>
            <a:ext cx="316073" cy="533671"/>
          </a:xfrm>
          <a:prstGeom prst="rect">
            <a:avLst/>
          </a:prstGeom>
        </p:spPr>
      </p:pic>
      <p:pic>
        <p:nvPicPr>
          <p:cNvPr id="30" name="Graphic 29">
            <a:extLst>
              <a:ext uri="{FF2B5EF4-FFF2-40B4-BE49-F238E27FC236}">
                <a16:creationId xmlns:a16="http://schemas.microsoft.com/office/drawing/2014/main" id="{4A8F37A3-D87E-94D4-A941-0A7923AC19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6955" y="2349697"/>
            <a:ext cx="620772" cy="336182"/>
          </a:xfrm>
          <a:prstGeom prst="rect">
            <a:avLst/>
          </a:prstGeom>
        </p:spPr>
      </p:pic>
      <p:pic>
        <p:nvPicPr>
          <p:cNvPr id="37" name="Graphic 36">
            <a:extLst>
              <a:ext uri="{FF2B5EF4-FFF2-40B4-BE49-F238E27FC236}">
                <a16:creationId xmlns:a16="http://schemas.microsoft.com/office/drawing/2014/main" id="{68DB3C52-C5A7-8031-DA7C-A6B99CBC3F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02575" y="2816425"/>
            <a:ext cx="523288" cy="387621"/>
          </a:xfrm>
          <a:prstGeom prst="rect">
            <a:avLst/>
          </a:prstGeom>
        </p:spPr>
      </p:pic>
      <p:pic>
        <p:nvPicPr>
          <p:cNvPr id="40" name="Graphic 39">
            <a:extLst>
              <a:ext uri="{FF2B5EF4-FFF2-40B4-BE49-F238E27FC236}">
                <a16:creationId xmlns:a16="http://schemas.microsoft.com/office/drawing/2014/main" id="{5F3D4202-BB00-3ABB-46BF-72B93EC806C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15961" y="2251904"/>
            <a:ext cx="766887" cy="904895"/>
          </a:xfrm>
          <a:prstGeom prst="rect">
            <a:avLst/>
          </a:prstGeom>
        </p:spPr>
      </p:pic>
      <p:grpSp>
        <p:nvGrpSpPr>
          <p:cNvPr id="47" name="Group 46">
            <a:extLst>
              <a:ext uri="{FF2B5EF4-FFF2-40B4-BE49-F238E27FC236}">
                <a16:creationId xmlns:a16="http://schemas.microsoft.com/office/drawing/2014/main" id="{61A0522D-3487-30E3-E230-3C6CDA41AA1C}"/>
              </a:ext>
            </a:extLst>
          </p:cNvPr>
          <p:cNvGrpSpPr/>
          <p:nvPr/>
        </p:nvGrpSpPr>
        <p:grpSpPr>
          <a:xfrm>
            <a:off x="4018372" y="2125721"/>
            <a:ext cx="1159731" cy="1159731"/>
            <a:chOff x="3808822" y="2138421"/>
            <a:chExt cx="1159731" cy="1159731"/>
          </a:xfrm>
        </p:grpSpPr>
        <p:pic>
          <p:nvPicPr>
            <p:cNvPr id="46" name="Graphic 45" descr="Man with solid fill">
              <a:extLst>
                <a:ext uri="{FF2B5EF4-FFF2-40B4-BE49-F238E27FC236}">
                  <a16:creationId xmlns:a16="http://schemas.microsoft.com/office/drawing/2014/main" id="{8204239B-E818-DCC8-2F06-F03229EAEA7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08822" y="2138421"/>
              <a:ext cx="1159731" cy="1159731"/>
            </a:xfrm>
            <a:prstGeom prst="rect">
              <a:avLst/>
            </a:prstGeom>
          </p:spPr>
        </p:pic>
        <p:grpSp>
          <p:nvGrpSpPr>
            <p:cNvPr id="45" name="Group 44">
              <a:extLst>
                <a:ext uri="{FF2B5EF4-FFF2-40B4-BE49-F238E27FC236}">
                  <a16:creationId xmlns:a16="http://schemas.microsoft.com/office/drawing/2014/main" id="{F9C8C95A-D51B-EFB7-DD49-BC59FD08E6C8}"/>
                </a:ext>
              </a:extLst>
            </p:cNvPr>
            <p:cNvGrpSpPr/>
            <p:nvPr/>
          </p:nvGrpSpPr>
          <p:grpSpPr>
            <a:xfrm>
              <a:off x="4075132" y="2373546"/>
              <a:ext cx="614367" cy="783249"/>
              <a:chOff x="6903256" y="2099725"/>
              <a:chExt cx="435591" cy="555331"/>
            </a:xfrm>
          </p:grpSpPr>
          <p:sp>
            <p:nvSpPr>
              <p:cNvPr id="41" name="Oval 40">
                <a:extLst>
                  <a:ext uri="{FF2B5EF4-FFF2-40B4-BE49-F238E27FC236}">
                    <a16:creationId xmlns:a16="http://schemas.microsoft.com/office/drawing/2014/main" id="{6DD1DA27-E08B-C588-9726-2917FE10FC3A}"/>
                  </a:ext>
                </a:extLst>
              </p:cNvPr>
              <p:cNvSpPr/>
              <p:nvPr/>
            </p:nvSpPr>
            <p:spPr>
              <a:xfrm>
                <a:off x="7216017" y="2109939"/>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Oval 41">
                <a:extLst>
                  <a:ext uri="{FF2B5EF4-FFF2-40B4-BE49-F238E27FC236}">
                    <a16:creationId xmlns:a16="http://schemas.microsoft.com/office/drawing/2014/main" id="{9FE7D868-8900-23CD-AE69-70452914DC3C}"/>
                  </a:ext>
                </a:extLst>
              </p:cNvPr>
              <p:cNvSpPr/>
              <p:nvPr/>
            </p:nvSpPr>
            <p:spPr>
              <a:xfrm>
                <a:off x="6903256" y="2099725"/>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Oval 42">
                <a:extLst>
                  <a:ext uri="{FF2B5EF4-FFF2-40B4-BE49-F238E27FC236}">
                    <a16:creationId xmlns:a16="http://schemas.microsoft.com/office/drawing/2014/main" id="{B587D8D4-DE8D-79C9-9197-FD155F416D42}"/>
                  </a:ext>
                </a:extLst>
              </p:cNvPr>
              <p:cNvSpPr/>
              <p:nvPr/>
            </p:nvSpPr>
            <p:spPr>
              <a:xfrm>
                <a:off x="7154602" y="2478178"/>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Oval 43">
                <a:extLst>
                  <a:ext uri="{FF2B5EF4-FFF2-40B4-BE49-F238E27FC236}">
                    <a16:creationId xmlns:a16="http://schemas.microsoft.com/office/drawing/2014/main" id="{D0105471-7D85-AD14-EC51-52533104BDA7}"/>
                  </a:ext>
                </a:extLst>
              </p:cNvPr>
              <p:cNvSpPr/>
              <p:nvPr/>
            </p:nvSpPr>
            <p:spPr>
              <a:xfrm>
                <a:off x="7026086" y="2489608"/>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pic>
        <p:nvPicPr>
          <p:cNvPr id="48" name="Graphic 47" descr="Upward trend with solid fill">
            <a:extLst>
              <a:ext uri="{FF2B5EF4-FFF2-40B4-BE49-F238E27FC236}">
                <a16:creationId xmlns:a16="http://schemas.microsoft.com/office/drawing/2014/main" id="{8C58E21B-2FDD-51E4-674F-78FF1AA8F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85416" y="2125721"/>
            <a:ext cx="995267" cy="1149728"/>
          </a:xfrm>
          <a:prstGeom prst="rect">
            <a:avLst/>
          </a:prstGeom>
        </p:spPr>
      </p:pic>
    </p:spTree>
    <p:extLst>
      <p:ext uri="{BB962C8B-B14F-4D97-AF65-F5344CB8AC3E}">
        <p14:creationId xmlns:p14="http://schemas.microsoft.com/office/powerpoint/2010/main" val="1289215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245F-3800-5442-C7DF-C29B30D68BD2}"/>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E3E8BE4-F3AF-2DDD-CB07-B7353BB1934B}"/>
              </a:ext>
            </a:extLst>
          </p:cNvPr>
          <p:cNvSpPr/>
          <p:nvPr/>
        </p:nvSpPr>
        <p:spPr>
          <a:xfrm>
            <a:off x="493159" y="1168460"/>
            <a:ext cx="5974315" cy="533126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9" name="Arrow: Pentagon 18">
            <a:extLst>
              <a:ext uri="{FF2B5EF4-FFF2-40B4-BE49-F238E27FC236}">
                <a16:creationId xmlns:a16="http://schemas.microsoft.com/office/drawing/2014/main" id="{6C229EFF-E4D5-9F7E-D6A1-69E2AA0A04B0}"/>
              </a:ext>
            </a:extLst>
          </p:cNvPr>
          <p:cNvSpPr/>
          <p:nvPr/>
        </p:nvSpPr>
        <p:spPr>
          <a:xfrm rot="10800000">
            <a:off x="6850742" y="1424215"/>
            <a:ext cx="5203048" cy="1762196"/>
          </a:xfrm>
          <a:prstGeom prst="homePlate">
            <a:avLst>
              <a:gd name="adj" fmla="val 38867"/>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0" name="Arrow: Pentagon 19">
            <a:extLst>
              <a:ext uri="{FF2B5EF4-FFF2-40B4-BE49-F238E27FC236}">
                <a16:creationId xmlns:a16="http://schemas.microsoft.com/office/drawing/2014/main" id="{22FABE16-8080-D501-315A-B8C57F8E8F68}"/>
              </a:ext>
            </a:extLst>
          </p:cNvPr>
          <p:cNvSpPr/>
          <p:nvPr/>
        </p:nvSpPr>
        <p:spPr>
          <a:xfrm rot="10800000">
            <a:off x="6850741" y="3412670"/>
            <a:ext cx="5203048" cy="2764289"/>
          </a:xfrm>
          <a:prstGeom prst="homePlate">
            <a:avLst>
              <a:gd name="adj" fmla="val 24865"/>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1" name="Title 1">
            <a:extLst>
              <a:ext uri="{FF2B5EF4-FFF2-40B4-BE49-F238E27FC236}">
                <a16:creationId xmlns:a16="http://schemas.microsoft.com/office/drawing/2014/main" id="{C549FA6B-43E2-94D6-A6DD-8A552EC45BDA}"/>
              </a:ext>
            </a:extLst>
          </p:cNvPr>
          <p:cNvSpPr>
            <a:spLocks noGrp="1"/>
          </p:cNvSpPr>
          <p:nvPr>
            <p:ph type="title"/>
          </p:nvPr>
        </p:nvSpPr>
        <p:spPr>
          <a:xfrm>
            <a:off x="360000" y="360000"/>
            <a:ext cx="9969408" cy="867930"/>
          </a:xfrm>
        </p:spPr>
        <p:txBody>
          <a:bodyPr>
            <a:spAutoFit/>
          </a:bodyPr>
          <a:lstStyle/>
          <a:p>
            <a:r>
              <a:rPr lang="en-CA" sz="2800" noProof="0">
                <a:latin typeface="+mj-lt"/>
              </a:rPr>
              <a:t>Missed Opportunities for Referral in Limb-Onset ALS/MND</a:t>
            </a:r>
          </a:p>
        </p:txBody>
      </p:sp>
      <p:sp>
        <p:nvSpPr>
          <p:cNvPr id="22" name="Text Placeholder 13">
            <a:extLst>
              <a:ext uri="{FF2B5EF4-FFF2-40B4-BE49-F238E27FC236}">
                <a16:creationId xmlns:a16="http://schemas.microsoft.com/office/drawing/2014/main" id="{3FC16BEC-DFD5-FEAA-FBA4-8332447F25F9}"/>
              </a:ext>
            </a:extLst>
          </p:cNvPr>
          <p:cNvSpPr>
            <a:spLocks noGrp="1"/>
          </p:cNvSpPr>
          <p:nvPr>
            <p:ph type="body" sz="quarter" idx="16"/>
          </p:nvPr>
        </p:nvSpPr>
        <p:spPr>
          <a:xfrm>
            <a:off x="339363" y="6515492"/>
            <a:ext cx="11157806" cy="221599"/>
          </a:xfrm>
        </p:spPr>
        <p:txBody>
          <a:bodyPr/>
          <a:lstStyle/>
          <a:p>
            <a:r>
              <a:rPr lang="en-CA" sz="800"/>
              <a:t>ALS, amyotrophic lateral sclerosis; MND, motor neuron disease</a:t>
            </a:r>
          </a:p>
          <a:p>
            <a:r>
              <a:rPr lang="en-CA" sz="800" noProof="0"/>
              <a:t>Reynolds SJ, Chhetri SK. Clin Med (Lond). 2024;24(4):100228. </a:t>
            </a:r>
          </a:p>
        </p:txBody>
      </p:sp>
      <p:sp>
        <p:nvSpPr>
          <p:cNvPr id="23" name="TextBox 22">
            <a:extLst>
              <a:ext uri="{FF2B5EF4-FFF2-40B4-BE49-F238E27FC236}">
                <a16:creationId xmlns:a16="http://schemas.microsoft.com/office/drawing/2014/main" id="{ACC83881-F008-EBA4-1427-6919D476EDB7}"/>
              </a:ext>
            </a:extLst>
          </p:cNvPr>
          <p:cNvSpPr txBox="1"/>
          <p:nvPr/>
        </p:nvSpPr>
        <p:spPr>
          <a:xfrm>
            <a:off x="603647" y="1226389"/>
            <a:ext cx="5209327" cy="646331"/>
          </a:xfrm>
          <a:prstGeom prst="rect">
            <a:avLst/>
          </a:prstGeom>
          <a:noFill/>
        </p:spPr>
        <p:txBody>
          <a:bodyPr wrap="square">
            <a:spAutoFit/>
          </a:bodyPr>
          <a:lstStyle/>
          <a:p>
            <a:pPr algn="ctr"/>
            <a:r>
              <a:rPr lang="en-CA" sz="1200" b="1" i="0" u="none" strike="noStrike" baseline="0" noProof="0">
                <a:solidFill>
                  <a:srgbClr val="000000"/>
                </a:solidFill>
              </a:rPr>
              <a:t>Number of specialty referrals by site/symptoms at onset (percentage of patients referred to each specialty shown in brackets)</a:t>
            </a:r>
            <a:endParaRPr lang="en-CA" sz="1200" b="1" noProof="0"/>
          </a:p>
        </p:txBody>
      </p:sp>
      <p:sp>
        <p:nvSpPr>
          <p:cNvPr id="24" name="TextBox 23">
            <a:extLst>
              <a:ext uri="{FF2B5EF4-FFF2-40B4-BE49-F238E27FC236}">
                <a16:creationId xmlns:a16="http://schemas.microsoft.com/office/drawing/2014/main" id="{0EB01195-A5D4-5660-3084-F80814533025}"/>
              </a:ext>
            </a:extLst>
          </p:cNvPr>
          <p:cNvSpPr txBox="1"/>
          <p:nvPr/>
        </p:nvSpPr>
        <p:spPr>
          <a:xfrm>
            <a:off x="7294791" y="1692904"/>
            <a:ext cx="4520874" cy="1200329"/>
          </a:xfrm>
          <a:prstGeom prst="rect">
            <a:avLst/>
          </a:prstGeom>
          <a:noFill/>
        </p:spPr>
        <p:txBody>
          <a:bodyPr wrap="square">
            <a:spAutoFit/>
          </a:bodyPr>
          <a:lstStyle/>
          <a:p>
            <a:pPr lvl="0" algn="ctr" eaLnBrk="0" fontAlgn="base" hangingPunct="0">
              <a:lnSpc>
                <a:spcPct val="100000"/>
              </a:lnSpc>
              <a:spcBef>
                <a:spcPts val="600"/>
              </a:spcBef>
              <a:spcAft>
                <a:spcPts val="600"/>
              </a:spcAft>
            </a:pPr>
            <a:r>
              <a:rPr lang="en-CA" b="1" noProof="0"/>
              <a:t>Over 70% </a:t>
            </a:r>
            <a:r>
              <a:rPr lang="en-CA" noProof="0"/>
              <a:t>of people with </a:t>
            </a:r>
            <a:r>
              <a:rPr lang="en-CA" b="1" noProof="0"/>
              <a:t>limb-onset ALS/MND</a:t>
            </a:r>
            <a:r>
              <a:rPr lang="en-CA" noProof="0"/>
              <a:t> (n=62) underwent </a:t>
            </a:r>
            <a:r>
              <a:rPr lang="en-CA" b="1" noProof="0"/>
              <a:t>at least one non-neurology referral</a:t>
            </a:r>
            <a:r>
              <a:rPr lang="en-CA" noProof="0"/>
              <a:t>, delaying diagnosis</a:t>
            </a:r>
          </a:p>
        </p:txBody>
      </p:sp>
      <p:grpSp>
        <p:nvGrpSpPr>
          <p:cNvPr id="30" name="Group 29">
            <a:extLst>
              <a:ext uri="{FF2B5EF4-FFF2-40B4-BE49-F238E27FC236}">
                <a16:creationId xmlns:a16="http://schemas.microsoft.com/office/drawing/2014/main" id="{5783DF33-2512-1C6A-6CF7-8C7456FDBD2F}"/>
              </a:ext>
            </a:extLst>
          </p:cNvPr>
          <p:cNvGrpSpPr/>
          <p:nvPr/>
        </p:nvGrpSpPr>
        <p:grpSpPr>
          <a:xfrm>
            <a:off x="5797551" y="1118178"/>
            <a:ext cx="879151" cy="574533"/>
            <a:chOff x="10163175" y="990600"/>
            <a:chExt cx="1085850" cy="709613"/>
          </a:xfrm>
        </p:grpSpPr>
        <p:sp>
          <p:nvSpPr>
            <p:cNvPr id="31" name="Rectangle: Rounded Corners 30">
              <a:extLst>
                <a:ext uri="{FF2B5EF4-FFF2-40B4-BE49-F238E27FC236}">
                  <a16:creationId xmlns:a16="http://schemas.microsoft.com/office/drawing/2014/main" id="{B727B4FE-5F1A-B9C0-CA34-16575D27B452}"/>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2" name="Picture 31" descr="A flag with a cross&#10;&#10;AI-generated content may be incorrect.">
              <a:extLst>
                <a:ext uri="{FF2B5EF4-FFF2-40B4-BE49-F238E27FC236}">
                  <a16:creationId xmlns:a16="http://schemas.microsoft.com/office/drawing/2014/main" id="{F30C2C08-73E6-C81F-FBD9-935A67C62D0F}"/>
                </a:ext>
              </a:extLst>
            </p:cNvPr>
            <p:cNvPicPr>
              <a:picLocks noChangeAspect="1"/>
            </p:cNvPicPr>
            <p:nvPr/>
          </p:nvPicPr>
          <p:blipFill>
            <a:blip r:embed="rId3"/>
            <a:srcRect l="2438" t="8903" r="4241" b="4868"/>
            <a:stretch>
              <a:fillRect/>
            </a:stretch>
          </p:blipFill>
          <p:spPr>
            <a:xfrm>
              <a:off x="10236200" y="1053465"/>
              <a:ext cx="958850" cy="579120"/>
            </a:xfrm>
            <a:prstGeom prst="rect">
              <a:avLst/>
            </a:prstGeom>
          </p:spPr>
        </p:pic>
      </p:grpSp>
      <p:graphicFrame>
        <p:nvGraphicFramePr>
          <p:cNvPr id="33" name="Content Placeholder 6">
            <a:extLst>
              <a:ext uri="{FF2B5EF4-FFF2-40B4-BE49-F238E27FC236}">
                <a16:creationId xmlns:a16="http://schemas.microsoft.com/office/drawing/2014/main" id="{54BFBC90-B859-31A5-A3D0-F762D76159C8}"/>
              </a:ext>
            </a:extLst>
          </p:cNvPr>
          <p:cNvGraphicFramePr>
            <a:graphicFrameLocks noGrp="1"/>
          </p:cNvGraphicFramePr>
          <p:nvPr>
            <p:ph idx="1"/>
            <p:extLst>
              <p:ext uri="{D42A27DB-BD31-4B8C-83A1-F6EECF244321}">
                <p14:modId xmlns:p14="http://schemas.microsoft.com/office/powerpoint/2010/main" val="1086585348"/>
              </p:ext>
            </p:extLst>
          </p:nvPr>
        </p:nvGraphicFramePr>
        <p:xfrm>
          <a:off x="565558" y="1865304"/>
          <a:ext cx="5813470" cy="4634633"/>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1140412">
                  <a:extLst>
                    <a:ext uri="{9D8B030D-6E8A-4147-A177-3AD203B41FA5}">
                      <a16:colId xmlns:a16="http://schemas.microsoft.com/office/drawing/2014/main" val="2301667916"/>
                    </a:ext>
                  </a:extLst>
                </a:gridCol>
                <a:gridCol w="871157">
                  <a:extLst>
                    <a:ext uri="{9D8B030D-6E8A-4147-A177-3AD203B41FA5}">
                      <a16:colId xmlns:a16="http://schemas.microsoft.com/office/drawing/2014/main" val="3874997058"/>
                    </a:ext>
                  </a:extLst>
                </a:gridCol>
                <a:gridCol w="895166">
                  <a:extLst>
                    <a:ext uri="{9D8B030D-6E8A-4147-A177-3AD203B41FA5}">
                      <a16:colId xmlns:a16="http://schemas.microsoft.com/office/drawing/2014/main" val="110658998"/>
                    </a:ext>
                  </a:extLst>
                </a:gridCol>
                <a:gridCol w="968912">
                  <a:extLst>
                    <a:ext uri="{9D8B030D-6E8A-4147-A177-3AD203B41FA5}">
                      <a16:colId xmlns:a16="http://schemas.microsoft.com/office/drawing/2014/main" val="885999100"/>
                    </a:ext>
                  </a:extLst>
                </a:gridCol>
                <a:gridCol w="1044701">
                  <a:extLst>
                    <a:ext uri="{9D8B030D-6E8A-4147-A177-3AD203B41FA5}">
                      <a16:colId xmlns:a16="http://schemas.microsoft.com/office/drawing/2014/main" val="2432382389"/>
                    </a:ext>
                  </a:extLst>
                </a:gridCol>
                <a:gridCol w="893122">
                  <a:extLst>
                    <a:ext uri="{9D8B030D-6E8A-4147-A177-3AD203B41FA5}">
                      <a16:colId xmlns:a16="http://schemas.microsoft.com/office/drawing/2014/main" val="2835700026"/>
                    </a:ext>
                  </a:extLst>
                </a:gridCol>
              </a:tblGrid>
              <a:tr h="588793">
                <a:tc>
                  <a:txBody>
                    <a:bodyPr/>
                    <a:lstStyle/>
                    <a:p>
                      <a:pPr algn="l"/>
                      <a:r>
                        <a:rPr lang="en-CA" sz="900" noProof="0">
                          <a:solidFill>
                            <a:schemeClr val="tx2"/>
                          </a:solidFill>
                        </a:rPr>
                        <a:t>Specialty</a:t>
                      </a:r>
                    </a:p>
                  </a:txBody>
                  <a:tcPr marT="36000" marB="36000" anchor="ctr">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solidFill>
                            <a:schemeClr val="tx2"/>
                          </a:solidFill>
                        </a:rPr>
                        <a:t>All limb onset</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=62)</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Arm weakness</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=10)</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Hand weakness</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=14)</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Leg weakness, altered gait, falls (</a:t>
                      </a:r>
                      <a:r>
                        <a:rPr lang="en-CA" sz="900" i="0" noProof="0">
                          <a:solidFill>
                            <a:schemeClr val="tx2"/>
                          </a:solidFill>
                        </a:rPr>
                        <a:t>N</a:t>
                      </a:r>
                      <a:r>
                        <a:rPr lang="en-CA" sz="900" noProof="0">
                          <a:solidFill>
                            <a:schemeClr val="tx2"/>
                          </a:solidFill>
                        </a:rPr>
                        <a:t>=28)</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Foot drop </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=6)</a:t>
                      </a:r>
                    </a:p>
                  </a:txBody>
                  <a:tcPr marT="36000" marB="36000" anchor="ctr">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226937">
                <a:tc>
                  <a:txBody>
                    <a:bodyPr/>
                    <a:lstStyle/>
                    <a:p>
                      <a:r>
                        <a:rPr lang="en-CA" sz="900" noProof="0"/>
                        <a:t>Neurosurgery</a:t>
                      </a:r>
                    </a:p>
                  </a:txBody>
                  <a:tcPr marT="36000" marB="36000" anchor="ctr"/>
                </a:tc>
                <a:tc>
                  <a:txBody>
                    <a:bodyPr/>
                    <a:lstStyle/>
                    <a:p>
                      <a:pPr algn="ctr"/>
                      <a:r>
                        <a:rPr lang="en-CA" sz="900" noProof="0"/>
                        <a:t>13 (21%)</a:t>
                      </a:r>
                    </a:p>
                  </a:txBody>
                  <a:tcPr marT="36000" marB="36000" anchor="ctr"/>
                </a:tc>
                <a:tc>
                  <a:txBody>
                    <a:bodyPr/>
                    <a:lstStyle/>
                    <a:p>
                      <a:pPr algn="ctr"/>
                      <a:r>
                        <a:rPr lang="en-CA" sz="900" noProof="0"/>
                        <a:t>2 (20%)</a:t>
                      </a:r>
                    </a:p>
                  </a:txBody>
                  <a:tcPr marT="36000" marB="36000" anchor="ctr"/>
                </a:tc>
                <a:tc>
                  <a:txBody>
                    <a:bodyPr/>
                    <a:lstStyle/>
                    <a:p>
                      <a:pPr algn="ctr"/>
                      <a:r>
                        <a:rPr lang="en-CA" sz="900" noProof="0"/>
                        <a:t>4 (29%)</a:t>
                      </a:r>
                    </a:p>
                  </a:txBody>
                  <a:tcPr marT="36000" marB="36000" anchor="ctr"/>
                </a:tc>
                <a:tc>
                  <a:txBody>
                    <a:bodyPr/>
                    <a:lstStyle/>
                    <a:p>
                      <a:pPr algn="ctr"/>
                      <a:r>
                        <a:rPr lang="en-CA" sz="900" noProof="0"/>
                        <a:t>6 (21%)</a:t>
                      </a:r>
                    </a:p>
                  </a:txBody>
                  <a:tcPr marT="36000" marB="36000" anchor="ctr"/>
                </a:tc>
                <a:tc>
                  <a:txBody>
                    <a:bodyPr/>
                    <a:lstStyle/>
                    <a:p>
                      <a:pPr algn="ctr"/>
                      <a:r>
                        <a:rPr lang="en-CA" sz="900" noProof="0"/>
                        <a:t>1 (17%)</a:t>
                      </a:r>
                    </a:p>
                  </a:txBody>
                  <a:tcPr marT="36000" marB="36000" anchor="ctr"/>
                </a:tc>
                <a:extLst>
                  <a:ext uri="{0D108BD9-81ED-4DB2-BD59-A6C34878D82A}">
                    <a16:rowId xmlns:a16="http://schemas.microsoft.com/office/drawing/2014/main" val="3110640149"/>
                  </a:ext>
                </a:extLst>
              </a:tr>
              <a:tr h="226937">
                <a:tc>
                  <a:txBody>
                    <a:bodyPr/>
                    <a:lstStyle/>
                    <a:p>
                      <a:r>
                        <a:rPr lang="en-CA" sz="900" noProof="0"/>
                        <a:t>Orthopedics</a:t>
                      </a:r>
                    </a:p>
                  </a:txBody>
                  <a:tcPr marT="36000" marB="36000" anchor="ctr"/>
                </a:tc>
                <a:tc>
                  <a:txBody>
                    <a:bodyPr/>
                    <a:lstStyle/>
                    <a:p>
                      <a:pPr algn="ctr"/>
                      <a:r>
                        <a:rPr lang="en-CA" sz="900" noProof="0"/>
                        <a:t>13 (21%)</a:t>
                      </a:r>
                    </a:p>
                  </a:txBody>
                  <a:tcPr marT="36000" marB="36000" anchor="ctr"/>
                </a:tc>
                <a:tc>
                  <a:txBody>
                    <a:bodyPr/>
                    <a:lstStyle/>
                    <a:p>
                      <a:pPr algn="ctr"/>
                      <a:r>
                        <a:rPr lang="en-CA" sz="900" noProof="0"/>
                        <a:t>1 (10%)</a:t>
                      </a:r>
                    </a:p>
                  </a:txBody>
                  <a:tcPr marT="36000" marB="36000" anchor="ctr"/>
                </a:tc>
                <a:tc>
                  <a:txBody>
                    <a:bodyPr/>
                    <a:lstStyle/>
                    <a:p>
                      <a:pPr algn="ctr"/>
                      <a:r>
                        <a:rPr lang="en-CA" sz="900" noProof="0"/>
                        <a:t>4 (29%)</a:t>
                      </a:r>
                    </a:p>
                  </a:txBody>
                  <a:tcPr marT="36000" marB="36000" anchor="ctr"/>
                </a:tc>
                <a:tc>
                  <a:txBody>
                    <a:bodyPr/>
                    <a:lstStyle/>
                    <a:p>
                      <a:pPr algn="ctr"/>
                      <a:r>
                        <a:rPr lang="en-CA" sz="900" noProof="0"/>
                        <a:t>7 (25%)</a:t>
                      </a:r>
                    </a:p>
                  </a:txBody>
                  <a:tcPr marT="36000" marB="36000" anchor="ctr"/>
                </a:tc>
                <a:tc>
                  <a:txBody>
                    <a:bodyPr/>
                    <a:lstStyle/>
                    <a:p>
                      <a:pPr algn="ctr"/>
                      <a:r>
                        <a:rPr lang="en-CA" sz="900" noProof="0"/>
                        <a:t>1 (17%)</a:t>
                      </a:r>
                    </a:p>
                  </a:txBody>
                  <a:tcPr marT="36000" marB="36000" anchor="ctr"/>
                </a:tc>
                <a:extLst>
                  <a:ext uri="{0D108BD9-81ED-4DB2-BD59-A6C34878D82A}">
                    <a16:rowId xmlns:a16="http://schemas.microsoft.com/office/drawing/2014/main" val="2088192674"/>
                  </a:ext>
                </a:extLst>
              </a:tr>
              <a:tr h="353903">
                <a:tc>
                  <a:txBody>
                    <a:bodyPr/>
                    <a:lstStyle/>
                    <a:p>
                      <a:r>
                        <a:rPr lang="en-CA" sz="900" noProof="0"/>
                        <a:t>Musculoskeletal medicine</a:t>
                      </a:r>
                    </a:p>
                  </a:txBody>
                  <a:tcPr marT="36000" marB="36000" anchor="ctr"/>
                </a:tc>
                <a:tc>
                  <a:txBody>
                    <a:bodyPr/>
                    <a:lstStyle/>
                    <a:p>
                      <a:pPr algn="ctr"/>
                      <a:r>
                        <a:rPr lang="en-CA" sz="900" noProof="0"/>
                        <a:t>8 (13%)</a:t>
                      </a:r>
                    </a:p>
                  </a:txBody>
                  <a:tcPr marT="36000" marB="36000" anchor="ctr"/>
                </a:tc>
                <a:tc>
                  <a:txBody>
                    <a:bodyPr/>
                    <a:lstStyle/>
                    <a:p>
                      <a:pPr algn="ctr"/>
                      <a:r>
                        <a:rPr lang="en-CA" sz="900" noProof="0"/>
                        <a:t>0</a:t>
                      </a:r>
                    </a:p>
                  </a:txBody>
                  <a:tcPr marT="36000" marB="36000" anchor="ctr"/>
                </a:tc>
                <a:tc>
                  <a:txBody>
                    <a:bodyPr/>
                    <a:lstStyle/>
                    <a:p>
                      <a:pPr algn="ctr"/>
                      <a:r>
                        <a:rPr lang="en-CA" sz="900" noProof="0"/>
                        <a:t>5 (36%)</a:t>
                      </a:r>
                    </a:p>
                  </a:txBody>
                  <a:tcPr marT="36000" marB="36000" anchor="ctr"/>
                </a:tc>
                <a:tc>
                  <a:txBody>
                    <a:bodyPr/>
                    <a:lstStyle/>
                    <a:p>
                      <a:pPr algn="ctr"/>
                      <a:r>
                        <a:rPr lang="en-CA" sz="900" noProof="0"/>
                        <a:t>1 (4%)</a:t>
                      </a:r>
                    </a:p>
                  </a:txBody>
                  <a:tcPr marT="36000" marB="36000" anchor="ctr"/>
                </a:tc>
                <a:tc>
                  <a:txBody>
                    <a:bodyPr/>
                    <a:lstStyle/>
                    <a:p>
                      <a:pPr algn="ctr"/>
                      <a:r>
                        <a:rPr lang="en-CA" sz="900" noProof="0"/>
                        <a:t>2 (33%)</a:t>
                      </a:r>
                    </a:p>
                  </a:txBody>
                  <a:tcPr marT="36000" marB="36000" anchor="ctr"/>
                </a:tc>
                <a:extLst>
                  <a:ext uri="{0D108BD9-81ED-4DB2-BD59-A6C34878D82A}">
                    <a16:rowId xmlns:a16="http://schemas.microsoft.com/office/drawing/2014/main" val="3540448586"/>
                  </a:ext>
                </a:extLst>
              </a:tr>
              <a:tr h="226937">
                <a:tc>
                  <a:txBody>
                    <a:bodyPr/>
                    <a:lstStyle/>
                    <a:p>
                      <a:r>
                        <a:rPr lang="en-CA" sz="900" noProof="0"/>
                        <a:t>Stroke</a:t>
                      </a:r>
                    </a:p>
                  </a:txBody>
                  <a:tcPr marT="36000" marB="36000" anchor="ctr"/>
                </a:tc>
                <a:tc>
                  <a:txBody>
                    <a:bodyPr/>
                    <a:lstStyle/>
                    <a:p>
                      <a:pPr algn="ctr"/>
                      <a:r>
                        <a:rPr lang="en-CA" sz="900" noProof="0"/>
                        <a:t>9 (15%)</a:t>
                      </a:r>
                    </a:p>
                  </a:txBody>
                  <a:tcPr marT="36000" marB="36000" anchor="ctr"/>
                </a:tc>
                <a:tc>
                  <a:txBody>
                    <a:bodyPr/>
                    <a:lstStyle/>
                    <a:p>
                      <a:pPr algn="ctr"/>
                      <a:r>
                        <a:rPr lang="en-CA" sz="900" noProof="0"/>
                        <a:t>4 (40%)</a:t>
                      </a:r>
                    </a:p>
                  </a:txBody>
                  <a:tcPr marT="36000" marB="36000" anchor="ctr"/>
                </a:tc>
                <a:tc>
                  <a:txBody>
                    <a:bodyPr/>
                    <a:lstStyle/>
                    <a:p>
                      <a:pPr algn="ctr"/>
                      <a:r>
                        <a:rPr lang="en-CA" sz="900" noProof="0"/>
                        <a:t>2 (14%)</a:t>
                      </a:r>
                    </a:p>
                  </a:txBody>
                  <a:tcPr marT="36000" marB="36000" anchor="ctr"/>
                </a:tc>
                <a:tc>
                  <a:txBody>
                    <a:bodyPr/>
                    <a:lstStyle/>
                    <a:p>
                      <a:pPr algn="ctr"/>
                      <a:r>
                        <a:rPr lang="en-CA" sz="900" noProof="0"/>
                        <a:t>2 (7%)</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691212281"/>
                  </a:ext>
                </a:extLst>
              </a:tr>
              <a:tr h="346418">
                <a:tc>
                  <a:txBody>
                    <a:bodyPr/>
                    <a:lstStyle/>
                    <a:p>
                      <a:r>
                        <a:rPr lang="en-CA" sz="900" noProof="0"/>
                        <a:t>General medicine</a:t>
                      </a:r>
                    </a:p>
                  </a:txBody>
                  <a:tcPr marT="36000" marB="36000" anchor="ctr"/>
                </a:tc>
                <a:tc>
                  <a:txBody>
                    <a:bodyPr/>
                    <a:lstStyle/>
                    <a:p>
                      <a:pPr algn="ctr"/>
                      <a:r>
                        <a:rPr lang="en-CA" sz="900" noProof="0"/>
                        <a:t>6 (10%)</a:t>
                      </a:r>
                    </a:p>
                  </a:txBody>
                  <a:tcPr marT="36000" marB="36000" anchor="ctr"/>
                </a:tc>
                <a:tc>
                  <a:txBody>
                    <a:bodyPr/>
                    <a:lstStyle/>
                    <a:p>
                      <a:pPr algn="ctr"/>
                      <a:r>
                        <a:rPr lang="en-CA" sz="900" noProof="0"/>
                        <a:t>0</a:t>
                      </a:r>
                    </a:p>
                  </a:txBody>
                  <a:tcPr marT="36000" marB="36000" anchor="ctr"/>
                </a:tc>
                <a:tc>
                  <a:txBody>
                    <a:bodyPr/>
                    <a:lstStyle/>
                    <a:p>
                      <a:pPr algn="ctr"/>
                      <a:r>
                        <a:rPr lang="en-CA" sz="900" noProof="0"/>
                        <a:t>1 (7%)</a:t>
                      </a:r>
                    </a:p>
                  </a:txBody>
                  <a:tcPr marT="36000" marB="36000" anchor="ctr"/>
                </a:tc>
                <a:tc>
                  <a:txBody>
                    <a:bodyPr/>
                    <a:lstStyle/>
                    <a:p>
                      <a:pPr algn="ctr"/>
                      <a:r>
                        <a:rPr lang="en-CA" sz="900" noProof="0"/>
                        <a:t>4 (14%)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4008917605"/>
                  </a:ext>
                </a:extLst>
              </a:tr>
              <a:tr h="226937">
                <a:tc>
                  <a:txBody>
                    <a:bodyPr/>
                    <a:lstStyle/>
                    <a:p>
                      <a:r>
                        <a:rPr lang="en-CA" sz="900" noProof="0"/>
                        <a:t>Rheumatology</a:t>
                      </a:r>
                    </a:p>
                  </a:txBody>
                  <a:tcPr marT="36000" marB="36000" anchor="ctr"/>
                </a:tc>
                <a:tc>
                  <a:txBody>
                    <a:bodyPr/>
                    <a:lstStyle/>
                    <a:p>
                      <a:pPr algn="ctr"/>
                      <a:r>
                        <a:rPr lang="en-CA" sz="900" noProof="0"/>
                        <a:t>2 (3%)</a:t>
                      </a:r>
                    </a:p>
                  </a:txBody>
                  <a:tcPr marT="36000" marB="36000" anchor="ctr"/>
                </a:tc>
                <a:tc>
                  <a:txBody>
                    <a:bodyPr/>
                    <a:lstStyle/>
                    <a:p>
                      <a:pPr algn="ctr"/>
                      <a:r>
                        <a:rPr lang="en-CA" sz="900" noProof="0"/>
                        <a:t>2 (20%)</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733690026"/>
                  </a:ext>
                </a:extLst>
              </a:tr>
              <a:tr h="226937">
                <a:tc>
                  <a:txBody>
                    <a:bodyPr/>
                    <a:lstStyle/>
                    <a:p>
                      <a:r>
                        <a:rPr lang="en-CA" sz="900" noProof="0"/>
                        <a:t>Elderly medicine</a:t>
                      </a:r>
                    </a:p>
                  </a:txBody>
                  <a:tcPr marT="36000" marB="36000" anchor="ctr"/>
                </a:tc>
                <a:tc>
                  <a:txBody>
                    <a:bodyPr/>
                    <a:lstStyle/>
                    <a:p>
                      <a:pPr algn="ctr"/>
                      <a:r>
                        <a:rPr lang="en-CA" sz="900" noProof="0"/>
                        <a:t>6 (10%)</a:t>
                      </a:r>
                    </a:p>
                  </a:txBody>
                  <a:tcPr marT="36000" marB="36000" anchor="ctr"/>
                </a:tc>
                <a:tc>
                  <a:txBody>
                    <a:bodyPr/>
                    <a:lstStyle/>
                    <a:p>
                      <a:pPr algn="ctr"/>
                      <a:r>
                        <a:rPr lang="en-CA" sz="900" noProof="0"/>
                        <a:t>2 (20%)</a:t>
                      </a:r>
                    </a:p>
                  </a:txBody>
                  <a:tcPr marT="36000" marB="36000" anchor="ctr"/>
                </a:tc>
                <a:tc>
                  <a:txBody>
                    <a:bodyPr/>
                    <a:lstStyle/>
                    <a:p>
                      <a:pPr algn="ctr"/>
                      <a:r>
                        <a:rPr lang="en-CA" sz="900" noProof="0"/>
                        <a:t>0</a:t>
                      </a:r>
                    </a:p>
                  </a:txBody>
                  <a:tcPr marT="36000" marB="36000" anchor="ctr"/>
                </a:tc>
                <a:tc>
                  <a:txBody>
                    <a:bodyPr/>
                    <a:lstStyle/>
                    <a:p>
                      <a:pPr algn="ctr"/>
                      <a:r>
                        <a:rPr lang="en-CA" sz="900" noProof="0"/>
                        <a:t>4 (14%)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481041487"/>
                  </a:ext>
                </a:extLst>
              </a:tr>
              <a:tr h="353903">
                <a:tc>
                  <a:txBody>
                    <a:bodyPr/>
                    <a:lstStyle/>
                    <a:p>
                      <a:r>
                        <a:rPr lang="en-CA" sz="900" noProof="0"/>
                        <a:t>Emergency medicine</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1756669674"/>
                  </a:ext>
                </a:extLst>
              </a:tr>
              <a:tr h="226937">
                <a:tc>
                  <a:txBody>
                    <a:bodyPr/>
                    <a:lstStyle/>
                    <a:p>
                      <a:r>
                        <a:rPr lang="en-CA" sz="900" noProof="0"/>
                        <a:t>Hand surgery</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1 (7%)</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74286634"/>
                  </a:ext>
                </a:extLst>
              </a:tr>
              <a:tr h="226937">
                <a:tc>
                  <a:txBody>
                    <a:bodyPr/>
                    <a:lstStyle/>
                    <a:p>
                      <a:r>
                        <a:rPr lang="en-CA" sz="900" noProof="0"/>
                        <a:t>Ear, nose &amp; throat</a:t>
                      </a:r>
                    </a:p>
                  </a:txBody>
                  <a:tcPr marT="36000" marB="36000" anchor="ctr"/>
                </a:tc>
                <a:tc>
                  <a:txBody>
                    <a:bodyPr/>
                    <a:lstStyle/>
                    <a:p>
                      <a:pPr algn="ctr"/>
                      <a:r>
                        <a:rPr lang="en-CA" sz="900" noProof="0"/>
                        <a:t>3 (5%)</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3 (11%)</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015277356"/>
                  </a:ext>
                </a:extLst>
              </a:tr>
              <a:tr h="226937">
                <a:tc>
                  <a:txBody>
                    <a:bodyPr/>
                    <a:lstStyle/>
                    <a:p>
                      <a:r>
                        <a:rPr lang="en-CA" sz="900" noProof="0"/>
                        <a:t>Upper gastrointestinal surgery</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066232031"/>
                  </a:ext>
                </a:extLst>
              </a:tr>
              <a:tr h="226937">
                <a:tc>
                  <a:txBody>
                    <a:bodyPr/>
                    <a:lstStyle/>
                    <a:p>
                      <a:r>
                        <a:rPr lang="en-CA" sz="900" noProof="0"/>
                        <a:t>Physiotherapy</a:t>
                      </a:r>
                    </a:p>
                  </a:txBody>
                  <a:tcPr marT="36000" marB="36000" anchor="ctr"/>
                </a:tc>
                <a:tc>
                  <a:txBody>
                    <a:bodyPr/>
                    <a:lstStyle/>
                    <a:p>
                      <a:pPr algn="ctr"/>
                      <a:r>
                        <a:rPr lang="en-CA" sz="900" noProof="0"/>
                        <a:t>4 (6%)</a:t>
                      </a:r>
                    </a:p>
                  </a:txBody>
                  <a:tcPr marT="36000" marB="36000" anchor="ctr"/>
                </a:tc>
                <a:tc>
                  <a:txBody>
                    <a:bodyPr/>
                    <a:lstStyle/>
                    <a:p>
                      <a:pPr algn="ctr"/>
                      <a:r>
                        <a:rPr lang="en-CA" sz="900" noProof="0"/>
                        <a:t>1 (10%)</a:t>
                      </a:r>
                    </a:p>
                  </a:txBody>
                  <a:tcPr marT="36000" marB="36000" anchor="ctr"/>
                </a:tc>
                <a:tc>
                  <a:txBody>
                    <a:bodyPr/>
                    <a:lstStyle/>
                    <a:p>
                      <a:pPr algn="ctr"/>
                      <a:r>
                        <a:rPr lang="en-CA" sz="900" noProof="0"/>
                        <a:t>0</a:t>
                      </a:r>
                    </a:p>
                  </a:txBody>
                  <a:tcPr marT="36000" marB="36000" anchor="ctr"/>
                </a:tc>
                <a:tc>
                  <a:txBody>
                    <a:bodyPr/>
                    <a:lstStyle/>
                    <a:p>
                      <a:pPr algn="ctr"/>
                      <a:r>
                        <a:rPr lang="en-CA" sz="900" noProof="0"/>
                        <a:t>2 (7%)</a:t>
                      </a:r>
                    </a:p>
                  </a:txBody>
                  <a:tcPr marT="36000" marB="36000" anchor="ctr"/>
                </a:tc>
                <a:tc>
                  <a:txBody>
                    <a:bodyPr/>
                    <a:lstStyle/>
                    <a:p>
                      <a:pPr algn="ctr"/>
                      <a:r>
                        <a:rPr lang="en-CA" sz="900" noProof="0"/>
                        <a:t>1 (17%)</a:t>
                      </a:r>
                    </a:p>
                  </a:txBody>
                  <a:tcPr marT="36000" marB="36000" anchor="ctr"/>
                </a:tc>
                <a:extLst>
                  <a:ext uri="{0D108BD9-81ED-4DB2-BD59-A6C34878D82A}">
                    <a16:rowId xmlns:a16="http://schemas.microsoft.com/office/drawing/2014/main" val="1313706856"/>
                  </a:ext>
                </a:extLst>
              </a:tr>
              <a:tr h="226937">
                <a:tc>
                  <a:txBody>
                    <a:bodyPr/>
                    <a:lstStyle/>
                    <a:p>
                      <a:r>
                        <a:rPr lang="en-CA" sz="900" noProof="0"/>
                        <a:t>Speech &amp; language therapy</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702376857"/>
                  </a:ext>
                </a:extLst>
              </a:tr>
              <a:tr h="226937">
                <a:tc>
                  <a:txBody>
                    <a:bodyPr/>
                    <a:lstStyle/>
                    <a:p>
                      <a:r>
                        <a:rPr lang="en-CA" sz="900" b="1" noProof="0"/>
                        <a:t>Total referrals</a:t>
                      </a:r>
                    </a:p>
                  </a:txBody>
                  <a:tcPr marT="36000" marB="36000"/>
                </a:tc>
                <a:tc>
                  <a:txBody>
                    <a:bodyPr/>
                    <a:lstStyle/>
                    <a:p>
                      <a:pPr algn="ctr"/>
                      <a:r>
                        <a:rPr lang="en-CA" sz="900" b="1" noProof="0"/>
                        <a:t>68</a:t>
                      </a:r>
                    </a:p>
                  </a:txBody>
                  <a:tcPr marT="36000" marB="36000" anchor="ctr"/>
                </a:tc>
                <a:tc>
                  <a:txBody>
                    <a:bodyPr/>
                    <a:lstStyle/>
                    <a:p>
                      <a:pPr algn="ctr"/>
                      <a:r>
                        <a:rPr lang="en-CA" sz="900" b="1" noProof="0"/>
                        <a:t>12</a:t>
                      </a:r>
                    </a:p>
                  </a:txBody>
                  <a:tcPr marT="36000" marB="36000" anchor="ctr"/>
                </a:tc>
                <a:tc>
                  <a:txBody>
                    <a:bodyPr/>
                    <a:lstStyle/>
                    <a:p>
                      <a:pPr algn="ctr"/>
                      <a:r>
                        <a:rPr lang="en-CA" sz="900" b="1" noProof="0"/>
                        <a:t>17</a:t>
                      </a:r>
                    </a:p>
                  </a:txBody>
                  <a:tcPr marT="36000" marB="36000" anchor="ctr"/>
                </a:tc>
                <a:tc>
                  <a:txBody>
                    <a:bodyPr/>
                    <a:lstStyle/>
                    <a:p>
                      <a:pPr algn="ctr"/>
                      <a:r>
                        <a:rPr lang="en-CA" sz="900" b="1" noProof="0"/>
                        <a:t>32</a:t>
                      </a:r>
                    </a:p>
                  </a:txBody>
                  <a:tcPr marT="36000" marB="36000" anchor="ctr"/>
                </a:tc>
                <a:tc>
                  <a:txBody>
                    <a:bodyPr/>
                    <a:lstStyle/>
                    <a:p>
                      <a:pPr algn="ctr"/>
                      <a:r>
                        <a:rPr lang="en-CA" sz="900" b="1" noProof="0"/>
                        <a:t>5</a:t>
                      </a:r>
                    </a:p>
                  </a:txBody>
                  <a:tcPr marT="36000" marB="36000" anchor="ctr"/>
                </a:tc>
                <a:extLst>
                  <a:ext uri="{0D108BD9-81ED-4DB2-BD59-A6C34878D82A}">
                    <a16:rowId xmlns:a16="http://schemas.microsoft.com/office/drawing/2014/main" val="1430990281"/>
                  </a:ext>
                </a:extLst>
              </a:tr>
            </a:tbl>
          </a:graphicData>
        </a:graphic>
      </p:graphicFrame>
      <p:sp>
        <p:nvSpPr>
          <p:cNvPr id="34" name="Content Placeholder 10">
            <a:extLst>
              <a:ext uri="{FF2B5EF4-FFF2-40B4-BE49-F238E27FC236}">
                <a16:creationId xmlns:a16="http://schemas.microsoft.com/office/drawing/2014/main" id="{A7B88C2B-167B-F4FD-1FB7-74409E850CB3}"/>
              </a:ext>
            </a:extLst>
          </p:cNvPr>
          <p:cNvSpPr txBox="1">
            <a:spLocks/>
          </p:cNvSpPr>
          <p:nvPr/>
        </p:nvSpPr>
        <p:spPr>
          <a:xfrm>
            <a:off x="7532916" y="3513156"/>
            <a:ext cx="5043846" cy="2764290"/>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4">
                  <a:extLst>
                    <a:ext uri="{96DAC541-7B7A-43D3-8B79-37D633B846F1}">
                      <asvg:svgBlip xmlns:asvg="http://schemas.microsoft.com/office/drawing/2016/SVG/main" r:embed="rId5"/>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t>Most frequent referrals were to</a:t>
            </a:r>
            <a:r>
              <a:rPr lang="en-CA" sz="1800" noProof="0"/>
              <a:t>:</a:t>
            </a:r>
          </a:p>
          <a:p>
            <a:pPr>
              <a:buClr>
                <a:srgbClr val="57CFAC"/>
              </a:buClr>
              <a:buFont typeface="Wingdings" panose="05000000000000000000" pitchFamily="2" charset="2"/>
              <a:buChar char="§"/>
            </a:pPr>
            <a:r>
              <a:rPr lang="en-CA" sz="1800" noProof="0"/>
              <a:t>Neurosurgery </a:t>
            </a:r>
          </a:p>
          <a:p>
            <a:pPr>
              <a:buClr>
                <a:srgbClr val="57CFAC"/>
              </a:buClr>
              <a:buFont typeface="Wingdings" panose="05000000000000000000" pitchFamily="2" charset="2"/>
              <a:buChar char="§"/>
            </a:pPr>
            <a:r>
              <a:rPr lang="en-CA" sz="1800" noProof="0"/>
              <a:t>Orthopedics</a:t>
            </a:r>
          </a:p>
          <a:p>
            <a:pPr>
              <a:buClr>
                <a:srgbClr val="57CFAC"/>
              </a:buClr>
              <a:buFont typeface="Wingdings" panose="05000000000000000000" pitchFamily="2" charset="2"/>
              <a:buChar char="§"/>
            </a:pPr>
            <a:r>
              <a:rPr lang="en-CA" sz="1800" noProof="0"/>
              <a:t>Stroke services </a:t>
            </a:r>
          </a:p>
          <a:p>
            <a:pPr>
              <a:buClr>
                <a:srgbClr val="57CFAC"/>
              </a:buClr>
              <a:buFont typeface="Wingdings" panose="05000000000000000000" pitchFamily="2" charset="2"/>
              <a:buChar char="§"/>
            </a:pPr>
            <a:r>
              <a:rPr lang="en-CA" sz="1800" noProof="0"/>
              <a:t>Musculoskeletal medicine</a:t>
            </a:r>
          </a:p>
          <a:p>
            <a:pPr>
              <a:buClr>
                <a:srgbClr val="57CFAC"/>
              </a:buClr>
              <a:buFont typeface="Wingdings" panose="05000000000000000000" pitchFamily="2" charset="2"/>
              <a:buChar char="§"/>
            </a:pPr>
            <a:r>
              <a:rPr lang="en-CA" sz="1800" noProof="0"/>
              <a:t>General medicine </a:t>
            </a:r>
          </a:p>
          <a:p>
            <a:pPr>
              <a:buClr>
                <a:srgbClr val="57CFAC"/>
              </a:buClr>
              <a:buFont typeface="Wingdings" panose="05000000000000000000" pitchFamily="2" charset="2"/>
              <a:buChar char="§"/>
            </a:pPr>
            <a:r>
              <a:rPr lang="en-CA" sz="1800" noProof="0"/>
              <a:t>Elderly medicine </a:t>
            </a:r>
          </a:p>
        </p:txBody>
      </p:sp>
    </p:spTree>
    <p:extLst>
      <p:ext uri="{BB962C8B-B14F-4D97-AF65-F5344CB8AC3E}">
        <p14:creationId xmlns:p14="http://schemas.microsoft.com/office/powerpoint/2010/main" val="1639527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69015-56E9-2A73-1B71-65F2BE4182A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88F4710-B1E0-AB47-1F37-60BA763CF4DF}"/>
              </a:ext>
            </a:extLst>
          </p:cNvPr>
          <p:cNvSpPr>
            <a:spLocks noGrp="1"/>
          </p:cNvSpPr>
          <p:nvPr>
            <p:ph type="title"/>
          </p:nvPr>
        </p:nvSpPr>
        <p:spPr>
          <a:xfrm>
            <a:off x="360000" y="360000"/>
            <a:ext cx="9098551" cy="850762"/>
          </a:xfrm>
        </p:spPr>
        <p:txBody>
          <a:bodyPr anchor="t">
            <a:noAutofit/>
          </a:bodyPr>
          <a:lstStyle/>
          <a:p>
            <a:r>
              <a:rPr lang="en-CA" sz="2800" noProof="0">
                <a:latin typeface="+mj-lt"/>
              </a:rPr>
              <a:t>Missed Opportunities for Referral in Bulbar-Onset ALS/MND</a:t>
            </a:r>
          </a:p>
        </p:txBody>
      </p:sp>
      <p:sp>
        <p:nvSpPr>
          <p:cNvPr id="11" name="Text Placeholder 9">
            <a:extLst>
              <a:ext uri="{FF2B5EF4-FFF2-40B4-BE49-F238E27FC236}">
                <a16:creationId xmlns:a16="http://schemas.microsoft.com/office/drawing/2014/main" id="{29558C01-5E1B-88E1-3002-8FD6078C83AD}"/>
              </a:ext>
            </a:extLst>
          </p:cNvPr>
          <p:cNvSpPr>
            <a:spLocks noGrp="1"/>
          </p:cNvSpPr>
          <p:nvPr>
            <p:ph type="body" sz="quarter" idx="16"/>
          </p:nvPr>
        </p:nvSpPr>
        <p:spPr>
          <a:xfrm>
            <a:off x="339363" y="6508870"/>
            <a:ext cx="11157806" cy="221599"/>
          </a:xfrm>
        </p:spPr>
        <p:txBody>
          <a:bodyPr/>
          <a:lstStyle/>
          <a:p>
            <a:r>
              <a:rPr lang="en-CA" sz="800"/>
              <a:t>ALS, amyotrophic lateral sclerosis; MND, motor neuron disease</a:t>
            </a:r>
          </a:p>
          <a:p>
            <a:r>
              <a:rPr lang="en-CA" sz="800" noProof="0"/>
              <a:t>Reynolds SJ, Chhetri SK. Clin Med (Lond). 2024;24(4):100228. </a:t>
            </a:r>
          </a:p>
        </p:txBody>
      </p:sp>
      <p:sp>
        <p:nvSpPr>
          <p:cNvPr id="13" name="Arrow: Pentagon 12">
            <a:extLst>
              <a:ext uri="{FF2B5EF4-FFF2-40B4-BE49-F238E27FC236}">
                <a16:creationId xmlns:a16="http://schemas.microsoft.com/office/drawing/2014/main" id="{CCE8BF08-8462-63E8-59DC-7B8668FCDA03}"/>
              </a:ext>
            </a:extLst>
          </p:cNvPr>
          <p:cNvSpPr/>
          <p:nvPr/>
        </p:nvSpPr>
        <p:spPr>
          <a:xfrm rot="10800000">
            <a:off x="6850742" y="1300015"/>
            <a:ext cx="5203048" cy="1989304"/>
          </a:xfrm>
          <a:prstGeom prst="homePlate">
            <a:avLst>
              <a:gd name="adj" fmla="val 38867"/>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4" name="Arrow: Pentagon 13">
            <a:extLst>
              <a:ext uri="{FF2B5EF4-FFF2-40B4-BE49-F238E27FC236}">
                <a16:creationId xmlns:a16="http://schemas.microsoft.com/office/drawing/2014/main" id="{0BC37E33-3F64-12BE-715E-6CA34A104864}"/>
              </a:ext>
            </a:extLst>
          </p:cNvPr>
          <p:cNvSpPr/>
          <p:nvPr/>
        </p:nvSpPr>
        <p:spPr>
          <a:xfrm rot="10800000">
            <a:off x="6850741" y="3412670"/>
            <a:ext cx="5203048" cy="2764289"/>
          </a:xfrm>
          <a:prstGeom prst="homePlate">
            <a:avLst>
              <a:gd name="adj" fmla="val 24865"/>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5" name="Content Placeholder 10">
            <a:extLst>
              <a:ext uri="{FF2B5EF4-FFF2-40B4-BE49-F238E27FC236}">
                <a16:creationId xmlns:a16="http://schemas.microsoft.com/office/drawing/2014/main" id="{DE354FC5-F675-CC1F-2606-CBED7AC85FDE}"/>
              </a:ext>
            </a:extLst>
          </p:cNvPr>
          <p:cNvSpPr txBox="1">
            <a:spLocks/>
          </p:cNvSpPr>
          <p:nvPr/>
        </p:nvSpPr>
        <p:spPr>
          <a:xfrm>
            <a:off x="7532915" y="3498870"/>
            <a:ext cx="4520873" cy="2468540"/>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600" b="1" noProof="0"/>
              <a:t>Multiple additional referrals:</a:t>
            </a:r>
          </a:p>
          <a:p>
            <a:pPr>
              <a:buClr>
                <a:srgbClr val="57CFAC"/>
              </a:buClr>
              <a:buFont typeface="Wingdings" panose="05000000000000000000" pitchFamily="2" charset="2"/>
              <a:buChar char="§"/>
            </a:pPr>
            <a:r>
              <a:rPr lang="en-CA" sz="1600" b="1" noProof="0"/>
              <a:t>18%</a:t>
            </a:r>
            <a:r>
              <a:rPr lang="en-CA" sz="1600" noProof="0"/>
              <a:t> referred to </a:t>
            </a:r>
            <a:r>
              <a:rPr lang="en-CA" sz="1600" b="1" noProof="0"/>
              <a:t>Stroke</a:t>
            </a:r>
          </a:p>
          <a:p>
            <a:pPr>
              <a:buClr>
                <a:srgbClr val="57CFAC"/>
              </a:buClr>
              <a:buFont typeface="Wingdings" panose="05000000000000000000" pitchFamily="2" charset="2"/>
              <a:buChar char="§"/>
            </a:pPr>
            <a:r>
              <a:rPr lang="en-CA" sz="1600" b="1" noProof="0"/>
              <a:t>13%</a:t>
            </a:r>
            <a:r>
              <a:rPr lang="en-CA" sz="1600" noProof="0"/>
              <a:t> to </a:t>
            </a:r>
            <a:r>
              <a:rPr lang="en-CA" sz="1600" b="1" noProof="0"/>
              <a:t>Upper </a:t>
            </a:r>
            <a:r>
              <a:rPr lang="en-CA" sz="1600" b="1"/>
              <a:t>gastrointestinal</a:t>
            </a:r>
            <a:r>
              <a:rPr lang="en-CA" sz="1600" b="1" noProof="0"/>
              <a:t> surgery</a:t>
            </a:r>
          </a:p>
          <a:p>
            <a:pPr>
              <a:buClr>
                <a:srgbClr val="57CFAC"/>
              </a:buClr>
              <a:buFont typeface="Wingdings" panose="05000000000000000000" pitchFamily="2" charset="2"/>
              <a:buChar char="§"/>
            </a:pPr>
            <a:r>
              <a:rPr lang="en-CA" sz="1600" b="1" noProof="0"/>
              <a:t>8%</a:t>
            </a:r>
            <a:r>
              <a:rPr lang="en-CA" sz="1600" noProof="0"/>
              <a:t> to </a:t>
            </a:r>
            <a:r>
              <a:rPr lang="en-CA" sz="1600" b="1" noProof="0"/>
              <a:t>Gastroenterology</a:t>
            </a:r>
          </a:p>
          <a:p>
            <a:pPr>
              <a:buClr>
                <a:srgbClr val="57CFAC"/>
              </a:buClr>
              <a:buFont typeface="Wingdings" panose="05000000000000000000" pitchFamily="2" charset="2"/>
              <a:buChar char="§"/>
            </a:pPr>
            <a:r>
              <a:rPr lang="en-CA" sz="1600" b="1" noProof="0"/>
              <a:t>20%</a:t>
            </a:r>
            <a:r>
              <a:rPr lang="en-CA" sz="1600" noProof="0"/>
              <a:t> eventually seen by </a:t>
            </a:r>
            <a:r>
              <a:rPr lang="en-CA" sz="1600" b="1"/>
              <a:t>Speech &amp; language therapist</a:t>
            </a:r>
            <a:r>
              <a:rPr lang="en-CA" sz="1600" noProof="0"/>
              <a:t> — often late</a:t>
            </a:r>
          </a:p>
          <a:p>
            <a:pPr>
              <a:buClr>
                <a:srgbClr val="57CFAC"/>
              </a:buClr>
              <a:buFont typeface="Wingdings" panose="05000000000000000000" pitchFamily="2" charset="2"/>
              <a:buChar char="§"/>
            </a:pPr>
            <a:r>
              <a:rPr lang="en-CA" sz="1600" noProof="0"/>
              <a:t>Delays occur as patients </a:t>
            </a:r>
            <a:r>
              <a:rPr lang="en-CA" sz="1600" b="1" noProof="0"/>
              <a:t>cycle through multiple specialties</a:t>
            </a:r>
            <a:r>
              <a:rPr lang="en-CA" sz="1600" noProof="0"/>
              <a:t> before neurology is considered</a:t>
            </a:r>
          </a:p>
        </p:txBody>
      </p:sp>
      <p:sp>
        <p:nvSpPr>
          <p:cNvPr id="16" name="Content Placeholder 10">
            <a:extLst>
              <a:ext uri="{FF2B5EF4-FFF2-40B4-BE49-F238E27FC236}">
                <a16:creationId xmlns:a16="http://schemas.microsoft.com/office/drawing/2014/main" id="{A4407844-0B53-25CE-C930-E522F03CCF63}"/>
              </a:ext>
            </a:extLst>
          </p:cNvPr>
          <p:cNvSpPr txBox="1">
            <a:spLocks/>
          </p:cNvSpPr>
          <p:nvPr/>
        </p:nvSpPr>
        <p:spPr>
          <a:xfrm>
            <a:off x="7532915" y="1424996"/>
            <a:ext cx="4578022" cy="1638764"/>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sz="1600" b="1" noProof="0"/>
              <a:t>67%</a:t>
            </a:r>
            <a:r>
              <a:rPr lang="en-CA" sz="1600" noProof="0"/>
              <a:t> of all people with bulbar-onset ALS/MND (n=39) were referred to </a:t>
            </a:r>
            <a:r>
              <a:rPr lang="en-CA" sz="1600" b="1"/>
              <a:t>Ear, nose &amp; throat</a:t>
            </a:r>
            <a:r>
              <a:rPr lang="en-CA" sz="1600" b="1" noProof="0"/>
              <a:t> </a:t>
            </a:r>
            <a:r>
              <a:rPr lang="en-CA" sz="1600" noProof="0"/>
              <a:t>before neurology</a:t>
            </a:r>
          </a:p>
          <a:p>
            <a:pPr>
              <a:buClr>
                <a:srgbClr val="57CFAC"/>
              </a:buClr>
              <a:buFont typeface="Wingdings" panose="05000000000000000000" pitchFamily="2" charset="2"/>
              <a:buChar char="§"/>
            </a:pPr>
            <a:r>
              <a:rPr lang="en-CA" sz="1600" noProof="0"/>
              <a:t>Referral rate rose to:</a:t>
            </a:r>
          </a:p>
          <a:p>
            <a:pPr marL="558800" lvl="1" indent="-285750">
              <a:buClr>
                <a:srgbClr val="57CFAC"/>
              </a:buClr>
              <a:buSzPct val="90000"/>
              <a:buFont typeface="Courier New" panose="02070309020205020404" pitchFamily="49" charset="0"/>
              <a:buChar char="o"/>
            </a:pPr>
            <a:r>
              <a:rPr lang="en-CA" sz="1600" b="1" noProof="0"/>
              <a:t>100%</a:t>
            </a:r>
            <a:r>
              <a:rPr lang="en-CA" sz="1600" noProof="0"/>
              <a:t> for isolated dysphagia</a:t>
            </a:r>
          </a:p>
          <a:p>
            <a:pPr marL="558800" lvl="1" indent="-285750">
              <a:buClr>
                <a:srgbClr val="57CFAC"/>
              </a:buClr>
              <a:buSzPct val="90000"/>
              <a:buFont typeface="Courier New" panose="02070309020205020404" pitchFamily="49" charset="0"/>
              <a:buChar char="o"/>
            </a:pPr>
            <a:r>
              <a:rPr lang="en-CA" sz="1600" b="1" noProof="0"/>
              <a:t>75%</a:t>
            </a:r>
            <a:r>
              <a:rPr lang="en-CA" sz="1600" noProof="0"/>
              <a:t> for those with dysarthria &amp; dysphagia</a:t>
            </a:r>
          </a:p>
          <a:p>
            <a:pPr marL="0" indent="0" eaLnBrk="0" fontAlgn="base" hangingPunct="0">
              <a:lnSpc>
                <a:spcPct val="100000"/>
              </a:lnSpc>
              <a:spcBef>
                <a:spcPct val="0"/>
              </a:spcBef>
              <a:spcAft>
                <a:spcPct val="0"/>
              </a:spcAft>
              <a:buNone/>
            </a:pPr>
            <a:endParaRPr lang="en-CA" sz="1400" noProof="0"/>
          </a:p>
        </p:txBody>
      </p:sp>
      <p:sp>
        <p:nvSpPr>
          <p:cNvPr id="17" name="Rectangle: Rounded Corners 16">
            <a:extLst>
              <a:ext uri="{FF2B5EF4-FFF2-40B4-BE49-F238E27FC236}">
                <a16:creationId xmlns:a16="http://schemas.microsoft.com/office/drawing/2014/main" id="{A8736D9D-7867-638F-60A9-2E0EE37C7462}"/>
              </a:ext>
            </a:extLst>
          </p:cNvPr>
          <p:cNvSpPr/>
          <p:nvPr/>
        </p:nvSpPr>
        <p:spPr>
          <a:xfrm>
            <a:off x="493160" y="1276349"/>
            <a:ext cx="5955265" cy="5108575"/>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9" name="TextBox 18">
            <a:extLst>
              <a:ext uri="{FF2B5EF4-FFF2-40B4-BE49-F238E27FC236}">
                <a16:creationId xmlns:a16="http://schemas.microsoft.com/office/drawing/2014/main" id="{BB3110D3-999F-C299-3220-2CDC50FED621}"/>
              </a:ext>
            </a:extLst>
          </p:cNvPr>
          <p:cNvSpPr txBox="1"/>
          <p:nvPr/>
        </p:nvSpPr>
        <p:spPr>
          <a:xfrm>
            <a:off x="518560" y="1356955"/>
            <a:ext cx="5196440" cy="646331"/>
          </a:xfrm>
          <a:prstGeom prst="rect">
            <a:avLst/>
          </a:prstGeom>
          <a:noFill/>
        </p:spPr>
        <p:txBody>
          <a:bodyPr wrap="square">
            <a:spAutoFit/>
          </a:bodyPr>
          <a:lstStyle/>
          <a:p>
            <a:pPr algn="ctr"/>
            <a:r>
              <a:rPr lang="en-CA" sz="1200" b="1" i="0" u="none" strike="noStrike" baseline="0" noProof="0">
                <a:solidFill>
                  <a:srgbClr val="000000"/>
                </a:solidFill>
              </a:rPr>
              <a:t>Number of specialty referrals by site/symptoms at onset (percentage of patients referred to each specialty shown in brackets)</a:t>
            </a:r>
          </a:p>
        </p:txBody>
      </p:sp>
      <p:grpSp>
        <p:nvGrpSpPr>
          <p:cNvPr id="22" name="Group 21">
            <a:extLst>
              <a:ext uri="{FF2B5EF4-FFF2-40B4-BE49-F238E27FC236}">
                <a16:creationId xmlns:a16="http://schemas.microsoft.com/office/drawing/2014/main" id="{23039808-B384-A986-428D-3B66ABEF66A2}"/>
              </a:ext>
            </a:extLst>
          </p:cNvPr>
          <p:cNvGrpSpPr/>
          <p:nvPr/>
        </p:nvGrpSpPr>
        <p:grpSpPr>
          <a:xfrm>
            <a:off x="5797551" y="1080078"/>
            <a:ext cx="879151" cy="574533"/>
            <a:chOff x="10163175" y="990600"/>
            <a:chExt cx="1085850" cy="709613"/>
          </a:xfrm>
        </p:grpSpPr>
        <p:sp>
          <p:nvSpPr>
            <p:cNvPr id="29" name="Rectangle: Rounded Corners 28">
              <a:extLst>
                <a:ext uri="{FF2B5EF4-FFF2-40B4-BE49-F238E27FC236}">
                  <a16:creationId xmlns:a16="http://schemas.microsoft.com/office/drawing/2014/main" id="{95638627-33DC-50AC-5E1D-24905C21A79F}"/>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0" name="Picture 29" descr="A flag with a cross&#10;&#10;AI-generated content may be incorrect.">
              <a:extLst>
                <a:ext uri="{FF2B5EF4-FFF2-40B4-BE49-F238E27FC236}">
                  <a16:creationId xmlns:a16="http://schemas.microsoft.com/office/drawing/2014/main" id="{33CF47FD-CE37-7CF8-D99E-A9591D1A05F8}"/>
                </a:ext>
              </a:extLst>
            </p:cNvPr>
            <p:cNvPicPr>
              <a:picLocks noChangeAspect="1"/>
            </p:cNvPicPr>
            <p:nvPr/>
          </p:nvPicPr>
          <p:blipFill>
            <a:blip r:embed="rId5"/>
            <a:srcRect l="2438" t="8903" r="4241" b="4868"/>
            <a:stretch>
              <a:fillRect/>
            </a:stretch>
          </p:blipFill>
          <p:spPr>
            <a:xfrm>
              <a:off x="10236200" y="1053465"/>
              <a:ext cx="958850" cy="579120"/>
            </a:xfrm>
            <a:prstGeom prst="rect">
              <a:avLst/>
            </a:prstGeom>
          </p:spPr>
        </p:pic>
      </p:grpSp>
      <p:graphicFrame>
        <p:nvGraphicFramePr>
          <p:cNvPr id="31" name="Content Placeholder 6">
            <a:extLst>
              <a:ext uri="{FF2B5EF4-FFF2-40B4-BE49-F238E27FC236}">
                <a16:creationId xmlns:a16="http://schemas.microsoft.com/office/drawing/2014/main" id="{07E7F6D7-CCBF-5DE7-053B-58F4EC50B436}"/>
              </a:ext>
            </a:extLst>
          </p:cNvPr>
          <p:cNvGraphicFramePr>
            <a:graphicFrameLocks noGrp="1"/>
          </p:cNvGraphicFramePr>
          <p:nvPr>
            <p:ph idx="1"/>
            <p:extLst>
              <p:ext uri="{D42A27DB-BD31-4B8C-83A1-F6EECF244321}">
                <p14:modId xmlns:p14="http://schemas.microsoft.com/office/powerpoint/2010/main" val="4050573300"/>
              </p:ext>
            </p:extLst>
          </p:nvPr>
        </p:nvGraphicFramePr>
        <p:xfrm>
          <a:off x="565781" y="2004773"/>
          <a:ext cx="5711194" cy="4412579"/>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1264376">
                  <a:extLst>
                    <a:ext uri="{9D8B030D-6E8A-4147-A177-3AD203B41FA5}">
                      <a16:colId xmlns:a16="http://schemas.microsoft.com/office/drawing/2014/main" val="2301667916"/>
                    </a:ext>
                  </a:extLst>
                </a:gridCol>
                <a:gridCol w="1132633">
                  <a:extLst>
                    <a:ext uri="{9D8B030D-6E8A-4147-A177-3AD203B41FA5}">
                      <a16:colId xmlns:a16="http://schemas.microsoft.com/office/drawing/2014/main" val="3874997058"/>
                    </a:ext>
                  </a:extLst>
                </a:gridCol>
                <a:gridCol w="1076000">
                  <a:extLst>
                    <a:ext uri="{9D8B030D-6E8A-4147-A177-3AD203B41FA5}">
                      <a16:colId xmlns:a16="http://schemas.microsoft.com/office/drawing/2014/main" val="110658998"/>
                    </a:ext>
                  </a:extLst>
                </a:gridCol>
                <a:gridCol w="1164643">
                  <a:extLst>
                    <a:ext uri="{9D8B030D-6E8A-4147-A177-3AD203B41FA5}">
                      <a16:colId xmlns:a16="http://schemas.microsoft.com/office/drawing/2014/main" val="885999100"/>
                    </a:ext>
                  </a:extLst>
                </a:gridCol>
                <a:gridCol w="1073542">
                  <a:extLst>
                    <a:ext uri="{9D8B030D-6E8A-4147-A177-3AD203B41FA5}">
                      <a16:colId xmlns:a16="http://schemas.microsoft.com/office/drawing/2014/main" val="2835700026"/>
                    </a:ext>
                  </a:extLst>
                </a:gridCol>
              </a:tblGrid>
              <a:tr h="549131">
                <a:tc>
                  <a:txBody>
                    <a:bodyPr/>
                    <a:lstStyle/>
                    <a:p>
                      <a:pPr algn="l"/>
                      <a:r>
                        <a:rPr lang="en-CA" sz="900" noProof="0">
                          <a:solidFill>
                            <a:schemeClr val="tx2"/>
                          </a:solidFill>
                        </a:rPr>
                        <a:t>Specialty</a:t>
                      </a:r>
                    </a:p>
                  </a:txBody>
                  <a:tcPr marT="36000" marB="36000" anchor="ctr">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solidFill>
                            <a:schemeClr val="tx2"/>
                          </a:solidFill>
                        </a:rPr>
                        <a:t>All bulbar onset</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=39)</a:t>
                      </a:r>
                    </a:p>
                  </a:txBody>
                  <a:tcPr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Dysarthria</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=18)</a:t>
                      </a:r>
                    </a:p>
                  </a:txBody>
                  <a:tcPr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Dysphagia</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=8)</a:t>
                      </a:r>
                    </a:p>
                  </a:txBody>
                  <a:tcPr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Dysarthria &amp; dysphagia</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=6)</a:t>
                      </a:r>
                    </a:p>
                  </a:txBody>
                  <a:tcPr marT="36000" marB="36000" anchor="ctr">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335184">
                <a:tc>
                  <a:txBody>
                    <a:bodyPr/>
                    <a:lstStyle/>
                    <a:p>
                      <a:r>
                        <a:rPr lang="en-CA" sz="900" noProof="0"/>
                        <a:t>Ear, nose &amp; throat</a:t>
                      </a:r>
                    </a:p>
                  </a:txBody>
                  <a:tcPr marT="36000" marB="36000" anchor="ctr"/>
                </a:tc>
                <a:tc>
                  <a:txBody>
                    <a:bodyPr/>
                    <a:lstStyle/>
                    <a:p>
                      <a:pPr algn="ctr"/>
                      <a:r>
                        <a:rPr lang="en-CA" sz="900" noProof="0"/>
                        <a:t>26 (67%)</a:t>
                      </a:r>
                    </a:p>
                  </a:txBody>
                  <a:tcPr marT="36000" marB="36000" anchor="ctr"/>
                </a:tc>
                <a:tc>
                  <a:txBody>
                    <a:bodyPr/>
                    <a:lstStyle/>
                    <a:p>
                      <a:pPr algn="ctr"/>
                      <a:r>
                        <a:rPr lang="en-CA" sz="900" noProof="0"/>
                        <a:t>8 (44%)</a:t>
                      </a:r>
                    </a:p>
                  </a:txBody>
                  <a:tcPr marT="36000" marB="36000" anchor="ctr"/>
                </a:tc>
                <a:tc>
                  <a:txBody>
                    <a:bodyPr/>
                    <a:lstStyle/>
                    <a:p>
                      <a:pPr algn="ctr"/>
                      <a:r>
                        <a:rPr lang="en-CA" sz="900" noProof="0"/>
                        <a:t>8 (100%)</a:t>
                      </a:r>
                    </a:p>
                  </a:txBody>
                  <a:tcPr marT="36000" marB="36000" anchor="ctr"/>
                </a:tc>
                <a:tc>
                  <a:txBody>
                    <a:bodyPr/>
                    <a:lstStyle/>
                    <a:p>
                      <a:pPr algn="ctr"/>
                      <a:r>
                        <a:rPr lang="en-CA" sz="900" noProof="0"/>
                        <a:t>9 (75%)</a:t>
                      </a:r>
                    </a:p>
                  </a:txBody>
                  <a:tcPr marT="36000" marB="36000" anchor="ctr"/>
                </a:tc>
                <a:extLst>
                  <a:ext uri="{0D108BD9-81ED-4DB2-BD59-A6C34878D82A}">
                    <a16:rowId xmlns:a16="http://schemas.microsoft.com/office/drawing/2014/main" val="3110640149"/>
                  </a:ext>
                </a:extLst>
              </a:tr>
              <a:tr h="335184">
                <a:tc>
                  <a:txBody>
                    <a:bodyPr/>
                    <a:lstStyle/>
                    <a:p>
                      <a:r>
                        <a:rPr lang="en-CA" sz="900" noProof="0"/>
                        <a:t>Stroke</a:t>
                      </a:r>
                    </a:p>
                  </a:txBody>
                  <a:tcPr marT="36000" marB="36000" anchor="ctr"/>
                </a:tc>
                <a:tc>
                  <a:txBody>
                    <a:bodyPr/>
                    <a:lstStyle/>
                    <a:p>
                      <a:pPr algn="ctr"/>
                      <a:r>
                        <a:rPr lang="en-CA" sz="900" noProof="0"/>
                        <a:t>7 (18%)</a:t>
                      </a:r>
                    </a:p>
                  </a:txBody>
                  <a:tcPr marT="36000" marB="36000" anchor="ctr"/>
                </a:tc>
                <a:tc>
                  <a:txBody>
                    <a:bodyPr/>
                    <a:lstStyle/>
                    <a:p>
                      <a:pPr algn="ctr"/>
                      <a:r>
                        <a:rPr lang="en-CA" sz="900" noProof="0"/>
                        <a:t>5 (28%)</a:t>
                      </a:r>
                    </a:p>
                  </a:txBody>
                  <a:tcPr marT="36000" marB="36000" anchor="ctr"/>
                </a:tc>
                <a:tc>
                  <a:txBody>
                    <a:bodyPr/>
                    <a:lstStyle/>
                    <a:p>
                      <a:pPr algn="ctr"/>
                      <a:r>
                        <a:rPr lang="en-CA" sz="900" noProof="0"/>
                        <a:t>0</a:t>
                      </a:r>
                    </a:p>
                  </a:txBody>
                  <a:tcPr marT="36000" marB="36000" anchor="ctr"/>
                </a:tc>
                <a:tc>
                  <a:txBody>
                    <a:bodyPr/>
                    <a:lstStyle/>
                    <a:p>
                      <a:pPr algn="ctr"/>
                      <a:r>
                        <a:rPr lang="en-CA" sz="900" noProof="0"/>
                        <a:t>2 (17%)</a:t>
                      </a:r>
                    </a:p>
                  </a:txBody>
                  <a:tcPr marT="36000" marB="36000" anchor="ctr"/>
                </a:tc>
                <a:extLst>
                  <a:ext uri="{0D108BD9-81ED-4DB2-BD59-A6C34878D82A}">
                    <a16:rowId xmlns:a16="http://schemas.microsoft.com/office/drawing/2014/main" val="2088192674"/>
                  </a:ext>
                </a:extLst>
              </a:tr>
              <a:tr h="335184">
                <a:tc>
                  <a:txBody>
                    <a:bodyPr/>
                    <a:lstStyle/>
                    <a:p>
                      <a:r>
                        <a:rPr lang="en-CA" sz="900" noProof="0"/>
                        <a:t>Upper gastrointestinal surgery</a:t>
                      </a:r>
                    </a:p>
                  </a:txBody>
                  <a:tcPr marT="36000" marB="36000" anchor="ctr"/>
                </a:tc>
                <a:tc>
                  <a:txBody>
                    <a:bodyPr/>
                    <a:lstStyle/>
                    <a:p>
                      <a:pPr algn="ctr"/>
                      <a:r>
                        <a:rPr lang="en-CA" sz="900" noProof="0"/>
                        <a:t>5 (13%)</a:t>
                      </a:r>
                    </a:p>
                  </a:txBody>
                  <a:tcPr marT="36000" marB="36000" anchor="ctr"/>
                </a:tc>
                <a:tc>
                  <a:txBody>
                    <a:bodyPr/>
                    <a:lstStyle/>
                    <a:p>
                      <a:pPr algn="ctr"/>
                      <a:r>
                        <a:rPr lang="en-CA" sz="900" noProof="0"/>
                        <a:t>1 (6%)</a:t>
                      </a:r>
                    </a:p>
                  </a:txBody>
                  <a:tcPr marT="36000" marB="36000" anchor="ctr"/>
                </a:tc>
                <a:tc>
                  <a:txBody>
                    <a:bodyPr/>
                    <a:lstStyle/>
                    <a:p>
                      <a:pPr algn="ctr"/>
                      <a:r>
                        <a:rPr lang="en-CA" sz="900" noProof="0"/>
                        <a:t>3 (8%)</a:t>
                      </a:r>
                    </a:p>
                  </a:txBody>
                  <a:tcPr marT="36000" marB="36000" anchor="ctr"/>
                </a:tc>
                <a:tc>
                  <a:txBody>
                    <a:bodyPr/>
                    <a:lstStyle/>
                    <a:p>
                      <a:pPr algn="ctr"/>
                      <a:r>
                        <a:rPr lang="en-CA" sz="900" noProof="0"/>
                        <a:t>1 (8%)</a:t>
                      </a:r>
                    </a:p>
                  </a:txBody>
                  <a:tcPr marT="36000" marB="36000" anchor="ctr"/>
                </a:tc>
                <a:extLst>
                  <a:ext uri="{0D108BD9-81ED-4DB2-BD59-A6C34878D82A}">
                    <a16:rowId xmlns:a16="http://schemas.microsoft.com/office/drawing/2014/main" val="3540448586"/>
                  </a:ext>
                </a:extLst>
              </a:tr>
              <a:tr h="335184">
                <a:tc>
                  <a:txBody>
                    <a:bodyPr/>
                    <a:lstStyle/>
                    <a:p>
                      <a:r>
                        <a:rPr lang="en-CA" sz="900" noProof="0"/>
                        <a:t>Gastroenterology</a:t>
                      </a:r>
                    </a:p>
                  </a:txBody>
                  <a:tcPr marT="36000" marB="36000" anchor="ctr"/>
                </a:tc>
                <a:tc>
                  <a:txBody>
                    <a:bodyPr/>
                    <a:lstStyle/>
                    <a:p>
                      <a:pPr algn="ctr"/>
                      <a:r>
                        <a:rPr lang="en-CA" sz="900" noProof="0"/>
                        <a:t>3 (8%)</a:t>
                      </a:r>
                    </a:p>
                  </a:txBody>
                  <a:tcPr marT="36000" marB="36000" anchor="ctr"/>
                </a:tc>
                <a:tc>
                  <a:txBody>
                    <a:bodyPr/>
                    <a:lstStyle/>
                    <a:p>
                      <a:pPr algn="ctr"/>
                      <a:r>
                        <a:rPr lang="en-CA" sz="900" noProof="0"/>
                        <a:t>0</a:t>
                      </a:r>
                    </a:p>
                  </a:txBody>
                  <a:tcPr marT="36000" marB="36000" anchor="ctr"/>
                </a:tc>
                <a:tc>
                  <a:txBody>
                    <a:bodyPr/>
                    <a:lstStyle/>
                    <a:p>
                      <a:pPr algn="ctr"/>
                      <a:r>
                        <a:rPr lang="en-CA" sz="900" noProof="0"/>
                        <a:t>3 (38%)</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691212281"/>
                  </a:ext>
                </a:extLst>
              </a:tr>
              <a:tr h="335184">
                <a:tc>
                  <a:txBody>
                    <a:bodyPr/>
                    <a:lstStyle/>
                    <a:p>
                      <a:r>
                        <a:rPr lang="en-CA" sz="900" noProof="0"/>
                        <a:t>Elderly medicine</a:t>
                      </a:r>
                    </a:p>
                  </a:txBody>
                  <a:tcPr marT="36000" marB="36000" anchor="ctr"/>
                </a:tc>
                <a:tc>
                  <a:txBody>
                    <a:bodyPr/>
                    <a:lstStyle/>
                    <a:p>
                      <a:pPr algn="ctr"/>
                      <a:r>
                        <a:rPr lang="en-CA" sz="900" noProof="0"/>
                        <a:t>1 (3%)</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(8%)</a:t>
                      </a:r>
                    </a:p>
                  </a:txBody>
                  <a:tcPr marT="36000" marB="36000" anchor="ctr"/>
                </a:tc>
                <a:extLst>
                  <a:ext uri="{0D108BD9-81ED-4DB2-BD59-A6C34878D82A}">
                    <a16:rowId xmlns:a16="http://schemas.microsoft.com/office/drawing/2014/main" val="4008917605"/>
                  </a:ext>
                </a:extLst>
              </a:tr>
              <a:tr h="352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noProof="0"/>
                        <a:t>Emergency medicine</a:t>
                      </a:r>
                    </a:p>
                  </a:txBody>
                  <a:tcPr marT="36000" marB="36000" anchor="ctr"/>
                </a:tc>
                <a:tc>
                  <a:txBody>
                    <a:bodyPr/>
                    <a:lstStyle/>
                    <a:p>
                      <a:pPr algn="ctr"/>
                      <a:r>
                        <a:rPr lang="en-CA" sz="900" noProof="0"/>
                        <a:t>1 (3%)</a:t>
                      </a:r>
                    </a:p>
                  </a:txBody>
                  <a:tcPr marT="36000" marB="36000" anchor="ctr"/>
                </a:tc>
                <a:tc>
                  <a:txBody>
                    <a:bodyPr/>
                    <a:lstStyle/>
                    <a:p>
                      <a:pPr algn="ctr"/>
                      <a:r>
                        <a:rPr lang="en-CA" sz="900" noProof="0"/>
                        <a:t>1 (6%)</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481041487"/>
                  </a:ext>
                </a:extLst>
              </a:tr>
              <a:tr h="335184">
                <a:tc>
                  <a:txBody>
                    <a:bodyPr/>
                    <a:lstStyle/>
                    <a:p>
                      <a:r>
                        <a:rPr lang="en-CA" sz="900" noProof="0"/>
                        <a:t>Respiratory</a:t>
                      </a:r>
                    </a:p>
                  </a:txBody>
                  <a:tcPr marT="36000" marB="36000" anchor="ctr"/>
                </a:tc>
                <a:tc>
                  <a:txBody>
                    <a:bodyPr/>
                    <a:lstStyle/>
                    <a:p>
                      <a:pPr algn="ctr"/>
                      <a:r>
                        <a:rPr lang="en-CA" sz="900" noProof="0"/>
                        <a:t>3 (8%)</a:t>
                      </a:r>
                    </a:p>
                  </a:txBody>
                  <a:tcPr marT="36000" marB="36000" anchor="ctr"/>
                </a:tc>
                <a:tc>
                  <a:txBody>
                    <a:bodyPr/>
                    <a:lstStyle/>
                    <a:p>
                      <a:pPr algn="ctr"/>
                      <a:r>
                        <a:rPr lang="en-CA" sz="900" noProof="0"/>
                        <a:t>3 (17%)</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1756669674"/>
                  </a:ext>
                </a:extLst>
              </a:tr>
              <a:tr h="335184">
                <a:tc>
                  <a:txBody>
                    <a:bodyPr/>
                    <a:lstStyle/>
                    <a:p>
                      <a:r>
                        <a:rPr lang="en-CA" sz="900" noProof="0"/>
                        <a:t>Speech &amp; language therapy</a:t>
                      </a:r>
                    </a:p>
                  </a:txBody>
                  <a:tcPr marT="36000" marB="36000" anchor="ctr"/>
                </a:tc>
                <a:tc>
                  <a:txBody>
                    <a:bodyPr/>
                    <a:lstStyle/>
                    <a:p>
                      <a:pPr algn="ctr"/>
                      <a:r>
                        <a:rPr lang="en-CA" sz="900" noProof="0"/>
                        <a:t>8 (20%)</a:t>
                      </a:r>
                    </a:p>
                  </a:txBody>
                  <a:tcPr marT="36000" marB="36000" anchor="ctr"/>
                </a:tc>
                <a:tc>
                  <a:txBody>
                    <a:bodyPr/>
                    <a:lstStyle/>
                    <a:p>
                      <a:pPr algn="ctr"/>
                      <a:r>
                        <a:rPr lang="en-CA" sz="900" noProof="0"/>
                        <a:t>4 (22%)</a:t>
                      </a:r>
                    </a:p>
                  </a:txBody>
                  <a:tcPr marT="36000" marB="36000" anchor="ctr"/>
                </a:tc>
                <a:tc>
                  <a:txBody>
                    <a:bodyPr/>
                    <a:lstStyle/>
                    <a:p>
                      <a:pPr algn="ctr"/>
                      <a:r>
                        <a:rPr lang="en-CA" sz="900" noProof="0"/>
                        <a:t>1 (13%)</a:t>
                      </a:r>
                    </a:p>
                  </a:txBody>
                  <a:tcPr marT="36000" marB="36000" anchor="ctr"/>
                </a:tc>
                <a:tc>
                  <a:txBody>
                    <a:bodyPr/>
                    <a:lstStyle/>
                    <a:p>
                      <a:pPr algn="ctr"/>
                      <a:r>
                        <a:rPr lang="en-CA" sz="900" noProof="0"/>
                        <a:t>2 (17%)</a:t>
                      </a:r>
                    </a:p>
                  </a:txBody>
                  <a:tcPr marT="36000" marB="36000" anchor="ctr"/>
                </a:tc>
                <a:extLst>
                  <a:ext uri="{0D108BD9-81ED-4DB2-BD59-A6C34878D82A}">
                    <a16:rowId xmlns:a16="http://schemas.microsoft.com/office/drawing/2014/main" val="274286634"/>
                  </a:ext>
                </a:extLst>
              </a:tr>
              <a:tr h="335184">
                <a:tc>
                  <a:txBody>
                    <a:bodyPr/>
                    <a:lstStyle/>
                    <a:p>
                      <a:r>
                        <a:rPr lang="en-CA" sz="900" noProof="0"/>
                        <a:t>Breast</a:t>
                      </a:r>
                    </a:p>
                  </a:txBody>
                  <a:tcPr marT="36000" marB="36000" anchor="ctr"/>
                </a:tc>
                <a:tc>
                  <a:txBody>
                    <a:bodyPr/>
                    <a:lstStyle/>
                    <a:p>
                      <a:pPr algn="ctr"/>
                      <a:r>
                        <a:rPr lang="en-CA" sz="900" noProof="0"/>
                        <a:t>1 (3%)</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(8%)</a:t>
                      </a:r>
                    </a:p>
                  </a:txBody>
                  <a:tcPr marT="36000" marB="36000" anchor="ctr"/>
                </a:tc>
                <a:extLst>
                  <a:ext uri="{0D108BD9-81ED-4DB2-BD59-A6C34878D82A}">
                    <a16:rowId xmlns:a16="http://schemas.microsoft.com/office/drawing/2014/main" val="2015277356"/>
                  </a:ext>
                </a:extLst>
              </a:tr>
              <a:tr h="335184">
                <a:tc>
                  <a:txBody>
                    <a:bodyPr/>
                    <a:lstStyle/>
                    <a:p>
                      <a:r>
                        <a:rPr lang="en-CA" sz="900" noProof="0"/>
                        <a:t>Orthopedics</a:t>
                      </a:r>
                    </a:p>
                  </a:txBody>
                  <a:tcPr marT="36000" marB="36000" anchor="ctr"/>
                </a:tc>
                <a:tc>
                  <a:txBody>
                    <a:bodyPr/>
                    <a:lstStyle/>
                    <a:p>
                      <a:pPr algn="ctr"/>
                      <a:r>
                        <a:rPr lang="en-CA" sz="900" noProof="0"/>
                        <a:t>1 (3%)</a:t>
                      </a:r>
                    </a:p>
                  </a:txBody>
                  <a:tcPr marT="36000" marB="36000" anchor="ctr"/>
                </a:tc>
                <a:tc>
                  <a:txBody>
                    <a:bodyPr/>
                    <a:lstStyle/>
                    <a:p>
                      <a:pPr algn="ctr"/>
                      <a:r>
                        <a:rPr lang="en-CA" sz="900" noProof="0"/>
                        <a:t>0</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t>1 (13%)</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066232031"/>
                  </a:ext>
                </a:extLst>
              </a:tr>
              <a:tr h="335184">
                <a:tc>
                  <a:txBody>
                    <a:bodyPr/>
                    <a:lstStyle/>
                    <a:p>
                      <a:r>
                        <a:rPr lang="en-CA" sz="900" b="1" noProof="0"/>
                        <a:t>Total referrals</a:t>
                      </a:r>
                    </a:p>
                  </a:txBody>
                  <a:tcPr marT="36000" marB="36000" anchor="ctr"/>
                </a:tc>
                <a:tc>
                  <a:txBody>
                    <a:bodyPr/>
                    <a:lstStyle/>
                    <a:p>
                      <a:pPr algn="ctr"/>
                      <a:r>
                        <a:rPr lang="en-CA" sz="900" b="1" noProof="0"/>
                        <a:t>56</a:t>
                      </a:r>
                    </a:p>
                  </a:txBody>
                  <a:tcPr marT="36000" marB="36000" anchor="ctr"/>
                </a:tc>
                <a:tc>
                  <a:txBody>
                    <a:bodyPr/>
                    <a:lstStyle/>
                    <a:p>
                      <a:pPr algn="ctr"/>
                      <a:r>
                        <a:rPr lang="en-CA" sz="900" b="1" noProof="0"/>
                        <a:t>22</a:t>
                      </a:r>
                    </a:p>
                  </a:txBody>
                  <a:tcPr marT="36000" marB="36000" anchor="ctr"/>
                </a:tc>
                <a:tc>
                  <a:txBody>
                    <a:bodyPr/>
                    <a:lstStyle/>
                    <a:p>
                      <a:pPr algn="ctr"/>
                      <a:r>
                        <a:rPr lang="en-CA" sz="900" b="1" noProof="0"/>
                        <a:t>16</a:t>
                      </a:r>
                    </a:p>
                  </a:txBody>
                  <a:tcPr marT="36000" marB="36000" anchor="ctr"/>
                </a:tc>
                <a:tc>
                  <a:txBody>
                    <a:bodyPr/>
                    <a:lstStyle/>
                    <a:p>
                      <a:pPr algn="ctr"/>
                      <a:r>
                        <a:rPr lang="en-CA" sz="900" b="1" noProof="0"/>
                        <a:t>16</a:t>
                      </a:r>
                    </a:p>
                  </a:txBody>
                  <a:tcPr marT="36000" marB="36000" anchor="ctr"/>
                </a:tc>
                <a:extLst>
                  <a:ext uri="{0D108BD9-81ED-4DB2-BD59-A6C34878D82A}">
                    <a16:rowId xmlns:a16="http://schemas.microsoft.com/office/drawing/2014/main" val="1430990281"/>
                  </a:ext>
                </a:extLst>
              </a:tr>
            </a:tbl>
          </a:graphicData>
        </a:graphic>
      </p:graphicFrame>
    </p:spTree>
    <p:extLst>
      <p:ext uri="{BB962C8B-B14F-4D97-AF65-F5344CB8AC3E}">
        <p14:creationId xmlns:p14="http://schemas.microsoft.com/office/powerpoint/2010/main" val="1819402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A7BD-077F-3E29-B57E-6642AC7289BA}"/>
              </a:ext>
            </a:extLst>
          </p:cNvPr>
          <p:cNvSpPr>
            <a:spLocks noGrp="1"/>
          </p:cNvSpPr>
          <p:nvPr>
            <p:ph type="title"/>
          </p:nvPr>
        </p:nvSpPr>
        <p:spPr>
          <a:xfrm>
            <a:off x="360000" y="360000"/>
            <a:ext cx="9242103" cy="535531"/>
          </a:xfrm>
        </p:spPr>
        <p:txBody>
          <a:bodyPr>
            <a:normAutofit/>
          </a:bodyPr>
          <a:lstStyle/>
          <a:p>
            <a:r>
              <a:rPr lang="en-CA" b="1" noProof="0">
                <a:solidFill>
                  <a:schemeClr val="accent1"/>
                </a:solidFill>
                <a:latin typeface="+mj-lt"/>
              </a:rPr>
              <a:t>Disclosure of Commercial Support </a:t>
            </a:r>
          </a:p>
        </p:txBody>
      </p:sp>
      <p:sp>
        <p:nvSpPr>
          <p:cNvPr id="13" name="Content Placeholder 12">
            <a:extLst>
              <a:ext uri="{FF2B5EF4-FFF2-40B4-BE49-F238E27FC236}">
                <a16:creationId xmlns:a16="http://schemas.microsoft.com/office/drawing/2014/main" id="{2511D3D2-75C5-0CFA-59F8-800865CD7C51}"/>
              </a:ext>
            </a:extLst>
          </p:cNvPr>
          <p:cNvSpPr>
            <a:spLocks noGrp="1"/>
          </p:cNvSpPr>
          <p:nvPr>
            <p:ph idx="1"/>
          </p:nvPr>
        </p:nvSpPr>
        <p:spPr/>
        <p:txBody>
          <a:bodyPr lIns="0" tIns="45720" rIns="91440" bIns="45720" anchor="t"/>
          <a:lstStyle/>
          <a:p>
            <a:pPr marL="0" indent="0" algn="ctr">
              <a:buNone/>
            </a:pPr>
            <a:endParaRPr lang="en-CA" b="1" noProof="0">
              <a:ea typeface="Roboto"/>
            </a:endParaRPr>
          </a:p>
          <a:p>
            <a:pPr marL="0" indent="0" algn="ctr">
              <a:buNone/>
            </a:pPr>
            <a:r>
              <a:rPr lang="en-CA" b="1" noProof="0">
                <a:ea typeface="Roboto"/>
              </a:rPr>
              <a:t>Financial support for the development of this educational program was provided by </a:t>
            </a:r>
            <a:r>
              <a:rPr lang="en-CA" b="1" noProof="0">
                <a:highlight>
                  <a:srgbClr val="00FFFF"/>
                </a:highlight>
                <a:ea typeface="Roboto"/>
              </a:rPr>
              <a:t>[INCLUDE].</a:t>
            </a:r>
          </a:p>
        </p:txBody>
      </p:sp>
      <p:sp>
        <p:nvSpPr>
          <p:cNvPr id="3" name="Text Placeholder 2">
            <a:extLst>
              <a:ext uri="{FF2B5EF4-FFF2-40B4-BE49-F238E27FC236}">
                <a16:creationId xmlns:a16="http://schemas.microsoft.com/office/drawing/2014/main" id="{7137C93C-C349-2E13-A865-A711D618857F}"/>
              </a:ext>
            </a:extLst>
          </p:cNvPr>
          <p:cNvSpPr>
            <a:spLocks noGrp="1"/>
          </p:cNvSpPr>
          <p:nvPr>
            <p:ph type="body" sz="quarter" idx="16"/>
          </p:nvPr>
        </p:nvSpPr>
        <p:spPr/>
        <p:txBody>
          <a:bodyPr/>
          <a:lstStyle/>
          <a:p>
            <a:endParaRPr lang="fr-CA"/>
          </a:p>
        </p:txBody>
      </p:sp>
      <p:sp>
        <p:nvSpPr>
          <p:cNvPr id="15" name="Content Placeholder 12">
            <a:extLst>
              <a:ext uri="{FF2B5EF4-FFF2-40B4-BE49-F238E27FC236}">
                <a16:creationId xmlns:a16="http://schemas.microsoft.com/office/drawing/2014/main" id="{6D6F57E8-CAAE-9465-8102-50B96E15A3CF}"/>
              </a:ext>
            </a:extLst>
          </p:cNvPr>
          <p:cNvSpPr txBox="1">
            <a:spLocks/>
          </p:cNvSpPr>
          <p:nvPr/>
        </p:nvSpPr>
        <p:spPr>
          <a:xfrm>
            <a:off x="384497" y="2798385"/>
            <a:ext cx="11339256" cy="5047566"/>
          </a:xfrm>
          <a:prstGeom prst="rect">
            <a:avLst/>
          </a:prstGeom>
        </p:spPr>
        <p:txBody>
          <a:bodyPr lIns="0" tIns="45720" rIns="91440" bIns="45720" anchor="t"/>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noProof="0">
                <a:solidFill>
                  <a:schemeClr val="accent3"/>
                </a:solidFill>
              </a:rPr>
              <a:t>Potential conflicts of interest:</a:t>
            </a:r>
          </a:p>
          <a:p>
            <a:pPr marL="287655" indent="-287655">
              <a:buClr>
                <a:srgbClr val="57CFAC"/>
              </a:buClr>
              <a:buFont typeface="Wingdings" panose="05000000000000000000" pitchFamily="2" charset="2"/>
              <a:buChar char="§"/>
            </a:pPr>
            <a:r>
              <a:rPr lang="en-CA" b="1" noProof="0">
                <a:ea typeface="Roboto"/>
              </a:rPr>
              <a:t>SPEAKER NAME </a:t>
            </a:r>
            <a:r>
              <a:rPr lang="en-CA" noProof="0">
                <a:ea typeface="Roboto"/>
              </a:rPr>
              <a:t>received compensation from </a:t>
            </a:r>
            <a:r>
              <a:rPr lang="en-CA" noProof="0">
                <a:highlight>
                  <a:srgbClr val="00FFFF"/>
                </a:highlight>
                <a:ea typeface="Roboto"/>
              </a:rPr>
              <a:t>[include] </a:t>
            </a:r>
            <a:r>
              <a:rPr lang="en-CA" noProof="0">
                <a:ea typeface="Roboto"/>
              </a:rPr>
              <a:t>as an honorarium.</a:t>
            </a:r>
            <a:endParaRPr lang="en-CA" noProof="0">
              <a:ea typeface="Roboto"/>
              <a:cs typeface="Open Sans"/>
            </a:endParaRPr>
          </a:p>
          <a:p>
            <a:pPr marL="287655" indent="-287655">
              <a:buClr>
                <a:srgbClr val="57CFAC"/>
              </a:buClr>
              <a:buFont typeface="Wingdings" panose="05000000000000000000" pitchFamily="2" charset="2"/>
              <a:buChar char="§"/>
            </a:pPr>
            <a:r>
              <a:rPr lang="en-CA" noProof="0">
                <a:ea typeface="Roboto"/>
              </a:rPr>
              <a:t>The members of the Scientific Committee have received compensation from </a:t>
            </a:r>
            <a:r>
              <a:rPr lang="en-CA">
                <a:highlight>
                  <a:srgbClr val="00FFFF"/>
                </a:highlight>
                <a:ea typeface="Roboto"/>
              </a:rPr>
              <a:t>[include].</a:t>
            </a:r>
            <a:endParaRPr lang="en-CA" noProof="0">
              <a:highlight>
                <a:srgbClr val="00FFFF"/>
              </a:highlight>
              <a:ea typeface="Roboto"/>
              <a:cs typeface="Open Sans"/>
            </a:endParaRPr>
          </a:p>
        </p:txBody>
      </p:sp>
    </p:spTree>
    <p:extLst>
      <p:ext uri="{BB962C8B-B14F-4D97-AF65-F5344CB8AC3E}">
        <p14:creationId xmlns:p14="http://schemas.microsoft.com/office/powerpoint/2010/main" val="456589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C2E8A-CE1E-B56D-1F55-7BC6F2ECC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10361-CAA9-5289-9839-EC1998E128B5}"/>
              </a:ext>
            </a:extLst>
          </p:cNvPr>
          <p:cNvSpPr>
            <a:spLocks noGrp="1"/>
          </p:cNvSpPr>
          <p:nvPr>
            <p:ph type="title"/>
          </p:nvPr>
        </p:nvSpPr>
        <p:spPr>
          <a:xfrm>
            <a:off x="360000" y="360000"/>
            <a:ext cx="9242103" cy="507831"/>
          </a:xfrm>
        </p:spPr>
        <p:txBody>
          <a:bodyPr>
            <a:spAutoFit/>
          </a:bodyPr>
          <a:lstStyle/>
          <a:p>
            <a:r>
              <a:rPr lang="en-CA" sz="3000" noProof="0">
                <a:latin typeface="+mj-lt"/>
              </a:rPr>
              <a:t>Early Clues and Red Flags for Rheumatologists</a:t>
            </a:r>
          </a:p>
        </p:txBody>
      </p:sp>
      <p:sp>
        <p:nvSpPr>
          <p:cNvPr id="8" name="Content Placeholder 2">
            <a:extLst>
              <a:ext uri="{FF2B5EF4-FFF2-40B4-BE49-F238E27FC236}">
                <a16:creationId xmlns:a16="http://schemas.microsoft.com/office/drawing/2014/main" id="{18ECDE68-71B4-A115-DAF1-295D96476FDD}"/>
              </a:ext>
            </a:extLst>
          </p:cNvPr>
          <p:cNvSpPr>
            <a:spLocks noGrp="1"/>
          </p:cNvSpPr>
          <p:nvPr>
            <p:ph idx="1"/>
          </p:nvPr>
        </p:nvSpPr>
        <p:spPr>
          <a:xfrm>
            <a:off x="3947693" y="1315654"/>
            <a:ext cx="6567755" cy="970859"/>
          </a:xfrm>
        </p:spPr>
        <p:txBody>
          <a:bodyPr/>
          <a:lstStyle/>
          <a:p>
            <a:pPr marL="0" indent="0">
              <a:lnSpc>
                <a:spcPct val="100000"/>
              </a:lnSpc>
              <a:buNone/>
            </a:pPr>
            <a:r>
              <a:rPr lang="en-CA" sz="2000" noProof="0"/>
              <a:t>Progressive, painless, asymmetric limb weakness (often distal or proximal), not explained by joint or inflammatory disease</a:t>
            </a:r>
          </a:p>
        </p:txBody>
      </p:sp>
      <p:sp>
        <p:nvSpPr>
          <p:cNvPr id="9" name="Text Placeholder 13">
            <a:extLst>
              <a:ext uri="{FF2B5EF4-FFF2-40B4-BE49-F238E27FC236}">
                <a16:creationId xmlns:a16="http://schemas.microsoft.com/office/drawing/2014/main" id="{7819E131-B150-CF01-55DB-2425BD13CB95}"/>
              </a:ext>
            </a:extLst>
          </p:cNvPr>
          <p:cNvSpPr>
            <a:spLocks noGrp="1"/>
          </p:cNvSpPr>
          <p:nvPr>
            <p:ph type="body" sz="quarter" idx="16"/>
          </p:nvPr>
        </p:nvSpPr>
        <p:spPr>
          <a:xfrm>
            <a:off x="339363" y="6461626"/>
            <a:ext cx="11157806" cy="221599"/>
          </a:xfrm>
        </p:spPr>
        <p:txBody>
          <a:bodyPr/>
          <a:lstStyle/>
          <a:p>
            <a:r>
              <a:rPr lang="en-CA" sz="800" noProof="0"/>
              <a:t>Adapted from: 1. Brown RH, Al-Chalabi A. N Engl J Med. 2017;377(2):162-172. 2. Garnier M, et al. Ann Med. 2024;56(1):2398199. 3. Van Es MA. Int Rev </a:t>
            </a:r>
            <a:r>
              <a:rPr lang="en-CA" sz="800" noProof="0" err="1"/>
              <a:t>Neurobiol</a:t>
            </a:r>
            <a:r>
              <a:rPr lang="en-CA" sz="800" noProof="0"/>
              <a:t>. 2024;176:1-47. 4. Siddique N, Siddique T. </a:t>
            </a:r>
            <a:r>
              <a:rPr lang="en-CA" sz="800" noProof="0" err="1"/>
              <a:t>GeneReviews</a:t>
            </a:r>
            <a:r>
              <a:rPr lang="en-CA" sz="800" noProof="0"/>
              <a:t> [Internet]. Updated 2023 Sep 28. 5. Gwathmey KG, et al. </a:t>
            </a:r>
            <a:r>
              <a:rPr lang="en-CA" sz="800" noProof="0" err="1"/>
              <a:t>Eur</a:t>
            </a:r>
            <a:r>
              <a:rPr lang="en-CA" sz="800" noProof="0"/>
              <a:t> J Neurol. 2023;30(9):2595-2601. </a:t>
            </a:r>
          </a:p>
        </p:txBody>
      </p:sp>
      <p:grpSp>
        <p:nvGrpSpPr>
          <p:cNvPr id="10" name="Group 9">
            <a:extLst>
              <a:ext uri="{FF2B5EF4-FFF2-40B4-BE49-F238E27FC236}">
                <a16:creationId xmlns:a16="http://schemas.microsoft.com/office/drawing/2014/main" id="{D66423A1-BFCC-28CD-08EA-1884A6223749}"/>
              </a:ext>
            </a:extLst>
          </p:cNvPr>
          <p:cNvGrpSpPr/>
          <p:nvPr/>
        </p:nvGrpSpPr>
        <p:grpSpPr>
          <a:xfrm>
            <a:off x="3226585" y="1340375"/>
            <a:ext cx="511175" cy="511175"/>
            <a:chOff x="8296275" y="385763"/>
            <a:chExt cx="1247775" cy="1247775"/>
          </a:xfrm>
        </p:grpSpPr>
        <p:sp>
          <p:nvSpPr>
            <p:cNvPr id="11" name="Oval 10">
              <a:extLst>
                <a:ext uri="{FF2B5EF4-FFF2-40B4-BE49-F238E27FC236}">
                  <a16:creationId xmlns:a16="http://schemas.microsoft.com/office/drawing/2014/main" id="{4EB6CDE1-1108-874A-F01E-AC8CF7F4B971}"/>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2" name="Graphic 11" descr="Flag with solid fill">
              <a:extLst>
                <a:ext uri="{FF2B5EF4-FFF2-40B4-BE49-F238E27FC236}">
                  <a16:creationId xmlns:a16="http://schemas.microsoft.com/office/drawing/2014/main" id="{2EA9C89D-7AEB-04BE-4BAC-F5B4BD3A7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13" name="Group 12">
            <a:extLst>
              <a:ext uri="{FF2B5EF4-FFF2-40B4-BE49-F238E27FC236}">
                <a16:creationId xmlns:a16="http://schemas.microsoft.com/office/drawing/2014/main" id="{915AC6AC-54AD-3C28-1E0F-303E61E8C9EC}"/>
              </a:ext>
            </a:extLst>
          </p:cNvPr>
          <p:cNvGrpSpPr/>
          <p:nvPr/>
        </p:nvGrpSpPr>
        <p:grpSpPr>
          <a:xfrm>
            <a:off x="3226585" y="2602645"/>
            <a:ext cx="511175" cy="511175"/>
            <a:chOff x="8296275" y="385763"/>
            <a:chExt cx="1247775" cy="1247775"/>
          </a:xfrm>
        </p:grpSpPr>
        <p:sp>
          <p:nvSpPr>
            <p:cNvPr id="17" name="Oval 16">
              <a:extLst>
                <a:ext uri="{FF2B5EF4-FFF2-40B4-BE49-F238E27FC236}">
                  <a16:creationId xmlns:a16="http://schemas.microsoft.com/office/drawing/2014/main" id="{1BCA8444-41B4-0015-C42F-0DFBE5A9E52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5" name="Graphic 34" descr="Flag with solid fill">
              <a:extLst>
                <a:ext uri="{FF2B5EF4-FFF2-40B4-BE49-F238E27FC236}">
                  <a16:creationId xmlns:a16="http://schemas.microsoft.com/office/drawing/2014/main" id="{E8C10EAF-93F0-53E6-7763-DC8EC63B64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36" name="Group 35">
            <a:extLst>
              <a:ext uri="{FF2B5EF4-FFF2-40B4-BE49-F238E27FC236}">
                <a16:creationId xmlns:a16="http://schemas.microsoft.com/office/drawing/2014/main" id="{98881DD7-898F-6D5B-7AF3-26AC46E95720}"/>
              </a:ext>
            </a:extLst>
          </p:cNvPr>
          <p:cNvGrpSpPr/>
          <p:nvPr/>
        </p:nvGrpSpPr>
        <p:grpSpPr>
          <a:xfrm>
            <a:off x="3226585" y="3517841"/>
            <a:ext cx="511175" cy="511175"/>
            <a:chOff x="8296275" y="385763"/>
            <a:chExt cx="1247775" cy="1247775"/>
          </a:xfrm>
        </p:grpSpPr>
        <p:sp>
          <p:nvSpPr>
            <p:cNvPr id="37" name="Oval 36">
              <a:extLst>
                <a:ext uri="{FF2B5EF4-FFF2-40B4-BE49-F238E27FC236}">
                  <a16:creationId xmlns:a16="http://schemas.microsoft.com/office/drawing/2014/main" id="{6E04A5F0-0B43-CE91-99D3-8F3864408663}"/>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9" name="Graphic 38" descr="Flag with solid fill">
              <a:extLst>
                <a:ext uri="{FF2B5EF4-FFF2-40B4-BE49-F238E27FC236}">
                  <a16:creationId xmlns:a16="http://schemas.microsoft.com/office/drawing/2014/main" id="{0F532C5C-969C-63A8-D6AC-1EA23872BF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41" name="Group 40">
            <a:extLst>
              <a:ext uri="{FF2B5EF4-FFF2-40B4-BE49-F238E27FC236}">
                <a16:creationId xmlns:a16="http://schemas.microsoft.com/office/drawing/2014/main" id="{CC15559E-E128-6BB6-50B6-2DF3EF6ADB25}"/>
              </a:ext>
            </a:extLst>
          </p:cNvPr>
          <p:cNvGrpSpPr/>
          <p:nvPr/>
        </p:nvGrpSpPr>
        <p:grpSpPr>
          <a:xfrm>
            <a:off x="3226585" y="4392851"/>
            <a:ext cx="511175" cy="511175"/>
            <a:chOff x="8296275" y="385763"/>
            <a:chExt cx="1247775" cy="1247775"/>
          </a:xfrm>
        </p:grpSpPr>
        <p:sp>
          <p:nvSpPr>
            <p:cNvPr id="42" name="Oval 41">
              <a:extLst>
                <a:ext uri="{FF2B5EF4-FFF2-40B4-BE49-F238E27FC236}">
                  <a16:creationId xmlns:a16="http://schemas.microsoft.com/office/drawing/2014/main" id="{AC5027F4-6396-6EFC-2E46-A0145A04ADAE}"/>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3" name="Graphic 42" descr="Flag with solid fill">
              <a:extLst>
                <a:ext uri="{FF2B5EF4-FFF2-40B4-BE49-F238E27FC236}">
                  <a16:creationId xmlns:a16="http://schemas.microsoft.com/office/drawing/2014/main" id="{95DEF61C-5576-8ED7-8964-BDA8595D69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44" name="Content Placeholder 2">
            <a:extLst>
              <a:ext uri="{FF2B5EF4-FFF2-40B4-BE49-F238E27FC236}">
                <a16:creationId xmlns:a16="http://schemas.microsoft.com/office/drawing/2014/main" id="{97439A47-47BB-FD80-DA18-51DBEFA9E506}"/>
              </a:ext>
            </a:extLst>
          </p:cNvPr>
          <p:cNvSpPr txBox="1">
            <a:spLocks/>
          </p:cNvSpPr>
          <p:nvPr/>
        </p:nvSpPr>
        <p:spPr>
          <a:xfrm>
            <a:off x="3947693" y="254398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Muscle atrophy in multiple muscle groups, not confined to a single joint</a:t>
            </a:r>
          </a:p>
        </p:txBody>
      </p:sp>
      <p:sp>
        <p:nvSpPr>
          <p:cNvPr id="45" name="Content Placeholder 2">
            <a:extLst>
              <a:ext uri="{FF2B5EF4-FFF2-40B4-BE49-F238E27FC236}">
                <a16:creationId xmlns:a16="http://schemas.microsoft.com/office/drawing/2014/main" id="{7B0F2CEE-634B-5A07-0D3E-737F32ACBC29}"/>
              </a:ext>
            </a:extLst>
          </p:cNvPr>
          <p:cNvSpPr txBox="1">
            <a:spLocks/>
          </p:cNvSpPr>
          <p:nvPr/>
        </p:nvSpPr>
        <p:spPr>
          <a:xfrm>
            <a:off x="3891448" y="5338807"/>
            <a:ext cx="6567755" cy="82546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sensory symptoms</a:t>
            </a:r>
          </a:p>
        </p:txBody>
      </p:sp>
      <p:sp>
        <p:nvSpPr>
          <p:cNvPr id="46" name="Content Placeholder 2">
            <a:extLst>
              <a:ext uri="{FF2B5EF4-FFF2-40B4-BE49-F238E27FC236}">
                <a16:creationId xmlns:a16="http://schemas.microsoft.com/office/drawing/2014/main" id="{FC39A767-5210-452D-0A1E-485F1E5AA880}"/>
              </a:ext>
            </a:extLst>
          </p:cNvPr>
          <p:cNvSpPr txBox="1">
            <a:spLocks/>
          </p:cNvSpPr>
          <p:nvPr/>
        </p:nvSpPr>
        <p:spPr>
          <a:xfrm>
            <a:off x="3947693" y="3578519"/>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Fasciculations (visible muscle twitching) in limbs or tongue</a:t>
            </a:r>
          </a:p>
        </p:txBody>
      </p:sp>
      <p:sp>
        <p:nvSpPr>
          <p:cNvPr id="47" name="Content Placeholder 2">
            <a:extLst>
              <a:ext uri="{FF2B5EF4-FFF2-40B4-BE49-F238E27FC236}">
                <a16:creationId xmlns:a16="http://schemas.microsoft.com/office/drawing/2014/main" id="{35D6479F-8E8E-8344-B8D1-03F4B3CEB0D7}"/>
              </a:ext>
            </a:extLst>
          </p:cNvPr>
          <p:cNvSpPr txBox="1">
            <a:spLocks/>
          </p:cNvSpPr>
          <p:nvPr/>
        </p:nvSpPr>
        <p:spPr>
          <a:xfrm>
            <a:off x="3891448" y="4466071"/>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Hyperreflexia or spasticity in weak/atrophic muscles</a:t>
            </a:r>
          </a:p>
        </p:txBody>
      </p:sp>
      <p:grpSp>
        <p:nvGrpSpPr>
          <p:cNvPr id="48" name="Group 47">
            <a:extLst>
              <a:ext uri="{FF2B5EF4-FFF2-40B4-BE49-F238E27FC236}">
                <a16:creationId xmlns:a16="http://schemas.microsoft.com/office/drawing/2014/main" id="{56E4139A-8960-5099-52D6-9984AA8E338B}"/>
              </a:ext>
            </a:extLst>
          </p:cNvPr>
          <p:cNvGrpSpPr/>
          <p:nvPr/>
        </p:nvGrpSpPr>
        <p:grpSpPr>
          <a:xfrm>
            <a:off x="3226585" y="5288361"/>
            <a:ext cx="511175" cy="511175"/>
            <a:chOff x="8296275" y="385763"/>
            <a:chExt cx="1247775" cy="1247775"/>
          </a:xfrm>
        </p:grpSpPr>
        <p:sp>
          <p:nvSpPr>
            <p:cNvPr id="49" name="Oval 48">
              <a:extLst>
                <a:ext uri="{FF2B5EF4-FFF2-40B4-BE49-F238E27FC236}">
                  <a16:creationId xmlns:a16="http://schemas.microsoft.com/office/drawing/2014/main" id="{0D6CE1BF-C4FE-5497-2613-66CE385CFA8D}"/>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0" name="Graphic 49" descr="Flag with solid fill">
              <a:extLst>
                <a:ext uri="{FF2B5EF4-FFF2-40B4-BE49-F238E27FC236}">
                  <a16:creationId xmlns:a16="http://schemas.microsoft.com/office/drawing/2014/main" id="{64EE5673-C850-ECAC-3E79-ABA5FF586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51" name="Oval 50">
            <a:extLst>
              <a:ext uri="{FF2B5EF4-FFF2-40B4-BE49-F238E27FC236}">
                <a16:creationId xmlns:a16="http://schemas.microsoft.com/office/drawing/2014/main" id="{90A3FB98-2830-C2F0-6F25-E98BB001E62C}"/>
              </a:ext>
            </a:extLst>
          </p:cNvPr>
          <p:cNvSpPr/>
          <p:nvPr/>
        </p:nvSpPr>
        <p:spPr>
          <a:xfrm>
            <a:off x="982403" y="2864081"/>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2" name="Picture 51">
            <a:extLst>
              <a:ext uri="{FF2B5EF4-FFF2-40B4-BE49-F238E27FC236}">
                <a16:creationId xmlns:a16="http://schemas.microsoft.com/office/drawing/2014/main" id="{72F5646F-A812-939E-E7C0-2242D9B679D7}"/>
              </a:ext>
            </a:extLst>
          </p:cNvPr>
          <p:cNvPicPr>
            <a:picLocks noChangeAspect="1"/>
          </p:cNvPicPr>
          <p:nvPr/>
        </p:nvPicPr>
        <p:blipFill>
          <a:blip r:embed="rId7"/>
          <a:stretch>
            <a:fillRect/>
          </a:stretch>
        </p:blipFill>
        <p:spPr>
          <a:xfrm>
            <a:off x="1109033" y="2988445"/>
            <a:ext cx="1048746" cy="1040685"/>
          </a:xfrm>
          <a:prstGeom prst="ellipse">
            <a:avLst/>
          </a:prstGeom>
        </p:spPr>
      </p:pic>
    </p:spTree>
    <p:extLst>
      <p:ext uri="{BB962C8B-B14F-4D97-AF65-F5344CB8AC3E}">
        <p14:creationId xmlns:p14="http://schemas.microsoft.com/office/powerpoint/2010/main" val="1815966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5C310-BDC4-C1A0-485E-749D851FB0E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2ECE2C9-2289-721B-E378-7FAB2CE2768D}"/>
              </a:ext>
            </a:extLst>
          </p:cNvPr>
          <p:cNvSpPr>
            <a:spLocks noGrp="1"/>
          </p:cNvSpPr>
          <p:nvPr>
            <p:ph type="title"/>
          </p:nvPr>
        </p:nvSpPr>
        <p:spPr>
          <a:xfrm>
            <a:off x="360001" y="360000"/>
            <a:ext cx="9571400" cy="867930"/>
          </a:xfrm>
        </p:spPr>
        <p:txBody>
          <a:bodyPr wrap="square" lIns="0" tIns="45720" rIns="91440" bIns="45720" anchor="t" anchorCtr="0">
            <a:spAutoFit/>
          </a:bodyPr>
          <a:lstStyle/>
          <a:p>
            <a:r>
              <a:rPr lang="en-CA" sz="2800" noProof="0">
                <a:latin typeface="+mj-lt"/>
                <a:ea typeface="Open Sans Semibold"/>
                <a:cs typeface="Open Sans Semibold"/>
              </a:rPr>
              <a:t>Early Clues and Red Flags for Orthopedic Surgeons </a:t>
            </a:r>
            <a:r>
              <a:rPr lang="en-CA" sz="2800">
                <a:latin typeface="+mj-lt"/>
                <a:ea typeface="Open Sans Semibold"/>
                <a:cs typeface="Open Sans Semibold"/>
              </a:rPr>
              <a:t>&amp; </a:t>
            </a:r>
            <a:r>
              <a:rPr lang="en-CA" sz="2800" noProof="0">
                <a:latin typeface="+mj-lt"/>
                <a:ea typeface="Open Sans Semibold"/>
                <a:cs typeface="Open Sans Semibold"/>
              </a:rPr>
              <a:t>Neurosurgeons</a:t>
            </a:r>
          </a:p>
        </p:txBody>
      </p:sp>
      <p:sp>
        <p:nvSpPr>
          <p:cNvPr id="12" name="Text Placeholder 9">
            <a:extLst>
              <a:ext uri="{FF2B5EF4-FFF2-40B4-BE49-F238E27FC236}">
                <a16:creationId xmlns:a16="http://schemas.microsoft.com/office/drawing/2014/main" id="{4E57DDE4-A26D-B1CB-0099-43023A8A4217}"/>
              </a:ext>
            </a:extLst>
          </p:cNvPr>
          <p:cNvSpPr>
            <a:spLocks noGrp="1"/>
          </p:cNvSpPr>
          <p:nvPr>
            <p:ph type="body" sz="quarter" idx="16"/>
          </p:nvPr>
        </p:nvSpPr>
        <p:spPr>
          <a:xfrm>
            <a:off x="339363" y="6461626"/>
            <a:ext cx="11157806" cy="221599"/>
          </a:xfrm>
        </p:spPr>
        <p:txBody>
          <a:bodyPr/>
          <a:lstStyle/>
          <a:p>
            <a:r>
              <a:rPr lang="en-CA" sz="800"/>
              <a:t>ALS, amyotrophic lateral sclerosis; MND, motor neuron disease </a:t>
            </a:r>
          </a:p>
          <a:p>
            <a:r>
              <a:rPr lang="en-CA" sz="800" noProof="0"/>
              <a:t>1. Thomson CG, et al. J Hand Surg Am. 2023;48(8):822-826. </a:t>
            </a:r>
          </a:p>
        </p:txBody>
      </p:sp>
      <p:sp>
        <p:nvSpPr>
          <p:cNvPr id="13" name="Oval 12">
            <a:extLst>
              <a:ext uri="{FF2B5EF4-FFF2-40B4-BE49-F238E27FC236}">
                <a16:creationId xmlns:a16="http://schemas.microsoft.com/office/drawing/2014/main" id="{910940F9-51A7-3F0A-B485-BD1EB1FDF846}"/>
              </a:ext>
            </a:extLst>
          </p:cNvPr>
          <p:cNvSpPr/>
          <p:nvPr/>
        </p:nvSpPr>
        <p:spPr>
          <a:xfrm>
            <a:off x="1459732" y="1979577"/>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4" name="Oval 13">
            <a:extLst>
              <a:ext uri="{FF2B5EF4-FFF2-40B4-BE49-F238E27FC236}">
                <a16:creationId xmlns:a16="http://schemas.microsoft.com/office/drawing/2014/main" id="{42EE79C3-D622-7006-371B-38044F769623}"/>
              </a:ext>
            </a:extLst>
          </p:cNvPr>
          <p:cNvSpPr/>
          <p:nvPr/>
        </p:nvSpPr>
        <p:spPr>
          <a:xfrm>
            <a:off x="1459732" y="3616275"/>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5" name="Oval 14">
            <a:extLst>
              <a:ext uri="{FF2B5EF4-FFF2-40B4-BE49-F238E27FC236}">
                <a16:creationId xmlns:a16="http://schemas.microsoft.com/office/drawing/2014/main" id="{22E7F5C7-0A38-5BD4-D6A8-E1DC2D2209B6}"/>
              </a:ext>
            </a:extLst>
          </p:cNvPr>
          <p:cNvSpPr/>
          <p:nvPr/>
        </p:nvSpPr>
        <p:spPr>
          <a:xfrm>
            <a:off x="1604897" y="2103942"/>
            <a:ext cx="1017188" cy="1017188"/>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6" name="Oval 15">
            <a:extLst>
              <a:ext uri="{FF2B5EF4-FFF2-40B4-BE49-F238E27FC236}">
                <a16:creationId xmlns:a16="http://schemas.microsoft.com/office/drawing/2014/main" id="{C2D118AA-ABCB-F3CD-FAD6-C152B83D0A6C}"/>
              </a:ext>
            </a:extLst>
          </p:cNvPr>
          <p:cNvSpPr/>
          <p:nvPr/>
        </p:nvSpPr>
        <p:spPr>
          <a:xfrm>
            <a:off x="1604897" y="3774089"/>
            <a:ext cx="1017188" cy="1017188"/>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7" name="Content Placeholder 2">
            <a:extLst>
              <a:ext uri="{FF2B5EF4-FFF2-40B4-BE49-F238E27FC236}">
                <a16:creationId xmlns:a16="http://schemas.microsoft.com/office/drawing/2014/main" id="{35FDB715-A61E-5001-5338-3C3455DCF027}"/>
              </a:ext>
            </a:extLst>
          </p:cNvPr>
          <p:cNvSpPr>
            <a:spLocks noGrp="1"/>
          </p:cNvSpPr>
          <p:nvPr>
            <p:ph idx="1"/>
          </p:nvPr>
        </p:nvSpPr>
        <p:spPr>
          <a:xfrm>
            <a:off x="4547147" y="1035740"/>
            <a:ext cx="3408297" cy="970859"/>
          </a:xfrm>
        </p:spPr>
        <p:txBody>
          <a:bodyPr/>
          <a:lstStyle/>
          <a:p>
            <a:pPr marL="0" indent="0">
              <a:lnSpc>
                <a:spcPct val="100000"/>
              </a:lnSpc>
              <a:buNone/>
            </a:pPr>
            <a:r>
              <a:rPr lang="en-CA" sz="1600" noProof="0"/>
              <a:t>Progressive weakness and atrophy not explained by a single nerve or root distribution</a:t>
            </a:r>
          </a:p>
        </p:txBody>
      </p:sp>
      <p:grpSp>
        <p:nvGrpSpPr>
          <p:cNvPr id="18" name="Group 17">
            <a:extLst>
              <a:ext uri="{FF2B5EF4-FFF2-40B4-BE49-F238E27FC236}">
                <a16:creationId xmlns:a16="http://schemas.microsoft.com/office/drawing/2014/main" id="{4F0600EB-E214-AA8B-1469-87DD8AEA3A81}"/>
              </a:ext>
            </a:extLst>
          </p:cNvPr>
          <p:cNvGrpSpPr/>
          <p:nvPr/>
        </p:nvGrpSpPr>
        <p:grpSpPr>
          <a:xfrm>
            <a:off x="3882284" y="1035741"/>
            <a:ext cx="511175" cy="511175"/>
            <a:chOff x="8296275" y="385763"/>
            <a:chExt cx="1247775" cy="1247775"/>
          </a:xfrm>
        </p:grpSpPr>
        <p:sp>
          <p:nvSpPr>
            <p:cNvPr id="19" name="Oval 18">
              <a:extLst>
                <a:ext uri="{FF2B5EF4-FFF2-40B4-BE49-F238E27FC236}">
                  <a16:creationId xmlns:a16="http://schemas.microsoft.com/office/drawing/2014/main" id="{797CF73D-0239-D994-66FA-123593529EA6}"/>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Flag with solid fill">
              <a:extLst>
                <a:ext uri="{FF2B5EF4-FFF2-40B4-BE49-F238E27FC236}">
                  <a16:creationId xmlns:a16="http://schemas.microsoft.com/office/drawing/2014/main" id="{37165361-2182-A209-D2F5-2709C27483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22" name="Group 21">
            <a:extLst>
              <a:ext uri="{FF2B5EF4-FFF2-40B4-BE49-F238E27FC236}">
                <a16:creationId xmlns:a16="http://schemas.microsoft.com/office/drawing/2014/main" id="{FCD8E363-F9FB-4469-E610-C1AC0D96CA26}"/>
              </a:ext>
            </a:extLst>
          </p:cNvPr>
          <p:cNvGrpSpPr/>
          <p:nvPr/>
        </p:nvGrpSpPr>
        <p:grpSpPr>
          <a:xfrm>
            <a:off x="3882284" y="1987016"/>
            <a:ext cx="511175" cy="511175"/>
            <a:chOff x="8296275" y="385763"/>
            <a:chExt cx="1247775" cy="1247775"/>
          </a:xfrm>
        </p:grpSpPr>
        <p:sp>
          <p:nvSpPr>
            <p:cNvPr id="23" name="Oval 22">
              <a:extLst>
                <a:ext uri="{FF2B5EF4-FFF2-40B4-BE49-F238E27FC236}">
                  <a16:creationId xmlns:a16="http://schemas.microsoft.com/office/drawing/2014/main" id="{490169AC-D074-572F-140B-8CC22AA0C36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4" name="Graphic 23" descr="Flag with solid fill">
              <a:extLst>
                <a:ext uri="{FF2B5EF4-FFF2-40B4-BE49-F238E27FC236}">
                  <a16:creationId xmlns:a16="http://schemas.microsoft.com/office/drawing/2014/main" id="{8DCFDF88-DA7B-CB35-C1F0-F9F92D3F73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26" name="Group 25">
            <a:extLst>
              <a:ext uri="{FF2B5EF4-FFF2-40B4-BE49-F238E27FC236}">
                <a16:creationId xmlns:a16="http://schemas.microsoft.com/office/drawing/2014/main" id="{C28BD08F-7F05-24C9-6297-21BC8DC72482}"/>
              </a:ext>
            </a:extLst>
          </p:cNvPr>
          <p:cNvGrpSpPr/>
          <p:nvPr/>
        </p:nvGrpSpPr>
        <p:grpSpPr>
          <a:xfrm>
            <a:off x="3882284" y="2990979"/>
            <a:ext cx="511175" cy="511175"/>
            <a:chOff x="8296275" y="385763"/>
            <a:chExt cx="1247775" cy="1247775"/>
          </a:xfrm>
        </p:grpSpPr>
        <p:sp>
          <p:nvSpPr>
            <p:cNvPr id="27" name="Oval 26">
              <a:extLst>
                <a:ext uri="{FF2B5EF4-FFF2-40B4-BE49-F238E27FC236}">
                  <a16:creationId xmlns:a16="http://schemas.microsoft.com/office/drawing/2014/main" id="{2FC15156-356F-906C-6235-2EF93F56773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8" name="Graphic 27" descr="Flag with solid fill">
              <a:extLst>
                <a:ext uri="{FF2B5EF4-FFF2-40B4-BE49-F238E27FC236}">
                  <a16:creationId xmlns:a16="http://schemas.microsoft.com/office/drawing/2014/main" id="{2B7A5086-B048-0927-3AD8-9F79EFA2D0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30" name="Group 29">
            <a:extLst>
              <a:ext uri="{FF2B5EF4-FFF2-40B4-BE49-F238E27FC236}">
                <a16:creationId xmlns:a16="http://schemas.microsoft.com/office/drawing/2014/main" id="{27C2533C-D567-7D8E-EAB3-585E29365E00}"/>
              </a:ext>
            </a:extLst>
          </p:cNvPr>
          <p:cNvGrpSpPr/>
          <p:nvPr/>
        </p:nvGrpSpPr>
        <p:grpSpPr>
          <a:xfrm>
            <a:off x="3882284" y="3783821"/>
            <a:ext cx="511175" cy="511175"/>
            <a:chOff x="8296275" y="385763"/>
            <a:chExt cx="1247775" cy="1247775"/>
          </a:xfrm>
        </p:grpSpPr>
        <p:sp>
          <p:nvSpPr>
            <p:cNvPr id="31" name="Oval 30">
              <a:extLst>
                <a:ext uri="{FF2B5EF4-FFF2-40B4-BE49-F238E27FC236}">
                  <a16:creationId xmlns:a16="http://schemas.microsoft.com/office/drawing/2014/main" id="{1AB701C1-ABDB-FE8F-C9B4-1E2310343A63}"/>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7" name="Graphic 56" descr="Flag with solid fill">
              <a:extLst>
                <a:ext uri="{FF2B5EF4-FFF2-40B4-BE49-F238E27FC236}">
                  <a16:creationId xmlns:a16="http://schemas.microsoft.com/office/drawing/2014/main" id="{619BA83D-5D10-A65B-5590-2BBC72FEF2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59" name="Content Placeholder 2">
            <a:extLst>
              <a:ext uri="{FF2B5EF4-FFF2-40B4-BE49-F238E27FC236}">
                <a16:creationId xmlns:a16="http://schemas.microsoft.com/office/drawing/2014/main" id="{B1B754DB-94D0-95B3-E0FE-A3B8BB8511CD}"/>
              </a:ext>
            </a:extLst>
          </p:cNvPr>
          <p:cNvSpPr txBox="1">
            <a:spLocks/>
          </p:cNvSpPr>
          <p:nvPr/>
        </p:nvSpPr>
        <p:spPr>
          <a:xfrm>
            <a:off x="4547147" y="1972130"/>
            <a:ext cx="3312886" cy="868052"/>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Profound weakness and atrophy in multiple nerve distributions, especially if bilateral</a:t>
            </a:r>
          </a:p>
        </p:txBody>
      </p:sp>
      <p:sp>
        <p:nvSpPr>
          <p:cNvPr id="64" name="Content Placeholder 2">
            <a:extLst>
              <a:ext uri="{FF2B5EF4-FFF2-40B4-BE49-F238E27FC236}">
                <a16:creationId xmlns:a16="http://schemas.microsoft.com/office/drawing/2014/main" id="{4566DB15-245B-6102-C4EC-E722B9F245E2}"/>
              </a:ext>
            </a:extLst>
          </p:cNvPr>
          <p:cNvSpPr txBox="1">
            <a:spLocks/>
          </p:cNvSpPr>
          <p:nvPr/>
        </p:nvSpPr>
        <p:spPr>
          <a:xfrm>
            <a:off x="4547147" y="4600111"/>
            <a:ext cx="3561985" cy="530126"/>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Absence of pain and sensory symptoms</a:t>
            </a:r>
          </a:p>
        </p:txBody>
      </p:sp>
      <p:sp>
        <p:nvSpPr>
          <p:cNvPr id="65" name="Content Placeholder 2">
            <a:extLst>
              <a:ext uri="{FF2B5EF4-FFF2-40B4-BE49-F238E27FC236}">
                <a16:creationId xmlns:a16="http://schemas.microsoft.com/office/drawing/2014/main" id="{730A04A6-3517-124A-C0A9-8F948F9604CB}"/>
              </a:ext>
            </a:extLst>
          </p:cNvPr>
          <p:cNvSpPr txBox="1">
            <a:spLocks/>
          </p:cNvSpPr>
          <p:nvPr/>
        </p:nvSpPr>
        <p:spPr>
          <a:xfrm>
            <a:off x="4547146" y="2982922"/>
            <a:ext cx="3479797" cy="465597"/>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Fasciculations in hand/forearm muscles</a:t>
            </a:r>
          </a:p>
        </p:txBody>
      </p:sp>
      <p:sp>
        <p:nvSpPr>
          <p:cNvPr id="66" name="Content Placeholder 2">
            <a:extLst>
              <a:ext uri="{FF2B5EF4-FFF2-40B4-BE49-F238E27FC236}">
                <a16:creationId xmlns:a16="http://schemas.microsoft.com/office/drawing/2014/main" id="{0DF3A7E4-5F1D-07E4-D2DF-4B19C89D993F}"/>
              </a:ext>
            </a:extLst>
          </p:cNvPr>
          <p:cNvSpPr txBox="1">
            <a:spLocks/>
          </p:cNvSpPr>
          <p:nvPr/>
        </p:nvSpPr>
        <p:spPr>
          <a:xfrm>
            <a:off x="4547148" y="3857041"/>
            <a:ext cx="3592288"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Hyperreflexia in atrophic muscles</a:t>
            </a:r>
          </a:p>
        </p:txBody>
      </p:sp>
      <p:grpSp>
        <p:nvGrpSpPr>
          <p:cNvPr id="67" name="Group 66">
            <a:extLst>
              <a:ext uri="{FF2B5EF4-FFF2-40B4-BE49-F238E27FC236}">
                <a16:creationId xmlns:a16="http://schemas.microsoft.com/office/drawing/2014/main" id="{A0BD5FC7-69C7-9F3E-35BB-E72CCA05CA4B}"/>
              </a:ext>
            </a:extLst>
          </p:cNvPr>
          <p:cNvGrpSpPr/>
          <p:nvPr/>
        </p:nvGrpSpPr>
        <p:grpSpPr>
          <a:xfrm>
            <a:off x="3882284" y="4625865"/>
            <a:ext cx="511175" cy="511175"/>
            <a:chOff x="8296275" y="385763"/>
            <a:chExt cx="1247775" cy="1247775"/>
          </a:xfrm>
        </p:grpSpPr>
        <p:sp>
          <p:nvSpPr>
            <p:cNvPr id="68" name="Oval 67">
              <a:extLst>
                <a:ext uri="{FF2B5EF4-FFF2-40B4-BE49-F238E27FC236}">
                  <a16:creationId xmlns:a16="http://schemas.microsoft.com/office/drawing/2014/main" id="{2D57D75E-9D91-968C-6D31-8B55345F0A63}"/>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9" name="Graphic 68" descr="Flag with solid fill">
              <a:extLst>
                <a:ext uri="{FF2B5EF4-FFF2-40B4-BE49-F238E27FC236}">
                  <a16:creationId xmlns:a16="http://schemas.microsoft.com/office/drawing/2014/main" id="{2ADB3E6F-612F-00C4-6B28-BCDBDBF37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70" name="Content Placeholder 2">
            <a:extLst>
              <a:ext uri="{FF2B5EF4-FFF2-40B4-BE49-F238E27FC236}">
                <a16:creationId xmlns:a16="http://schemas.microsoft.com/office/drawing/2014/main" id="{32CD0E51-4162-8AD1-F75B-F43AEE205221}"/>
              </a:ext>
            </a:extLst>
          </p:cNvPr>
          <p:cNvSpPr txBox="1">
            <a:spLocks/>
          </p:cNvSpPr>
          <p:nvPr/>
        </p:nvSpPr>
        <p:spPr>
          <a:xfrm>
            <a:off x="4547148" y="5395587"/>
            <a:ext cx="3592288" cy="100480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Failure to improve / continued progression after decompressive surgery or other intervention</a:t>
            </a:r>
          </a:p>
        </p:txBody>
      </p:sp>
      <p:grpSp>
        <p:nvGrpSpPr>
          <p:cNvPr id="71" name="Group 70">
            <a:extLst>
              <a:ext uri="{FF2B5EF4-FFF2-40B4-BE49-F238E27FC236}">
                <a16:creationId xmlns:a16="http://schemas.microsoft.com/office/drawing/2014/main" id="{32CDC876-821F-F441-C11E-5353DEAF465E}"/>
              </a:ext>
            </a:extLst>
          </p:cNvPr>
          <p:cNvGrpSpPr/>
          <p:nvPr/>
        </p:nvGrpSpPr>
        <p:grpSpPr>
          <a:xfrm>
            <a:off x="3882284" y="5446741"/>
            <a:ext cx="511175" cy="511175"/>
            <a:chOff x="8296275" y="385763"/>
            <a:chExt cx="1247775" cy="1247775"/>
          </a:xfrm>
        </p:grpSpPr>
        <p:sp>
          <p:nvSpPr>
            <p:cNvPr id="72" name="Oval 71">
              <a:extLst>
                <a:ext uri="{FF2B5EF4-FFF2-40B4-BE49-F238E27FC236}">
                  <a16:creationId xmlns:a16="http://schemas.microsoft.com/office/drawing/2014/main" id="{7C713716-66FB-6C85-7A28-431B3C91BFA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73" name="Graphic 72" descr="Flag with solid fill">
              <a:extLst>
                <a:ext uri="{FF2B5EF4-FFF2-40B4-BE49-F238E27FC236}">
                  <a16:creationId xmlns:a16="http://schemas.microsoft.com/office/drawing/2014/main" id="{07CA878D-E0A7-FCF9-F76B-935ABC327F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74" name="Rectangle: Rounded Corners 73">
            <a:extLst>
              <a:ext uri="{FF2B5EF4-FFF2-40B4-BE49-F238E27FC236}">
                <a16:creationId xmlns:a16="http://schemas.microsoft.com/office/drawing/2014/main" id="{615511C5-6028-A18C-6FEB-440130178A97}"/>
              </a:ext>
            </a:extLst>
          </p:cNvPr>
          <p:cNvSpPr/>
          <p:nvPr/>
        </p:nvSpPr>
        <p:spPr>
          <a:xfrm>
            <a:off x="8331202" y="1089024"/>
            <a:ext cx="3479798" cy="4563765"/>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75" name="TextBox 74">
            <a:extLst>
              <a:ext uri="{FF2B5EF4-FFF2-40B4-BE49-F238E27FC236}">
                <a16:creationId xmlns:a16="http://schemas.microsoft.com/office/drawing/2014/main" id="{75FF4C54-2B54-6286-9518-E95F57172549}"/>
              </a:ext>
            </a:extLst>
          </p:cNvPr>
          <p:cNvSpPr txBox="1"/>
          <p:nvPr/>
        </p:nvSpPr>
        <p:spPr>
          <a:xfrm>
            <a:off x="8451039" y="3847126"/>
            <a:ext cx="3244754" cy="1815882"/>
          </a:xfrm>
          <a:prstGeom prst="rect">
            <a:avLst/>
          </a:prstGeom>
          <a:noFill/>
        </p:spPr>
        <p:txBody>
          <a:bodyPr wrap="square" lIns="91440" tIns="45720" rIns="91440" bIns="45720" anchor="t">
            <a:spAutoFit/>
          </a:bodyPr>
          <a:lstStyle/>
          <a:p>
            <a:pPr algn="ctr"/>
            <a:r>
              <a:rPr lang="en-CA" sz="1600" noProof="0"/>
              <a:t>A survey of American Society for Surgery of the Hand members found that 11% reported performing nerve decompression surgery on patients later diagnosed with ALS/MND</a:t>
            </a:r>
            <a:r>
              <a:rPr lang="en-CA" sz="1600" baseline="30000" noProof="0"/>
              <a:t>1</a:t>
            </a:r>
          </a:p>
        </p:txBody>
      </p:sp>
      <p:grpSp>
        <p:nvGrpSpPr>
          <p:cNvPr id="76" name="Group 75">
            <a:extLst>
              <a:ext uri="{FF2B5EF4-FFF2-40B4-BE49-F238E27FC236}">
                <a16:creationId xmlns:a16="http://schemas.microsoft.com/office/drawing/2014/main" id="{E93CFD6E-6090-F3E7-6399-6B3BF86BA9C9}"/>
              </a:ext>
            </a:extLst>
          </p:cNvPr>
          <p:cNvGrpSpPr/>
          <p:nvPr/>
        </p:nvGrpSpPr>
        <p:grpSpPr>
          <a:xfrm>
            <a:off x="9410260" y="2259880"/>
            <a:ext cx="1307519" cy="1307519"/>
            <a:chOff x="12155188" y="2669988"/>
            <a:chExt cx="1307519" cy="1307519"/>
          </a:xfrm>
        </p:grpSpPr>
        <p:sp>
          <p:nvSpPr>
            <p:cNvPr id="77" name="Oval 76">
              <a:extLst>
                <a:ext uri="{FF2B5EF4-FFF2-40B4-BE49-F238E27FC236}">
                  <a16:creationId xmlns:a16="http://schemas.microsoft.com/office/drawing/2014/main" id="{14A3258C-7899-85FD-9CD7-AF9D4AB2A34C}"/>
                </a:ext>
              </a:extLst>
            </p:cNvPr>
            <p:cNvSpPr/>
            <p:nvPr/>
          </p:nvSpPr>
          <p:spPr>
            <a:xfrm>
              <a:off x="12155188" y="2669988"/>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78" name="Picture 77">
              <a:extLst>
                <a:ext uri="{FF2B5EF4-FFF2-40B4-BE49-F238E27FC236}">
                  <a16:creationId xmlns:a16="http://schemas.microsoft.com/office/drawing/2014/main" id="{CEABB452-5941-8D5D-B74A-3C610EB65A45}"/>
                </a:ext>
              </a:extLst>
            </p:cNvPr>
            <p:cNvPicPr>
              <a:picLocks noChangeAspect="1"/>
            </p:cNvPicPr>
            <p:nvPr/>
          </p:nvPicPr>
          <p:blipFill>
            <a:blip r:embed="rId9"/>
            <a:srcRect l="6642" r="5554"/>
            <a:stretch>
              <a:fillRect/>
            </a:stretch>
          </p:blipFill>
          <p:spPr>
            <a:xfrm>
              <a:off x="12287857" y="2822296"/>
              <a:ext cx="1044174" cy="1019314"/>
            </a:xfrm>
            <a:prstGeom prst="ellipse">
              <a:avLst/>
            </a:prstGeom>
          </p:spPr>
        </p:pic>
      </p:grpSp>
      <p:pic>
        <p:nvPicPr>
          <p:cNvPr id="79" name="Picture 78" descr="A black and white logo&#10;&#10;AI-generated content may be incorrect.">
            <a:extLst>
              <a:ext uri="{FF2B5EF4-FFF2-40B4-BE49-F238E27FC236}">
                <a16:creationId xmlns:a16="http://schemas.microsoft.com/office/drawing/2014/main" id="{E8ECFC09-5C8D-4EBA-0A4E-32AB89C51C92}"/>
              </a:ext>
            </a:extLst>
          </p:cNvPr>
          <p:cNvPicPr>
            <a:picLocks noChangeAspect="1"/>
          </p:cNvPicPr>
          <p:nvPr/>
        </p:nvPicPr>
        <p:blipFill>
          <a:blip r:embed="rId10">
            <a:alphaModFix/>
            <a:extLst>
              <a:ext uri="{28A0092B-C50C-407E-A947-70E740481C1C}">
                <a14:useLocalDpi xmlns:a14="http://schemas.microsoft.com/office/drawing/2010/main" val="0"/>
              </a:ext>
            </a:extLst>
          </a:blip>
          <a:stretch>
            <a:fillRect/>
          </a:stretch>
        </p:blipFill>
        <p:spPr>
          <a:xfrm>
            <a:off x="8589963" y="1221090"/>
            <a:ext cx="2962275" cy="747122"/>
          </a:xfrm>
          <a:prstGeom prst="rect">
            <a:avLst/>
          </a:prstGeom>
        </p:spPr>
      </p:pic>
    </p:spTree>
    <p:extLst>
      <p:ext uri="{BB962C8B-B14F-4D97-AF65-F5344CB8AC3E}">
        <p14:creationId xmlns:p14="http://schemas.microsoft.com/office/powerpoint/2010/main" val="992343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0F03-043F-D05A-003F-14C194B23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8CEE2-F753-1239-AD8E-C9272CC96498}"/>
              </a:ext>
            </a:extLst>
          </p:cNvPr>
          <p:cNvSpPr>
            <a:spLocks noGrp="1"/>
          </p:cNvSpPr>
          <p:nvPr>
            <p:ph type="title"/>
          </p:nvPr>
        </p:nvSpPr>
        <p:spPr>
          <a:xfrm>
            <a:off x="360001" y="360000"/>
            <a:ext cx="9088800" cy="923330"/>
          </a:xfrm>
        </p:spPr>
        <p:txBody>
          <a:bodyPr wrap="square">
            <a:spAutoFit/>
          </a:bodyPr>
          <a:lstStyle/>
          <a:p>
            <a:r>
              <a:rPr lang="en-CA" sz="2800" noProof="0">
                <a:latin typeface="+mj-lt"/>
              </a:rPr>
              <a:t>Early </a:t>
            </a:r>
            <a:r>
              <a:rPr lang="en-CA" noProof="0">
                <a:latin typeface="+mj-lt"/>
              </a:rPr>
              <a:t>Clues</a:t>
            </a:r>
            <a:r>
              <a:rPr lang="en-CA" sz="2800" noProof="0">
                <a:latin typeface="+mj-lt"/>
              </a:rPr>
              <a:t> and Red Flags for General Neurologists</a:t>
            </a:r>
            <a:endParaRPr lang="en-CA" sz="2800" b="1" noProof="0">
              <a:solidFill>
                <a:schemeClr val="accent1"/>
              </a:solidFill>
              <a:latin typeface="+mj-lt"/>
            </a:endParaRPr>
          </a:p>
        </p:txBody>
      </p:sp>
      <p:sp>
        <p:nvSpPr>
          <p:cNvPr id="9" name="Content Placeholder 2">
            <a:extLst>
              <a:ext uri="{FF2B5EF4-FFF2-40B4-BE49-F238E27FC236}">
                <a16:creationId xmlns:a16="http://schemas.microsoft.com/office/drawing/2014/main" id="{770A971E-36C9-EF1C-E3B0-ECEA3E314282}"/>
              </a:ext>
            </a:extLst>
          </p:cNvPr>
          <p:cNvSpPr>
            <a:spLocks noGrp="1"/>
          </p:cNvSpPr>
          <p:nvPr>
            <p:ph idx="1"/>
          </p:nvPr>
        </p:nvSpPr>
        <p:spPr>
          <a:xfrm>
            <a:off x="4200368" y="1311021"/>
            <a:ext cx="6734880" cy="970859"/>
          </a:xfrm>
        </p:spPr>
        <p:txBody>
          <a:bodyPr/>
          <a:lstStyle/>
          <a:p>
            <a:pPr marL="0" indent="0">
              <a:lnSpc>
                <a:spcPct val="100000"/>
              </a:lnSpc>
              <a:buNone/>
            </a:pPr>
            <a:r>
              <a:rPr lang="en-CA" sz="2000" noProof="0"/>
              <a:t>Progressive, asymmetric weakness not attributable to a single nerve or root distribution</a:t>
            </a:r>
          </a:p>
          <a:p>
            <a:pPr>
              <a:lnSpc>
                <a:spcPct val="100000"/>
              </a:lnSpc>
              <a:buClr>
                <a:srgbClr val="57CFAC"/>
              </a:buClr>
              <a:buFont typeface="Wingdings" panose="05000000000000000000" pitchFamily="2" charset="2"/>
              <a:buChar char="§"/>
            </a:pPr>
            <a:r>
              <a:rPr lang="en-CA" sz="1800" noProof="0"/>
              <a:t>Often starts in a limb (</a:t>
            </a:r>
            <a:r>
              <a:rPr lang="en-CA" sz="1800" noProof="0" err="1"/>
              <a:t>eg</a:t>
            </a:r>
            <a:r>
              <a:rPr lang="en-CA" sz="1800" noProof="0"/>
              <a:t>, foot drop, weak grip) or with bulbar symptoms (dysarthria, dysphagia, tongue fasciculations)</a:t>
            </a:r>
          </a:p>
          <a:p>
            <a:pPr marL="0" indent="0">
              <a:lnSpc>
                <a:spcPct val="100000"/>
              </a:lnSpc>
              <a:buNone/>
            </a:pPr>
            <a:endParaRPr lang="en-CA" sz="2000" noProof="0"/>
          </a:p>
        </p:txBody>
      </p:sp>
      <p:grpSp>
        <p:nvGrpSpPr>
          <p:cNvPr id="16" name="Group 15">
            <a:extLst>
              <a:ext uri="{FF2B5EF4-FFF2-40B4-BE49-F238E27FC236}">
                <a16:creationId xmlns:a16="http://schemas.microsoft.com/office/drawing/2014/main" id="{225BC24C-F7C6-5175-4B91-EB150D24B43F}"/>
              </a:ext>
            </a:extLst>
          </p:cNvPr>
          <p:cNvGrpSpPr/>
          <p:nvPr/>
        </p:nvGrpSpPr>
        <p:grpSpPr>
          <a:xfrm>
            <a:off x="3535505" y="1347598"/>
            <a:ext cx="511175" cy="511175"/>
            <a:chOff x="8296275" y="385763"/>
            <a:chExt cx="1247775" cy="1247775"/>
          </a:xfrm>
        </p:grpSpPr>
        <p:sp>
          <p:nvSpPr>
            <p:cNvPr id="24" name="Oval 23">
              <a:extLst>
                <a:ext uri="{FF2B5EF4-FFF2-40B4-BE49-F238E27FC236}">
                  <a16:creationId xmlns:a16="http://schemas.microsoft.com/office/drawing/2014/main" id="{AF09D7DB-1F7F-364A-9945-44EF0C09E88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6" name="Graphic 25" descr="Flag with solid fill">
              <a:extLst>
                <a:ext uri="{FF2B5EF4-FFF2-40B4-BE49-F238E27FC236}">
                  <a16:creationId xmlns:a16="http://schemas.microsoft.com/office/drawing/2014/main" id="{A8823216-EED0-FAEF-56F9-D54566016A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27" name="Group 26">
            <a:extLst>
              <a:ext uri="{FF2B5EF4-FFF2-40B4-BE49-F238E27FC236}">
                <a16:creationId xmlns:a16="http://schemas.microsoft.com/office/drawing/2014/main" id="{BA0499DC-A7D1-3252-65D5-4923DED33887}"/>
              </a:ext>
            </a:extLst>
          </p:cNvPr>
          <p:cNvGrpSpPr/>
          <p:nvPr/>
        </p:nvGrpSpPr>
        <p:grpSpPr>
          <a:xfrm>
            <a:off x="3535505" y="3206699"/>
            <a:ext cx="511175" cy="511175"/>
            <a:chOff x="8296275" y="385763"/>
            <a:chExt cx="1247775" cy="1247775"/>
          </a:xfrm>
        </p:grpSpPr>
        <p:sp>
          <p:nvSpPr>
            <p:cNvPr id="29" name="Oval 28">
              <a:extLst>
                <a:ext uri="{FF2B5EF4-FFF2-40B4-BE49-F238E27FC236}">
                  <a16:creationId xmlns:a16="http://schemas.microsoft.com/office/drawing/2014/main" id="{30FFC573-DCC7-2CCE-D7C3-BAF1577A53E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0" name="Graphic 29" descr="Flag with solid fill">
              <a:extLst>
                <a:ext uri="{FF2B5EF4-FFF2-40B4-BE49-F238E27FC236}">
                  <a16:creationId xmlns:a16="http://schemas.microsoft.com/office/drawing/2014/main" id="{26EC830A-DD58-9F8C-675E-D19FBDC5F8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31" name="Group 30">
            <a:extLst>
              <a:ext uri="{FF2B5EF4-FFF2-40B4-BE49-F238E27FC236}">
                <a16:creationId xmlns:a16="http://schemas.microsoft.com/office/drawing/2014/main" id="{90D72521-FF73-16DB-F3DF-E5F9A30D5EDC}"/>
              </a:ext>
            </a:extLst>
          </p:cNvPr>
          <p:cNvGrpSpPr/>
          <p:nvPr/>
        </p:nvGrpSpPr>
        <p:grpSpPr>
          <a:xfrm>
            <a:off x="3535505" y="4120371"/>
            <a:ext cx="511175" cy="511175"/>
            <a:chOff x="8296275" y="385763"/>
            <a:chExt cx="1247775" cy="1247775"/>
          </a:xfrm>
        </p:grpSpPr>
        <p:sp>
          <p:nvSpPr>
            <p:cNvPr id="32" name="Oval 31">
              <a:extLst>
                <a:ext uri="{FF2B5EF4-FFF2-40B4-BE49-F238E27FC236}">
                  <a16:creationId xmlns:a16="http://schemas.microsoft.com/office/drawing/2014/main" id="{78FB1C52-AC18-4436-324E-380E546860AE}"/>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4" name="Graphic 33" descr="Flag with solid fill">
              <a:extLst>
                <a:ext uri="{FF2B5EF4-FFF2-40B4-BE49-F238E27FC236}">
                  <a16:creationId xmlns:a16="http://schemas.microsoft.com/office/drawing/2014/main" id="{78269324-B443-EA2D-E0B5-A747CC2BA3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35" name="Group 34">
            <a:extLst>
              <a:ext uri="{FF2B5EF4-FFF2-40B4-BE49-F238E27FC236}">
                <a16:creationId xmlns:a16="http://schemas.microsoft.com/office/drawing/2014/main" id="{F106338B-74C5-3892-CF2C-4355D530A740}"/>
              </a:ext>
            </a:extLst>
          </p:cNvPr>
          <p:cNvGrpSpPr/>
          <p:nvPr/>
        </p:nvGrpSpPr>
        <p:grpSpPr>
          <a:xfrm>
            <a:off x="3535505" y="5096727"/>
            <a:ext cx="511175" cy="511175"/>
            <a:chOff x="8296275" y="385763"/>
            <a:chExt cx="1247775" cy="1247775"/>
          </a:xfrm>
        </p:grpSpPr>
        <p:sp>
          <p:nvSpPr>
            <p:cNvPr id="36" name="Oval 35">
              <a:extLst>
                <a:ext uri="{FF2B5EF4-FFF2-40B4-BE49-F238E27FC236}">
                  <a16:creationId xmlns:a16="http://schemas.microsoft.com/office/drawing/2014/main" id="{32B1341A-850C-22B0-3626-63E93AA108C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7" name="Graphic 36" descr="Flag with solid fill">
              <a:extLst>
                <a:ext uri="{FF2B5EF4-FFF2-40B4-BE49-F238E27FC236}">
                  <a16:creationId xmlns:a16="http://schemas.microsoft.com/office/drawing/2014/main" id="{8CD7AF29-86C2-4855-A80D-CF37CB6BE2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38" name="Content Placeholder 2">
            <a:extLst>
              <a:ext uri="{FF2B5EF4-FFF2-40B4-BE49-F238E27FC236}">
                <a16:creationId xmlns:a16="http://schemas.microsoft.com/office/drawing/2014/main" id="{1243FFF8-F033-391E-D392-536EEC1F8E64}"/>
              </a:ext>
            </a:extLst>
          </p:cNvPr>
          <p:cNvSpPr txBox="1">
            <a:spLocks/>
          </p:cNvSpPr>
          <p:nvPr/>
        </p:nvSpPr>
        <p:spPr>
          <a:xfrm>
            <a:off x="4200368" y="3241316"/>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pain and sensory symptoms </a:t>
            </a:r>
          </a:p>
        </p:txBody>
      </p:sp>
      <p:sp>
        <p:nvSpPr>
          <p:cNvPr id="39" name="Content Placeholder 2">
            <a:extLst>
              <a:ext uri="{FF2B5EF4-FFF2-40B4-BE49-F238E27FC236}">
                <a16:creationId xmlns:a16="http://schemas.microsoft.com/office/drawing/2014/main" id="{05B4438C-7B53-2E10-7F35-EEA2DCCB53CF}"/>
              </a:ext>
            </a:extLst>
          </p:cNvPr>
          <p:cNvSpPr txBox="1">
            <a:spLocks/>
          </p:cNvSpPr>
          <p:nvPr/>
        </p:nvSpPr>
        <p:spPr>
          <a:xfrm>
            <a:off x="4200368" y="4154379"/>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Unexplained, unintentional weight loss </a:t>
            </a:r>
          </a:p>
        </p:txBody>
      </p:sp>
      <p:sp>
        <p:nvSpPr>
          <p:cNvPr id="40" name="Content Placeholder 2">
            <a:extLst>
              <a:ext uri="{FF2B5EF4-FFF2-40B4-BE49-F238E27FC236}">
                <a16:creationId xmlns:a16="http://schemas.microsoft.com/office/drawing/2014/main" id="{0EE651DD-9B1C-3268-DD5D-ABB1113072FD}"/>
              </a:ext>
            </a:extLst>
          </p:cNvPr>
          <p:cNvSpPr txBox="1">
            <a:spLocks/>
          </p:cNvSpPr>
          <p:nvPr/>
        </p:nvSpPr>
        <p:spPr>
          <a:xfrm>
            <a:off x="4200368" y="5041931"/>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No improvement after peripheral nerve surgery (e.g., carpal/cubital tunnel release), immunotherapy (in cases misdiagnosed as immune-mediated neuropathies), or other interventions </a:t>
            </a:r>
          </a:p>
        </p:txBody>
      </p:sp>
      <p:sp>
        <p:nvSpPr>
          <p:cNvPr id="41" name="Oval 40">
            <a:extLst>
              <a:ext uri="{FF2B5EF4-FFF2-40B4-BE49-F238E27FC236}">
                <a16:creationId xmlns:a16="http://schemas.microsoft.com/office/drawing/2014/main" id="{2617CE8A-670E-A6A8-C61E-E0D1ECEAF122}"/>
              </a:ext>
            </a:extLst>
          </p:cNvPr>
          <p:cNvSpPr/>
          <p:nvPr/>
        </p:nvSpPr>
        <p:spPr>
          <a:xfrm>
            <a:off x="1313584" y="2698579"/>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42" name="Picture 41">
            <a:extLst>
              <a:ext uri="{FF2B5EF4-FFF2-40B4-BE49-F238E27FC236}">
                <a16:creationId xmlns:a16="http://schemas.microsoft.com/office/drawing/2014/main" id="{6EDA3144-902F-31F7-C62E-6F1210483639}"/>
              </a:ext>
            </a:extLst>
          </p:cNvPr>
          <p:cNvPicPr>
            <a:picLocks noChangeAspect="1"/>
          </p:cNvPicPr>
          <p:nvPr/>
        </p:nvPicPr>
        <p:blipFill>
          <a:blip r:embed="rId7"/>
          <a:stretch>
            <a:fillRect/>
          </a:stretch>
        </p:blipFill>
        <p:spPr>
          <a:xfrm>
            <a:off x="1414426" y="2812338"/>
            <a:ext cx="1102501" cy="1080000"/>
          </a:xfrm>
          <a:prstGeom prst="ellipse">
            <a:avLst/>
          </a:prstGeom>
        </p:spPr>
      </p:pic>
    </p:spTree>
    <p:extLst>
      <p:ext uri="{BB962C8B-B14F-4D97-AF65-F5344CB8AC3E}">
        <p14:creationId xmlns:p14="http://schemas.microsoft.com/office/powerpoint/2010/main" val="2459520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20EA4-F07B-2A3F-3824-AE8BB4194731}"/>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A3EAA03F-98BA-910D-749F-EE6DA62BD5CD}"/>
              </a:ext>
            </a:extLst>
          </p:cNvPr>
          <p:cNvSpPr>
            <a:spLocks noGrp="1"/>
          </p:cNvSpPr>
          <p:nvPr>
            <p:ph type="title"/>
          </p:nvPr>
        </p:nvSpPr>
        <p:spPr>
          <a:xfrm>
            <a:off x="360000" y="360000"/>
            <a:ext cx="9272799" cy="867930"/>
          </a:xfrm>
        </p:spPr>
        <p:txBody>
          <a:bodyPr>
            <a:spAutoFit/>
          </a:bodyPr>
          <a:lstStyle/>
          <a:p>
            <a:r>
              <a:rPr lang="en-CA" sz="2800" noProof="0">
                <a:latin typeface="+mj-lt"/>
              </a:rPr>
              <a:t>Early Clues and Red Flags for Ear, Nose &amp; Throat Specialists and Speech Language Therapists</a:t>
            </a:r>
            <a:endParaRPr lang="en-CA" sz="2800" b="1" noProof="0">
              <a:solidFill>
                <a:schemeClr val="accent1"/>
              </a:solidFill>
              <a:latin typeface="+mj-lt"/>
            </a:endParaRPr>
          </a:p>
        </p:txBody>
      </p:sp>
      <p:sp>
        <p:nvSpPr>
          <p:cNvPr id="13" name="Content Placeholder 2">
            <a:extLst>
              <a:ext uri="{FF2B5EF4-FFF2-40B4-BE49-F238E27FC236}">
                <a16:creationId xmlns:a16="http://schemas.microsoft.com/office/drawing/2014/main" id="{006FEC6C-969E-5E78-4A3E-5725A3585CE5}"/>
              </a:ext>
            </a:extLst>
          </p:cNvPr>
          <p:cNvSpPr>
            <a:spLocks noGrp="1"/>
          </p:cNvSpPr>
          <p:nvPr>
            <p:ph idx="1"/>
          </p:nvPr>
        </p:nvSpPr>
        <p:spPr>
          <a:xfrm>
            <a:off x="4472211" y="1590237"/>
            <a:ext cx="6567755" cy="561535"/>
          </a:xfrm>
        </p:spPr>
        <p:txBody>
          <a:bodyPr/>
          <a:lstStyle/>
          <a:p>
            <a:pPr marL="0" indent="0">
              <a:lnSpc>
                <a:spcPct val="100000"/>
              </a:lnSpc>
              <a:buNone/>
            </a:pPr>
            <a:r>
              <a:rPr lang="en-CA" sz="2000" noProof="0"/>
              <a:t>Dysarthria (slurred or impaired speech)</a:t>
            </a:r>
          </a:p>
        </p:txBody>
      </p:sp>
      <p:grpSp>
        <p:nvGrpSpPr>
          <p:cNvPr id="20" name="Group 19">
            <a:extLst>
              <a:ext uri="{FF2B5EF4-FFF2-40B4-BE49-F238E27FC236}">
                <a16:creationId xmlns:a16="http://schemas.microsoft.com/office/drawing/2014/main" id="{D375726C-6F69-CF69-57AC-F771E383F6CA}"/>
              </a:ext>
            </a:extLst>
          </p:cNvPr>
          <p:cNvGrpSpPr/>
          <p:nvPr/>
        </p:nvGrpSpPr>
        <p:grpSpPr>
          <a:xfrm>
            <a:off x="3807348" y="1521311"/>
            <a:ext cx="511175" cy="511175"/>
            <a:chOff x="8296275" y="385763"/>
            <a:chExt cx="1247775" cy="1247775"/>
          </a:xfrm>
        </p:grpSpPr>
        <p:sp>
          <p:nvSpPr>
            <p:cNvPr id="21" name="Oval 20">
              <a:extLst>
                <a:ext uri="{FF2B5EF4-FFF2-40B4-BE49-F238E27FC236}">
                  <a16:creationId xmlns:a16="http://schemas.microsoft.com/office/drawing/2014/main" id="{9DF5799D-D2E8-5D78-1298-4107B9C99606}"/>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4" name="Graphic 33" descr="Flag with solid fill">
              <a:extLst>
                <a:ext uri="{FF2B5EF4-FFF2-40B4-BE49-F238E27FC236}">
                  <a16:creationId xmlns:a16="http://schemas.microsoft.com/office/drawing/2014/main" id="{80B98472-9438-5BEA-FFBD-748C5E9285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36" name="Group 35">
            <a:extLst>
              <a:ext uri="{FF2B5EF4-FFF2-40B4-BE49-F238E27FC236}">
                <a16:creationId xmlns:a16="http://schemas.microsoft.com/office/drawing/2014/main" id="{6F14E240-9F21-26E2-0EBF-20539EA9D894}"/>
              </a:ext>
            </a:extLst>
          </p:cNvPr>
          <p:cNvGrpSpPr/>
          <p:nvPr/>
        </p:nvGrpSpPr>
        <p:grpSpPr>
          <a:xfrm>
            <a:off x="3807348" y="2418665"/>
            <a:ext cx="511175" cy="511175"/>
            <a:chOff x="8296275" y="385763"/>
            <a:chExt cx="1247775" cy="1247775"/>
          </a:xfrm>
        </p:grpSpPr>
        <p:sp>
          <p:nvSpPr>
            <p:cNvPr id="39" name="Oval 38">
              <a:extLst>
                <a:ext uri="{FF2B5EF4-FFF2-40B4-BE49-F238E27FC236}">
                  <a16:creationId xmlns:a16="http://schemas.microsoft.com/office/drawing/2014/main" id="{15597044-FEED-BE08-F685-C644D88B890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0" name="Graphic 39" descr="Flag with solid fill">
              <a:extLst>
                <a:ext uri="{FF2B5EF4-FFF2-40B4-BE49-F238E27FC236}">
                  <a16:creationId xmlns:a16="http://schemas.microsoft.com/office/drawing/2014/main" id="{57910C86-1D36-D232-C588-001F1DAFF5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41" name="Group 40">
            <a:extLst>
              <a:ext uri="{FF2B5EF4-FFF2-40B4-BE49-F238E27FC236}">
                <a16:creationId xmlns:a16="http://schemas.microsoft.com/office/drawing/2014/main" id="{B059129B-1769-CA1B-8AB4-5B54BD7DD9AE}"/>
              </a:ext>
            </a:extLst>
          </p:cNvPr>
          <p:cNvGrpSpPr/>
          <p:nvPr/>
        </p:nvGrpSpPr>
        <p:grpSpPr>
          <a:xfrm>
            <a:off x="3807348" y="3316019"/>
            <a:ext cx="511175" cy="511175"/>
            <a:chOff x="8296275" y="385763"/>
            <a:chExt cx="1247775" cy="1247775"/>
          </a:xfrm>
        </p:grpSpPr>
        <p:sp>
          <p:nvSpPr>
            <p:cNvPr id="42" name="Oval 41">
              <a:extLst>
                <a:ext uri="{FF2B5EF4-FFF2-40B4-BE49-F238E27FC236}">
                  <a16:creationId xmlns:a16="http://schemas.microsoft.com/office/drawing/2014/main" id="{D71C9B02-C5BF-E31B-ADEC-1EB8AD5B485F}"/>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3" name="Graphic 42" descr="Flag with solid fill">
              <a:extLst>
                <a:ext uri="{FF2B5EF4-FFF2-40B4-BE49-F238E27FC236}">
                  <a16:creationId xmlns:a16="http://schemas.microsoft.com/office/drawing/2014/main" id="{3C2B90A3-AC20-5F99-8F9F-B0DA021728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44" name="Group 43">
            <a:extLst>
              <a:ext uri="{FF2B5EF4-FFF2-40B4-BE49-F238E27FC236}">
                <a16:creationId xmlns:a16="http://schemas.microsoft.com/office/drawing/2014/main" id="{2635E7B8-C135-9042-452F-C516A4CB6120}"/>
              </a:ext>
            </a:extLst>
          </p:cNvPr>
          <p:cNvGrpSpPr/>
          <p:nvPr/>
        </p:nvGrpSpPr>
        <p:grpSpPr>
          <a:xfrm>
            <a:off x="3807348" y="4213373"/>
            <a:ext cx="511175" cy="511175"/>
            <a:chOff x="8296275" y="385763"/>
            <a:chExt cx="1247775" cy="1247775"/>
          </a:xfrm>
        </p:grpSpPr>
        <p:sp>
          <p:nvSpPr>
            <p:cNvPr id="45" name="Oval 44">
              <a:extLst>
                <a:ext uri="{FF2B5EF4-FFF2-40B4-BE49-F238E27FC236}">
                  <a16:creationId xmlns:a16="http://schemas.microsoft.com/office/drawing/2014/main" id="{C91DC3B2-9E49-D382-1BDA-032D80A9809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6" name="Graphic 45" descr="Flag with solid fill">
              <a:extLst>
                <a:ext uri="{FF2B5EF4-FFF2-40B4-BE49-F238E27FC236}">
                  <a16:creationId xmlns:a16="http://schemas.microsoft.com/office/drawing/2014/main" id="{EC93987F-E716-9ADB-8310-399D95D02B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47" name="Content Placeholder 2">
            <a:extLst>
              <a:ext uri="{FF2B5EF4-FFF2-40B4-BE49-F238E27FC236}">
                <a16:creationId xmlns:a16="http://schemas.microsoft.com/office/drawing/2014/main" id="{F4199AA3-464C-85F9-D14B-4B4F3A786AF8}"/>
              </a:ext>
            </a:extLst>
          </p:cNvPr>
          <p:cNvSpPr txBox="1">
            <a:spLocks/>
          </p:cNvSpPr>
          <p:nvPr/>
        </p:nvSpPr>
        <p:spPr>
          <a:xfrm>
            <a:off x="4472211" y="249870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Dysphagia (difficulty swallowing) to liquids</a:t>
            </a:r>
          </a:p>
        </p:txBody>
      </p:sp>
      <p:sp>
        <p:nvSpPr>
          <p:cNvPr id="48" name="Content Placeholder 2">
            <a:extLst>
              <a:ext uri="{FF2B5EF4-FFF2-40B4-BE49-F238E27FC236}">
                <a16:creationId xmlns:a16="http://schemas.microsoft.com/office/drawing/2014/main" id="{F4C32F3B-EF84-301C-BF37-BE258A83FDD9}"/>
              </a:ext>
            </a:extLst>
          </p:cNvPr>
          <p:cNvSpPr txBox="1">
            <a:spLocks/>
          </p:cNvSpPr>
          <p:nvPr/>
        </p:nvSpPr>
        <p:spPr>
          <a:xfrm>
            <a:off x="4472211" y="5161173"/>
            <a:ext cx="6567755" cy="82546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pain and sensory symptoms</a:t>
            </a:r>
          </a:p>
        </p:txBody>
      </p:sp>
      <p:sp>
        <p:nvSpPr>
          <p:cNvPr id="49" name="Content Placeholder 2">
            <a:extLst>
              <a:ext uri="{FF2B5EF4-FFF2-40B4-BE49-F238E27FC236}">
                <a16:creationId xmlns:a16="http://schemas.microsoft.com/office/drawing/2014/main" id="{80BC3BA4-8148-5383-233D-0991BB9B573A}"/>
              </a:ext>
            </a:extLst>
          </p:cNvPr>
          <p:cNvSpPr txBox="1">
            <a:spLocks/>
          </p:cNvSpPr>
          <p:nvPr/>
        </p:nvSpPr>
        <p:spPr>
          <a:xfrm>
            <a:off x="4472211" y="3400885"/>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Excessive saliva (sialorrhea)</a:t>
            </a:r>
          </a:p>
        </p:txBody>
      </p:sp>
      <p:sp>
        <p:nvSpPr>
          <p:cNvPr id="50" name="Content Placeholder 2">
            <a:extLst>
              <a:ext uri="{FF2B5EF4-FFF2-40B4-BE49-F238E27FC236}">
                <a16:creationId xmlns:a16="http://schemas.microsoft.com/office/drawing/2014/main" id="{7D1DA2F9-BB02-D918-0617-6936D175BACE}"/>
              </a:ext>
            </a:extLst>
          </p:cNvPr>
          <p:cNvSpPr txBox="1">
            <a:spLocks/>
          </p:cNvSpPr>
          <p:nvPr/>
        </p:nvSpPr>
        <p:spPr>
          <a:xfrm>
            <a:off x="4472211" y="4288437"/>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Tongue wasting and fasciculations</a:t>
            </a:r>
          </a:p>
        </p:txBody>
      </p:sp>
      <p:grpSp>
        <p:nvGrpSpPr>
          <p:cNvPr id="51" name="Group 50">
            <a:extLst>
              <a:ext uri="{FF2B5EF4-FFF2-40B4-BE49-F238E27FC236}">
                <a16:creationId xmlns:a16="http://schemas.microsoft.com/office/drawing/2014/main" id="{7260A27D-0E80-3982-A3CA-ECBADC275053}"/>
              </a:ext>
            </a:extLst>
          </p:cNvPr>
          <p:cNvGrpSpPr/>
          <p:nvPr/>
        </p:nvGrpSpPr>
        <p:grpSpPr>
          <a:xfrm>
            <a:off x="3807348" y="5110727"/>
            <a:ext cx="511175" cy="511175"/>
            <a:chOff x="8296275" y="385763"/>
            <a:chExt cx="1247775" cy="1247775"/>
          </a:xfrm>
        </p:grpSpPr>
        <p:sp>
          <p:nvSpPr>
            <p:cNvPr id="52" name="Oval 51">
              <a:extLst>
                <a:ext uri="{FF2B5EF4-FFF2-40B4-BE49-F238E27FC236}">
                  <a16:creationId xmlns:a16="http://schemas.microsoft.com/office/drawing/2014/main" id="{64EBA106-B286-33B4-F44F-1F89D9CBFEE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3" name="Graphic 52" descr="Flag with solid fill">
              <a:extLst>
                <a:ext uri="{FF2B5EF4-FFF2-40B4-BE49-F238E27FC236}">
                  <a16:creationId xmlns:a16="http://schemas.microsoft.com/office/drawing/2014/main" id="{375802CD-AF0B-EE44-B0C1-9B03013EF2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54" name="Oval 53">
            <a:extLst>
              <a:ext uri="{FF2B5EF4-FFF2-40B4-BE49-F238E27FC236}">
                <a16:creationId xmlns:a16="http://schemas.microsoft.com/office/drawing/2014/main" id="{1F23819E-8B1E-1524-6478-883EE6294BC6}"/>
              </a:ext>
            </a:extLst>
          </p:cNvPr>
          <p:cNvSpPr/>
          <p:nvPr/>
        </p:nvSpPr>
        <p:spPr>
          <a:xfrm>
            <a:off x="1474221" y="2142843"/>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55" name="Oval 54">
            <a:extLst>
              <a:ext uri="{FF2B5EF4-FFF2-40B4-BE49-F238E27FC236}">
                <a16:creationId xmlns:a16="http://schemas.microsoft.com/office/drawing/2014/main" id="{97453544-79CF-847E-BBF8-A9C27E92FAEB}"/>
              </a:ext>
            </a:extLst>
          </p:cNvPr>
          <p:cNvSpPr/>
          <p:nvPr/>
        </p:nvSpPr>
        <p:spPr>
          <a:xfrm>
            <a:off x="1474221" y="3788468"/>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56" name="Oval 55">
            <a:extLst>
              <a:ext uri="{FF2B5EF4-FFF2-40B4-BE49-F238E27FC236}">
                <a16:creationId xmlns:a16="http://schemas.microsoft.com/office/drawing/2014/main" id="{53655D76-B796-CF5D-2EB3-A711D70690C4}"/>
              </a:ext>
            </a:extLst>
          </p:cNvPr>
          <p:cNvSpPr/>
          <p:nvPr/>
        </p:nvSpPr>
        <p:spPr>
          <a:xfrm>
            <a:off x="1619386" y="3946282"/>
            <a:ext cx="1017188" cy="1017188"/>
          </a:xfrm>
          <a:prstGeom prst="ellipse">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7" name="Picture 56">
            <a:extLst>
              <a:ext uri="{FF2B5EF4-FFF2-40B4-BE49-F238E27FC236}">
                <a16:creationId xmlns:a16="http://schemas.microsoft.com/office/drawing/2014/main" id="{726CFD2C-CAC7-EAE3-44F2-5109083E400D}"/>
              </a:ext>
            </a:extLst>
          </p:cNvPr>
          <p:cNvPicPr>
            <a:picLocks noChangeAspect="1"/>
          </p:cNvPicPr>
          <p:nvPr/>
        </p:nvPicPr>
        <p:blipFill>
          <a:blip r:embed="rId8"/>
          <a:stretch>
            <a:fillRect/>
          </a:stretch>
        </p:blipFill>
        <p:spPr>
          <a:xfrm>
            <a:off x="1599155" y="2233894"/>
            <a:ext cx="1037419" cy="1080000"/>
          </a:xfrm>
          <a:prstGeom prst="ellipse">
            <a:avLst/>
          </a:prstGeom>
        </p:spPr>
      </p:pic>
    </p:spTree>
    <p:extLst>
      <p:ext uri="{BB962C8B-B14F-4D97-AF65-F5344CB8AC3E}">
        <p14:creationId xmlns:p14="http://schemas.microsoft.com/office/powerpoint/2010/main" val="2287822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AF75A-1A89-C1FB-7958-03AB7E529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6C042-BED7-A91B-98C8-8AB7BB1029CB}"/>
              </a:ext>
            </a:extLst>
          </p:cNvPr>
          <p:cNvSpPr>
            <a:spLocks noGrp="1"/>
          </p:cNvSpPr>
          <p:nvPr>
            <p:ph type="title"/>
          </p:nvPr>
        </p:nvSpPr>
        <p:spPr>
          <a:xfrm>
            <a:off x="360000" y="360000"/>
            <a:ext cx="9107845" cy="535531"/>
          </a:xfrm>
        </p:spPr>
        <p:txBody>
          <a:bodyPr>
            <a:noAutofit/>
          </a:bodyPr>
          <a:lstStyle/>
          <a:p>
            <a:r>
              <a:rPr lang="en-CA" sz="2800" noProof="0">
                <a:latin typeface="+mj-lt"/>
              </a:rPr>
              <a:t>Early Clues and Red Flags for Early Career Physicians</a:t>
            </a:r>
          </a:p>
        </p:txBody>
      </p:sp>
      <p:sp>
        <p:nvSpPr>
          <p:cNvPr id="4" name="Text Placeholder 3">
            <a:extLst>
              <a:ext uri="{FF2B5EF4-FFF2-40B4-BE49-F238E27FC236}">
                <a16:creationId xmlns:a16="http://schemas.microsoft.com/office/drawing/2014/main" id="{1F25B32F-5020-A9B9-EA87-68405BCBBEA2}"/>
              </a:ext>
            </a:extLst>
          </p:cNvPr>
          <p:cNvSpPr>
            <a:spLocks noGrp="1"/>
          </p:cNvSpPr>
          <p:nvPr>
            <p:ph type="body" sz="quarter" idx="16"/>
          </p:nvPr>
        </p:nvSpPr>
        <p:spPr/>
        <p:txBody>
          <a:bodyPr/>
          <a:lstStyle/>
          <a:p>
            <a:endParaRPr lang="fr-CA"/>
          </a:p>
        </p:txBody>
      </p:sp>
      <p:sp>
        <p:nvSpPr>
          <p:cNvPr id="7" name="Oval 6">
            <a:extLst>
              <a:ext uri="{FF2B5EF4-FFF2-40B4-BE49-F238E27FC236}">
                <a16:creationId xmlns:a16="http://schemas.microsoft.com/office/drawing/2014/main" id="{7052C2C0-E1CF-71D9-C643-8912DD308506}"/>
              </a:ext>
            </a:extLst>
          </p:cNvPr>
          <p:cNvSpPr/>
          <p:nvPr/>
        </p:nvSpPr>
        <p:spPr>
          <a:xfrm>
            <a:off x="1400081" y="2081059"/>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8" name="Oval 7">
            <a:extLst>
              <a:ext uri="{FF2B5EF4-FFF2-40B4-BE49-F238E27FC236}">
                <a16:creationId xmlns:a16="http://schemas.microsoft.com/office/drawing/2014/main" id="{A405C44B-9882-40C1-8F60-03ABBF536D65}"/>
              </a:ext>
            </a:extLst>
          </p:cNvPr>
          <p:cNvSpPr/>
          <p:nvPr/>
        </p:nvSpPr>
        <p:spPr>
          <a:xfrm>
            <a:off x="1400081" y="3756607"/>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9" name="Graphic 8">
            <a:extLst>
              <a:ext uri="{FF2B5EF4-FFF2-40B4-BE49-F238E27FC236}">
                <a16:creationId xmlns:a16="http://schemas.microsoft.com/office/drawing/2014/main" id="{7510EC16-26DA-6F6F-8F86-BF8C72CB48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7569" y="2238716"/>
            <a:ext cx="762000" cy="931863"/>
          </a:xfrm>
          <a:prstGeom prst="ellipse">
            <a:avLst/>
          </a:prstGeom>
        </p:spPr>
      </p:pic>
      <p:sp>
        <p:nvSpPr>
          <p:cNvPr id="10" name="Content Placeholder 2">
            <a:extLst>
              <a:ext uri="{FF2B5EF4-FFF2-40B4-BE49-F238E27FC236}">
                <a16:creationId xmlns:a16="http://schemas.microsoft.com/office/drawing/2014/main" id="{BA64BA26-6B2F-51A9-676A-6DFDCEDF778F}"/>
              </a:ext>
            </a:extLst>
          </p:cNvPr>
          <p:cNvSpPr>
            <a:spLocks noGrp="1"/>
          </p:cNvSpPr>
          <p:nvPr>
            <p:ph idx="1"/>
          </p:nvPr>
        </p:nvSpPr>
        <p:spPr>
          <a:xfrm>
            <a:off x="4608132" y="1590237"/>
            <a:ext cx="6567755" cy="561535"/>
          </a:xfrm>
        </p:spPr>
        <p:txBody>
          <a:bodyPr/>
          <a:lstStyle/>
          <a:p>
            <a:pPr marL="0" indent="0">
              <a:lnSpc>
                <a:spcPct val="100000"/>
              </a:lnSpc>
              <a:buNone/>
            </a:pPr>
            <a:r>
              <a:rPr lang="en-CA" sz="2000" noProof="0"/>
              <a:t>Unexplained progressive, painless weakness</a:t>
            </a:r>
          </a:p>
        </p:txBody>
      </p:sp>
      <p:grpSp>
        <p:nvGrpSpPr>
          <p:cNvPr id="11" name="Group 10">
            <a:extLst>
              <a:ext uri="{FF2B5EF4-FFF2-40B4-BE49-F238E27FC236}">
                <a16:creationId xmlns:a16="http://schemas.microsoft.com/office/drawing/2014/main" id="{FE5E72D7-85EC-6040-C895-0E49DE15A7D1}"/>
              </a:ext>
            </a:extLst>
          </p:cNvPr>
          <p:cNvGrpSpPr/>
          <p:nvPr/>
        </p:nvGrpSpPr>
        <p:grpSpPr>
          <a:xfrm>
            <a:off x="3943269" y="1521311"/>
            <a:ext cx="511175" cy="511175"/>
            <a:chOff x="8296275" y="385763"/>
            <a:chExt cx="1247775" cy="1247775"/>
          </a:xfrm>
        </p:grpSpPr>
        <p:sp>
          <p:nvSpPr>
            <p:cNvPr id="12" name="Oval 11">
              <a:extLst>
                <a:ext uri="{FF2B5EF4-FFF2-40B4-BE49-F238E27FC236}">
                  <a16:creationId xmlns:a16="http://schemas.microsoft.com/office/drawing/2014/main" id="{2F98CE36-0DD1-DDE6-D47C-A3142A203781}"/>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3" name="Graphic 12" descr="Flag with solid fill">
              <a:extLst>
                <a:ext uri="{FF2B5EF4-FFF2-40B4-BE49-F238E27FC236}">
                  <a16:creationId xmlns:a16="http://schemas.microsoft.com/office/drawing/2014/main" id="{6119C0DC-3C2D-7068-17EA-6D64B9B827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14" name="Group 13">
            <a:extLst>
              <a:ext uri="{FF2B5EF4-FFF2-40B4-BE49-F238E27FC236}">
                <a16:creationId xmlns:a16="http://schemas.microsoft.com/office/drawing/2014/main" id="{8197AD19-1BA3-5A39-96A3-1FF709A870BF}"/>
              </a:ext>
            </a:extLst>
          </p:cNvPr>
          <p:cNvGrpSpPr/>
          <p:nvPr/>
        </p:nvGrpSpPr>
        <p:grpSpPr>
          <a:xfrm>
            <a:off x="3943269" y="2418665"/>
            <a:ext cx="511175" cy="511175"/>
            <a:chOff x="8296275" y="385763"/>
            <a:chExt cx="1247775" cy="1247775"/>
          </a:xfrm>
        </p:grpSpPr>
        <p:sp>
          <p:nvSpPr>
            <p:cNvPr id="16" name="Oval 15">
              <a:extLst>
                <a:ext uri="{FF2B5EF4-FFF2-40B4-BE49-F238E27FC236}">
                  <a16:creationId xmlns:a16="http://schemas.microsoft.com/office/drawing/2014/main" id="{5D2E310E-1C9B-3573-B0DB-149E51F5DC70}"/>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7" name="Graphic 16" descr="Flag with solid fill">
              <a:extLst>
                <a:ext uri="{FF2B5EF4-FFF2-40B4-BE49-F238E27FC236}">
                  <a16:creationId xmlns:a16="http://schemas.microsoft.com/office/drawing/2014/main" id="{44D3E3D7-F129-F51B-9ED4-C2D0858575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18" name="Group 17">
            <a:extLst>
              <a:ext uri="{FF2B5EF4-FFF2-40B4-BE49-F238E27FC236}">
                <a16:creationId xmlns:a16="http://schemas.microsoft.com/office/drawing/2014/main" id="{C7DC692A-741F-CC20-8611-9C0A91F47036}"/>
              </a:ext>
            </a:extLst>
          </p:cNvPr>
          <p:cNvGrpSpPr/>
          <p:nvPr/>
        </p:nvGrpSpPr>
        <p:grpSpPr>
          <a:xfrm>
            <a:off x="3943269" y="3316019"/>
            <a:ext cx="511175" cy="511175"/>
            <a:chOff x="8296275" y="385763"/>
            <a:chExt cx="1247775" cy="1247775"/>
          </a:xfrm>
        </p:grpSpPr>
        <p:sp>
          <p:nvSpPr>
            <p:cNvPr id="19" name="Oval 18">
              <a:extLst>
                <a:ext uri="{FF2B5EF4-FFF2-40B4-BE49-F238E27FC236}">
                  <a16:creationId xmlns:a16="http://schemas.microsoft.com/office/drawing/2014/main" id="{5D8A4646-4197-422D-D7EC-CAAFC11BE627}"/>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Flag with solid fill">
              <a:extLst>
                <a:ext uri="{FF2B5EF4-FFF2-40B4-BE49-F238E27FC236}">
                  <a16:creationId xmlns:a16="http://schemas.microsoft.com/office/drawing/2014/main" id="{15FDA69E-B7FF-7E73-1591-904E8155A9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21" name="Group 20">
            <a:extLst>
              <a:ext uri="{FF2B5EF4-FFF2-40B4-BE49-F238E27FC236}">
                <a16:creationId xmlns:a16="http://schemas.microsoft.com/office/drawing/2014/main" id="{B711CD2C-C135-8A0B-582E-AAA1A7212642}"/>
              </a:ext>
            </a:extLst>
          </p:cNvPr>
          <p:cNvGrpSpPr/>
          <p:nvPr/>
        </p:nvGrpSpPr>
        <p:grpSpPr>
          <a:xfrm>
            <a:off x="3943269" y="4213373"/>
            <a:ext cx="511175" cy="511175"/>
            <a:chOff x="8296275" y="385763"/>
            <a:chExt cx="1247775" cy="1247775"/>
          </a:xfrm>
        </p:grpSpPr>
        <p:sp>
          <p:nvSpPr>
            <p:cNvPr id="22" name="Oval 21">
              <a:extLst>
                <a:ext uri="{FF2B5EF4-FFF2-40B4-BE49-F238E27FC236}">
                  <a16:creationId xmlns:a16="http://schemas.microsoft.com/office/drawing/2014/main" id="{A256103E-18A0-F40D-4A57-9A3062BD216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3" name="Graphic 22" descr="Flag with solid fill">
              <a:extLst>
                <a:ext uri="{FF2B5EF4-FFF2-40B4-BE49-F238E27FC236}">
                  <a16:creationId xmlns:a16="http://schemas.microsoft.com/office/drawing/2014/main" id="{F1F513C6-2FF7-A1D5-AE27-E1F74C3704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24" name="Content Placeholder 2">
            <a:extLst>
              <a:ext uri="{FF2B5EF4-FFF2-40B4-BE49-F238E27FC236}">
                <a16:creationId xmlns:a16="http://schemas.microsoft.com/office/drawing/2014/main" id="{4E0BE657-E9BD-0875-92AC-D994FA7CACF5}"/>
              </a:ext>
            </a:extLst>
          </p:cNvPr>
          <p:cNvSpPr txBox="1">
            <a:spLocks/>
          </p:cNvSpPr>
          <p:nvPr/>
        </p:nvSpPr>
        <p:spPr>
          <a:xfrm>
            <a:off x="4608132" y="249870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Unexplained dysphagia with dysarthria</a:t>
            </a:r>
          </a:p>
        </p:txBody>
      </p:sp>
      <p:sp>
        <p:nvSpPr>
          <p:cNvPr id="25" name="Content Placeholder 2">
            <a:extLst>
              <a:ext uri="{FF2B5EF4-FFF2-40B4-BE49-F238E27FC236}">
                <a16:creationId xmlns:a16="http://schemas.microsoft.com/office/drawing/2014/main" id="{5EDDA16C-3E6A-1F84-F792-DDD475A47027}"/>
              </a:ext>
            </a:extLst>
          </p:cNvPr>
          <p:cNvSpPr txBox="1">
            <a:spLocks/>
          </p:cNvSpPr>
          <p:nvPr/>
        </p:nvSpPr>
        <p:spPr>
          <a:xfrm>
            <a:off x="4608132" y="5161173"/>
            <a:ext cx="6567755" cy="82546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No response to conventional therapies </a:t>
            </a:r>
          </a:p>
        </p:txBody>
      </p:sp>
      <p:sp>
        <p:nvSpPr>
          <p:cNvPr id="26" name="Content Placeholder 2">
            <a:extLst>
              <a:ext uri="{FF2B5EF4-FFF2-40B4-BE49-F238E27FC236}">
                <a16:creationId xmlns:a16="http://schemas.microsoft.com/office/drawing/2014/main" id="{8DDAC3D7-60FC-0957-A1A1-98E925C5C373}"/>
              </a:ext>
            </a:extLst>
          </p:cNvPr>
          <p:cNvSpPr txBox="1">
            <a:spLocks/>
          </p:cNvSpPr>
          <p:nvPr/>
        </p:nvSpPr>
        <p:spPr>
          <a:xfrm>
            <a:off x="4608132" y="3400885"/>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Unexplained, unintentional weight loss</a:t>
            </a:r>
          </a:p>
        </p:txBody>
      </p:sp>
      <p:sp>
        <p:nvSpPr>
          <p:cNvPr id="27" name="Content Placeholder 2">
            <a:extLst>
              <a:ext uri="{FF2B5EF4-FFF2-40B4-BE49-F238E27FC236}">
                <a16:creationId xmlns:a16="http://schemas.microsoft.com/office/drawing/2014/main" id="{B46B8037-2A3C-C4F5-A44D-A26985684BFF}"/>
              </a:ext>
            </a:extLst>
          </p:cNvPr>
          <p:cNvSpPr txBox="1">
            <a:spLocks/>
          </p:cNvSpPr>
          <p:nvPr/>
        </p:nvSpPr>
        <p:spPr>
          <a:xfrm>
            <a:off x="4608132" y="4288437"/>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sensory symptoms</a:t>
            </a:r>
          </a:p>
        </p:txBody>
      </p:sp>
      <p:grpSp>
        <p:nvGrpSpPr>
          <p:cNvPr id="28" name="Group 27">
            <a:extLst>
              <a:ext uri="{FF2B5EF4-FFF2-40B4-BE49-F238E27FC236}">
                <a16:creationId xmlns:a16="http://schemas.microsoft.com/office/drawing/2014/main" id="{25A5F55C-1DCC-6DF1-06D6-B3DBA0E6476E}"/>
              </a:ext>
            </a:extLst>
          </p:cNvPr>
          <p:cNvGrpSpPr/>
          <p:nvPr/>
        </p:nvGrpSpPr>
        <p:grpSpPr>
          <a:xfrm>
            <a:off x="3943269" y="5110727"/>
            <a:ext cx="511175" cy="511175"/>
            <a:chOff x="8296275" y="385763"/>
            <a:chExt cx="1247775" cy="1247775"/>
          </a:xfrm>
        </p:grpSpPr>
        <p:sp>
          <p:nvSpPr>
            <p:cNvPr id="29" name="Oval 28">
              <a:extLst>
                <a:ext uri="{FF2B5EF4-FFF2-40B4-BE49-F238E27FC236}">
                  <a16:creationId xmlns:a16="http://schemas.microsoft.com/office/drawing/2014/main" id="{615443FF-47ED-CB89-D07A-014BC166F1AE}"/>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0" name="Graphic 29" descr="Flag with solid fill">
              <a:extLst>
                <a:ext uri="{FF2B5EF4-FFF2-40B4-BE49-F238E27FC236}">
                  <a16:creationId xmlns:a16="http://schemas.microsoft.com/office/drawing/2014/main" id="{F2C3F1E4-8A64-8DD8-0394-2223FF9D91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31" name="Graphic 43">
            <a:extLst>
              <a:ext uri="{FF2B5EF4-FFF2-40B4-BE49-F238E27FC236}">
                <a16:creationId xmlns:a16="http://schemas.microsoft.com/office/drawing/2014/main" id="{5A885CF4-02C3-927F-C354-3FDCE5C91E4E}"/>
              </a:ext>
            </a:extLst>
          </p:cNvPr>
          <p:cNvSpPr/>
          <p:nvPr/>
        </p:nvSpPr>
        <p:spPr>
          <a:xfrm>
            <a:off x="1701062" y="3948478"/>
            <a:ext cx="714199" cy="887420"/>
          </a:xfrm>
          <a:custGeom>
            <a:avLst/>
            <a:gdLst>
              <a:gd name="connsiteX0" fmla="*/ 570861 w 714199"/>
              <a:gd name="connsiteY0" fmla="*/ 594805 h 887420"/>
              <a:gd name="connsiteX1" fmla="*/ 577087 w 714199"/>
              <a:gd name="connsiteY1" fmla="*/ 613198 h 887420"/>
              <a:gd name="connsiteX2" fmla="*/ 558705 w 714199"/>
              <a:gd name="connsiteY2" fmla="*/ 619425 h 887420"/>
              <a:gd name="connsiteX3" fmla="*/ 552490 w 714199"/>
              <a:gd name="connsiteY3" fmla="*/ 601053 h 887420"/>
              <a:gd name="connsiteX4" fmla="*/ 570861 w 714199"/>
              <a:gd name="connsiteY4" fmla="*/ 594805 h 887420"/>
              <a:gd name="connsiteX5" fmla="*/ 713639 w 714199"/>
              <a:gd name="connsiteY5" fmla="*/ 765233 h 887420"/>
              <a:gd name="connsiteX6" fmla="*/ 699627 w 714199"/>
              <a:gd name="connsiteY6" fmla="*/ 794443 h 887420"/>
              <a:gd name="connsiteX7" fmla="*/ 617927 w 714199"/>
              <a:gd name="connsiteY7" fmla="*/ 840323 h 887420"/>
              <a:gd name="connsiteX8" fmla="*/ 530593 w 714199"/>
              <a:gd name="connsiteY8" fmla="*/ 867139 h 887420"/>
              <a:gd name="connsiteX9" fmla="*/ 464003 w 714199"/>
              <a:gd name="connsiteY9" fmla="*/ 879328 h 887420"/>
              <a:gd name="connsiteX10" fmla="*/ 401564 w 714199"/>
              <a:gd name="connsiteY10" fmla="*/ 885763 h 887420"/>
              <a:gd name="connsiteX11" fmla="*/ 390747 w 714199"/>
              <a:gd name="connsiteY11" fmla="*/ 885917 h 887420"/>
              <a:gd name="connsiteX12" fmla="*/ 384247 w 714199"/>
              <a:gd name="connsiteY12" fmla="*/ 887037 h 887420"/>
              <a:gd name="connsiteX13" fmla="*/ 329692 w 714199"/>
              <a:gd name="connsiteY13" fmla="*/ 887421 h 887420"/>
              <a:gd name="connsiteX14" fmla="*/ 323180 w 714199"/>
              <a:gd name="connsiteY14" fmla="*/ 886389 h 887420"/>
              <a:gd name="connsiteX15" fmla="*/ 312364 w 714199"/>
              <a:gd name="connsiteY15" fmla="*/ 886389 h 887420"/>
              <a:gd name="connsiteX16" fmla="*/ 271547 w 714199"/>
              <a:gd name="connsiteY16" fmla="*/ 883380 h 887420"/>
              <a:gd name="connsiteX17" fmla="*/ 188397 w 714199"/>
              <a:gd name="connsiteY17" fmla="*/ 870894 h 887420"/>
              <a:gd name="connsiteX18" fmla="*/ 87820 w 714199"/>
              <a:gd name="connsiteY18" fmla="*/ 841014 h 887420"/>
              <a:gd name="connsiteX19" fmla="*/ 2815 w 714199"/>
              <a:gd name="connsiteY19" fmla="*/ 783934 h 887420"/>
              <a:gd name="connsiteX20" fmla="*/ 728 w 714199"/>
              <a:gd name="connsiteY20" fmla="*/ 766397 h 887420"/>
              <a:gd name="connsiteX21" fmla="*/ 124 w 714199"/>
              <a:gd name="connsiteY21" fmla="*/ 747224 h 887420"/>
              <a:gd name="connsiteX22" fmla="*/ 212 w 714199"/>
              <a:gd name="connsiteY22" fmla="*/ 747224 h 887420"/>
              <a:gd name="connsiteX23" fmla="*/ 124 w 714199"/>
              <a:gd name="connsiteY23" fmla="*/ 742326 h 887420"/>
              <a:gd name="connsiteX24" fmla="*/ 3 w 714199"/>
              <a:gd name="connsiteY24" fmla="*/ 738637 h 887420"/>
              <a:gd name="connsiteX25" fmla="*/ 69 w 714199"/>
              <a:gd name="connsiteY25" fmla="*/ 738637 h 887420"/>
              <a:gd name="connsiteX26" fmla="*/ 2035 w 714199"/>
              <a:gd name="connsiteY26" fmla="*/ 680162 h 887420"/>
              <a:gd name="connsiteX27" fmla="*/ 89665 w 714199"/>
              <a:gd name="connsiteY27" fmla="*/ 536517 h 887420"/>
              <a:gd name="connsiteX28" fmla="*/ 99197 w 714199"/>
              <a:gd name="connsiteY28" fmla="*/ 558589 h 887420"/>
              <a:gd name="connsiteX29" fmla="*/ 85591 w 714199"/>
              <a:gd name="connsiteY29" fmla="*/ 571327 h 887420"/>
              <a:gd name="connsiteX30" fmla="*/ 75829 w 714199"/>
              <a:gd name="connsiteY30" fmla="*/ 592169 h 887420"/>
              <a:gd name="connsiteX31" fmla="*/ 79716 w 714199"/>
              <a:gd name="connsiteY31" fmla="*/ 646471 h 887420"/>
              <a:gd name="connsiteX32" fmla="*/ 81890 w 714199"/>
              <a:gd name="connsiteY32" fmla="*/ 655597 h 887420"/>
              <a:gd name="connsiteX33" fmla="*/ 96045 w 714199"/>
              <a:gd name="connsiteY33" fmla="*/ 708581 h 887420"/>
              <a:gd name="connsiteX34" fmla="*/ 111166 w 714199"/>
              <a:gd name="connsiteY34" fmla="*/ 730939 h 887420"/>
              <a:gd name="connsiteX35" fmla="*/ 111243 w 714199"/>
              <a:gd name="connsiteY35" fmla="*/ 730983 h 887420"/>
              <a:gd name="connsiteX36" fmla="*/ 111320 w 714199"/>
              <a:gd name="connsiteY36" fmla="*/ 731027 h 887420"/>
              <a:gd name="connsiteX37" fmla="*/ 131371 w 714199"/>
              <a:gd name="connsiteY37" fmla="*/ 732169 h 887420"/>
              <a:gd name="connsiteX38" fmla="*/ 141079 w 714199"/>
              <a:gd name="connsiteY38" fmla="*/ 729281 h 887420"/>
              <a:gd name="connsiteX39" fmla="*/ 146493 w 714199"/>
              <a:gd name="connsiteY39" fmla="*/ 728973 h 887420"/>
              <a:gd name="connsiteX40" fmla="*/ 150029 w 714199"/>
              <a:gd name="connsiteY40" fmla="*/ 727765 h 887420"/>
              <a:gd name="connsiteX41" fmla="*/ 158352 w 714199"/>
              <a:gd name="connsiteY41" fmla="*/ 719343 h 887420"/>
              <a:gd name="connsiteX42" fmla="*/ 158155 w 714199"/>
              <a:gd name="connsiteY42" fmla="*/ 712238 h 887420"/>
              <a:gd name="connsiteX43" fmla="*/ 152862 w 714199"/>
              <a:gd name="connsiteY43" fmla="*/ 707516 h 887420"/>
              <a:gd name="connsiteX44" fmla="*/ 144747 w 714199"/>
              <a:gd name="connsiteY44" fmla="*/ 707176 h 887420"/>
              <a:gd name="connsiteX45" fmla="*/ 141123 w 714199"/>
              <a:gd name="connsiteY45" fmla="*/ 708416 h 887420"/>
              <a:gd name="connsiteX46" fmla="*/ 133128 w 714199"/>
              <a:gd name="connsiteY46" fmla="*/ 716081 h 887420"/>
              <a:gd name="connsiteX47" fmla="*/ 128813 w 714199"/>
              <a:gd name="connsiteY47" fmla="*/ 717256 h 887420"/>
              <a:gd name="connsiteX48" fmla="*/ 118260 w 714199"/>
              <a:gd name="connsiteY48" fmla="*/ 717608 h 887420"/>
              <a:gd name="connsiteX49" fmla="*/ 118073 w 714199"/>
              <a:gd name="connsiteY49" fmla="*/ 717498 h 887420"/>
              <a:gd name="connsiteX50" fmla="*/ 117876 w 714199"/>
              <a:gd name="connsiteY50" fmla="*/ 717410 h 887420"/>
              <a:gd name="connsiteX51" fmla="*/ 110233 w 714199"/>
              <a:gd name="connsiteY51" fmla="*/ 703343 h 887420"/>
              <a:gd name="connsiteX52" fmla="*/ 96561 w 714199"/>
              <a:gd name="connsiteY52" fmla="*/ 651984 h 887420"/>
              <a:gd name="connsiteX53" fmla="*/ 94453 w 714199"/>
              <a:gd name="connsiteY53" fmla="*/ 643199 h 887420"/>
              <a:gd name="connsiteX54" fmla="*/ 91290 w 714199"/>
              <a:gd name="connsiteY54" fmla="*/ 594234 h 887420"/>
              <a:gd name="connsiteX55" fmla="*/ 112308 w 714199"/>
              <a:gd name="connsiteY55" fmla="*/ 569504 h 887420"/>
              <a:gd name="connsiteX56" fmla="*/ 116108 w 714199"/>
              <a:gd name="connsiteY56" fmla="*/ 568362 h 887420"/>
              <a:gd name="connsiteX57" fmla="*/ 144373 w 714199"/>
              <a:gd name="connsiteY57" fmla="*/ 574424 h 887420"/>
              <a:gd name="connsiteX58" fmla="*/ 165479 w 714199"/>
              <a:gd name="connsiteY58" fmla="*/ 597309 h 887420"/>
              <a:gd name="connsiteX59" fmla="*/ 177822 w 714199"/>
              <a:gd name="connsiteY59" fmla="*/ 620600 h 887420"/>
              <a:gd name="connsiteX60" fmla="*/ 184586 w 714199"/>
              <a:gd name="connsiteY60" fmla="*/ 633656 h 887420"/>
              <a:gd name="connsiteX61" fmla="*/ 201464 w 714199"/>
              <a:gd name="connsiteY61" fmla="*/ 669290 h 887420"/>
              <a:gd name="connsiteX62" fmla="*/ 204847 w 714199"/>
              <a:gd name="connsiteY62" fmla="*/ 685103 h 887420"/>
              <a:gd name="connsiteX63" fmla="*/ 204759 w 714199"/>
              <a:gd name="connsiteY63" fmla="*/ 685279 h 887420"/>
              <a:gd name="connsiteX64" fmla="*/ 204715 w 714199"/>
              <a:gd name="connsiteY64" fmla="*/ 685422 h 887420"/>
              <a:gd name="connsiteX65" fmla="*/ 190681 w 714199"/>
              <a:gd name="connsiteY65" fmla="*/ 694646 h 887420"/>
              <a:gd name="connsiteX66" fmla="*/ 184191 w 714199"/>
              <a:gd name="connsiteY66" fmla="*/ 694855 h 887420"/>
              <a:gd name="connsiteX67" fmla="*/ 182236 w 714199"/>
              <a:gd name="connsiteY67" fmla="*/ 695415 h 887420"/>
              <a:gd name="connsiteX68" fmla="*/ 173155 w 714199"/>
              <a:gd name="connsiteY68" fmla="*/ 702915 h 887420"/>
              <a:gd name="connsiteX69" fmla="*/ 172617 w 714199"/>
              <a:gd name="connsiteY69" fmla="*/ 710020 h 887420"/>
              <a:gd name="connsiteX70" fmla="*/ 177394 w 714199"/>
              <a:gd name="connsiteY70" fmla="*/ 715258 h 887420"/>
              <a:gd name="connsiteX71" fmla="*/ 187277 w 714199"/>
              <a:gd name="connsiteY71" fmla="*/ 716114 h 887420"/>
              <a:gd name="connsiteX72" fmla="*/ 189220 w 714199"/>
              <a:gd name="connsiteY72" fmla="*/ 715554 h 887420"/>
              <a:gd name="connsiteX73" fmla="*/ 198423 w 714199"/>
              <a:gd name="connsiteY73" fmla="*/ 707769 h 887420"/>
              <a:gd name="connsiteX74" fmla="*/ 218815 w 714199"/>
              <a:gd name="connsiteY74" fmla="*/ 690890 h 887420"/>
              <a:gd name="connsiteX75" fmla="*/ 218859 w 714199"/>
              <a:gd name="connsiteY75" fmla="*/ 690792 h 887420"/>
              <a:gd name="connsiteX76" fmla="*/ 218892 w 714199"/>
              <a:gd name="connsiteY76" fmla="*/ 690693 h 887420"/>
              <a:gd name="connsiteX77" fmla="*/ 215619 w 714199"/>
              <a:gd name="connsiteY77" fmla="*/ 663997 h 887420"/>
              <a:gd name="connsiteX78" fmla="*/ 196413 w 714199"/>
              <a:gd name="connsiteY78" fmla="*/ 624048 h 887420"/>
              <a:gd name="connsiteX79" fmla="*/ 186684 w 714199"/>
              <a:gd name="connsiteY79" fmla="*/ 605523 h 887420"/>
              <a:gd name="connsiteX80" fmla="*/ 154827 w 714199"/>
              <a:gd name="connsiteY80" fmla="*/ 562795 h 887420"/>
              <a:gd name="connsiteX81" fmla="*/ 113417 w 714199"/>
              <a:gd name="connsiteY81" fmla="*/ 553164 h 887420"/>
              <a:gd name="connsiteX82" fmla="*/ 109277 w 714199"/>
              <a:gd name="connsiteY82" fmla="*/ 544775 h 887420"/>
              <a:gd name="connsiteX83" fmla="*/ 102568 w 714199"/>
              <a:gd name="connsiteY83" fmla="*/ 527424 h 887420"/>
              <a:gd name="connsiteX84" fmla="*/ 109925 w 714199"/>
              <a:gd name="connsiteY84" fmla="*/ 522636 h 887420"/>
              <a:gd name="connsiteX85" fmla="*/ 108223 w 714199"/>
              <a:gd name="connsiteY85" fmla="*/ 521110 h 887420"/>
              <a:gd name="connsiteX86" fmla="*/ 79244 w 714199"/>
              <a:gd name="connsiteY86" fmla="*/ 457254 h 887420"/>
              <a:gd name="connsiteX87" fmla="*/ 116031 w 714199"/>
              <a:gd name="connsiteY87" fmla="*/ 400009 h 887420"/>
              <a:gd name="connsiteX88" fmla="*/ 163645 w 714199"/>
              <a:gd name="connsiteY88" fmla="*/ 330235 h 887420"/>
              <a:gd name="connsiteX89" fmla="*/ 170432 w 714199"/>
              <a:gd name="connsiteY89" fmla="*/ 308415 h 887420"/>
              <a:gd name="connsiteX90" fmla="*/ 166665 w 714199"/>
              <a:gd name="connsiteY90" fmla="*/ 293832 h 887420"/>
              <a:gd name="connsiteX91" fmla="*/ 159472 w 714199"/>
              <a:gd name="connsiteY91" fmla="*/ 252400 h 887420"/>
              <a:gd name="connsiteX92" fmla="*/ 157177 w 714199"/>
              <a:gd name="connsiteY92" fmla="*/ 202545 h 887420"/>
              <a:gd name="connsiteX93" fmla="*/ 177405 w 714199"/>
              <a:gd name="connsiteY93" fmla="*/ 104538 h 887420"/>
              <a:gd name="connsiteX94" fmla="*/ 246191 w 714199"/>
              <a:gd name="connsiteY94" fmla="*/ 30536 h 887420"/>
              <a:gd name="connsiteX95" fmla="*/ 410173 w 714199"/>
              <a:gd name="connsiteY95" fmla="*/ 4983 h 887420"/>
              <a:gd name="connsiteX96" fmla="*/ 528583 w 714199"/>
              <a:gd name="connsiteY96" fmla="*/ 86452 h 887420"/>
              <a:gd name="connsiteX97" fmla="*/ 555564 w 714199"/>
              <a:gd name="connsiteY97" fmla="*/ 255090 h 887420"/>
              <a:gd name="connsiteX98" fmla="*/ 549492 w 714199"/>
              <a:gd name="connsiteY98" fmla="*/ 290724 h 887420"/>
              <a:gd name="connsiteX99" fmla="*/ 545374 w 714199"/>
              <a:gd name="connsiteY99" fmla="*/ 308327 h 887420"/>
              <a:gd name="connsiteX100" fmla="*/ 554488 w 714199"/>
              <a:gd name="connsiteY100" fmla="*/ 335682 h 887420"/>
              <a:gd name="connsiteX101" fmla="*/ 590045 w 714199"/>
              <a:gd name="connsiteY101" fmla="*/ 388139 h 887420"/>
              <a:gd name="connsiteX102" fmla="*/ 630412 w 714199"/>
              <a:gd name="connsiteY102" fmla="*/ 442452 h 887420"/>
              <a:gd name="connsiteX103" fmla="*/ 633476 w 714199"/>
              <a:gd name="connsiteY103" fmla="*/ 451281 h 887420"/>
              <a:gd name="connsiteX104" fmla="*/ 612776 w 714199"/>
              <a:gd name="connsiteY104" fmla="*/ 516652 h 887420"/>
              <a:gd name="connsiteX105" fmla="*/ 605693 w 714199"/>
              <a:gd name="connsiteY105" fmla="*/ 522109 h 887420"/>
              <a:gd name="connsiteX106" fmla="*/ 614204 w 714199"/>
              <a:gd name="connsiteY106" fmla="*/ 526919 h 887420"/>
              <a:gd name="connsiteX107" fmla="*/ 585411 w 714199"/>
              <a:gd name="connsiteY107" fmla="*/ 571547 h 887420"/>
              <a:gd name="connsiteX108" fmla="*/ 582995 w 714199"/>
              <a:gd name="connsiteY108" fmla="*/ 570240 h 887420"/>
              <a:gd name="connsiteX109" fmla="*/ 527925 w 714199"/>
              <a:gd name="connsiteY109" fmla="*/ 588941 h 887420"/>
              <a:gd name="connsiteX110" fmla="*/ 546582 w 714199"/>
              <a:gd name="connsiteY110" fmla="*/ 644012 h 887420"/>
              <a:gd name="connsiteX111" fmla="*/ 601674 w 714199"/>
              <a:gd name="connsiteY111" fmla="*/ 625344 h 887420"/>
              <a:gd name="connsiteX112" fmla="*/ 599017 w 714199"/>
              <a:gd name="connsiteY112" fmla="*/ 584362 h 887420"/>
              <a:gd name="connsiteX113" fmla="*/ 629698 w 714199"/>
              <a:gd name="connsiteY113" fmla="*/ 537066 h 887420"/>
              <a:gd name="connsiteX114" fmla="*/ 681628 w 714199"/>
              <a:gd name="connsiteY114" fmla="*/ 588831 h 887420"/>
              <a:gd name="connsiteX115" fmla="*/ 708774 w 714199"/>
              <a:gd name="connsiteY115" fmla="*/ 656904 h 887420"/>
              <a:gd name="connsiteX116" fmla="*/ 714144 w 714199"/>
              <a:gd name="connsiteY116" fmla="*/ 738670 h 887420"/>
              <a:gd name="connsiteX117" fmla="*/ 714199 w 714199"/>
              <a:gd name="connsiteY117" fmla="*/ 738670 h 887420"/>
              <a:gd name="connsiteX118" fmla="*/ 714133 w 714199"/>
              <a:gd name="connsiteY118" fmla="*/ 740800 h 887420"/>
              <a:gd name="connsiteX119" fmla="*/ 714045 w 714199"/>
              <a:gd name="connsiteY119" fmla="*/ 747257 h 887420"/>
              <a:gd name="connsiteX120" fmla="*/ 714089 w 714199"/>
              <a:gd name="connsiteY120" fmla="*/ 747257 h 887420"/>
              <a:gd name="connsiteX121" fmla="*/ 713650 w 714199"/>
              <a:gd name="connsiteY121" fmla="*/ 765244 h 887420"/>
              <a:gd name="connsiteX122" fmla="*/ 243006 w 714199"/>
              <a:gd name="connsiteY122" fmla="*/ 482302 h 887420"/>
              <a:gd name="connsiteX123" fmla="*/ 463674 w 714199"/>
              <a:gd name="connsiteY123" fmla="*/ 496523 h 887420"/>
              <a:gd name="connsiteX124" fmla="*/ 475325 w 714199"/>
              <a:gd name="connsiteY124" fmla="*/ 472573 h 887420"/>
              <a:gd name="connsiteX125" fmla="*/ 476401 w 714199"/>
              <a:gd name="connsiteY125" fmla="*/ 471047 h 887420"/>
              <a:gd name="connsiteX126" fmla="*/ 452758 w 714199"/>
              <a:gd name="connsiteY126" fmla="*/ 425508 h 887420"/>
              <a:gd name="connsiteX127" fmla="*/ 263256 w 714199"/>
              <a:gd name="connsiteY127" fmla="*/ 420940 h 887420"/>
              <a:gd name="connsiteX128" fmla="*/ 239086 w 714199"/>
              <a:gd name="connsiteY128" fmla="*/ 475681 h 887420"/>
              <a:gd name="connsiteX129" fmla="*/ 242995 w 714199"/>
              <a:gd name="connsiteY129" fmla="*/ 482292 h 887420"/>
              <a:gd name="connsiteX130" fmla="*/ 479673 w 714199"/>
              <a:gd name="connsiteY130" fmla="*/ 699368 h 887420"/>
              <a:gd name="connsiteX131" fmla="*/ 479673 w 714199"/>
              <a:gd name="connsiteY131" fmla="*/ 728830 h 887420"/>
              <a:gd name="connsiteX132" fmla="*/ 591989 w 714199"/>
              <a:gd name="connsiteY132" fmla="*/ 728830 h 887420"/>
              <a:gd name="connsiteX133" fmla="*/ 591989 w 714199"/>
              <a:gd name="connsiteY133" fmla="*/ 699368 h 887420"/>
              <a:gd name="connsiteX134" fmla="*/ 479673 w 714199"/>
              <a:gd name="connsiteY134" fmla="*/ 699368 h 887420"/>
              <a:gd name="connsiteX135" fmla="*/ 232871 w 714199"/>
              <a:gd name="connsiteY135" fmla="*/ 295051 h 887420"/>
              <a:gd name="connsiteX136" fmla="*/ 234166 w 714199"/>
              <a:gd name="connsiteY136" fmla="*/ 301508 h 887420"/>
              <a:gd name="connsiteX137" fmla="*/ 248684 w 714199"/>
              <a:gd name="connsiteY137" fmla="*/ 353065 h 887420"/>
              <a:gd name="connsiteX138" fmla="*/ 395821 w 714199"/>
              <a:gd name="connsiteY138" fmla="*/ 441101 h 887420"/>
              <a:gd name="connsiteX139" fmla="*/ 442864 w 714199"/>
              <a:gd name="connsiteY139" fmla="*/ 399592 h 887420"/>
              <a:gd name="connsiteX140" fmla="*/ 480618 w 714199"/>
              <a:gd name="connsiteY140" fmla="*/ 296160 h 887420"/>
              <a:gd name="connsiteX141" fmla="*/ 501504 w 714199"/>
              <a:gd name="connsiteY141" fmla="*/ 262722 h 887420"/>
              <a:gd name="connsiteX142" fmla="*/ 482891 w 714199"/>
              <a:gd name="connsiteY142" fmla="*/ 230624 h 887420"/>
              <a:gd name="connsiteX143" fmla="*/ 475259 w 714199"/>
              <a:gd name="connsiteY143" fmla="*/ 176674 h 887420"/>
              <a:gd name="connsiteX144" fmla="*/ 475896 w 714199"/>
              <a:gd name="connsiteY144" fmla="*/ 176432 h 887420"/>
              <a:gd name="connsiteX145" fmla="*/ 397182 w 714199"/>
              <a:gd name="connsiteY145" fmla="*/ 150703 h 887420"/>
              <a:gd name="connsiteX146" fmla="*/ 286788 w 714199"/>
              <a:gd name="connsiteY146" fmla="*/ 213131 h 887420"/>
              <a:gd name="connsiteX147" fmla="*/ 251923 w 714199"/>
              <a:gd name="connsiteY147" fmla="*/ 214372 h 887420"/>
              <a:gd name="connsiteX148" fmla="*/ 252318 w 714199"/>
              <a:gd name="connsiteY148" fmla="*/ 213757 h 887420"/>
              <a:gd name="connsiteX149" fmla="*/ 236582 w 714199"/>
              <a:gd name="connsiteY149" fmla="*/ 212802 h 887420"/>
              <a:gd name="connsiteX150" fmla="*/ 230499 w 714199"/>
              <a:gd name="connsiteY150" fmla="*/ 231997 h 887420"/>
              <a:gd name="connsiteX151" fmla="*/ 213928 w 714199"/>
              <a:gd name="connsiteY151" fmla="*/ 262744 h 887420"/>
              <a:gd name="connsiteX152" fmla="*/ 232871 w 714199"/>
              <a:gd name="connsiteY152" fmla="*/ 295062 h 88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14199" h="887420">
                <a:moveTo>
                  <a:pt x="570861" y="594805"/>
                </a:moveTo>
                <a:cubicBezTo>
                  <a:pt x="577648" y="598154"/>
                  <a:pt x="580448" y="606401"/>
                  <a:pt x="577087" y="613198"/>
                </a:cubicBezTo>
                <a:cubicBezTo>
                  <a:pt x="573738" y="619985"/>
                  <a:pt x="565491" y="622774"/>
                  <a:pt x="558705" y="619425"/>
                </a:cubicBezTo>
                <a:cubicBezTo>
                  <a:pt x="551930" y="616076"/>
                  <a:pt x="549140" y="607840"/>
                  <a:pt x="552490" y="601053"/>
                </a:cubicBezTo>
                <a:cubicBezTo>
                  <a:pt x="555839" y="594267"/>
                  <a:pt x="564086" y="591456"/>
                  <a:pt x="570861" y="594805"/>
                </a:cubicBezTo>
                <a:close/>
                <a:moveTo>
                  <a:pt x="713639" y="765233"/>
                </a:moveTo>
                <a:cubicBezTo>
                  <a:pt x="713759" y="777510"/>
                  <a:pt x="712530" y="784802"/>
                  <a:pt x="699627" y="794443"/>
                </a:cubicBezTo>
                <a:cubicBezTo>
                  <a:pt x="674436" y="813276"/>
                  <a:pt x="647016" y="828386"/>
                  <a:pt x="617927" y="840323"/>
                </a:cubicBezTo>
                <a:cubicBezTo>
                  <a:pt x="589222" y="852105"/>
                  <a:pt x="560089" y="861044"/>
                  <a:pt x="530593" y="867139"/>
                </a:cubicBezTo>
                <a:cubicBezTo>
                  <a:pt x="508444" y="871718"/>
                  <a:pt x="486262" y="876110"/>
                  <a:pt x="464003" y="879328"/>
                </a:cubicBezTo>
                <a:cubicBezTo>
                  <a:pt x="443249" y="882337"/>
                  <a:pt x="422384" y="883687"/>
                  <a:pt x="401564" y="885763"/>
                </a:cubicBezTo>
                <a:cubicBezTo>
                  <a:pt x="397962" y="885818"/>
                  <a:pt x="394349" y="885873"/>
                  <a:pt x="390747" y="885917"/>
                </a:cubicBezTo>
                <a:cubicBezTo>
                  <a:pt x="388584" y="886290"/>
                  <a:pt x="386410" y="886663"/>
                  <a:pt x="384247" y="887037"/>
                </a:cubicBezTo>
                <a:cubicBezTo>
                  <a:pt x="366062" y="887168"/>
                  <a:pt x="347877" y="887300"/>
                  <a:pt x="329692" y="887421"/>
                </a:cubicBezTo>
                <a:cubicBezTo>
                  <a:pt x="327518" y="887081"/>
                  <a:pt x="325343" y="886729"/>
                  <a:pt x="323180" y="886389"/>
                </a:cubicBezTo>
                <a:cubicBezTo>
                  <a:pt x="319578" y="886389"/>
                  <a:pt x="315965" y="886389"/>
                  <a:pt x="312364" y="886389"/>
                </a:cubicBezTo>
                <a:cubicBezTo>
                  <a:pt x="298758" y="885411"/>
                  <a:pt x="285141" y="884764"/>
                  <a:pt x="271547" y="883380"/>
                </a:cubicBezTo>
                <a:cubicBezTo>
                  <a:pt x="243753" y="880536"/>
                  <a:pt x="216026" y="876605"/>
                  <a:pt x="188397" y="870894"/>
                </a:cubicBezTo>
                <a:cubicBezTo>
                  <a:pt x="154487" y="863877"/>
                  <a:pt x="120862" y="854697"/>
                  <a:pt x="87820" y="841014"/>
                </a:cubicBezTo>
                <a:cubicBezTo>
                  <a:pt x="60565" y="829726"/>
                  <a:pt x="12313" y="816438"/>
                  <a:pt x="2815" y="783934"/>
                </a:cubicBezTo>
                <a:cubicBezTo>
                  <a:pt x="1156" y="778257"/>
                  <a:pt x="838" y="772316"/>
                  <a:pt x="728" y="766397"/>
                </a:cubicBezTo>
                <a:cubicBezTo>
                  <a:pt x="-183" y="760357"/>
                  <a:pt x="-19" y="753450"/>
                  <a:pt x="124" y="747224"/>
                </a:cubicBezTo>
                <a:lnTo>
                  <a:pt x="212" y="747224"/>
                </a:lnTo>
                <a:cubicBezTo>
                  <a:pt x="179" y="745588"/>
                  <a:pt x="157" y="743963"/>
                  <a:pt x="124" y="742326"/>
                </a:cubicBezTo>
                <a:cubicBezTo>
                  <a:pt x="80" y="741096"/>
                  <a:pt x="36" y="739867"/>
                  <a:pt x="3" y="738637"/>
                </a:cubicBezTo>
                <a:lnTo>
                  <a:pt x="69" y="738637"/>
                </a:lnTo>
                <a:cubicBezTo>
                  <a:pt x="-172" y="719013"/>
                  <a:pt x="157" y="699434"/>
                  <a:pt x="2035" y="680162"/>
                </a:cubicBezTo>
                <a:cubicBezTo>
                  <a:pt x="8031" y="618766"/>
                  <a:pt x="42874" y="571349"/>
                  <a:pt x="89665" y="536517"/>
                </a:cubicBezTo>
                <a:cubicBezTo>
                  <a:pt x="92926" y="545818"/>
                  <a:pt x="96649" y="553658"/>
                  <a:pt x="99197" y="558589"/>
                </a:cubicBezTo>
                <a:cubicBezTo>
                  <a:pt x="93871" y="562487"/>
                  <a:pt x="85920" y="570888"/>
                  <a:pt x="85591" y="571327"/>
                </a:cubicBezTo>
                <a:cubicBezTo>
                  <a:pt x="81165" y="577268"/>
                  <a:pt x="77882" y="584285"/>
                  <a:pt x="75829" y="592169"/>
                </a:cubicBezTo>
                <a:cubicBezTo>
                  <a:pt x="71008" y="610706"/>
                  <a:pt x="75433" y="628891"/>
                  <a:pt x="79716" y="646471"/>
                </a:cubicBezTo>
                <a:cubicBezTo>
                  <a:pt x="80441" y="649469"/>
                  <a:pt x="81198" y="652577"/>
                  <a:pt x="81890" y="655597"/>
                </a:cubicBezTo>
                <a:cubicBezTo>
                  <a:pt x="86184" y="674484"/>
                  <a:pt x="90620" y="693987"/>
                  <a:pt x="96045" y="708581"/>
                </a:cubicBezTo>
                <a:cubicBezTo>
                  <a:pt x="100295" y="719595"/>
                  <a:pt x="104292" y="727161"/>
                  <a:pt x="111166" y="730939"/>
                </a:cubicBezTo>
                <a:lnTo>
                  <a:pt x="111243" y="730983"/>
                </a:lnTo>
                <a:lnTo>
                  <a:pt x="111320" y="731027"/>
                </a:lnTo>
                <a:cubicBezTo>
                  <a:pt x="116734" y="733629"/>
                  <a:pt x="123289" y="734003"/>
                  <a:pt x="131371" y="732169"/>
                </a:cubicBezTo>
                <a:cubicBezTo>
                  <a:pt x="134194" y="731521"/>
                  <a:pt x="137301" y="730598"/>
                  <a:pt x="141079" y="729281"/>
                </a:cubicBezTo>
                <a:cubicBezTo>
                  <a:pt x="142803" y="729489"/>
                  <a:pt x="144659" y="729390"/>
                  <a:pt x="146493" y="728973"/>
                </a:cubicBezTo>
                <a:cubicBezTo>
                  <a:pt x="147701" y="728699"/>
                  <a:pt x="148887" y="728292"/>
                  <a:pt x="150029" y="727765"/>
                </a:cubicBezTo>
                <a:cubicBezTo>
                  <a:pt x="154059" y="725898"/>
                  <a:pt x="157089" y="722835"/>
                  <a:pt x="158352" y="719343"/>
                </a:cubicBezTo>
                <a:cubicBezTo>
                  <a:pt x="159231" y="716905"/>
                  <a:pt x="159165" y="714379"/>
                  <a:pt x="158155" y="712238"/>
                </a:cubicBezTo>
                <a:cubicBezTo>
                  <a:pt x="157166" y="710075"/>
                  <a:pt x="155332" y="708438"/>
                  <a:pt x="152862" y="707516"/>
                </a:cubicBezTo>
                <a:cubicBezTo>
                  <a:pt x="150457" y="706626"/>
                  <a:pt x="147646" y="706506"/>
                  <a:pt x="144747" y="707176"/>
                </a:cubicBezTo>
                <a:cubicBezTo>
                  <a:pt x="143517" y="707461"/>
                  <a:pt x="142298" y="707878"/>
                  <a:pt x="141123" y="708416"/>
                </a:cubicBezTo>
                <a:cubicBezTo>
                  <a:pt x="137455" y="710107"/>
                  <a:pt x="134545" y="712941"/>
                  <a:pt x="133128" y="716081"/>
                </a:cubicBezTo>
                <a:cubicBezTo>
                  <a:pt x="131690" y="716532"/>
                  <a:pt x="130218" y="716938"/>
                  <a:pt x="128813" y="717256"/>
                </a:cubicBezTo>
                <a:cubicBezTo>
                  <a:pt x="122883" y="718607"/>
                  <a:pt x="119424" y="718288"/>
                  <a:pt x="118260" y="717608"/>
                </a:cubicBezTo>
                <a:lnTo>
                  <a:pt x="118073" y="717498"/>
                </a:lnTo>
                <a:lnTo>
                  <a:pt x="117876" y="717410"/>
                </a:lnTo>
                <a:cubicBezTo>
                  <a:pt x="116876" y="716828"/>
                  <a:pt x="113472" y="712425"/>
                  <a:pt x="110233" y="703343"/>
                </a:cubicBezTo>
                <a:cubicBezTo>
                  <a:pt x="105181" y="689836"/>
                  <a:pt x="100800" y="670597"/>
                  <a:pt x="96561" y="651984"/>
                </a:cubicBezTo>
                <a:cubicBezTo>
                  <a:pt x="95891" y="649052"/>
                  <a:pt x="95166" y="646076"/>
                  <a:pt x="94453" y="643199"/>
                </a:cubicBezTo>
                <a:cubicBezTo>
                  <a:pt x="90499" y="627068"/>
                  <a:pt x="86403" y="610387"/>
                  <a:pt x="91290" y="594234"/>
                </a:cubicBezTo>
                <a:cubicBezTo>
                  <a:pt x="95002" y="581957"/>
                  <a:pt x="102469" y="573172"/>
                  <a:pt x="112308" y="569504"/>
                </a:cubicBezTo>
                <a:cubicBezTo>
                  <a:pt x="113549" y="569043"/>
                  <a:pt x="114823" y="568659"/>
                  <a:pt x="116108" y="568362"/>
                </a:cubicBezTo>
                <a:cubicBezTo>
                  <a:pt x="125101" y="566309"/>
                  <a:pt x="134874" y="568406"/>
                  <a:pt x="144373" y="574424"/>
                </a:cubicBezTo>
                <a:cubicBezTo>
                  <a:pt x="152697" y="579695"/>
                  <a:pt x="159999" y="587612"/>
                  <a:pt x="165479" y="597309"/>
                </a:cubicBezTo>
                <a:cubicBezTo>
                  <a:pt x="169795" y="604941"/>
                  <a:pt x="173880" y="612902"/>
                  <a:pt x="177822" y="620600"/>
                </a:cubicBezTo>
                <a:cubicBezTo>
                  <a:pt x="180018" y="624882"/>
                  <a:pt x="182291" y="629319"/>
                  <a:pt x="184586" y="633656"/>
                </a:cubicBezTo>
                <a:cubicBezTo>
                  <a:pt x="190176" y="644231"/>
                  <a:pt x="196556" y="656585"/>
                  <a:pt x="201464" y="669290"/>
                </a:cubicBezTo>
                <a:cubicBezTo>
                  <a:pt x="204978" y="678383"/>
                  <a:pt x="205253" y="683961"/>
                  <a:pt x="204847" y="685103"/>
                </a:cubicBezTo>
                <a:lnTo>
                  <a:pt x="204759" y="685279"/>
                </a:lnTo>
                <a:lnTo>
                  <a:pt x="204715" y="685422"/>
                </a:lnTo>
                <a:cubicBezTo>
                  <a:pt x="203990" y="687574"/>
                  <a:pt x="198236" y="691714"/>
                  <a:pt x="190681" y="694646"/>
                </a:cubicBezTo>
                <a:cubicBezTo>
                  <a:pt x="188627" y="694284"/>
                  <a:pt x="186409" y="694349"/>
                  <a:pt x="184191" y="694855"/>
                </a:cubicBezTo>
                <a:cubicBezTo>
                  <a:pt x="183532" y="695008"/>
                  <a:pt x="182884" y="695195"/>
                  <a:pt x="182236" y="695415"/>
                </a:cubicBezTo>
                <a:cubicBezTo>
                  <a:pt x="178075" y="696853"/>
                  <a:pt x="174758" y="699588"/>
                  <a:pt x="173155" y="702915"/>
                </a:cubicBezTo>
                <a:cubicBezTo>
                  <a:pt x="172024" y="705254"/>
                  <a:pt x="171837" y="707769"/>
                  <a:pt x="172617" y="710020"/>
                </a:cubicBezTo>
                <a:cubicBezTo>
                  <a:pt x="173375" y="712271"/>
                  <a:pt x="175022" y="714094"/>
                  <a:pt x="177394" y="715258"/>
                </a:cubicBezTo>
                <a:cubicBezTo>
                  <a:pt x="180183" y="716630"/>
                  <a:pt x="183686" y="716927"/>
                  <a:pt x="187277" y="716114"/>
                </a:cubicBezTo>
                <a:cubicBezTo>
                  <a:pt x="187936" y="715960"/>
                  <a:pt x="188584" y="715774"/>
                  <a:pt x="189220" y="715554"/>
                </a:cubicBezTo>
                <a:cubicBezTo>
                  <a:pt x="193525" y="714061"/>
                  <a:pt x="196907" y="711173"/>
                  <a:pt x="198423" y="707769"/>
                </a:cubicBezTo>
                <a:cubicBezTo>
                  <a:pt x="206571" y="704309"/>
                  <a:pt x="215081" y="699522"/>
                  <a:pt x="218815" y="690890"/>
                </a:cubicBezTo>
                <a:lnTo>
                  <a:pt x="218859" y="690792"/>
                </a:lnTo>
                <a:lnTo>
                  <a:pt x="218892" y="690693"/>
                </a:lnTo>
                <a:cubicBezTo>
                  <a:pt x="221538" y="683379"/>
                  <a:pt x="219605" y="675056"/>
                  <a:pt x="215619" y="663997"/>
                </a:cubicBezTo>
                <a:cubicBezTo>
                  <a:pt x="210403" y="650007"/>
                  <a:pt x="203298" y="636808"/>
                  <a:pt x="196413" y="624048"/>
                </a:cubicBezTo>
                <a:cubicBezTo>
                  <a:pt x="193152" y="617997"/>
                  <a:pt x="189780" y="611749"/>
                  <a:pt x="186684" y="605523"/>
                </a:cubicBezTo>
                <a:cubicBezTo>
                  <a:pt x="178931" y="589973"/>
                  <a:pt x="170915" y="573897"/>
                  <a:pt x="154827" y="562795"/>
                </a:cubicBezTo>
                <a:cubicBezTo>
                  <a:pt x="141924" y="553889"/>
                  <a:pt x="126891" y="550397"/>
                  <a:pt x="113417" y="553164"/>
                </a:cubicBezTo>
                <a:cubicBezTo>
                  <a:pt x="112352" y="551166"/>
                  <a:pt x="110903" y="548321"/>
                  <a:pt x="109277" y="544775"/>
                </a:cubicBezTo>
                <a:cubicBezTo>
                  <a:pt x="107257" y="540360"/>
                  <a:pt x="104720" y="534277"/>
                  <a:pt x="102568" y="527424"/>
                </a:cubicBezTo>
                <a:cubicBezTo>
                  <a:pt x="104995" y="525799"/>
                  <a:pt x="107443" y="524196"/>
                  <a:pt x="109925" y="522636"/>
                </a:cubicBezTo>
                <a:cubicBezTo>
                  <a:pt x="109343" y="522131"/>
                  <a:pt x="108772" y="521626"/>
                  <a:pt x="108223" y="521110"/>
                </a:cubicBezTo>
                <a:cubicBezTo>
                  <a:pt x="89654" y="503694"/>
                  <a:pt x="75543" y="480633"/>
                  <a:pt x="79244" y="457254"/>
                </a:cubicBezTo>
                <a:cubicBezTo>
                  <a:pt x="82703" y="435402"/>
                  <a:pt x="100646" y="417667"/>
                  <a:pt x="116031" y="400009"/>
                </a:cubicBezTo>
                <a:cubicBezTo>
                  <a:pt x="134874" y="378376"/>
                  <a:pt x="150874" y="354921"/>
                  <a:pt x="163645" y="330235"/>
                </a:cubicBezTo>
                <a:cubicBezTo>
                  <a:pt x="167236" y="323295"/>
                  <a:pt x="170629" y="316003"/>
                  <a:pt x="170432" y="308415"/>
                </a:cubicBezTo>
                <a:cubicBezTo>
                  <a:pt x="170300" y="303408"/>
                  <a:pt x="168620" y="298587"/>
                  <a:pt x="166665" y="293832"/>
                </a:cubicBezTo>
                <a:cubicBezTo>
                  <a:pt x="161328" y="280852"/>
                  <a:pt x="161032" y="266181"/>
                  <a:pt x="159472" y="252400"/>
                </a:cubicBezTo>
                <a:cubicBezTo>
                  <a:pt x="157595" y="235862"/>
                  <a:pt x="156738" y="219193"/>
                  <a:pt x="157177" y="202545"/>
                </a:cubicBezTo>
                <a:cubicBezTo>
                  <a:pt x="158078" y="169053"/>
                  <a:pt x="164150" y="135417"/>
                  <a:pt x="177405" y="104538"/>
                </a:cubicBezTo>
                <a:cubicBezTo>
                  <a:pt x="190890" y="73132"/>
                  <a:pt x="217047" y="47601"/>
                  <a:pt x="246191" y="30536"/>
                </a:cubicBezTo>
                <a:cubicBezTo>
                  <a:pt x="295057" y="1919"/>
                  <a:pt x="354949" y="-6548"/>
                  <a:pt x="410173" y="4983"/>
                </a:cubicBezTo>
                <a:cubicBezTo>
                  <a:pt x="458732" y="15118"/>
                  <a:pt x="503821" y="42527"/>
                  <a:pt x="528583" y="86452"/>
                </a:cubicBezTo>
                <a:cubicBezTo>
                  <a:pt x="556465" y="135911"/>
                  <a:pt x="562834" y="199438"/>
                  <a:pt x="555564" y="255090"/>
                </a:cubicBezTo>
                <a:cubicBezTo>
                  <a:pt x="554082" y="266423"/>
                  <a:pt x="553544" y="279941"/>
                  <a:pt x="549492" y="290724"/>
                </a:cubicBezTo>
                <a:cubicBezTo>
                  <a:pt x="547548" y="295886"/>
                  <a:pt x="544902" y="302672"/>
                  <a:pt x="545374" y="308327"/>
                </a:cubicBezTo>
                <a:cubicBezTo>
                  <a:pt x="546186" y="318199"/>
                  <a:pt x="549887" y="327039"/>
                  <a:pt x="554488" y="335682"/>
                </a:cubicBezTo>
                <a:cubicBezTo>
                  <a:pt x="564294" y="354119"/>
                  <a:pt x="576220" y="371711"/>
                  <a:pt x="590045" y="388139"/>
                </a:cubicBezTo>
                <a:cubicBezTo>
                  <a:pt x="604738" y="405599"/>
                  <a:pt x="621968" y="422455"/>
                  <a:pt x="630412" y="442452"/>
                </a:cubicBezTo>
                <a:cubicBezTo>
                  <a:pt x="631631" y="445329"/>
                  <a:pt x="632663" y="448272"/>
                  <a:pt x="633476" y="451281"/>
                </a:cubicBezTo>
                <a:cubicBezTo>
                  <a:pt x="639680" y="474187"/>
                  <a:pt x="631642" y="499576"/>
                  <a:pt x="612776" y="516652"/>
                </a:cubicBezTo>
                <a:cubicBezTo>
                  <a:pt x="610613" y="518606"/>
                  <a:pt x="608241" y="520484"/>
                  <a:pt x="605693" y="522109"/>
                </a:cubicBezTo>
                <a:cubicBezTo>
                  <a:pt x="609065" y="523976"/>
                  <a:pt x="611931" y="525601"/>
                  <a:pt x="614204" y="526919"/>
                </a:cubicBezTo>
                <a:cubicBezTo>
                  <a:pt x="603673" y="545060"/>
                  <a:pt x="591572" y="562762"/>
                  <a:pt x="585411" y="571547"/>
                </a:cubicBezTo>
                <a:cubicBezTo>
                  <a:pt x="584610" y="571075"/>
                  <a:pt x="583797" y="570635"/>
                  <a:pt x="582995" y="570240"/>
                </a:cubicBezTo>
                <a:cubicBezTo>
                  <a:pt x="562669" y="560203"/>
                  <a:pt x="537961" y="568593"/>
                  <a:pt x="527925" y="588941"/>
                </a:cubicBezTo>
                <a:cubicBezTo>
                  <a:pt x="517888" y="609278"/>
                  <a:pt x="526255" y="633986"/>
                  <a:pt x="546582" y="644012"/>
                </a:cubicBezTo>
                <a:cubicBezTo>
                  <a:pt x="566930" y="654048"/>
                  <a:pt x="591638" y="645681"/>
                  <a:pt x="601674" y="625344"/>
                </a:cubicBezTo>
                <a:cubicBezTo>
                  <a:pt x="608252" y="612023"/>
                  <a:pt x="607187" y="596595"/>
                  <a:pt x="599017" y="584362"/>
                </a:cubicBezTo>
                <a:cubicBezTo>
                  <a:pt x="604013" y="577334"/>
                  <a:pt x="617575" y="557875"/>
                  <a:pt x="629698" y="537066"/>
                </a:cubicBezTo>
                <a:cubicBezTo>
                  <a:pt x="648377" y="550353"/>
                  <a:pt x="666024" y="566693"/>
                  <a:pt x="681628" y="588831"/>
                </a:cubicBezTo>
                <a:cubicBezTo>
                  <a:pt x="696025" y="609256"/>
                  <a:pt x="704206" y="632437"/>
                  <a:pt x="708774" y="656904"/>
                </a:cubicBezTo>
                <a:cubicBezTo>
                  <a:pt x="713694" y="683280"/>
                  <a:pt x="714396" y="711140"/>
                  <a:pt x="714144" y="738670"/>
                </a:cubicBezTo>
                <a:lnTo>
                  <a:pt x="714199" y="738670"/>
                </a:lnTo>
                <a:cubicBezTo>
                  <a:pt x="714177" y="739383"/>
                  <a:pt x="714155" y="740086"/>
                  <a:pt x="714133" y="740800"/>
                </a:cubicBezTo>
                <a:cubicBezTo>
                  <a:pt x="714111" y="742952"/>
                  <a:pt x="714078" y="745116"/>
                  <a:pt x="714045" y="747257"/>
                </a:cubicBezTo>
                <a:lnTo>
                  <a:pt x="714089" y="747257"/>
                </a:lnTo>
                <a:cubicBezTo>
                  <a:pt x="714221" y="753077"/>
                  <a:pt x="714374" y="759501"/>
                  <a:pt x="713650" y="765244"/>
                </a:cubicBezTo>
                <a:close/>
                <a:moveTo>
                  <a:pt x="243006" y="482302"/>
                </a:moveTo>
                <a:cubicBezTo>
                  <a:pt x="283285" y="568219"/>
                  <a:pt x="413764" y="578124"/>
                  <a:pt x="463674" y="496523"/>
                </a:cubicBezTo>
                <a:cubicBezTo>
                  <a:pt x="468736" y="488254"/>
                  <a:pt x="472513" y="480029"/>
                  <a:pt x="475325" y="472573"/>
                </a:cubicBezTo>
                <a:cubicBezTo>
                  <a:pt x="475555" y="471969"/>
                  <a:pt x="475918" y="471475"/>
                  <a:pt x="476401" y="471047"/>
                </a:cubicBezTo>
                <a:cubicBezTo>
                  <a:pt x="464168" y="457957"/>
                  <a:pt x="456075" y="442067"/>
                  <a:pt x="452758" y="425508"/>
                </a:cubicBezTo>
                <a:cubicBezTo>
                  <a:pt x="364283" y="515894"/>
                  <a:pt x="286723" y="446625"/>
                  <a:pt x="263256" y="420940"/>
                </a:cubicBezTo>
                <a:cubicBezTo>
                  <a:pt x="260313" y="441299"/>
                  <a:pt x="251692" y="459901"/>
                  <a:pt x="239086" y="475681"/>
                </a:cubicBezTo>
                <a:cubicBezTo>
                  <a:pt x="240777" y="477526"/>
                  <a:pt x="241908" y="479985"/>
                  <a:pt x="242995" y="482292"/>
                </a:cubicBezTo>
                <a:close/>
                <a:moveTo>
                  <a:pt x="479673" y="699368"/>
                </a:moveTo>
                <a:lnTo>
                  <a:pt x="479673" y="728830"/>
                </a:lnTo>
                <a:lnTo>
                  <a:pt x="591989" y="728830"/>
                </a:lnTo>
                <a:lnTo>
                  <a:pt x="591989" y="699368"/>
                </a:lnTo>
                <a:lnTo>
                  <a:pt x="479673" y="699368"/>
                </a:lnTo>
                <a:close/>
                <a:moveTo>
                  <a:pt x="232871" y="295051"/>
                </a:moveTo>
                <a:cubicBezTo>
                  <a:pt x="233277" y="297203"/>
                  <a:pt x="233716" y="299356"/>
                  <a:pt x="234166" y="301508"/>
                </a:cubicBezTo>
                <a:cubicBezTo>
                  <a:pt x="237845" y="318902"/>
                  <a:pt x="242962" y="336296"/>
                  <a:pt x="248684" y="353065"/>
                </a:cubicBezTo>
                <a:cubicBezTo>
                  <a:pt x="273501" y="412286"/>
                  <a:pt x="328517" y="472474"/>
                  <a:pt x="395821" y="441101"/>
                </a:cubicBezTo>
                <a:cubicBezTo>
                  <a:pt x="415455" y="431943"/>
                  <a:pt x="430807" y="416789"/>
                  <a:pt x="442864" y="399592"/>
                </a:cubicBezTo>
                <a:cubicBezTo>
                  <a:pt x="465156" y="366374"/>
                  <a:pt x="475995" y="329850"/>
                  <a:pt x="480618" y="296160"/>
                </a:cubicBezTo>
                <a:cubicBezTo>
                  <a:pt x="493136" y="289198"/>
                  <a:pt x="501504" y="276844"/>
                  <a:pt x="501504" y="262722"/>
                </a:cubicBezTo>
                <a:cubicBezTo>
                  <a:pt x="501504" y="249468"/>
                  <a:pt x="494146" y="237762"/>
                  <a:pt x="482891" y="230624"/>
                </a:cubicBezTo>
                <a:cubicBezTo>
                  <a:pt x="480925" y="198329"/>
                  <a:pt x="475259" y="176674"/>
                  <a:pt x="475259" y="176674"/>
                </a:cubicBezTo>
                <a:lnTo>
                  <a:pt x="475896" y="176432"/>
                </a:lnTo>
                <a:cubicBezTo>
                  <a:pt x="433508" y="171315"/>
                  <a:pt x="409437" y="159279"/>
                  <a:pt x="397182" y="150703"/>
                </a:cubicBezTo>
                <a:cubicBezTo>
                  <a:pt x="397182" y="150703"/>
                  <a:pt x="380623" y="205565"/>
                  <a:pt x="286788" y="213131"/>
                </a:cubicBezTo>
                <a:cubicBezTo>
                  <a:pt x="266561" y="215251"/>
                  <a:pt x="251923" y="214372"/>
                  <a:pt x="251923" y="214372"/>
                </a:cubicBezTo>
                <a:lnTo>
                  <a:pt x="252318" y="213757"/>
                </a:lnTo>
                <a:cubicBezTo>
                  <a:pt x="247245" y="213560"/>
                  <a:pt x="241996" y="213241"/>
                  <a:pt x="236582" y="212802"/>
                </a:cubicBezTo>
                <a:cubicBezTo>
                  <a:pt x="234046" y="218062"/>
                  <a:pt x="231915" y="224376"/>
                  <a:pt x="230499" y="231997"/>
                </a:cubicBezTo>
                <a:cubicBezTo>
                  <a:pt x="220407" y="239223"/>
                  <a:pt x="213928" y="250303"/>
                  <a:pt x="213928" y="262744"/>
                </a:cubicBezTo>
                <a:cubicBezTo>
                  <a:pt x="213928" y="276130"/>
                  <a:pt x="221428" y="287946"/>
                  <a:pt x="232871" y="295062"/>
                </a:cubicBezTo>
                <a:close/>
              </a:path>
            </a:pathLst>
          </a:custGeom>
          <a:solidFill>
            <a:schemeClr val="tx1"/>
          </a:solidFill>
          <a:ln w="1084" cap="flat">
            <a:noFill/>
            <a:prstDash val="solid"/>
            <a:miter/>
          </a:ln>
        </p:spPr>
        <p:txBody>
          <a:bodyPr rtlCol="0" anchor="ctr"/>
          <a:lstStyle/>
          <a:p>
            <a:endParaRPr lang="fr-CA"/>
          </a:p>
        </p:txBody>
      </p:sp>
    </p:spTree>
    <p:extLst>
      <p:ext uri="{BB962C8B-B14F-4D97-AF65-F5344CB8AC3E}">
        <p14:creationId xmlns:p14="http://schemas.microsoft.com/office/powerpoint/2010/main" val="831327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5C45F-F00D-8947-833C-4C1E6DB020F0}"/>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949C0254-A9F8-5D02-4F9A-A87679A06696}"/>
              </a:ext>
            </a:extLst>
          </p:cNvPr>
          <p:cNvSpPr>
            <a:spLocks noGrp="1"/>
          </p:cNvSpPr>
          <p:nvPr>
            <p:ph type="title"/>
          </p:nvPr>
        </p:nvSpPr>
        <p:spPr>
          <a:xfrm>
            <a:off x="360000" y="360000"/>
            <a:ext cx="9963119" cy="895630"/>
          </a:xfrm>
        </p:spPr>
        <p:txBody>
          <a:bodyPr wrap="square" lIns="0" tIns="45720" rIns="91440" bIns="45720" anchor="t" anchorCtr="0">
            <a:spAutoFit/>
          </a:bodyPr>
          <a:lstStyle/>
          <a:p>
            <a:r>
              <a:rPr lang="en-CA" sz="2900" noProof="0">
                <a:latin typeface="+mj-lt"/>
                <a:ea typeface="Open Sans Semibold"/>
                <a:cs typeface="Open Sans Semibold"/>
              </a:rPr>
              <a:t>Early Clues and Red Flags for Physiatrists / Rehabilitation Physicians </a:t>
            </a:r>
            <a:r>
              <a:rPr lang="en-CA" sz="2900">
                <a:latin typeface="+mj-lt"/>
                <a:ea typeface="Open Sans Semibold"/>
                <a:cs typeface="Open Sans Semibold"/>
              </a:rPr>
              <a:t>&amp;</a:t>
            </a:r>
            <a:r>
              <a:rPr lang="en-CA" sz="2900" noProof="0">
                <a:latin typeface="+mj-lt"/>
                <a:ea typeface="Open Sans Semibold"/>
                <a:cs typeface="Open Sans Semibold"/>
              </a:rPr>
              <a:t> Physiotherapists </a:t>
            </a:r>
          </a:p>
        </p:txBody>
      </p:sp>
      <p:sp>
        <p:nvSpPr>
          <p:cNvPr id="26" name="Oval 25">
            <a:extLst>
              <a:ext uri="{FF2B5EF4-FFF2-40B4-BE49-F238E27FC236}">
                <a16:creationId xmlns:a16="http://schemas.microsoft.com/office/drawing/2014/main" id="{BBD4C3FE-88C8-D07A-A8AC-C5B37DFB7B15}"/>
              </a:ext>
            </a:extLst>
          </p:cNvPr>
          <p:cNvSpPr/>
          <p:nvPr/>
        </p:nvSpPr>
        <p:spPr>
          <a:xfrm>
            <a:off x="1387722" y="2254054"/>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37" name="Oval 36">
            <a:extLst>
              <a:ext uri="{FF2B5EF4-FFF2-40B4-BE49-F238E27FC236}">
                <a16:creationId xmlns:a16="http://schemas.microsoft.com/office/drawing/2014/main" id="{C22435E0-1FE1-F174-436A-A81FFAE033F6}"/>
              </a:ext>
            </a:extLst>
          </p:cNvPr>
          <p:cNvSpPr/>
          <p:nvPr/>
        </p:nvSpPr>
        <p:spPr>
          <a:xfrm>
            <a:off x="1387722" y="3896286"/>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38" name="Oval 37">
            <a:extLst>
              <a:ext uri="{FF2B5EF4-FFF2-40B4-BE49-F238E27FC236}">
                <a16:creationId xmlns:a16="http://schemas.microsoft.com/office/drawing/2014/main" id="{A29FA6DD-8B56-D64A-3AA3-77691FDDD62B}"/>
              </a:ext>
            </a:extLst>
          </p:cNvPr>
          <p:cNvSpPr/>
          <p:nvPr/>
        </p:nvSpPr>
        <p:spPr>
          <a:xfrm>
            <a:off x="1519481" y="2385813"/>
            <a:ext cx="1044000" cy="1044000"/>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39" name="Oval 38">
            <a:extLst>
              <a:ext uri="{FF2B5EF4-FFF2-40B4-BE49-F238E27FC236}">
                <a16:creationId xmlns:a16="http://schemas.microsoft.com/office/drawing/2014/main" id="{E494641B-C445-BF99-7F54-9FF750AA78ED}"/>
              </a:ext>
            </a:extLst>
          </p:cNvPr>
          <p:cNvSpPr/>
          <p:nvPr/>
        </p:nvSpPr>
        <p:spPr>
          <a:xfrm>
            <a:off x="1531111" y="4033763"/>
            <a:ext cx="1007656" cy="1024423"/>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1" name="Content Placeholder 2">
            <a:extLst>
              <a:ext uri="{FF2B5EF4-FFF2-40B4-BE49-F238E27FC236}">
                <a16:creationId xmlns:a16="http://schemas.microsoft.com/office/drawing/2014/main" id="{9C0A53AA-A0B2-F315-3CFB-CD2A34BEA301}"/>
              </a:ext>
            </a:extLst>
          </p:cNvPr>
          <p:cNvSpPr>
            <a:spLocks noGrp="1"/>
          </p:cNvSpPr>
          <p:nvPr>
            <p:ph idx="1"/>
          </p:nvPr>
        </p:nvSpPr>
        <p:spPr>
          <a:xfrm>
            <a:off x="4213512" y="1402070"/>
            <a:ext cx="4076669" cy="970859"/>
          </a:xfrm>
        </p:spPr>
        <p:txBody>
          <a:bodyPr/>
          <a:lstStyle/>
          <a:p>
            <a:pPr marL="0" indent="0">
              <a:lnSpc>
                <a:spcPct val="100000"/>
              </a:lnSpc>
              <a:buNone/>
            </a:pPr>
            <a:r>
              <a:rPr lang="en-CA" sz="1600" noProof="0"/>
              <a:t>Progressive, asymmetric weakness:</a:t>
            </a:r>
          </a:p>
          <a:p>
            <a:pPr>
              <a:lnSpc>
                <a:spcPct val="100000"/>
              </a:lnSpc>
              <a:buClr>
                <a:srgbClr val="57CFAC"/>
              </a:buClr>
              <a:buFont typeface="Wingdings" panose="05000000000000000000" pitchFamily="2" charset="2"/>
              <a:buChar char="§"/>
            </a:pPr>
            <a:r>
              <a:rPr lang="en-CA" sz="1400" noProof="0"/>
              <a:t>Often starts in a limb or with bulbar symptoms (dysarthria, dysphagia, tongue fasciculations</a:t>
            </a:r>
            <a:r>
              <a:rPr lang="en-CA" sz="1600" noProof="0"/>
              <a:t>)</a:t>
            </a:r>
          </a:p>
        </p:txBody>
      </p:sp>
      <p:grpSp>
        <p:nvGrpSpPr>
          <p:cNvPr id="46" name="Group 45">
            <a:extLst>
              <a:ext uri="{FF2B5EF4-FFF2-40B4-BE49-F238E27FC236}">
                <a16:creationId xmlns:a16="http://schemas.microsoft.com/office/drawing/2014/main" id="{82768B20-3D32-8D5D-255F-7BC82463165F}"/>
              </a:ext>
            </a:extLst>
          </p:cNvPr>
          <p:cNvGrpSpPr/>
          <p:nvPr/>
        </p:nvGrpSpPr>
        <p:grpSpPr>
          <a:xfrm>
            <a:off x="3548650" y="1429503"/>
            <a:ext cx="511175" cy="511175"/>
            <a:chOff x="8296275" y="385763"/>
            <a:chExt cx="1247775" cy="1247775"/>
          </a:xfrm>
        </p:grpSpPr>
        <p:sp>
          <p:nvSpPr>
            <p:cNvPr id="47" name="Oval 46">
              <a:extLst>
                <a:ext uri="{FF2B5EF4-FFF2-40B4-BE49-F238E27FC236}">
                  <a16:creationId xmlns:a16="http://schemas.microsoft.com/office/drawing/2014/main" id="{C3274D81-A1A4-D432-C097-173A905FC60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8" name="Graphic 47" descr="Flag with solid fill">
              <a:extLst>
                <a:ext uri="{FF2B5EF4-FFF2-40B4-BE49-F238E27FC236}">
                  <a16:creationId xmlns:a16="http://schemas.microsoft.com/office/drawing/2014/main" id="{26958FE9-4C3F-03F8-719F-02263EE87E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49" name="Group 48">
            <a:extLst>
              <a:ext uri="{FF2B5EF4-FFF2-40B4-BE49-F238E27FC236}">
                <a16:creationId xmlns:a16="http://schemas.microsoft.com/office/drawing/2014/main" id="{48C72704-5F93-3BEA-6831-BC56525757A4}"/>
              </a:ext>
            </a:extLst>
          </p:cNvPr>
          <p:cNvGrpSpPr/>
          <p:nvPr/>
        </p:nvGrpSpPr>
        <p:grpSpPr>
          <a:xfrm>
            <a:off x="3548650" y="2790941"/>
            <a:ext cx="511175" cy="511175"/>
            <a:chOff x="8296275" y="385763"/>
            <a:chExt cx="1247775" cy="1247775"/>
          </a:xfrm>
        </p:grpSpPr>
        <p:sp>
          <p:nvSpPr>
            <p:cNvPr id="50" name="Oval 49">
              <a:extLst>
                <a:ext uri="{FF2B5EF4-FFF2-40B4-BE49-F238E27FC236}">
                  <a16:creationId xmlns:a16="http://schemas.microsoft.com/office/drawing/2014/main" id="{8E9E3646-0D01-27E3-CBF7-C18B46FD73D7}"/>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1" name="Graphic 50" descr="Flag with solid fill">
              <a:extLst>
                <a:ext uri="{FF2B5EF4-FFF2-40B4-BE49-F238E27FC236}">
                  <a16:creationId xmlns:a16="http://schemas.microsoft.com/office/drawing/2014/main" id="{93070625-FB82-B9AD-73B1-619435F9F4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52" name="Group 51">
            <a:extLst>
              <a:ext uri="{FF2B5EF4-FFF2-40B4-BE49-F238E27FC236}">
                <a16:creationId xmlns:a16="http://schemas.microsoft.com/office/drawing/2014/main" id="{023BAD14-1C15-BA15-E082-640958E21629}"/>
              </a:ext>
            </a:extLst>
          </p:cNvPr>
          <p:cNvGrpSpPr/>
          <p:nvPr/>
        </p:nvGrpSpPr>
        <p:grpSpPr>
          <a:xfrm>
            <a:off x="3548650" y="3682010"/>
            <a:ext cx="511175" cy="511175"/>
            <a:chOff x="8296275" y="385763"/>
            <a:chExt cx="1247775" cy="1247775"/>
          </a:xfrm>
        </p:grpSpPr>
        <p:sp>
          <p:nvSpPr>
            <p:cNvPr id="53" name="Oval 52">
              <a:extLst>
                <a:ext uri="{FF2B5EF4-FFF2-40B4-BE49-F238E27FC236}">
                  <a16:creationId xmlns:a16="http://schemas.microsoft.com/office/drawing/2014/main" id="{27EFB922-0657-4A2F-3D03-C4C7B4DF4F2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4" name="Graphic 53" descr="Flag with solid fill">
              <a:extLst>
                <a:ext uri="{FF2B5EF4-FFF2-40B4-BE49-F238E27FC236}">
                  <a16:creationId xmlns:a16="http://schemas.microsoft.com/office/drawing/2014/main" id="{532F9671-7F6A-8046-09E6-BBACD997A4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55" name="Content Placeholder 2">
            <a:extLst>
              <a:ext uri="{FF2B5EF4-FFF2-40B4-BE49-F238E27FC236}">
                <a16:creationId xmlns:a16="http://schemas.microsoft.com/office/drawing/2014/main" id="{C798C50F-5EAA-AAA3-F250-FA6C4A81791E}"/>
              </a:ext>
            </a:extLst>
          </p:cNvPr>
          <p:cNvSpPr txBox="1">
            <a:spLocks/>
          </p:cNvSpPr>
          <p:nvPr/>
        </p:nvSpPr>
        <p:spPr>
          <a:xfrm>
            <a:off x="4213514" y="4673002"/>
            <a:ext cx="3531098" cy="530126"/>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Unexplained, unintentional weight loss </a:t>
            </a:r>
          </a:p>
        </p:txBody>
      </p:sp>
      <p:sp>
        <p:nvSpPr>
          <p:cNvPr id="56" name="Content Placeholder 2">
            <a:extLst>
              <a:ext uri="{FF2B5EF4-FFF2-40B4-BE49-F238E27FC236}">
                <a16:creationId xmlns:a16="http://schemas.microsoft.com/office/drawing/2014/main" id="{74EE552F-1760-93C7-A045-EDC01E70F224}"/>
              </a:ext>
            </a:extLst>
          </p:cNvPr>
          <p:cNvSpPr txBox="1">
            <a:spLocks/>
          </p:cNvSpPr>
          <p:nvPr/>
        </p:nvSpPr>
        <p:spPr>
          <a:xfrm>
            <a:off x="4213512" y="2782884"/>
            <a:ext cx="3779147" cy="465597"/>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Absence of pain and sensory symptoms </a:t>
            </a:r>
          </a:p>
        </p:txBody>
      </p:sp>
      <p:sp>
        <p:nvSpPr>
          <p:cNvPr id="57" name="Content Placeholder 2">
            <a:extLst>
              <a:ext uri="{FF2B5EF4-FFF2-40B4-BE49-F238E27FC236}">
                <a16:creationId xmlns:a16="http://schemas.microsoft.com/office/drawing/2014/main" id="{189D1A00-76D1-1ADD-0174-10D9C3B3E734}"/>
              </a:ext>
            </a:extLst>
          </p:cNvPr>
          <p:cNvSpPr txBox="1">
            <a:spLocks/>
          </p:cNvSpPr>
          <p:nvPr/>
        </p:nvSpPr>
        <p:spPr>
          <a:xfrm>
            <a:off x="4213513" y="3657003"/>
            <a:ext cx="390131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Disproportionate muscle atrophy that does not follow a typical peripheral nerve or root distribution</a:t>
            </a:r>
          </a:p>
        </p:txBody>
      </p:sp>
      <p:grpSp>
        <p:nvGrpSpPr>
          <p:cNvPr id="58" name="Group 57">
            <a:extLst>
              <a:ext uri="{FF2B5EF4-FFF2-40B4-BE49-F238E27FC236}">
                <a16:creationId xmlns:a16="http://schemas.microsoft.com/office/drawing/2014/main" id="{8C090ED4-41C3-28CA-5CB5-E65E5460122F}"/>
              </a:ext>
            </a:extLst>
          </p:cNvPr>
          <p:cNvGrpSpPr/>
          <p:nvPr/>
        </p:nvGrpSpPr>
        <p:grpSpPr>
          <a:xfrm>
            <a:off x="3548650" y="4698756"/>
            <a:ext cx="511175" cy="511175"/>
            <a:chOff x="8296275" y="385763"/>
            <a:chExt cx="1247775" cy="1247775"/>
          </a:xfrm>
        </p:grpSpPr>
        <p:sp>
          <p:nvSpPr>
            <p:cNvPr id="59" name="Oval 58">
              <a:extLst>
                <a:ext uri="{FF2B5EF4-FFF2-40B4-BE49-F238E27FC236}">
                  <a16:creationId xmlns:a16="http://schemas.microsoft.com/office/drawing/2014/main" id="{5A3CF042-C683-4D66-EA85-B93D98CA33A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0" name="Graphic 59" descr="Flag with solid fill">
              <a:extLst>
                <a:ext uri="{FF2B5EF4-FFF2-40B4-BE49-F238E27FC236}">
                  <a16:creationId xmlns:a16="http://schemas.microsoft.com/office/drawing/2014/main" id="{60152A0E-1135-A83A-D753-EB7FEAEEFB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61" name="Content Placeholder 2">
            <a:extLst>
              <a:ext uri="{FF2B5EF4-FFF2-40B4-BE49-F238E27FC236}">
                <a16:creationId xmlns:a16="http://schemas.microsoft.com/office/drawing/2014/main" id="{0775C8E8-B7E5-6DA7-5BB9-4222F9241F67}"/>
              </a:ext>
            </a:extLst>
          </p:cNvPr>
          <p:cNvSpPr txBox="1">
            <a:spLocks/>
          </p:cNvSpPr>
          <p:nvPr/>
        </p:nvSpPr>
        <p:spPr>
          <a:xfrm>
            <a:off x="4213513" y="5516103"/>
            <a:ext cx="3966484" cy="100480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Failure to improve / worsening function despite standard rehabilitation interventions</a:t>
            </a:r>
          </a:p>
        </p:txBody>
      </p:sp>
      <p:grpSp>
        <p:nvGrpSpPr>
          <p:cNvPr id="62" name="Group 61">
            <a:extLst>
              <a:ext uri="{FF2B5EF4-FFF2-40B4-BE49-F238E27FC236}">
                <a16:creationId xmlns:a16="http://schemas.microsoft.com/office/drawing/2014/main" id="{18546B58-26A9-7E37-B7D0-5F13722E09A5}"/>
              </a:ext>
            </a:extLst>
          </p:cNvPr>
          <p:cNvGrpSpPr/>
          <p:nvPr/>
        </p:nvGrpSpPr>
        <p:grpSpPr>
          <a:xfrm>
            <a:off x="3548650" y="5519632"/>
            <a:ext cx="511175" cy="511175"/>
            <a:chOff x="8296275" y="385763"/>
            <a:chExt cx="1247775" cy="1247775"/>
          </a:xfrm>
        </p:grpSpPr>
        <p:sp>
          <p:nvSpPr>
            <p:cNvPr id="63" name="Oval 62">
              <a:extLst>
                <a:ext uri="{FF2B5EF4-FFF2-40B4-BE49-F238E27FC236}">
                  <a16:creationId xmlns:a16="http://schemas.microsoft.com/office/drawing/2014/main" id="{DCFC201D-1791-8D31-D39E-EE6B3599FAE8}"/>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4" name="Graphic 63" descr="Flag with solid fill">
              <a:extLst>
                <a:ext uri="{FF2B5EF4-FFF2-40B4-BE49-F238E27FC236}">
                  <a16:creationId xmlns:a16="http://schemas.microsoft.com/office/drawing/2014/main" id="{1BACF491-9A23-22FE-DB1E-FC6CE2CE7F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65" name="Rectangle: Rounded Corners 64">
            <a:extLst>
              <a:ext uri="{FF2B5EF4-FFF2-40B4-BE49-F238E27FC236}">
                <a16:creationId xmlns:a16="http://schemas.microsoft.com/office/drawing/2014/main" id="{B8552066-FDC2-52A3-5EC6-0651768B7DC0}"/>
              </a:ext>
            </a:extLst>
          </p:cNvPr>
          <p:cNvSpPr/>
          <p:nvPr/>
        </p:nvSpPr>
        <p:spPr>
          <a:xfrm>
            <a:off x="8331202" y="1534582"/>
            <a:ext cx="3479798" cy="4563765"/>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grpSp>
        <p:nvGrpSpPr>
          <p:cNvPr id="66" name="Group 65">
            <a:extLst>
              <a:ext uri="{FF2B5EF4-FFF2-40B4-BE49-F238E27FC236}">
                <a16:creationId xmlns:a16="http://schemas.microsoft.com/office/drawing/2014/main" id="{381F6E82-52DC-4405-825F-624138E9342D}"/>
              </a:ext>
            </a:extLst>
          </p:cNvPr>
          <p:cNvGrpSpPr/>
          <p:nvPr/>
        </p:nvGrpSpPr>
        <p:grpSpPr>
          <a:xfrm>
            <a:off x="9410260" y="1879873"/>
            <a:ext cx="1307519" cy="1307519"/>
            <a:chOff x="9410260" y="1231815"/>
            <a:chExt cx="1307519" cy="1307519"/>
          </a:xfrm>
        </p:grpSpPr>
        <p:sp>
          <p:nvSpPr>
            <p:cNvPr id="67" name="Oval 66">
              <a:extLst>
                <a:ext uri="{FF2B5EF4-FFF2-40B4-BE49-F238E27FC236}">
                  <a16:creationId xmlns:a16="http://schemas.microsoft.com/office/drawing/2014/main" id="{B0EE135F-3067-5D5A-7516-FFE633D0767C}"/>
                </a:ext>
              </a:extLst>
            </p:cNvPr>
            <p:cNvSpPr/>
            <p:nvPr/>
          </p:nvSpPr>
          <p:spPr>
            <a:xfrm>
              <a:off x="9410260" y="1231815"/>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68" name="Graphic 67" descr="Magnifying glass with solid fill">
              <a:extLst>
                <a:ext uri="{FF2B5EF4-FFF2-40B4-BE49-F238E27FC236}">
                  <a16:creationId xmlns:a16="http://schemas.microsoft.com/office/drawing/2014/main" id="{438CECA9-5781-7F6B-C0C6-AF48C98D8C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58956" y="1463023"/>
              <a:ext cx="810126" cy="768921"/>
            </a:xfrm>
            <a:prstGeom prst="rect">
              <a:avLst/>
            </a:prstGeom>
          </p:spPr>
        </p:pic>
      </p:grpSp>
      <p:sp>
        <p:nvSpPr>
          <p:cNvPr id="69" name="TextBox 68">
            <a:extLst>
              <a:ext uri="{FF2B5EF4-FFF2-40B4-BE49-F238E27FC236}">
                <a16:creationId xmlns:a16="http://schemas.microsoft.com/office/drawing/2014/main" id="{D9C985CB-B0BC-703D-6055-20DA100604D8}"/>
              </a:ext>
            </a:extLst>
          </p:cNvPr>
          <p:cNvSpPr txBox="1"/>
          <p:nvPr/>
        </p:nvSpPr>
        <p:spPr>
          <a:xfrm>
            <a:off x="8451039" y="3302084"/>
            <a:ext cx="3244754" cy="400110"/>
          </a:xfrm>
          <a:prstGeom prst="rect">
            <a:avLst/>
          </a:prstGeom>
          <a:noFill/>
        </p:spPr>
        <p:txBody>
          <a:bodyPr wrap="square" lIns="91440" tIns="45720" rIns="91440" bIns="45720" anchor="t">
            <a:spAutoFit/>
          </a:bodyPr>
          <a:lstStyle/>
          <a:p>
            <a:pPr algn="ctr"/>
            <a:r>
              <a:rPr lang="en-CA" sz="2000" b="1" noProof="0"/>
              <a:t>Functional Clues</a:t>
            </a:r>
          </a:p>
        </p:txBody>
      </p:sp>
      <p:sp>
        <p:nvSpPr>
          <p:cNvPr id="70" name="Content Placeholder 3">
            <a:extLst>
              <a:ext uri="{FF2B5EF4-FFF2-40B4-BE49-F238E27FC236}">
                <a16:creationId xmlns:a16="http://schemas.microsoft.com/office/drawing/2014/main" id="{DDEAF7A6-57C9-555C-EB4B-6E8751280E46}"/>
              </a:ext>
            </a:extLst>
          </p:cNvPr>
          <p:cNvSpPr txBox="1">
            <a:spLocks/>
          </p:cNvSpPr>
          <p:nvPr/>
        </p:nvSpPr>
        <p:spPr>
          <a:xfrm>
            <a:off x="8515195" y="3845469"/>
            <a:ext cx="3079432" cy="180993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CA" sz="1600" noProof="0"/>
              <a:t>Frequent </a:t>
            </a:r>
            <a:r>
              <a:rPr lang="en-CA" sz="1600" b="1" noProof="0"/>
              <a:t>tripping</a:t>
            </a:r>
            <a:r>
              <a:rPr lang="en-CA" sz="1600" noProof="0"/>
              <a:t> or </a:t>
            </a:r>
            <a:r>
              <a:rPr lang="en-CA" sz="1600" b="1" noProof="0"/>
              <a:t>stumbling</a:t>
            </a:r>
          </a:p>
          <a:p>
            <a:pPr>
              <a:buFont typeface="Wingdings" panose="05000000000000000000" pitchFamily="2" charset="2"/>
              <a:buChar char="§"/>
            </a:pPr>
            <a:r>
              <a:rPr lang="en-CA" sz="1600" b="1" noProof="0"/>
              <a:t>Difficulty on stairs, getting out of chair</a:t>
            </a:r>
            <a:r>
              <a:rPr lang="en-CA" sz="1600" noProof="0"/>
              <a:t>, standing on toes, etc. </a:t>
            </a:r>
          </a:p>
          <a:p>
            <a:pPr>
              <a:buFont typeface="Wingdings" panose="05000000000000000000" pitchFamily="2" charset="2"/>
              <a:buChar char="§"/>
            </a:pPr>
            <a:r>
              <a:rPr lang="en-CA" sz="1600" noProof="0"/>
              <a:t>Foot drags when walking, cannot walk as long/far </a:t>
            </a:r>
          </a:p>
        </p:txBody>
      </p:sp>
    </p:spTree>
    <p:extLst>
      <p:ext uri="{BB962C8B-B14F-4D97-AF65-F5344CB8AC3E}">
        <p14:creationId xmlns:p14="http://schemas.microsoft.com/office/powerpoint/2010/main" val="3371523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DF59D-39C7-547A-0156-4EF977D4FFF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C63B4DC-623E-A9BA-DD30-9870A7F1819D}"/>
              </a:ext>
            </a:extLst>
          </p:cNvPr>
          <p:cNvSpPr>
            <a:spLocks noGrp="1"/>
          </p:cNvSpPr>
          <p:nvPr>
            <p:ph type="title"/>
          </p:nvPr>
        </p:nvSpPr>
        <p:spPr>
          <a:xfrm>
            <a:off x="360000" y="360000"/>
            <a:ext cx="8966333" cy="895630"/>
          </a:xfrm>
        </p:spPr>
        <p:txBody>
          <a:bodyPr>
            <a:spAutoFit/>
          </a:bodyPr>
          <a:lstStyle/>
          <a:p>
            <a:r>
              <a:rPr lang="en-CA" sz="2900" noProof="0">
                <a:latin typeface="+mj-lt"/>
              </a:rPr>
              <a:t>Early Clues and Red Flags for Occupational Therapists</a:t>
            </a:r>
          </a:p>
        </p:txBody>
      </p:sp>
      <p:sp>
        <p:nvSpPr>
          <p:cNvPr id="11" name="Content Placeholder 2">
            <a:extLst>
              <a:ext uri="{FF2B5EF4-FFF2-40B4-BE49-F238E27FC236}">
                <a16:creationId xmlns:a16="http://schemas.microsoft.com/office/drawing/2014/main" id="{C941FC3B-968B-4474-934C-6B5567C72639}"/>
              </a:ext>
            </a:extLst>
          </p:cNvPr>
          <p:cNvSpPr>
            <a:spLocks noGrp="1"/>
          </p:cNvSpPr>
          <p:nvPr>
            <p:ph idx="1"/>
          </p:nvPr>
        </p:nvSpPr>
        <p:spPr>
          <a:xfrm>
            <a:off x="4484569" y="1895749"/>
            <a:ext cx="6567755" cy="561535"/>
          </a:xfrm>
        </p:spPr>
        <p:txBody>
          <a:bodyPr/>
          <a:lstStyle/>
          <a:p>
            <a:pPr marL="0" indent="0">
              <a:lnSpc>
                <a:spcPct val="100000"/>
              </a:lnSpc>
              <a:buNone/>
            </a:pPr>
            <a:r>
              <a:rPr lang="en-CA" sz="2000" noProof="0"/>
              <a:t>Hand weakness</a:t>
            </a:r>
          </a:p>
        </p:txBody>
      </p:sp>
      <p:grpSp>
        <p:nvGrpSpPr>
          <p:cNvPr id="13" name="Group 12">
            <a:extLst>
              <a:ext uri="{FF2B5EF4-FFF2-40B4-BE49-F238E27FC236}">
                <a16:creationId xmlns:a16="http://schemas.microsoft.com/office/drawing/2014/main" id="{1AECADB5-1A0D-4800-8A6A-82060BDD91F5}"/>
              </a:ext>
            </a:extLst>
          </p:cNvPr>
          <p:cNvGrpSpPr/>
          <p:nvPr/>
        </p:nvGrpSpPr>
        <p:grpSpPr>
          <a:xfrm>
            <a:off x="3819706" y="1826823"/>
            <a:ext cx="511175" cy="511175"/>
            <a:chOff x="8296275" y="385763"/>
            <a:chExt cx="1247775" cy="1247775"/>
          </a:xfrm>
        </p:grpSpPr>
        <p:sp>
          <p:nvSpPr>
            <p:cNvPr id="14" name="Oval 13">
              <a:extLst>
                <a:ext uri="{FF2B5EF4-FFF2-40B4-BE49-F238E27FC236}">
                  <a16:creationId xmlns:a16="http://schemas.microsoft.com/office/drawing/2014/main" id="{F601E48B-565F-61AE-40B1-1D3661C85F29}"/>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6" name="Graphic 15" descr="Flag with solid fill">
              <a:extLst>
                <a:ext uri="{FF2B5EF4-FFF2-40B4-BE49-F238E27FC236}">
                  <a16:creationId xmlns:a16="http://schemas.microsoft.com/office/drawing/2014/main" id="{5F82CDFD-7B56-F58C-6491-FF1D70315F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17" name="Group 16">
            <a:extLst>
              <a:ext uri="{FF2B5EF4-FFF2-40B4-BE49-F238E27FC236}">
                <a16:creationId xmlns:a16="http://schemas.microsoft.com/office/drawing/2014/main" id="{615DBFA6-DBCF-C045-0DB4-A96A70C9E378}"/>
              </a:ext>
            </a:extLst>
          </p:cNvPr>
          <p:cNvGrpSpPr/>
          <p:nvPr/>
        </p:nvGrpSpPr>
        <p:grpSpPr>
          <a:xfrm>
            <a:off x="3819706" y="2530707"/>
            <a:ext cx="511175" cy="511175"/>
            <a:chOff x="8296275" y="385763"/>
            <a:chExt cx="1247775" cy="1247775"/>
          </a:xfrm>
        </p:grpSpPr>
        <p:sp>
          <p:nvSpPr>
            <p:cNvPr id="18" name="Oval 17">
              <a:extLst>
                <a:ext uri="{FF2B5EF4-FFF2-40B4-BE49-F238E27FC236}">
                  <a16:creationId xmlns:a16="http://schemas.microsoft.com/office/drawing/2014/main" id="{7726A056-1FD8-0B4F-3D73-AF8459D035C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Flag with solid fill">
              <a:extLst>
                <a:ext uri="{FF2B5EF4-FFF2-40B4-BE49-F238E27FC236}">
                  <a16:creationId xmlns:a16="http://schemas.microsoft.com/office/drawing/2014/main" id="{A6B62494-8FB7-378B-DBF1-BAFE903C15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22" name="Group 21">
            <a:extLst>
              <a:ext uri="{FF2B5EF4-FFF2-40B4-BE49-F238E27FC236}">
                <a16:creationId xmlns:a16="http://schemas.microsoft.com/office/drawing/2014/main" id="{44BB83CE-2E34-BAB3-A489-A466DB0B7684}"/>
              </a:ext>
            </a:extLst>
          </p:cNvPr>
          <p:cNvGrpSpPr/>
          <p:nvPr/>
        </p:nvGrpSpPr>
        <p:grpSpPr>
          <a:xfrm>
            <a:off x="3819706" y="3334555"/>
            <a:ext cx="511175" cy="511175"/>
            <a:chOff x="8296275" y="385763"/>
            <a:chExt cx="1247775" cy="1247775"/>
          </a:xfrm>
        </p:grpSpPr>
        <p:sp>
          <p:nvSpPr>
            <p:cNvPr id="24" name="Oval 23">
              <a:extLst>
                <a:ext uri="{FF2B5EF4-FFF2-40B4-BE49-F238E27FC236}">
                  <a16:creationId xmlns:a16="http://schemas.microsoft.com/office/drawing/2014/main" id="{34849918-176E-95D9-8DB1-E06B70F5747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6" name="Graphic 25" descr="Flag with solid fill">
              <a:extLst>
                <a:ext uri="{FF2B5EF4-FFF2-40B4-BE49-F238E27FC236}">
                  <a16:creationId xmlns:a16="http://schemas.microsoft.com/office/drawing/2014/main" id="{AD37D0F6-C78B-F5B3-A037-17E7ED73C4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27" name="Group 26">
            <a:extLst>
              <a:ext uri="{FF2B5EF4-FFF2-40B4-BE49-F238E27FC236}">
                <a16:creationId xmlns:a16="http://schemas.microsoft.com/office/drawing/2014/main" id="{6FC15D7C-2B25-528D-B186-4E6F1896B76E}"/>
              </a:ext>
            </a:extLst>
          </p:cNvPr>
          <p:cNvGrpSpPr/>
          <p:nvPr/>
        </p:nvGrpSpPr>
        <p:grpSpPr>
          <a:xfrm>
            <a:off x="3819706" y="4157835"/>
            <a:ext cx="511175" cy="511175"/>
            <a:chOff x="8296275" y="385763"/>
            <a:chExt cx="1247775" cy="1247775"/>
          </a:xfrm>
        </p:grpSpPr>
        <p:sp>
          <p:nvSpPr>
            <p:cNvPr id="43" name="Oval 42">
              <a:extLst>
                <a:ext uri="{FF2B5EF4-FFF2-40B4-BE49-F238E27FC236}">
                  <a16:creationId xmlns:a16="http://schemas.microsoft.com/office/drawing/2014/main" id="{CA29D778-5581-241E-67E2-88AE36DE3E4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5" name="Graphic 44" descr="Flag with solid fill">
              <a:extLst>
                <a:ext uri="{FF2B5EF4-FFF2-40B4-BE49-F238E27FC236}">
                  <a16:creationId xmlns:a16="http://schemas.microsoft.com/office/drawing/2014/main" id="{E798A70A-EC66-8A5C-075F-98B6EC2871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46" name="Content Placeholder 2">
            <a:extLst>
              <a:ext uri="{FF2B5EF4-FFF2-40B4-BE49-F238E27FC236}">
                <a16:creationId xmlns:a16="http://schemas.microsoft.com/office/drawing/2014/main" id="{15C153D8-76D8-8E7B-A686-A5278D3B89E1}"/>
              </a:ext>
            </a:extLst>
          </p:cNvPr>
          <p:cNvSpPr txBox="1">
            <a:spLocks/>
          </p:cNvSpPr>
          <p:nvPr/>
        </p:nvSpPr>
        <p:spPr>
          <a:xfrm>
            <a:off x="4484569" y="248026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Limited range of motion and/or difficulty lifting, reaching, or carrying</a:t>
            </a:r>
          </a:p>
        </p:txBody>
      </p:sp>
      <p:sp>
        <p:nvSpPr>
          <p:cNvPr id="47" name="Content Placeholder 2">
            <a:extLst>
              <a:ext uri="{FF2B5EF4-FFF2-40B4-BE49-F238E27FC236}">
                <a16:creationId xmlns:a16="http://schemas.microsoft.com/office/drawing/2014/main" id="{A72A0F6E-3B7D-712E-940D-3DED74751B81}"/>
              </a:ext>
            </a:extLst>
          </p:cNvPr>
          <p:cNvSpPr txBox="1">
            <a:spLocks/>
          </p:cNvSpPr>
          <p:nvPr/>
        </p:nvSpPr>
        <p:spPr>
          <a:xfrm>
            <a:off x="4484569" y="4941410"/>
            <a:ext cx="6567755" cy="46072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Muscle spasms, twitching, fasciculations </a:t>
            </a:r>
          </a:p>
        </p:txBody>
      </p:sp>
      <p:sp>
        <p:nvSpPr>
          <p:cNvPr id="53" name="Content Placeholder 2">
            <a:extLst>
              <a:ext uri="{FF2B5EF4-FFF2-40B4-BE49-F238E27FC236}">
                <a16:creationId xmlns:a16="http://schemas.microsoft.com/office/drawing/2014/main" id="{A4053E9D-FBE0-3857-BF6A-A4E3E470D3E7}"/>
              </a:ext>
            </a:extLst>
          </p:cNvPr>
          <p:cNvSpPr txBox="1">
            <a:spLocks/>
          </p:cNvSpPr>
          <p:nvPr/>
        </p:nvSpPr>
        <p:spPr>
          <a:xfrm>
            <a:off x="4484569" y="3266567"/>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Difficulty with everyday tasks (e.g., preparing food, opening jars or bottles, starting car, using keys)</a:t>
            </a:r>
          </a:p>
        </p:txBody>
      </p:sp>
      <p:sp>
        <p:nvSpPr>
          <p:cNvPr id="54" name="Content Placeholder 2">
            <a:extLst>
              <a:ext uri="{FF2B5EF4-FFF2-40B4-BE49-F238E27FC236}">
                <a16:creationId xmlns:a16="http://schemas.microsoft.com/office/drawing/2014/main" id="{BE1F29A9-4F67-FF34-E497-7B900759BE32}"/>
              </a:ext>
            </a:extLst>
          </p:cNvPr>
          <p:cNvSpPr txBox="1">
            <a:spLocks/>
          </p:cNvSpPr>
          <p:nvPr/>
        </p:nvSpPr>
        <p:spPr>
          <a:xfrm>
            <a:off x="4484569" y="4232899"/>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Impaired handwriting </a:t>
            </a:r>
          </a:p>
        </p:txBody>
      </p:sp>
      <p:grpSp>
        <p:nvGrpSpPr>
          <p:cNvPr id="55" name="Group 54">
            <a:extLst>
              <a:ext uri="{FF2B5EF4-FFF2-40B4-BE49-F238E27FC236}">
                <a16:creationId xmlns:a16="http://schemas.microsoft.com/office/drawing/2014/main" id="{04AC9389-0F59-3744-25F9-FFEC74F87BA9}"/>
              </a:ext>
            </a:extLst>
          </p:cNvPr>
          <p:cNvGrpSpPr/>
          <p:nvPr/>
        </p:nvGrpSpPr>
        <p:grpSpPr>
          <a:xfrm>
            <a:off x="3819706" y="4890964"/>
            <a:ext cx="511175" cy="511175"/>
            <a:chOff x="8296275" y="385763"/>
            <a:chExt cx="1247775" cy="1247775"/>
          </a:xfrm>
        </p:grpSpPr>
        <p:sp>
          <p:nvSpPr>
            <p:cNvPr id="56" name="Oval 55">
              <a:extLst>
                <a:ext uri="{FF2B5EF4-FFF2-40B4-BE49-F238E27FC236}">
                  <a16:creationId xmlns:a16="http://schemas.microsoft.com/office/drawing/2014/main" id="{71951530-B9EB-9B6F-2E7A-51F83C6DC098}"/>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7" name="Graphic 56" descr="Flag with solid fill">
              <a:extLst>
                <a:ext uri="{FF2B5EF4-FFF2-40B4-BE49-F238E27FC236}">
                  <a16:creationId xmlns:a16="http://schemas.microsoft.com/office/drawing/2014/main" id="{2984A91B-9765-9B7E-8473-10F586F25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58" name="Oval 57">
            <a:extLst>
              <a:ext uri="{FF2B5EF4-FFF2-40B4-BE49-F238E27FC236}">
                <a16:creationId xmlns:a16="http://schemas.microsoft.com/office/drawing/2014/main" id="{73D2FE7C-888E-9C29-9BEA-C40BB28107C3}"/>
              </a:ext>
            </a:extLst>
          </p:cNvPr>
          <p:cNvSpPr/>
          <p:nvPr/>
        </p:nvSpPr>
        <p:spPr>
          <a:xfrm>
            <a:off x="1375364" y="2955383"/>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9" name="Picture 58">
            <a:extLst>
              <a:ext uri="{FF2B5EF4-FFF2-40B4-BE49-F238E27FC236}">
                <a16:creationId xmlns:a16="http://schemas.microsoft.com/office/drawing/2014/main" id="{E4BC625D-AAF3-CA39-601E-F5F3A7F71336}"/>
              </a:ext>
            </a:extLst>
          </p:cNvPr>
          <p:cNvPicPr>
            <a:picLocks noChangeAspect="1"/>
          </p:cNvPicPr>
          <p:nvPr/>
        </p:nvPicPr>
        <p:blipFill>
          <a:blip r:embed="rId7"/>
          <a:stretch>
            <a:fillRect/>
          </a:stretch>
        </p:blipFill>
        <p:spPr>
          <a:xfrm>
            <a:off x="1501179" y="3103838"/>
            <a:ext cx="1057125" cy="1028768"/>
          </a:xfrm>
          <a:prstGeom prst="ellipse">
            <a:avLst/>
          </a:prstGeom>
        </p:spPr>
      </p:pic>
      <p:sp>
        <p:nvSpPr>
          <p:cNvPr id="60" name="Content Placeholder 2">
            <a:extLst>
              <a:ext uri="{FF2B5EF4-FFF2-40B4-BE49-F238E27FC236}">
                <a16:creationId xmlns:a16="http://schemas.microsoft.com/office/drawing/2014/main" id="{7BFD98D1-5CE9-503F-028E-A04B26BDD5F8}"/>
              </a:ext>
            </a:extLst>
          </p:cNvPr>
          <p:cNvSpPr txBox="1">
            <a:spLocks/>
          </p:cNvSpPr>
          <p:nvPr/>
        </p:nvSpPr>
        <p:spPr>
          <a:xfrm>
            <a:off x="3819706" y="1131963"/>
            <a:ext cx="7399743" cy="56153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b="1" noProof="0">
                <a:solidFill>
                  <a:schemeClr val="accent3"/>
                </a:solidFill>
              </a:rPr>
              <a:t>Progressive, painless weakness resulting in asymmetric decline in motor function:</a:t>
            </a:r>
          </a:p>
        </p:txBody>
      </p:sp>
      <p:sp>
        <p:nvSpPr>
          <p:cNvPr id="61" name="Content Placeholder 2">
            <a:extLst>
              <a:ext uri="{FF2B5EF4-FFF2-40B4-BE49-F238E27FC236}">
                <a16:creationId xmlns:a16="http://schemas.microsoft.com/office/drawing/2014/main" id="{2172AF97-6C12-0D0D-6269-474A83E43545}"/>
              </a:ext>
            </a:extLst>
          </p:cNvPr>
          <p:cNvSpPr txBox="1">
            <a:spLocks/>
          </p:cNvSpPr>
          <p:nvPr/>
        </p:nvSpPr>
        <p:spPr>
          <a:xfrm>
            <a:off x="4484569" y="5627210"/>
            <a:ext cx="6567755" cy="46072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Trouble with dressing/hygiene </a:t>
            </a:r>
          </a:p>
        </p:txBody>
      </p:sp>
      <p:grpSp>
        <p:nvGrpSpPr>
          <p:cNvPr id="62" name="Group 61">
            <a:extLst>
              <a:ext uri="{FF2B5EF4-FFF2-40B4-BE49-F238E27FC236}">
                <a16:creationId xmlns:a16="http://schemas.microsoft.com/office/drawing/2014/main" id="{7CAB58A0-780D-7235-FA01-5AB7E688F063}"/>
              </a:ext>
            </a:extLst>
          </p:cNvPr>
          <p:cNvGrpSpPr/>
          <p:nvPr/>
        </p:nvGrpSpPr>
        <p:grpSpPr>
          <a:xfrm>
            <a:off x="3819706" y="5576764"/>
            <a:ext cx="511175" cy="511175"/>
            <a:chOff x="8296275" y="385763"/>
            <a:chExt cx="1247775" cy="1247775"/>
          </a:xfrm>
        </p:grpSpPr>
        <p:sp>
          <p:nvSpPr>
            <p:cNvPr id="63" name="Oval 62">
              <a:extLst>
                <a:ext uri="{FF2B5EF4-FFF2-40B4-BE49-F238E27FC236}">
                  <a16:creationId xmlns:a16="http://schemas.microsoft.com/office/drawing/2014/main" id="{31319A62-26B8-D4EA-4DBB-C0CAF578E851}"/>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4" name="Graphic 63" descr="Flag with solid fill">
              <a:extLst>
                <a:ext uri="{FF2B5EF4-FFF2-40B4-BE49-F238E27FC236}">
                  <a16:creationId xmlns:a16="http://schemas.microsoft.com/office/drawing/2014/main" id="{5E2030AD-454B-A0F4-458C-DCB895C0FD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Tree>
    <p:extLst>
      <p:ext uri="{BB962C8B-B14F-4D97-AF65-F5344CB8AC3E}">
        <p14:creationId xmlns:p14="http://schemas.microsoft.com/office/powerpoint/2010/main" val="1298601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F3B35-D45E-C719-27A6-E70F2A952737}"/>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3902DB6-ED27-3716-C670-0206DC7E89F0}"/>
              </a:ext>
            </a:extLst>
          </p:cNvPr>
          <p:cNvSpPr>
            <a:spLocks noGrp="1"/>
          </p:cNvSpPr>
          <p:nvPr>
            <p:ph idx="1"/>
          </p:nvPr>
        </p:nvSpPr>
        <p:spPr>
          <a:xfrm>
            <a:off x="4213781" y="829559"/>
            <a:ext cx="7509907" cy="4130445"/>
          </a:xfrm>
        </p:spPr>
        <p:txBody>
          <a:bodyPr>
            <a:normAutofit lnSpcReduction="10000"/>
          </a:bodyPr>
          <a:lstStyle/>
          <a:p>
            <a:pPr>
              <a:lnSpc>
                <a:spcPct val="100000"/>
              </a:lnSpc>
              <a:buClr>
                <a:srgbClr val="57CFAC"/>
              </a:buClr>
              <a:buFont typeface="Wingdings" panose="05000000000000000000" pitchFamily="2" charset="2"/>
              <a:buChar char="§"/>
            </a:pPr>
            <a:r>
              <a:rPr lang="en-CA" sz="1800" noProof="0"/>
              <a:t>38-year-old male presents with a 3-month history of </a:t>
            </a:r>
            <a:r>
              <a:rPr lang="en-CA" sz="1800" b="1" noProof="0"/>
              <a:t>progressive weakness </a:t>
            </a:r>
            <a:r>
              <a:rPr lang="en-CA" sz="1800" noProof="0"/>
              <a:t>in his right hand</a:t>
            </a:r>
          </a:p>
          <a:p>
            <a:pPr>
              <a:lnSpc>
                <a:spcPct val="100000"/>
              </a:lnSpc>
              <a:buClr>
                <a:srgbClr val="57CFAC"/>
              </a:buClr>
              <a:buFont typeface="Wingdings" panose="05000000000000000000" pitchFamily="2" charset="2"/>
              <a:buChar char="§"/>
            </a:pPr>
            <a:r>
              <a:rPr lang="en-CA" sz="1800"/>
              <a:t>He r</a:t>
            </a:r>
            <a:r>
              <a:rPr lang="en-CA" sz="1800" noProof="0" err="1"/>
              <a:t>eports</a:t>
            </a:r>
            <a:r>
              <a:rPr lang="en-CA" sz="1800" noProof="0"/>
              <a:t> </a:t>
            </a:r>
            <a:r>
              <a:rPr lang="en-CA" sz="1800" b="1" noProof="0"/>
              <a:t>frequent muscle cramps and fasciculations </a:t>
            </a:r>
            <a:r>
              <a:rPr lang="en-CA" sz="1800" noProof="0"/>
              <a:t>in the right forearm</a:t>
            </a:r>
          </a:p>
          <a:p>
            <a:pPr>
              <a:lnSpc>
                <a:spcPct val="100000"/>
              </a:lnSpc>
              <a:buClr>
                <a:srgbClr val="57CFAC"/>
              </a:buClr>
              <a:buFont typeface="Wingdings" panose="05000000000000000000" pitchFamily="2" charset="2"/>
              <a:buChar char="§"/>
            </a:pPr>
            <a:r>
              <a:rPr lang="en-CA" sz="1800" noProof="0"/>
              <a:t>He reports </a:t>
            </a:r>
            <a:r>
              <a:rPr lang="en-CA" sz="1800" b="1" noProof="0"/>
              <a:t>no pain or sensory changes</a:t>
            </a:r>
          </a:p>
          <a:p>
            <a:pPr>
              <a:lnSpc>
                <a:spcPct val="100000"/>
              </a:lnSpc>
              <a:buClr>
                <a:srgbClr val="57CFAC"/>
              </a:buClr>
              <a:buFont typeface="Wingdings" panose="05000000000000000000" pitchFamily="2" charset="2"/>
              <a:buChar char="§"/>
            </a:pPr>
            <a:r>
              <a:rPr lang="en-CA" sz="1800" noProof="0"/>
              <a:t>He notes </a:t>
            </a:r>
            <a:r>
              <a:rPr lang="en-CA" sz="1800" b="1" noProof="0"/>
              <a:t>visible muscle wasting </a:t>
            </a:r>
            <a:r>
              <a:rPr lang="en-CA" sz="1800" noProof="0"/>
              <a:t>in the right hand muscles</a:t>
            </a:r>
          </a:p>
          <a:p>
            <a:pPr marL="0" indent="0">
              <a:lnSpc>
                <a:spcPct val="100000"/>
              </a:lnSpc>
              <a:buNone/>
            </a:pPr>
            <a:br>
              <a:rPr lang="en-CA" sz="1800" b="1" noProof="0"/>
            </a:br>
            <a:r>
              <a:rPr lang="en-CA" sz="2000" b="1" noProof="0">
                <a:solidFill>
                  <a:schemeClr val="accent3"/>
                </a:solidFill>
              </a:rPr>
              <a:t>Examination findings:</a:t>
            </a:r>
          </a:p>
          <a:p>
            <a:pPr>
              <a:lnSpc>
                <a:spcPct val="100000"/>
              </a:lnSpc>
              <a:buClr>
                <a:srgbClr val="57CFAC"/>
              </a:buClr>
              <a:buFont typeface="Wingdings" panose="05000000000000000000" pitchFamily="2" charset="2"/>
              <a:buChar char="§"/>
            </a:pPr>
            <a:r>
              <a:rPr lang="en-CA" sz="1800" noProof="0"/>
              <a:t>Marked </a:t>
            </a:r>
            <a:r>
              <a:rPr lang="en-CA" sz="1800" b="1" noProof="0"/>
              <a:t>atrophy</a:t>
            </a:r>
            <a:r>
              <a:rPr lang="en-CA" sz="1800" noProof="0"/>
              <a:t>, </a:t>
            </a:r>
            <a:r>
              <a:rPr lang="en-CA" sz="1800" b="1" noProof="0"/>
              <a:t>fasciculations</a:t>
            </a:r>
            <a:r>
              <a:rPr lang="en-CA" sz="1800" noProof="0"/>
              <a:t>, and </a:t>
            </a:r>
            <a:r>
              <a:rPr lang="en-CA" sz="1800" b="1" noProof="0"/>
              <a:t>hyperreflexia</a:t>
            </a:r>
            <a:r>
              <a:rPr lang="en-CA" sz="1800" noProof="0"/>
              <a:t> in the right upper limb</a:t>
            </a:r>
          </a:p>
          <a:p>
            <a:pPr>
              <a:lnSpc>
                <a:spcPct val="100000"/>
              </a:lnSpc>
              <a:buClr>
                <a:srgbClr val="57CFAC"/>
              </a:buClr>
              <a:buFont typeface="Wingdings" panose="05000000000000000000" pitchFamily="2" charset="2"/>
              <a:buChar char="§"/>
            </a:pPr>
            <a:r>
              <a:rPr lang="en-CA" sz="1800" b="1" noProof="0"/>
              <a:t>Positive Babinski sign</a:t>
            </a:r>
          </a:p>
          <a:p>
            <a:pPr>
              <a:lnSpc>
                <a:spcPct val="100000"/>
              </a:lnSpc>
              <a:buClr>
                <a:srgbClr val="57CFAC"/>
              </a:buClr>
              <a:buFont typeface="Wingdings" panose="05000000000000000000" pitchFamily="2" charset="2"/>
              <a:buChar char="§"/>
            </a:pPr>
            <a:r>
              <a:rPr lang="en-CA" sz="1800" b="1" noProof="0"/>
              <a:t>No sensory deficits</a:t>
            </a:r>
          </a:p>
          <a:p>
            <a:pPr>
              <a:lnSpc>
                <a:spcPct val="100000"/>
              </a:lnSpc>
            </a:pPr>
            <a:endParaRPr lang="en-CA" sz="1800" noProof="0"/>
          </a:p>
        </p:txBody>
      </p:sp>
      <p:sp>
        <p:nvSpPr>
          <p:cNvPr id="14" name="Text Placeholder 6">
            <a:extLst>
              <a:ext uri="{FF2B5EF4-FFF2-40B4-BE49-F238E27FC236}">
                <a16:creationId xmlns:a16="http://schemas.microsoft.com/office/drawing/2014/main" id="{9C536592-ACE4-96BD-36AF-9224081CD65D}"/>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 </a:t>
            </a:r>
          </a:p>
        </p:txBody>
      </p:sp>
      <p:sp>
        <p:nvSpPr>
          <p:cNvPr id="15" name="Rectangle: Rounded Corners 14">
            <a:extLst>
              <a:ext uri="{FF2B5EF4-FFF2-40B4-BE49-F238E27FC236}">
                <a16:creationId xmlns:a16="http://schemas.microsoft.com/office/drawing/2014/main" id="{882CF612-4C79-4C91-4ACE-6708B0B7CC07}"/>
              </a:ext>
            </a:extLst>
          </p:cNvPr>
          <p:cNvSpPr/>
          <p:nvPr/>
        </p:nvSpPr>
        <p:spPr>
          <a:xfrm>
            <a:off x="4213781" y="5062649"/>
            <a:ext cx="6412682" cy="1377309"/>
          </a:xfrm>
          <a:prstGeom prst="roundRect">
            <a:avLst>
              <a:gd name="adj" fmla="val 32522"/>
            </a:avLst>
          </a:prstGeom>
          <a:solidFill>
            <a:srgbClr val="57CFAC"/>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tIns="72000" bIns="72000" rtlCol="0" anchor="ctr"/>
          <a:lstStyle/>
          <a:p>
            <a:pPr lvl="0">
              <a:spcBef>
                <a:spcPts val="400"/>
              </a:spcBef>
              <a:spcAft>
                <a:spcPts val="400"/>
              </a:spcAft>
              <a:defRPr/>
            </a:pPr>
            <a:r>
              <a:rPr lang="en-CA" b="1" noProof="0">
                <a:solidFill>
                  <a:prstClr val="white"/>
                </a:solidFill>
              </a:rPr>
              <a:t>Discussion</a:t>
            </a:r>
          </a:p>
          <a:p>
            <a:pPr marL="285750" lvl="0" indent="-285750">
              <a:spcBef>
                <a:spcPts val="400"/>
              </a:spcBef>
              <a:spcAft>
                <a:spcPts val="400"/>
              </a:spcAft>
              <a:buFont typeface="Arial" panose="020B0604020202020204" pitchFamily="34" charset="0"/>
              <a:buChar char="•"/>
              <a:defRPr/>
            </a:pPr>
            <a:r>
              <a:rPr lang="en-CA" sz="1600" b="1" noProof="0">
                <a:solidFill>
                  <a:prstClr val="white"/>
                </a:solidFill>
              </a:rPr>
              <a:t>Would you suspect ALS/MND?</a:t>
            </a:r>
          </a:p>
          <a:p>
            <a:pPr marL="285750" lvl="0" indent="-285750">
              <a:spcBef>
                <a:spcPts val="400"/>
              </a:spcBef>
              <a:spcAft>
                <a:spcPts val="400"/>
              </a:spcAft>
              <a:buFont typeface="Arial" panose="020B0604020202020204" pitchFamily="34" charset="0"/>
              <a:buChar char="•"/>
              <a:defRPr/>
            </a:pPr>
            <a:r>
              <a:rPr lang="en-CA" sz="1600" b="1" noProof="0">
                <a:solidFill>
                  <a:schemeClr val="bg1"/>
                </a:solidFill>
                <a:cs typeface="Segoe UI" panose="020B0502040204020203" pitchFamily="34" charset="0"/>
              </a:rPr>
              <a:t>Would you refer this patient to an ALS/MND specialist now?</a:t>
            </a:r>
            <a:endParaRPr kumimoji="0" lang="en-CA" sz="16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A1D6B55-87D1-0AEE-EB9A-CA8D5950816C}"/>
              </a:ext>
            </a:extLst>
          </p:cNvPr>
          <p:cNvSpPr txBox="1"/>
          <p:nvPr/>
        </p:nvSpPr>
        <p:spPr>
          <a:xfrm>
            <a:off x="597374" y="841237"/>
            <a:ext cx="3072926" cy="3387175"/>
          </a:xfrm>
          <a:prstGeom prst="roundRect">
            <a:avLst>
              <a:gd name="adj" fmla="val 12677"/>
            </a:avLst>
          </a:prstGeom>
          <a:solidFill>
            <a:schemeClr val="accent4"/>
          </a:solidFill>
        </p:spPr>
        <p:txBody>
          <a:bodyPr wrap="square" lIns="36000" tIns="720000" rIns="36000" rtlCol="0">
            <a:noAutofit/>
          </a:bodyPr>
          <a:lstStyle/>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r>
              <a:rPr lang="en-CA" sz="2400" b="1" noProof="0">
                <a:latin typeface="Arial Nova" panose="020B0504020202020204" pitchFamily="34" charset="0"/>
              </a:rPr>
              <a:t>Case Scenario 1: ALS/MND or Not? </a:t>
            </a:r>
            <a:endParaRPr lang="en-CA" b="1" noProof="0">
              <a:latin typeface="Arial Nova" panose="020B0504020202020204" pitchFamily="34" charset="0"/>
            </a:endParaRPr>
          </a:p>
        </p:txBody>
      </p:sp>
      <p:sp>
        <p:nvSpPr>
          <p:cNvPr id="20" name="Oval 19">
            <a:extLst>
              <a:ext uri="{FF2B5EF4-FFF2-40B4-BE49-F238E27FC236}">
                <a16:creationId xmlns:a16="http://schemas.microsoft.com/office/drawing/2014/main" id="{2ECEE038-AEEF-F9B4-BE51-902D3185E277}"/>
              </a:ext>
            </a:extLst>
          </p:cNvPr>
          <p:cNvSpPr/>
          <p:nvPr/>
        </p:nvSpPr>
        <p:spPr>
          <a:xfrm>
            <a:off x="4311514" y="5215053"/>
            <a:ext cx="1040775" cy="1040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1" name="Graphic 20" descr="Chat with solid fill">
            <a:extLst>
              <a:ext uri="{FF2B5EF4-FFF2-40B4-BE49-F238E27FC236}">
                <a16:creationId xmlns:a16="http://schemas.microsoft.com/office/drawing/2014/main" id="{472E203A-12CF-8B59-9973-71F71B171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0714" y="5349422"/>
            <a:ext cx="862374" cy="803762"/>
          </a:xfrm>
          <a:prstGeom prst="rect">
            <a:avLst/>
          </a:prstGeom>
        </p:spPr>
      </p:pic>
      <p:grpSp>
        <p:nvGrpSpPr>
          <p:cNvPr id="22" name="Group 21">
            <a:extLst>
              <a:ext uri="{FF2B5EF4-FFF2-40B4-BE49-F238E27FC236}">
                <a16:creationId xmlns:a16="http://schemas.microsoft.com/office/drawing/2014/main" id="{12B7966E-E16C-21C4-C761-0F3810E3BFF0}"/>
              </a:ext>
            </a:extLst>
          </p:cNvPr>
          <p:cNvGrpSpPr/>
          <p:nvPr/>
        </p:nvGrpSpPr>
        <p:grpSpPr>
          <a:xfrm>
            <a:off x="1246061" y="1178625"/>
            <a:ext cx="1763840" cy="1763840"/>
            <a:chOff x="1246061" y="506707"/>
            <a:chExt cx="1763840" cy="1763840"/>
          </a:xfrm>
        </p:grpSpPr>
        <p:sp>
          <p:nvSpPr>
            <p:cNvPr id="23" name="Oval 22">
              <a:extLst>
                <a:ext uri="{FF2B5EF4-FFF2-40B4-BE49-F238E27FC236}">
                  <a16:creationId xmlns:a16="http://schemas.microsoft.com/office/drawing/2014/main" id="{C02A42CC-BA68-1091-5FA5-855F5E443A9A}"/>
                </a:ext>
              </a:extLst>
            </p:cNvPr>
            <p:cNvSpPr/>
            <p:nvPr/>
          </p:nvSpPr>
          <p:spPr>
            <a:xfrm>
              <a:off x="1246061" y="506707"/>
              <a:ext cx="1763840" cy="1763840"/>
            </a:xfrm>
            <a:prstGeom prst="ellipse">
              <a:avLst/>
            </a:prstGeom>
            <a:solidFill>
              <a:schemeClr val="accent4">
                <a:alpha val="50000"/>
              </a:schemeClr>
            </a:solidFill>
            <a:ln w="127000">
              <a:solidFill>
                <a:srgbClr val="57A4F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4" name="Picture 23" descr="A person with glasses and beard&#10;&#10;AI-generated content may be incorrect.">
              <a:extLst>
                <a:ext uri="{FF2B5EF4-FFF2-40B4-BE49-F238E27FC236}">
                  <a16:creationId xmlns:a16="http://schemas.microsoft.com/office/drawing/2014/main" id="{BEA0C5AF-7FE2-C5F8-154A-F546B5F73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877" y="634448"/>
              <a:ext cx="1541506" cy="1508356"/>
            </a:xfrm>
            <a:prstGeom prst="rect">
              <a:avLst/>
            </a:prstGeom>
          </p:spPr>
        </p:pic>
      </p:grpSp>
    </p:spTree>
    <p:extLst>
      <p:ext uri="{BB962C8B-B14F-4D97-AF65-F5344CB8AC3E}">
        <p14:creationId xmlns:p14="http://schemas.microsoft.com/office/powerpoint/2010/main" val="1334639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180F0-CF34-F35D-4B35-506B40A2BA8E}"/>
            </a:ext>
          </a:extLst>
        </p:cNvPr>
        <p:cNvGrpSpPr/>
        <p:nvPr/>
      </p:nvGrpSpPr>
      <p:grpSpPr>
        <a:xfrm>
          <a:off x="0" y="0"/>
          <a:ext cx="0" cy="0"/>
          <a:chOff x="0" y="0"/>
          <a:chExt cx="0" cy="0"/>
        </a:xfrm>
      </p:grpSpPr>
      <p:sp>
        <p:nvSpPr>
          <p:cNvPr id="4" name="Content Placeholder 5">
            <a:extLst>
              <a:ext uri="{FF2B5EF4-FFF2-40B4-BE49-F238E27FC236}">
                <a16:creationId xmlns:a16="http://schemas.microsoft.com/office/drawing/2014/main" id="{55646D19-D08E-B1F6-F38E-43C9DFA16E66}"/>
              </a:ext>
            </a:extLst>
          </p:cNvPr>
          <p:cNvSpPr txBox="1">
            <a:spLocks/>
          </p:cNvSpPr>
          <p:nvPr/>
        </p:nvSpPr>
        <p:spPr>
          <a:xfrm>
            <a:off x="378547" y="88111"/>
            <a:ext cx="11542107" cy="930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1600" noProof="0">
              <a:solidFill>
                <a:srgbClr val="C00000"/>
              </a:solidFill>
              <a:highlight>
                <a:srgbClr val="FFFF00"/>
              </a:highlight>
            </a:endParaRPr>
          </a:p>
        </p:txBody>
      </p:sp>
      <p:sp>
        <p:nvSpPr>
          <p:cNvPr id="9" name="Content Placeholder 5">
            <a:extLst>
              <a:ext uri="{FF2B5EF4-FFF2-40B4-BE49-F238E27FC236}">
                <a16:creationId xmlns:a16="http://schemas.microsoft.com/office/drawing/2014/main" id="{BF4C184D-6083-508D-68A2-7BC6473B6337}"/>
              </a:ext>
            </a:extLst>
          </p:cNvPr>
          <p:cNvSpPr txBox="1">
            <a:spLocks/>
          </p:cNvSpPr>
          <p:nvPr/>
        </p:nvSpPr>
        <p:spPr>
          <a:xfrm>
            <a:off x="378547" y="88111"/>
            <a:ext cx="11542107" cy="930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1600" noProof="0">
              <a:solidFill>
                <a:srgbClr val="C00000"/>
              </a:solidFill>
              <a:highlight>
                <a:srgbClr val="FFFF00"/>
              </a:highlight>
            </a:endParaRPr>
          </a:p>
        </p:txBody>
      </p:sp>
      <p:sp>
        <p:nvSpPr>
          <p:cNvPr id="10" name="Content Placeholder 2">
            <a:extLst>
              <a:ext uri="{FF2B5EF4-FFF2-40B4-BE49-F238E27FC236}">
                <a16:creationId xmlns:a16="http://schemas.microsoft.com/office/drawing/2014/main" id="{EC87E18C-F8C9-F9BF-D24C-0FE1174FDFC9}"/>
              </a:ext>
            </a:extLst>
          </p:cNvPr>
          <p:cNvSpPr>
            <a:spLocks noGrp="1"/>
          </p:cNvSpPr>
          <p:nvPr>
            <p:ph idx="1"/>
          </p:nvPr>
        </p:nvSpPr>
        <p:spPr>
          <a:xfrm>
            <a:off x="4213781" y="829560"/>
            <a:ext cx="7509907" cy="3960948"/>
          </a:xfrm>
        </p:spPr>
        <p:txBody>
          <a:bodyPr>
            <a:normAutofit lnSpcReduction="10000"/>
          </a:bodyPr>
          <a:lstStyle/>
          <a:p>
            <a:pPr>
              <a:lnSpc>
                <a:spcPct val="100000"/>
              </a:lnSpc>
              <a:buClr>
                <a:srgbClr val="57CFAC"/>
              </a:buClr>
              <a:buFont typeface="Wingdings" panose="05000000000000000000" pitchFamily="2" charset="2"/>
              <a:buChar char="§"/>
            </a:pPr>
            <a:r>
              <a:rPr lang="en-CA" sz="1800" noProof="0"/>
              <a:t>52-year-old woman presents with a 4-month history of </a:t>
            </a:r>
            <a:r>
              <a:rPr lang="en-CA" sz="1800" b="1" noProof="0"/>
              <a:t>progressive bilateral hand weakness and numbness</a:t>
            </a:r>
          </a:p>
          <a:p>
            <a:pPr>
              <a:lnSpc>
                <a:spcPct val="100000"/>
              </a:lnSpc>
              <a:buClr>
                <a:srgbClr val="57CFAC"/>
              </a:buClr>
              <a:buFont typeface="Wingdings" panose="05000000000000000000" pitchFamily="2" charset="2"/>
              <a:buChar char="§"/>
            </a:pPr>
            <a:r>
              <a:rPr lang="en-CA" sz="1800" noProof="0"/>
              <a:t>She </a:t>
            </a:r>
            <a:r>
              <a:rPr lang="en-CA" sz="1800"/>
              <a:t>d</a:t>
            </a:r>
            <a:r>
              <a:rPr lang="en-CA" sz="1800" noProof="0"/>
              <a:t>escribes </a:t>
            </a:r>
            <a:r>
              <a:rPr lang="en-CA" sz="1800" b="1" noProof="0"/>
              <a:t>nocturnal </a:t>
            </a:r>
            <a:r>
              <a:rPr lang="en-CA" sz="1800" b="1" noProof="0" err="1"/>
              <a:t>paresthesias</a:t>
            </a:r>
            <a:r>
              <a:rPr lang="en-CA" sz="1800" noProof="0"/>
              <a:t>, </a:t>
            </a:r>
            <a:r>
              <a:rPr lang="en-CA" sz="1800" b="1" noProof="0"/>
              <a:t>intermittent pain</a:t>
            </a:r>
            <a:r>
              <a:rPr lang="en-CA" sz="1800" noProof="0"/>
              <a:t>, and hand </a:t>
            </a:r>
            <a:r>
              <a:rPr lang="en-CA" sz="1800" b="1" noProof="0"/>
              <a:t>clumsiness</a:t>
            </a:r>
          </a:p>
          <a:p>
            <a:pPr>
              <a:lnSpc>
                <a:spcPct val="100000"/>
              </a:lnSpc>
              <a:buClr>
                <a:srgbClr val="57CFAC"/>
              </a:buClr>
              <a:buFont typeface="Wingdings" panose="05000000000000000000" pitchFamily="2" charset="2"/>
              <a:buChar char="§"/>
            </a:pPr>
            <a:r>
              <a:rPr lang="en-CA" sz="1800" noProof="0"/>
              <a:t>She </a:t>
            </a:r>
            <a:r>
              <a:rPr lang="en-CA" sz="1800"/>
              <a:t>r</a:t>
            </a:r>
            <a:r>
              <a:rPr lang="en-CA" sz="1800" noProof="0" err="1"/>
              <a:t>eports</a:t>
            </a:r>
            <a:r>
              <a:rPr lang="en-CA" sz="1800" noProof="0"/>
              <a:t> </a:t>
            </a:r>
            <a:r>
              <a:rPr lang="en-CA" sz="1800" b="1" noProof="0"/>
              <a:t>hand stiffness </a:t>
            </a:r>
            <a:r>
              <a:rPr lang="en-CA" sz="1800" noProof="0"/>
              <a:t>and </a:t>
            </a:r>
            <a:r>
              <a:rPr lang="en-CA" sz="1800" b="1" noProof="0"/>
              <a:t>difficulty gripping objects</a:t>
            </a:r>
          </a:p>
          <a:p>
            <a:pPr marL="0" indent="0">
              <a:lnSpc>
                <a:spcPct val="100000"/>
              </a:lnSpc>
              <a:buClr>
                <a:srgbClr val="57CFAC"/>
              </a:buClr>
              <a:buNone/>
            </a:pPr>
            <a:br>
              <a:rPr lang="en-CA" sz="1800" b="1" noProof="0"/>
            </a:br>
            <a:r>
              <a:rPr lang="en-CA" sz="2000" b="1" noProof="0">
                <a:solidFill>
                  <a:schemeClr val="accent3"/>
                </a:solidFill>
              </a:rPr>
              <a:t>Examination findings:</a:t>
            </a:r>
          </a:p>
          <a:p>
            <a:pPr>
              <a:lnSpc>
                <a:spcPct val="100000"/>
              </a:lnSpc>
              <a:buClr>
                <a:srgbClr val="57CFAC"/>
              </a:buClr>
              <a:buFont typeface="Wingdings" panose="05000000000000000000" pitchFamily="2" charset="2"/>
              <a:buChar char="§"/>
            </a:pPr>
            <a:r>
              <a:rPr lang="en-CA" sz="1800" b="1" noProof="0"/>
              <a:t>Mild thenar atrophy</a:t>
            </a:r>
          </a:p>
          <a:p>
            <a:pPr>
              <a:lnSpc>
                <a:spcPct val="100000"/>
              </a:lnSpc>
              <a:buClr>
                <a:srgbClr val="57CFAC"/>
              </a:buClr>
              <a:buFont typeface="Wingdings" panose="05000000000000000000" pitchFamily="2" charset="2"/>
              <a:buChar char="§"/>
            </a:pPr>
            <a:r>
              <a:rPr lang="en-CA" sz="1800" b="1" noProof="0"/>
              <a:t>Reduced sensation </a:t>
            </a:r>
            <a:r>
              <a:rPr lang="en-CA" sz="1800" noProof="0"/>
              <a:t>in the </a:t>
            </a:r>
            <a:r>
              <a:rPr lang="en-CA" sz="1800" b="1" noProof="0"/>
              <a:t>median nerve distribution</a:t>
            </a:r>
          </a:p>
          <a:p>
            <a:pPr>
              <a:lnSpc>
                <a:spcPct val="100000"/>
              </a:lnSpc>
              <a:buClr>
                <a:srgbClr val="57CFAC"/>
              </a:buClr>
              <a:buFont typeface="Wingdings" panose="05000000000000000000" pitchFamily="2" charset="2"/>
              <a:buChar char="§"/>
            </a:pPr>
            <a:r>
              <a:rPr lang="en-CA" sz="1800" b="1" noProof="0"/>
              <a:t>Hyporeflexia</a:t>
            </a:r>
            <a:r>
              <a:rPr lang="en-CA" sz="1800" noProof="0"/>
              <a:t> in the upper limbs</a:t>
            </a:r>
          </a:p>
          <a:p>
            <a:pPr>
              <a:lnSpc>
                <a:spcPct val="100000"/>
              </a:lnSpc>
              <a:buClr>
                <a:srgbClr val="57CFAC"/>
              </a:buClr>
              <a:buFont typeface="Wingdings" panose="05000000000000000000" pitchFamily="2" charset="2"/>
              <a:buChar char="§"/>
            </a:pPr>
            <a:r>
              <a:rPr lang="en-CA" sz="1800" noProof="0"/>
              <a:t>No fasciculations</a:t>
            </a:r>
          </a:p>
        </p:txBody>
      </p:sp>
      <p:sp>
        <p:nvSpPr>
          <p:cNvPr id="11" name="Rectangle: Rounded Corners 10">
            <a:extLst>
              <a:ext uri="{FF2B5EF4-FFF2-40B4-BE49-F238E27FC236}">
                <a16:creationId xmlns:a16="http://schemas.microsoft.com/office/drawing/2014/main" id="{B27A8079-48A6-25FE-053F-3ECA57CC6828}"/>
              </a:ext>
            </a:extLst>
          </p:cNvPr>
          <p:cNvSpPr/>
          <p:nvPr/>
        </p:nvSpPr>
        <p:spPr>
          <a:xfrm>
            <a:off x="4213781" y="5062649"/>
            <a:ext cx="6412682" cy="1377309"/>
          </a:xfrm>
          <a:prstGeom prst="roundRect">
            <a:avLst>
              <a:gd name="adj" fmla="val 32522"/>
            </a:avLst>
          </a:prstGeom>
          <a:solidFill>
            <a:srgbClr val="57CFAC"/>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tIns="72000" bIns="72000" rtlCol="0" anchor="ctr"/>
          <a:lstStyle/>
          <a:p>
            <a:pPr lvl="0">
              <a:spcBef>
                <a:spcPts val="400"/>
              </a:spcBef>
              <a:spcAft>
                <a:spcPts val="400"/>
              </a:spcAft>
              <a:defRPr/>
            </a:pPr>
            <a:r>
              <a:rPr lang="en-CA" b="1" noProof="0">
                <a:solidFill>
                  <a:prstClr val="white"/>
                </a:solidFill>
              </a:rPr>
              <a:t>Discussion</a:t>
            </a:r>
          </a:p>
          <a:p>
            <a:pPr marL="285750" lvl="0" indent="-285750">
              <a:spcBef>
                <a:spcPts val="400"/>
              </a:spcBef>
              <a:spcAft>
                <a:spcPts val="400"/>
              </a:spcAft>
              <a:buFont typeface="Arial" panose="020B0604020202020204" pitchFamily="34" charset="0"/>
              <a:buChar char="•"/>
              <a:defRPr/>
            </a:pPr>
            <a:r>
              <a:rPr lang="en-CA" sz="1600" b="1" noProof="0">
                <a:solidFill>
                  <a:prstClr val="white"/>
                </a:solidFill>
              </a:rPr>
              <a:t>Would you suspect ALS/MND?</a:t>
            </a:r>
          </a:p>
          <a:p>
            <a:pPr marL="285750" lvl="0" indent="-285750">
              <a:spcBef>
                <a:spcPts val="400"/>
              </a:spcBef>
              <a:spcAft>
                <a:spcPts val="400"/>
              </a:spcAft>
              <a:buFont typeface="Arial" panose="020B0604020202020204" pitchFamily="34" charset="0"/>
              <a:buChar char="•"/>
              <a:defRPr/>
            </a:pPr>
            <a:r>
              <a:rPr lang="en-CA" sz="1600" b="1" noProof="0">
                <a:solidFill>
                  <a:schemeClr val="bg1"/>
                </a:solidFill>
                <a:cs typeface="Segoe UI" panose="020B0502040204020203" pitchFamily="34" charset="0"/>
              </a:rPr>
              <a:t>Would you refer this patient to an ALS/MND specialist now?</a:t>
            </a:r>
            <a:endParaRPr kumimoji="0" lang="en-CA"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1E9EB0C-FC6F-A903-1EC7-A928949F692A}"/>
              </a:ext>
            </a:extLst>
          </p:cNvPr>
          <p:cNvSpPr txBox="1"/>
          <p:nvPr/>
        </p:nvSpPr>
        <p:spPr>
          <a:xfrm>
            <a:off x="597374" y="842400"/>
            <a:ext cx="3072926" cy="3387175"/>
          </a:xfrm>
          <a:prstGeom prst="roundRect">
            <a:avLst>
              <a:gd name="adj" fmla="val 12677"/>
            </a:avLst>
          </a:prstGeom>
          <a:solidFill>
            <a:schemeClr val="accent4"/>
          </a:solidFill>
        </p:spPr>
        <p:txBody>
          <a:bodyPr wrap="square" lIns="36000" tIns="720000" rIns="36000" rtlCol="0">
            <a:noAutofit/>
          </a:bodyPr>
          <a:lstStyle/>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r>
              <a:rPr lang="en-CA" sz="2400" b="1" noProof="0">
                <a:latin typeface="Arial Nova" panose="020B0504020202020204" pitchFamily="34" charset="0"/>
              </a:rPr>
              <a:t>Case Scenario 2: ALS/MND or Not? </a:t>
            </a:r>
            <a:endParaRPr lang="en-CA" b="1" noProof="0">
              <a:latin typeface="Arial Nova" panose="020B0504020202020204" pitchFamily="34" charset="0"/>
            </a:endParaRPr>
          </a:p>
        </p:txBody>
      </p:sp>
      <p:sp>
        <p:nvSpPr>
          <p:cNvPr id="14" name="Oval 13">
            <a:extLst>
              <a:ext uri="{FF2B5EF4-FFF2-40B4-BE49-F238E27FC236}">
                <a16:creationId xmlns:a16="http://schemas.microsoft.com/office/drawing/2014/main" id="{40142722-D861-43E5-3E74-3E07B5EE945B}"/>
              </a:ext>
            </a:extLst>
          </p:cNvPr>
          <p:cNvSpPr/>
          <p:nvPr/>
        </p:nvSpPr>
        <p:spPr>
          <a:xfrm>
            <a:off x="4311514" y="5215053"/>
            <a:ext cx="1040775" cy="1040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6" name="Graphic 15" descr="Chat with solid fill">
            <a:extLst>
              <a:ext uri="{FF2B5EF4-FFF2-40B4-BE49-F238E27FC236}">
                <a16:creationId xmlns:a16="http://schemas.microsoft.com/office/drawing/2014/main" id="{107879ED-8334-321A-59CA-30743D3B1F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0714" y="5349422"/>
            <a:ext cx="862374" cy="803762"/>
          </a:xfrm>
          <a:prstGeom prst="rect">
            <a:avLst/>
          </a:prstGeom>
        </p:spPr>
      </p:pic>
      <p:grpSp>
        <p:nvGrpSpPr>
          <p:cNvPr id="17" name="Group 16">
            <a:extLst>
              <a:ext uri="{FF2B5EF4-FFF2-40B4-BE49-F238E27FC236}">
                <a16:creationId xmlns:a16="http://schemas.microsoft.com/office/drawing/2014/main" id="{73FE6742-A55B-C9E4-212D-E8D56F35FEF5}"/>
              </a:ext>
            </a:extLst>
          </p:cNvPr>
          <p:cNvGrpSpPr/>
          <p:nvPr/>
        </p:nvGrpSpPr>
        <p:grpSpPr>
          <a:xfrm>
            <a:off x="1246061" y="1169285"/>
            <a:ext cx="1763840" cy="1763840"/>
            <a:chOff x="1246061" y="506707"/>
            <a:chExt cx="1763840" cy="1763840"/>
          </a:xfrm>
        </p:grpSpPr>
        <p:sp>
          <p:nvSpPr>
            <p:cNvPr id="18" name="Oval 17">
              <a:extLst>
                <a:ext uri="{FF2B5EF4-FFF2-40B4-BE49-F238E27FC236}">
                  <a16:creationId xmlns:a16="http://schemas.microsoft.com/office/drawing/2014/main" id="{686F70E7-7230-05FF-EEC6-9C6482B81D66}"/>
                </a:ext>
              </a:extLst>
            </p:cNvPr>
            <p:cNvSpPr/>
            <p:nvPr/>
          </p:nvSpPr>
          <p:spPr>
            <a:xfrm>
              <a:off x="1246061" y="506707"/>
              <a:ext cx="1763840" cy="1763840"/>
            </a:xfrm>
            <a:prstGeom prst="ellipse">
              <a:avLst/>
            </a:prstGeom>
            <a:solidFill>
              <a:schemeClr val="accent4">
                <a:alpha val="50000"/>
              </a:schemeClr>
            </a:solidFill>
            <a:ln w="127000">
              <a:solidFill>
                <a:srgbClr val="57A4F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9" name="Picture 18">
              <a:extLst>
                <a:ext uri="{FF2B5EF4-FFF2-40B4-BE49-F238E27FC236}">
                  <a16:creationId xmlns:a16="http://schemas.microsoft.com/office/drawing/2014/main" id="{EF72D1A4-98F3-15C0-CBEA-4B66138C99C2}"/>
                </a:ext>
              </a:extLst>
            </p:cNvPr>
            <p:cNvPicPr>
              <a:picLocks/>
            </p:cNvPicPr>
            <p:nvPr/>
          </p:nvPicPr>
          <p:blipFill>
            <a:blip r:embed="rId5"/>
            <a:stretch>
              <a:fillRect/>
            </a:stretch>
          </p:blipFill>
          <p:spPr>
            <a:xfrm>
              <a:off x="1373781" y="642178"/>
              <a:ext cx="1508400" cy="1508400"/>
            </a:xfrm>
            <a:prstGeom prst="ellipse">
              <a:avLst/>
            </a:prstGeom>
          </p:spPr>
        </p:pic>
      </p:grpSp>
      <p:sp>
        <p:nvSpPr>
          <p:cNvPr id="20" name="Text Placeholder 14">
            <a:extLst>
              <a:ext uri="{FF2B5EF4-FFF2-40B4-BE49-F238E27FC236}">
                <a16:creationId xmlns:a16="http://schemas.microsoft.com/office/drawing/2014/main" id="{284A5EDD-7C03-4594-6234-B43BEAB7BC86}"/>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 </a:t>
            </a:r>
          </a:p>
        </p:txBody>
      </p:sp>
    </p:spTree>
    <p:extLst>
      <p:ext uri="{BB962C8B-B14F-4D97-AF65-F5344CB8AC3E}">
        <p14:creationId xmlns:p14="http://schemas.microsoft.com/office/powerpoint/2010/main" val="2053770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33766-B82E-C194-F915-038238F01A55}"/>
            </a:ext>
          </a:extLst>
        </p:cNvPr>
        <p:cNvGrpSpPr/>
        <p:nvPr/>
      </p:nvGrpSpPr>
      <p:grpSpPr>
        <a:xfrm>
          <a:off x="0" y="0"/>
          <a:ext cx="0" cy="0"/>
          <a:chOff x="0" y="0"/>
          <a:chExt cx="0" cy="0"/>
        </a:xfrm>
      </p:grpSpPr>
      <p:sp>
        <p:nvSpPr>
          <p:cNvPr id="7" name="Text Placeholder 14">
            <a:extLst>
              <a:ext uri="{FF2B5EF4-FFF2-40B4-BE49-F238E27FC236}">
                <a16:creationId xmlns:a16="http://schemas.microsoft.com/office/drawing/2014/main" id="{59BFC32A-FD4E-D652-9863-6FC5C2DF9999}"/>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 </a:t>
            </a:r>
          </a:p>
        </p:txBody>
      </p:sp>
      <p:sp>
        <p:nvSpPr>
          <p:cNvPr id="8" name="Content Placeholder 2">
            <a:extLst>
              <a:ext uri="{FF2B5EF4-FFF2-40B4-BE49-F238E27FC236}">
                <a16:creationId xmlns:a16="http://schemas.microsoft.com/office/drawing/2014/main" id="{1D947ECD-5B49-1E63-CECA-09F612B1EC89}"/>
              </a:ext>
            </a:extLst>
          </p:cNvPr>
          <p:cNvSpPr>
            <a:spLocks noGrp="1"/>
          </p:cNvSpPr>
          <p:nvPr>
            <p:ph idx="1"/>
          </p:nvPr>
        </p:nvSpPr>
        <p:spPr>
          <a:xfrm>
            <a:off x="4213781" y="829560"/>
            <a:ext cx="7509907" cy="3960948"/>
          </a:xfrm>
        </p:spPr>
        <p:txBody>
          <a:bodyPr>
            <a:normAutofit fontScale="92500" lnSpcReduction="20000"/>
          </a:bodyPr>
          <a:lstStyle/>
          <a:p>
            <a:pPr>
              <a:lnSpc>
                <a:spcPct val="110000"/>
              </a:lnSpc>
              <a:buClr>
                <a:srgbClr val="57CFAC"/>
              </a:buClr>
              <a:buFont typeface="Wingdings" panose="05000000000000000000" pitchFamily="2" charset="2"/>
              <a:buChar char="§"/>
            </a:pPr>
            <a:r>
              <a:rPr lang="en-CA" sz="1800" noProof="0"/>
              <a:t>41-year-old woman presents with a 3-month history of </a:t>
            </a:r>
            <a:r>
              <a:rPr lang="en-CA" sz="1800" b="1" noProof="0"/>
              <a:t>slurred speech</a:t>
            </a:r>
            <a:r>
              <a:rPr lang="en-CA" sz="1800" noProof="0"/>
              <a:t> and </a:t>
            </a:r>
            <a:r>
              <a:rPr lang="en-CA" sz="1800" b="1" noProof="0"/>
              <a:t>difficulty swallowing liquids</a:t>
            </a:r>
          </a:p>
          <a:p>
            <a:pPr>
              <a:lnSpc>
                <a:spcPct val="110000"/>
              </a:lnSpc>
              <a:buClr>
                <a:srgbClr val="57CFAC"/>
              </a:buClr>
              <a:buFont typeface="Wingdings" panose="05000000000000000000" pitchFamily="2" charset="2"/>
              <a:buChar char="§"/>
            </a:pPr>
            <a:r>
              <a:rPr lang="en-CA" sz="1800" noProof="0"/>
              <a:t>Her </a:t>
            </a:r>
            <a:r>
              <a:rPr lang="en-CA" sz="1800" b="1" noProof="0"/>
              <a:t>voice has become nasal</a:t>
            </a:r>
            <a:r>
              <a:rPr lang="en-CA" sz="1800" noProof="0"/>
              <a:t>, and she sometimes </a:t>
            </a:r>
            <a:r>
              <a:rPr lang="en-CA" sz="1800" b="1" noProof="0"/>
              <a:t>chokes when eating or drinking</a:t>
            </a:r>
          </a:p>
          <a:p>
            <a:pPr>
              <a:lnSpc>
                <a:spcPct val="110000"/>
              </a:lnSpc>
              <a:buClr>
                <a:srgbClr val="57CFAC"/>
              </a:buClr>
              <a:buFont typeface="Wingdings" panose="05000000000000000000" pitchFamily="2" charset="2"/>
              <a:buChar char="§"/>
            </a:pPr>
            <a:r>
              <a:rPr lang="en-CA" sz="1800"/>
              <a:t>S</a:t>
            </a:r>
            <a:r>
              <a:rPr lang="en-CA" sz="1800" noProof="0"/>
              <a:t>he reports </a:t>
            </a:r>
            <a:r>
              <a:rPr lang="en-CA" sz="1800" b="1" noProof="0"/>
              <a:t>no pain </a:t>
            </a:r>
            <a:r>
              <a:rPr lang="en-CA" sz="1800" noProof="0"/>
              <a:t>or limb weakness</a:t>
            </a:r>
          </a:p>
          <a:p>
            <a:pPr>
              <a:lnSpc>
                <a:spcPct val="110000"/>
              </a:lnSpc>
              <a:buClr>
                <a:srgbClr val="57CFAC"/>
              </a:buClr>
              <a:buFont typeface="Wingdings" panose="05000000000000000000" pitchFamily="2" charset="2"/>
              <a:buChar char="§"/>
            </a:pPr>
            <a:r>
              <a:rPr lang="en-CA" sz="1800" noProof="0"/>
              <a:t>She has </a:t>
            </a:r>
            <a:r>
              <a:rPr lang="en-CA" sz="1800" b="1" noProof="0"/>
              <a:t>unintentionally lost 3 kg </a:t>
            </a:r>
            <a:r>
              <a:rPr lang="en-CA" sz="1800" noProof="0"/>
              <a:t>due to eating difficulties</a:t>
            </a:r>
          </a:p>
          <a:p>
            <a:pPr marL="0" indent="0">
              <a:lnSpc>
                <a:spcPct val="110000"/>
              </a:lnSpc>
              <a:buClr>
                <a:srgbClr val="57CFAC"/>
              </a:buClr>
              <a:buNone/>
            </a:pPr>
            <a:br>
              <a:rPr lang="en-CA" sz="1800" b="1" noProof="0"/>
            </a:br>
            <a:r>
              <a:rPr lang="en-CA" sz="2000" b="1" noProof="0">
                <a:solidFill>
                  <a:schemeClr val="accent3"/>
                </a:solidFill>
              </a:rPr>
              <a:t>Examination findings:</a:t>
            </a:r>
          </a:p>
          <a:p>
            <a:pPr>
              <a:lnSpc>
                <a:spcPct val="110000"/>
              </a:lnSpc>
              <a:buClr>
                <a:srgbClr val="57CFAC"/>
              </a:buClr>
              <a:buFont typeface="Wingdings" panose="05000000000000000000" pitchFamily="2" charset="2"/>
              <a:buChar char="§"/>
            </a:pPr>
            <a:r>
              <a:rPr lang="en-CA" sz="1800" b="1" noProof="0"/>
              <a:t>Dysarthria</a:t>
            </a:r>
            <a:r>
              <a:rPr lang="en-CA" sz="1800" noProof="0"/>
              <a:t> and </a:t>
            </a:r>
            <a:r>
              <a:rPr lang="en-CA" sz="1800" b="1" noProof="0"/>
              <a:t>dysphonia</a:t>
            </a:r>
            <a:r>
              <a:rPr lang="en-CA" sz="1800" noProof="0"/>
              <a:t> on speaking</a:t>
            </a:r>
          </a:p>
          <a:p>
            <a:pPr>
              <a:lnSpc>
                <a:spcPct val="110000"/>
              </a:lnSpc>
              <a:buClr>
                <a:srgbClr val="57CFAC"/>
              </a:buClr>
              <a:buFont typeface="Wingdings" panose="05000000000000000000" pitchFamily="2" charset="2"/>
              <a:buChar char="§"/>
            </a:pPr>
            <a:r>
              <a:rPr lang="en-CA" sz="1800" b="1" noProof="0"/>
              <a:t>Weakness and atrophy of the tongue</a:t>
            </a:r>
            <a:r>
              <a:rPr lang="en-CA" sz="1800" noProof="0"/>
              <a:t>, with visible </a:t>
            </a:r>
            <a:r>
              <a:rPr lang="en-CA" sz="1800" b="1" noProof="0"/>
              <a:t>fasciculations</a:t>
            </a:r>
          </a:p>
          <a:p>
            <a:pPr>
              <a:lnSpc>
                <a:spcPct val="110000"/>
              </a:lnSpc>
              <a:buClr>
                <a:srgbClr val="57CFAC"/>
              </a:buClr>
              <a:buFont typeface="Wingdings" panose="05000000000000000000" pitchFamily="2" charset="2"/>
              <a:buChar char="§"/>
            </a:pPr>
            <a:r>
              <a:rPr lang="en-CA" sz="1800" b="1" noProof="0"/>
              <a:t>Gag reflex diminished</a:t>
            </a:r>
            <a:r>
              <a:rPr lang="en-CA" sz="1800" noProof="0"/>
              <a:t>; brisk jaw jerk</a:t>
            </a:r>
          </a:p>
          <a:p>
            <a:pPr>
              <a:lnSpc>
                <a:spcPct val="110000"/>
              </a:lnSpc>
              <a:buClr>
                <a:srgbClr val="57CFAC"/>
              </a:buClr>
              <a:buFont typeface="Wingdings" panose="05000000000000000000" pitchFamily="2" charset="2"/>
              <a:buChar char="§"/>
            </a:pPr>
            <a:r>
              <a:rPr lang="en-CA" sz="1800" noProof="0"/>
              <a:t>No limb weakness or sensory deficits</a:t>
            </a:r>
          </a:p>
        </p:txBody>
      </p:sp>
      <p:sp>
        <p:nvSpPr>
          <p:cNvPr id="9" name="Rectangle: Rounded Corners 8">
            <a:extLst>
              <a:ext uri="{FF2B5EF4-FFF2-40B4-BE49-F238E27FC236}">
                <a16:creationId xmlns:a16="http://schemas.microsoft.com/office/drawing/2014/main" id="{000BC67F-ED23-9069-84F2-57E6E82D24D3}"/>
              </a:ext>
            </a:extLst>
          </p:cNvPr>
          <p:cNvSpPr/>
          <p:nvPr/>
        </p:nvSpPr>
        <p:spPr>
          <a:xfrm>
            <a:off x="4213781" y="5062649"/>
            <a:ext cx="6412682" cy="1377309"/>
          </a:xfrm>
          <a:prstGeom prst="roundRect">
            <a:avLst>
              <a:gd name="adj" fmla="val 32522"/>
            </a:avLst>
          </a:prstGeom>
          <a:solidFill>
            <a:srgbClr val="57CFAC"/>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tIns="72000" bIns="72000" rtlCol="0" anchor="ctr"/>
          <a:lstStyle/>
          <a:p>
            <a:pPr lvl="0">
              <a:spcBef>
                <a:spcPts val="400"/>
              </a:spcBef>
              <a:spcAft>
                <a:spcPts val="400"/>
              </a:spcAft>
              <a:defRPr/>
            </a:pPr>
            <a:r>
              <a:rPr lang="en-CA" b="1" noProof="0">
                <a:solidFill>
                  <a:prstClr val="white"/>
                </a:solidFill>
              </a:rPr>
              <a:t>Discussion</a:t>
            </a:r>
          </a:p>
          <a:p>
            <a:pPr marL="285750" lvl="0" indent="-285750">
              <a:spcBef>
                <a:spcPts val="400"/>
              </a:spcBef>
              <a:spcAft>
                <a:spcPts val="400"/>
              </a:spcAft>
              <a:buFont typeface="Arial" panose="020B0604020202020204" pitchFamily="34" charset="0"/>
              <a:buChar char="•"/>
              <a:defRPr/>
            </a:pPr>
            <a:r>
              <a:rPr lang="en-CA" sz="1600" b="1" noProof="0">
                <a:solidFill>
                  <a:prstClr val="white"/>
                </a:solidFill>
              </a:rPr>
              <a:t>Would you suspect ALS/MND?</a:t>
            </a:r>
          </a:p>
          <a:p>
            <a:pPr marL="285750" lvl="0" indent="-285750">
              <a:spcBef>
                <a:spcPts val="400"/>
              </a:spcBef>
              <a:spcAft>
                <a:spcPts val="400"/>
              </a:spcAft>
              <a:buFont typeface="Arial" panose="020B0604020202020204" pitchFamily="34" charset="0"/>
              <a:buChar char="•"/>
              <a:defRPr/>
            </a:pPr>
            <a:r>
              <a:rPr lang="en-CA" sz="1600" b="1" noProof="0">
                <a:solidFill>
                  <a:schemeClr val="bg1"/>
                </a:solidFill>
                <a:cs typeface="Segoe UI" panose="020B0502040204020203" pitchFamily="34" charset="0"/>
              </a:rPr>
              <a:t>Would you refer this patient to an ALS/MND specialist now?</a:t>
            </a:r>
            <a:endParaRPr kumimoji="0" lang="en-CA"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3D5DD70-7AFF-CB76-C9FB-28BA6AA1381C}"/>
              </a:ext>
            </a:extLst>
          </p:cNvPr>
          <p:cNvSpPr txBox="1"/>
          <p:nvPr/>
        </p:nvSpPr>
        <p:spPr>
          <a:xfrm>
            <a:off x="597374" y="841238"/>
            <a:ext cx="3072926" cy="3387175"/>
          </a:xfrm>
          <a:prstGeom prst="roundRect">
            <a:avLst>
              <a:gd name="adj" fmla="val 12677"/>
            </a:avLst>
          </a:prstGeom>
          <a:solidFill>
            <a:schemeClr val="accent4"/>
          </a:solidFill>
        </p:spPr>
        <p:txBody>
          <a:bodyPr wrap="square" lIns="36000" tIns="720000" rIns="36000" rtlCol="0">
            <a:noAutofit/>
          </a:bodyPr>
          <a:lstStyle/>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r>
              <a:rPr lang="en-CA" sz="2400" b="1" noProof="0">
                <a:latin typeface="Arial Nova" panose="020B0504020202020204" pitchFamily="34" charset="0"/>
              </a:rPr>
              <a:t>Case Scenario 3: ALS/MND or Not? </a:t>
            </a:r>
            <a:endParaRPr lang="en-CA" b="1" noProof="0">
              <a:latin typeface="Arial Nova" panose="020B0504020202020204" pitchFamily="34" charset="0"/>
            </a:endParaRPr>
          </a:p>
        </p:txBody>
      </p:sp>
      <p:sp>
        <p:nvSpPr>
          <p:cNvPr id="11" name="Oval 10">
            <a:extLst>
              <a:ext uri="{FF2B5EF4-FFF2-40B4-BE49-F238E27FC236}">
                <a16:creationId xmlns:a16="http://schemas.microsoft.com/office/drawing/2014/main" id="{52D2B801-7D18-BAA1-4AC2-A5FBA049B1BC}"/>
              </a:ext>
            </a:extLst>
          </p:cNvPr>
          <p:cNvSpPr/>
          <p:nvPr/>
        </p:nvSpPr>
        <p:spPr>
          <a:xfrm>
            <a:off x="4311514" y="5215053"/>
            <a:ext cx="1040775" cy="1040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2" name="Graphic 11" descr="Chat with solid fill">
            <a:extLst>
              <a:ext uri="{FF2B5EF4-FFF2-40B4-BE49-F238E27FC236}">
                <a16:creationId xmlns:a16="http://schemas.microsoft.com/office/drawing/2014/main" id="{9A27D7C4-4EB4-0A61-3184-337785EFD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0714" y="5349422"/>
            <a:ext cx="862374" cy="803762"/>
          </a:xfrm>
          <a:prstGeom prst="rect">
            <a:avLst/>
          </a:prstGeom>
        </p:spPr>
      </p:pic>
      <p:grpSp>
        <p:nvGrpSpPr>
          <p:cNvPr id="13" name="Group 12">
            <a:extLst>
              <a:ext uri="{FF2B5EF4-FFF2-40B4-BE49-F238E27FC236}">
                <a16:creationId xmlns:a16="http://schemas.microsoft.com/office/drawing/2014/main" id="{413B6BAA-09F4-B90E-DB96-DB19869EB81A}"/>
              </a:ext>
            </a:extLst>
          </p:cNvPr>
          <p:cNvGrpSpPr/>
          <p:nvPr/>
        </p:nvGrpSpPr>
        <p:grpSpPr>
          <a:xfrm>
            <a:off x="1246061" y="1181959"/>
            <a:ext cx="1763840" cy="1763840"/>
            <a:chOff x="1246061" y="506707"/>
            <a:chExt cx="1763840" cy="1763840"/>
          </a:xfrm>
        </p:grpSpPr>
        <p:sp>
          <p:nvSpPr>
            <p:cNvPr id="23" name="Oval 22">
              <a:extLst>
                <a:ext uri="{FF2B5EF4-FFF2-40B4-BE49-F238E27FC236}">
                  <a16:creationId xmlns:a16="http://schemas.microsoft.com/office/drawing/2014/main" id="{84648AA5-737B-5E4C-0B9D-E31629ADAF35}"/>
                </a:ext>
              </a:extLst>
            </p:cNvPr>
            <p:cNvSpPr/>
            <p:nvPr/>
          </p:nvSpPr>
          <p:spPr>
            <a:xfrm>
              <a:off x="1246061" y="506707"/>
              <a:ext cx="1763840" cy="1763840"/>
            </a:xfrm>
            <a:prstGeom prst="ellipse">
              <a:avLst/>
            </a:prstGeom>
            <a:solidFill>
              <a:schemeClr val="accent4">
                <a:alpha val="50000"/>
              </a:schemeClr>
            </a:solidFill>
            <a:ln w="127000">
              <a:solidFill>
                <a:srgbClr val="57A4F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4" name="Picture 23">
              <a:extLst>
                <a:ext uri="{FF2B5EF4-FFF2-40B4-BE49-F238E27FC236}">
                  <a16:creationId xmlns:a16="http://schemas.microsoft.com/office/drawing/2014/main" id="{7D73920A-C066-2441-6E83-11543B36FB8D}"/>
                </a:ext>
              </a:extLst>
            </p:cNvPr>
            <p:cNvPicPr>
              <a:picLocks/>
            </p:cNvPicPr>
            <p:nvPr/>
          </p:nvPicPr>
          <p:blipFill>
            <a:blip r:embed="rId5">
              <a:extLst>
                <a:ext uri="{28A0092B-C50C-407E-A947-70E740481C1C}">
                  <a14:useLocalDpi xmlns:a14="http://schemas.microsoft.com/office/drawing/2010/main" val="0"/>
                </a:ext>
              </a:extLst>
            </a:blip>
            <a:srcRect l="1000" r="1000"/>
            <a:stretch/>
          </p:blipFill>
          <p:spPr>
            <a:xfrm>
              <a:off x="1373781" y="642178"/>
              <a:ext cx="1508400" cy="1508400"/>
            </a:xfrm>
            <a:prstGeom prst="ellipse">
              <a:avLst/>
            </a:prstGeom>
          </p:spPr>
        </p:pic>
      </p:grpSp>
    </p:spTree>
    <p:extLst>
      <p:ext uri="{BB962C8B-B14F-4D97-AF65-F5344CB8AC3E}">
        <p14:creationId xmlns:p14="http://schemas.microsoft.com/office/powerpoint/2010/main" val="1772745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34D42-F9AF-2FA5-7F47-C711D788E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D4F89-0B9C-4E1D-933E-235C672AD2AD}"/>
              </a:ext>
            </a:extLst>
          </p:cNvPr>
          <p:cNvSpPr>
            <a:spLocks noGrp="1"/>
          </p:cNvSpPr>
          <p:nvPr>
            <p:ph type="title"/>
          </p:nvPr>
        </p:nvSpPr>
        <p:spPr>
          <a:xfrm>
            <a:off x="360000" y="360000"/>
            <a:ext cx="9242103" cy="535531"/>
          </a:xfrm>
        </p:spPr>
        <p:txBody>
          <a:bodyPr>
            <a:normAutofit/>
          </a:bodyPr>
          <a:lstStyle/>
          <a:p>
            <a:r>
              <a:rPr lang="en-CA" noProof="0">
                <a:solidFill>
                  <a:schemeClr val="accent1"/>
                </a:solidFill>
                <a:latin typeface="+mj-lt"/>
              </a:rPr>
              <a:t>Speaker Disclosures</a:t>
            </a:r>
          </a:p>
        </p:txBody>
      </p:sp>
      <p:sp>
        <p:nvSpPr>
          <p:cNvPr id="13" name="Content Placeholder 12">
            <a:extLst>
              <a:ext uri="{FF2B5EF4-FFF2-40B4-BE49-F238E27FC236}">
                <a16:creationId xmlns:a16="http://schemas.microsoft.com/office/drawing/2014/main" id="{BC496B30-891D-FEE8-4ABB-4D945A3AE96F}"/>
              </a:ext>
            </a:extLst>
          </p:cNvPr>
          <p:cNvSpPr>
            <a:spLocks noGrp="1"/>
          </p:cNvSpPr>
          <p:nvPr>
            <p:ph idx="1"/>
          </p:nvPr>
        </p:nvSpPr>
        <p:spPr/>
        <p:txBody>
          <a:bodyPr/>
          <a:lstStyle/>
          <a:p>
            <a:pPr marL="0" indent="0">
              <a:spcAft>
                <a:spcPts val="1800"/>
              </a:spcAft>
              <a:buClr>
                <a:srgbClr val="57CFAC"/>
              </a:buClr>
              <a:buNone/>
              <a:defRPr/>
            </a:pPr>
            <a:r>
              <a:rPr lang="en-CA" sz="3200" b="1" noProof="0">
                <a:solidFill>
                  <a:schemeClr val="tx1">
                    <a:lumMod val="75000"/>
                    <a:lumOff val="25000"/>
                  </a:schemeClr>
                </a:solidFill>
              </a:rPr>
              <a:t>Speaker</a:t>
            </a:r>
            <a:r>
              <a:rPr lang="en-CA" sz="3200" noProof="0">
                <a:solidFill>
                  <a:schemeClr val="tx1">
                    <a:lumMod val="75000"/>
                    <a:lumOff val="25000"/>
                  </a:schemeClr>
                </a:solidFill>
              </a:rPr>
              <a:t>:</a:t>
            </a:r>
          </a:p>
          <a:p>
            <a:pPr marL="0" indent="0">
              <a:spcAft>
                <a:spcPts val="1800"/>
              </a:spcAft>
              <a:buClr>
                <a:srgbClr val="57CFAC"/>
              </a:buClr>
              <a:buNone/>
              <a:defRPr/>
            </a:pPr>
            <a:r>
              <a:rPr lang="en-CA" b="1" noProof="0">
                <a:solidFill>
                  <a:schemeClr val="tx1">
                    <a:lumMod val="75000"/>
                    <a:lumOff val="25000"/>
                  </a:schemeClr>
                </a:solidFill>
              </a:rPr>
              <a:t>Relationships with commercial interests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Research grants: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Speakers’ bureaus/honoraria/grants: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Consulting fees: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Other:</a:t>
            </a:r>
          </a:p>
        </p:txBody>
      </p:sp>
      <p:sp>
        <p:nvSpPr>
          <p:cNvPr id="3" name="Text Placeholder 2">
            <a:extLst>
              <a:ext uri="{FF2B5EF4-FFF2-40B4-BE49-F238E27FC236}">
                <a16:creationId xmlns:a16="http://schemas.microsoft.com/office/drawing/2014/main" id="{34E1F33F-6074-D0F2-538F-FE08DD757C36}"/>
              </a:ext>
            </a:extLst>
          </p:cNvPr>
          <p:cNvSpPr>
            <a:spLocks noGrp="1"/>
          </p:cNvSpPr>
          <p:nvPr>
            <p:ph type="body" sz="quarter" idx="16"/>
          </p:nvPr>
        </p:nvSpPr>
        <p:spPr/>
        <p:txBody>
          <a:bodyPr/>
          <a:lstStyle/>
          <a:p>
            <a:endParaRPr lang="fr-CA"/>
          </a:p>
        </p:txBody>
      </p:sp>
    </p:spTree>
    <p:extLst>
      <p:ext uri="{BB962C8B-B14F-4D97-AF65-F5344CB8AC3E}">
        <p14:creationId xmlns:p14="http://schemas.microsoft.com/office/powerpoint/2010/main" val="2795312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11CCB-EBAE-497B-C8CD-42877BEFD5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2701F-B2BF-AED5-F5AA-F2CF37204AAE}"/>
              </a:ext>
            </a:extLst>
          </p:cNvPr>
          <p:cNvSpPr>
            <a:spLocks noGrp="1"/>
          </p:cNvSpPr>
          <p:nvPr>
            <p:ph type="title"/>
          </p:nvPr>
        </p:nvSpPr>
        <p:spPr>
          <a:xfrm>
            <a:off x="360000" y="360000"/>
            <a:ext cx="9242103" cy="535531"/>
          </a:xfrm>
        </p:spPr>
        <p:txBody>
          <a:bodyPr wrap="square" lIns="0" tIns="45720" rIns="91440" bIns="45720" anchor="t" anchorCtr="0">
            <a:spAutoFit/>
          </a:bodyPr>
          <a:lstStyle/>
          <a:p>
            <a:r>
              <a:rPr lang="en-CA" sz="3100">
                <a:latin typeface="+mj-lt"/>
                <a:ea typeface="Open Sans Semibold"/>
                <a:cs typeface="Open Sans Semibold"/>
              </a:rPr>
              <a:t>RECAP</a:t>
            </a:r>
            <a:r>
              <a:rPr lang="en-CA" sz="3100" noProof="0">
                <a:latin typeface="+mj-lt"/>
                <a:ea typeface="Open Sans Semibold"/>
                <a:cs typeface="Open Sans Semibold"/>
              </a:rPr>
              <a:t>: When to Suspect ALS/MND and Refer</a:t>
            </a:r>
          </a:p>
        </p:txBody>
      </p:sp>
      <p:sp>
        <p:nvSpPr>
          <p:cNvPr id="25" name="Text Placeholder 24">
            <a:extLst>
              <a:ext uri="{FF2B5EF4-FFF2-40B4-BE49-F238E27FC236}">
                <a16:creationId xmlns:a16="http://schemas.microsoft.com/office/drawing/2014/main" id="{7C9B56FE-A2D4-73D0-8E2C-0D9450970322}"/>
              </a:ext>
            </a:extLst>
          </p:cNvPr>
          <p:cNvSpPr>
            <a:spLocks noGrp="1"/>
          </p:cNvSpPr>
          <p:nvPr>
            <p:ph type="body" sz="quarter" idx="16"/>
          </p:nvPr>
        </p:nvSpPr>
        <p:spPr/>
        <p:txBody>
          <a:bodyPr/>
          <a:lstStyle/>
          <a:p>
            <a:r>
              <a:rPr lang="en-CA" sz="800"/>
              <a:t>ALS, amyotrophic lateral sclerosis; MND, motor neuron disease </a:t>
            </a:r>
          </a:p>
        </p:txBody>
      </p:sp>
      <p:sp>
        <p:nvSpPr>
          <p:cNvPr id="6" name="TextBox 5">
            <a:extLst>
              <a:ext uri="{FF2B5EF4-FFF2-40B4-BE49-F238E27FC236}">
                <a16:creationId xmlns:a16="http://schemas.microsoft.com/office/drawing/2014/main" id="{8104A29C-CB5B-B6D9-07CF-E394368A29CE}"/>
              </a:ext>
            </a:extLst>
          </p:cNvPr>
          <p:cNvSpPr txBox="1"/>
          <p:nvPr/>
        </p:nvSpPr>
        <p:spPr>
          <a:xfrm>
            <a:off x="2871403" y="6006118"/>
            <a:ext cx="6093724" cy="646331"/>
          </a:xfrm>
          <a:prstGeom prst="rect">
            <a:avLst/>
          </a:prstGeom>
          <a:noFill/>
        </p:spPr>
        <p:txBody>
          <a:bodyPr wrap="square">
            <a:spAutoFit/>
          </a:bodyPr>
          <a:lstStyle/>
          <a:p>
            <a:pPr algn="ctr"/>
            <a:r>
              <a:rPr lang="en-CA" b="1" noProof="0">
                <a:solidFill>
                  <a:schemeClr val="accent1"/>
                </a:solidFill>
                <a:latin typeface="Arial Nova"/>
              </a:rPr>
              <a:t>Prof. </a:t>
            </a:r>
            <a:r>
              <a:rPr lang="en-CA" b="1" noProof="0" err="1">
                <a:solidFill>
                  <a:schemeClr val="accent1"/>
                </a:solidFill>
                <a:latin typeface="Arial Nova"/>
              </a:rPr>
              <a:t>Nortina</a:t>
            </a:r>
            <a:r>
              <a:rPr lang="en-CA" b="1" noProof="0">
                <a:solidFill>
                  <a:schemeClr val="accent1"/>
                </a:solidFill>
                <a:latin typeface="Arial Nova"/>
              </a:rPr>
              <a:t> </a:t>
            </a:r>
            <a:r>
              <a:rPr lang="en-CA" b="1" noProof="0" err="1">
                <a:solidFill>
                  <a:schemeClr val="accent1"/>
                </a:solidFill>
                <a:latin typeface="Arial Nova"/>
              </a:rPr>
              <a:t>Shahrizaila</a:t>
            </a:r>
            <a:r>
              <a:rPr lang="en-CA" b="1" noProof="0">
                <a:solidFill>
                  <a:schemeClr val="accent1"/>
                </a:solidFill>
                <a:latin typeface="Arial Nova"/>
              </a:rPr>
              <a:t>, </a:t>
            </a:r>
            <a:r>
              <a:rPr lang="en-CA">
                <a:solidFill>
                  <a:schemeClr val="accent1"/>
                </a:solidFill>
                <a:latin typeface="Arial Nova"/>
              </a:rPr>
              <a:t>DM, PhD, </a:t>
            </a:r>
            <a:r>
              <a:rPr lang="en-CA" noProof="0">
                <a:solidFill>
                  <a:schemeClr val="accent1"/>
                </a:solidFill>
                <a:latin typeface="Arial Nova"/>
              </a:rPr>
              <a:t>FRCP  </a:t>
            </a:r>
          </a:p>
          <a:p>
            <a:pPr marL="0" indent="0" algn="ctr">
              <a:buNone/>
            </a:pPr>
            <a:r>
              <a:rPr lang="en-CA" noProof="0">
                <a:latin typeface="Arial Nova"/>
              </a:rPr>
              <a:t>Kuala Lumpur, Malaysia</a:t>
            </a:r>
            <a:endParaRPr lang="en-CA" b="1" noProof="0">
              <a:latin typeface="Arial Nova"/>
            </a:endParaRPr>
          </a:p>
        </p:txBody>
      </p:sp>
      <p:sp>
        <p:nvSpPr>
          <p:cNvPr id="3" name="Rectangle: Rounded Corners 2">
            <a:extLst>
              <a:ext uri="{FF2B5EF4-FFF2-40B4-BE49-F238E27FC236}">
                <a16:creationId xmlns:a16="http://schemas.microsoft.com/office/drawing/2014/main" id="{06B8FCF7-FCA9-2801-8017-00E172B83CD4}"/>
              </a:ext>
            </a:extLst>
          </p:cNvPr>
          <p:cNvSpPr/>
          <p:nvPr/>
        </p:nvSpPr>
        <p:spPr>
          <a:xfrm>
            <a:off x="1262068"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8" name="Picture 7">
            <a:extLst>
              <a:ext uri="{FF2B5EF4-FFF2-40B4-BE49-F238E27FC236}">
                <a16:creationId xmlns:a16="http://schemas.microsoft.com/office/drawing/2014/main" id="{FAE23990-D48A-7F76-9F46-DBC3CE3534F2}"/>
              </a:ext>
            </a:extLst>
          </p:cNvPr>
          <p:cNvPicPr>
            <a:picLocks noChangeAspect="1"/>
          </p:cNvPicPr>
          <p:nvPr/>
        </p:nvPicPr>
        <p:blipFill>
          <a:blip r:embed="rId2"/>
          <a:stretch>
            <a:fillRect/>
          </a:stretch>
        </p:blipFill>
        <p:spPr>
          <a:xfrm>
            <a:off x="2046363" y="1370996"/>
            <a:ext cx="7748780" cy="4352399"/>
          </a:xfrm>
          <a:prstGeom prst="rect">
            <a:avLst/>
          </a:prstGeom>
        </p:spPr>
      </p:pic>
      <p:sp>
        <p:nvSpPr>
          <p:cNvPr id="4" name="TextBox 3">
            <a:hlinkClick r:id="rId3"/>
            <a:extLst>
              <a:ext uri="{FF2B5EF4-FFF2-40B4-BE49-F238E27FC236}">
                <a16:creationId xmlns:a16="http://schemas.microsoft.com/office/drawing/2014/main" id="{3BD95690-D9FB-ED05-6F7F-A985020616F2}"/>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110493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18D420-3730-E7A9-1646-D10A0C463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CC946-9E03-1983-9739-F94D4E30B2CB}"/>
              </a:ext>
            </a:extLst>
          </p:cNvPr>
          <p:cNvSpPr>
            <a:spLocks noGrp="1"/>
          </p:cNvSpPr>
          <p:nvPr>
            <p:ph type="title"/>
          </p:nvPr>
        </p:nvSpPr>
        <p:spPr>
          <a:xfrm>
            <a:off x="360000" y="360000"/>
            <a:ext cx="9242103" cy="535531"/>
          </a:xfrm>
        </p:spPr>
        <p:txBody>
          <a:bodyPr wrap="square" lIns="0" tIns="45720" rIns="91440" bIns="45720" anchor="t" anchorCtr="0">
            <a:spAutoFit/>
          </a:bodyPr>
          <a:lstStyle/>
          <a:p>
            <a:r>
              <a:rPr lang="en-CA" sz="3100">
                <a:latin typeface="+mj-lt"/>
                <a:ea typeface="Open Sans Semibold"/>
                <a:cs typeface="Open Sans Semibold"/>
              </a:rPr>
              <a:t>RECAP</a:t>
            </a:r>
            <a:r>
              <a:rPr lang="en-CA" sz="3100" noProof="0">
                <a:latin typeface="+mj-lt"/>
                <a:ea typeface="Open Sans Semibold"/>
                <a:cs typeface="Open Sans Semibold"/>
              </a:rPr>
              <a:t>: When to Suspect ALS/MND and Refer</a:t>
            </a:r>
          </a:p>
        </p:txBody>
      </p:sp>
      <p:sp>
        <p:nvSpPr>
          <p:cNvPr id="24" name="Content Placeholder 23">
            <a:extLst>
              <a:ext uri="{FF2B5EF4-FFF2-40B4-BE49-F238E27FC236}">
                <a16:creationId xmlns:a16="http://schemas.microsoft.com/office/drawing/2014/main" id="{4E9D35E4-D2B1-BC44-0285-982A804D5C34}"/>
              </a:ext>
            </a:extLst>
          </p:cNvPr>
          <p:cNvSpPr>
            <a:spLocks noGrp="1"/>
          </p:cNvSpPr>
          <p:nvPr>
            <p:ph idx="1"/>
          </p:nvPr>
        </p:nvSpPr>
        <p:spPr>
          <a:xfrm>
            <a:off x="765496" y="1380601"/>
            <a:ext cx="11339256" cy="5047566"/>
          </a:xfrm>
        </p:spPr>
        <p:txBody>
          <a:bodyPr/>
          <a:lstStyle/>
          <a:p>
            <a:pPr>
              <a:buClr>
                <a:srgbClr val="57CFAC"/>
              </a:buClr>
              <a:buFont typeface="Wingdings" panose="05000000000000000000" pitchFamily="2" charset="2"/>
              <a:buChar char="§"/>
            </a:pPr>
            <a:r>
              <a:rPr lang="en-CA" b="1" noProof="0"/>
              <a:t>Progressive</a:t>
            </a:r>
            <a:r>
              <a:rPr lang="en-CA" noProof="0"/>
              <a:t>, </a:t>
            </a:r>
            <a:r>
              <a:rPr lang="en-CA" b="1" noProof="0"/>
              <a:t>painless</a:t>
            </a:r>
            <a:r>
              <a:rPr lang="en-CA" noProof="0"/>
              <a:t> </a:t>
            </a:r>
            <a:r>
              <a:rPr lang="en-CA" b="1" noProof="0"/>
              <a:t>loss</a:t>
            </a:r>
            <a:r>
              <a:rPr lang="en-CA" noProof="0"/>
              <a:t> </a:t>
            </a:r>
            <a:r>
              <a:rPr lang="en-CA" b="1" noProof="0"/>
              <a:t>of function </a:t>
            </a:r>
            <a:r>
              <a:rPr lang="en-CA" noProof="0"/>
              <a:t>in speech, mobility, arms, legs, hands, etc., without an obvious explanation</a:t>
            </a:r>
          </a:p>
          <a:p>
            <a:pPr>
              <a:buClr>
                <a:srgbClr val="57CFAC"/>
              </a:buClr>
              <a:buFont typeface="Wingdings" panose="05000000000000000000" pitchFamily="2" charset="2"/>
              <a:buChar char="§"/>
            </a:pPr>
            <a:r>
              <a:rPr lang="en-CA" b="1" noProof="0"/>
              <a:t>Unexpected, unexplained, weight loss </a:t>
            </a:r>
            <a:r>
              <a:rPr lang="en-CA" noProof="0"/>
              <a:t>with</a:t>
            </a:r>
            <a:r>
              <a:rPr lang="en-CA" b="1" noProof="0"/>
              <a:t> breathlessness</a:t>
            </a:r>
          </a:p>
          <a:p>
            <a:pPr marL="0" indent="0">
              <a:buNone/>
            </a:pPr>
            <a:endParaRPr lang="en-CA" noProof="0"/>
          </a:p>
        </p:txBody>
      </p:sp>
      <p:sp>
        <p:nvSpPr>
          <p:cNvPr id="25" name="Text Placeholder 24">
            <a:extLst>
              <a:ext uri="{FF2B5EF4-FFF2-40B4-BE49-F238E27FC236}">
                <a16:creationId xmlns:a16="http://schemas.microsoft.com/office/drawing/2014/main" id="{AA7E8F13-55B0-2A53-733E-E508148641FE}"/>
              </a:ext>
            </a:extLst>
          </p:cNvPr>
          <p:cNvSpPr>
            <a:spLocks noGrp="1"/>
          </p:cNvSpPr>
          <p:nvPr>
            <p:ph type="body" sz="quarter" idx="16"/>
          </p:nvPr>
        </p:nvSpPr>
        <p:spPr/>
        <p:txBody>
          <a:bodyPr/>
          <a:lstStyle/>
          <a:p>
            <a:r>
              <a:rPr lang="en-CA" sz="800"/>
              <a:t>ALS, amyotrophic lateral sclerosis; MND, motor neuron disease </a:t>
            </a:r>
          </a:p>
        </p:txBody>
      </p:sp>
      <p:sp>
        <p:nvSpPr>
          <p:cNvPr id="9" name="Arrow: Down 8">
            <a:extLst>
              <a:ext uri="{FF2B5EF4-FFF2-40B4-BE49-F238E27FC236}">
                <a16:creationId xmlns:a16="http://schemas.microsoft.com/office/drawing/2014/main" id="{FC4536EA-F7DA-FCB8-E72E-8A7D9FED75FD}"/>
              </a:ext>
            </a:extLst>
          </p:cNvPr>
          <p:cNvSpPr/>
          <p:nvPr/>
        </p:nvSpPr>
        <p:spPr>
          <a:xfrm>
            <a:off x="3090460" y="2961908"/>
            <a:ext cx="1249528" cy="1159716"/>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6" name="Rectangle: Rounded Corners 25">
            <a:extLst>
              <a:ext uri="{FF2B5EF4-FFF2-40B4-BE49-F238E27FC236}">
                <a16:creationId xmlns:a16="http://schemas.microsoft.com/office/drawing/2014/main" id="{E0DCD8A6-4290-096F-D7B0-72A45E1E98E7}"/>
              </a:ext>
            </a:extLst>
          </p:cNvPr>
          <p:cNvSpPr/>
          <p:nvPr/>
        </p:nvSpPr>
        <p:spPr>
          <a:xfrm>
            <a:off x="686175" y="4344468"/>
            <a:ext cx="10877591" cy="1469478"/>
          </a:xfrm>
          <a:prstGeom prst="roundRect">
            <a:avLst>
              <a:gd name="adj" fmla="val 325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sz="2800" b="1" noProof="0">
                <a:solidFill>
                  <a:prstClr val="white"/>
                </a:solidFill>
              </a:rPr>
              <a:t>If it’s progressive and doesn't really fit within your usual area of practice — DON’T WAIT!  Refer immediately to an ALS/MND specialist.</a:t>
            </a:r>
          </a:p>
        </p:txBody>
      </p:sp>
      <p:sp>
        <p:nvSpPr>
          <p:cNvPr id="3" name="Arrow: Down 2">
            <a:extLst>
              <a:ext uri="{FF2B5EF4-FFF2-40B4-BE49-F238E27FC236}">
                <a16:creationId xmlns:a16="http://schemas.microsoft.com/office/drawing/2014/main" id="{E33F8DBA-ACC1-EDE8-7A26-F1D16BCB2AC3}"/>
              </a:ext>
            </a:extLst>
          </p:cNvPr>
          <p:cNvSpPr/>
          <p:nvPr/>
        </p:nvSpPr>
        <p:spPr>
          <a:xfrm>
            <a:off x="7064234" y="2961908"/>
            <a:ext cx="1249528" cy="1159716"/>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Tree>
    <p:extLst>
      <p:ext uri="{BB962C8B-B14F-4D97-AF65-F5344CB8AC3E}">
        <p14:creationId xmlns:p14="http://schemas.microsoft.com/office/powerpoint/2010/main" val="2225076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A0CF-0EBA-8CA8-B266-4DF10C9AE24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F49E79-7139-816C-4497-1EF2DCB8D3B9}"/>
              </a:ext>
            </a:extLst>
          </p:cNvPr>
          <p:cNvSpPr>
            <a:spLocks noGrp="1"/>
          </p:cNvSpPr>
          <p:nvPr>
            <p:ph type="title"/>
          </p:nvPr>
        </p:nvSpPr>
        <p:spPr>
          <a:xfrm>
            <a:off x="4597361" y="2553036"/>
            <a:ext cx="6674179" cy="875964"/>
          </a:xfrm>
        </p:spPr>
        <p:txBody>
          <a:bodyPr wrap="square" lIns="180000" tIns="180000" rIns="91440" bIns="180000" anchor="b" anchorCtr="0">
            <a:noAutofit/>
          </a:bodyPr>
          <a:lstStyle/>
          <a:p>
            <a:r>
              <a:rPr lang="en-CA" noProof="0">
                <a:ea typeface="Roboto"/>
              </a:rPr>
              <a:t>Assessment and Investigations Should Never Delay Referral When ALS/MND </a:t>
            </a:r>
            <a:r>
              <a:rPr lang="en-CA">
                <a:ea typeface="Roboto"/>
              </a:rPr>
              <a:t>is</a:t>
            </a:r>
            <a:r>
              <a:rPr lang="en-CA" noProof="0">
                <a:ea typeface="Roboto"/>
              </a:rPr>
              <a:t> Suspected</a:t>
            </a:r>
          </a:p>
        </p:txBody>
      </p:sp>
    </p:spTree>
    <p:extLst>
      <p:ext uri="{BB962C8B-B14F-4D97-AF65-F5344CB8AC3E}">
        <p14:creationId xmlns:p14="http://schemas.microsoft.com/office/powerpoint/2010/main" val="836559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B6CFE-DF8D-66EB-58D5-3E95D3A936F8}"/>
            </a:ext>
          </a:extLst>
        </p:cNvPr>
        <p:cNvGrpSpPr/>
        <p:nvPr/>
      </p:nvGrpSpPr>
      <p:grpSpPr>
        <a:xfrm>
          <a:off x="0" y="0"/>
          <a:ext cx="0" cy="0"/>
          <a:chOff x="0" y="0"/>
          <a:chExt cx="0" cy="0"/>
        </a:xfrm>
      </p:grpSpPr>
      <p:sp>
        <p:nvSpPr>
          <p:cNvPr id="5" name="Arrow: Pentagon 4">
            <a:extLst>
              <a:ext uri="{FF2B5EF4-FFF2-40B4-BE49-F238E27FC236}">
                <a16:creationId xmlns:a16="http://schemas.microsoft.com/office/drawing/2014/main" id="{83384B08-3152-3103-91A1-59CC9E1E26A3}"/>
              </a:ext>
            </a:extLst>
          </p:cNvPr>
          <p:cNvSpPr/>
          <p:nvPr/>
        </p:nvSpPr>
        <p:spPr>
          <a:xfrm rot="10800000">
            <a:off x="6850742" y="2121402"/>
            <a:ext cx="5203048" cy="2518748"/>
          </a:xfrm>
          <a:prstGeom prst="homePlate">
            <a:avLst>
              <a:gd name="adj" fmla="val 38867"/>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 name="Title 1">
            <a:extLst>
              <a:ext uri="{FF2B5EF4-FFF2-40B4-BE49-F238E27FC236}">
                <a16:creationId xmlns:a16="http://schemas.microsoft.com/office/drawing/2014/main" id="{48D3CC31-096D-CCC2-AD58-F8F93CAD4B92}"/>
              </a:ext>
            </a:extLst>
          </p:cNvPr>
          <p:cNvSpPr>
            <a:spLocks noGrp="1"/>
          </p:cNvSpPr>
          <p:nvPr>
            <p:ph type="title"/>
          </p:nvPr>
        </p:nvSpPr>
        <p:spPr>
          <a:xfrm>
            <a:off x="360000" y="360000"/>
            <a:ext cx="9242103" cy="535531"/>
          </a:xfrm>
        </p:spPr>
        <p:txBody>
          <a:bodyPr>
            <a:spAutoFit/>
          </a:bodyPr>
          <a:lstStyle/>
          <a:p>
            <a:r>
              <a:rPr lang="en-CA" noProof="0">
                <a:latin typeface="+mj-lt"/>
              </a:rPr>
              <a:t>Diagnosing ALS/MND</a:t>
            </a:r>
          </a:p>
        </p:txBody>
      </p:sp>
      <p:sp>
        <p:nvSpPr>
          <p:cNvPr id="3" name="Content Placeholder 2">
            <a:extLst>
              <a:ext uri="{FF2B5EF4-FFF2-40B4-BE49-F238E27FC236}">
                <a16:creationId xmlns:a16="http://schemas.microsoft.com/office/drawing/2014/main" id="{C6845830-754F-7BC9-D904-FFC412E18DF0}"/>
              </a:ext>
            </a:extLst>
          </p:cNvPr>
          <p:cNvSpPr>
            <a:spLocks noGrp="1"/>
          </p:cNvSpPr>
          <p:nvPr>
            <p:ph idx="1"/>
          </p:nvPr>
        </p:nvSpPr>
        <p:spPr>
          <a:xfrm>
            <a:off x="384497" y="1173772"/>
            <a:ext cx="6636789" cy="5047566"/>
          </a:xfrm>
        </p:spPr>
        <p:txBody>
          <a:bodyPr vert="horz" lIns="91440" tIns="45720" rIns="91440" bIns="45720" rtlCol="0" anchor="t">
            <a:normAutofit/>
          </a:bodyPr>
          <a:lstStyle/>
          <a:p>
            <a:pPr marL="0" indent="0">
              <a:lnSpc>
                <a:spcPct val="100000"/>
              </a:lnSpc>
              <a:buClr>
                <a:srgbClr val="57CFAC"/>
              </a:buClr>
              <a:buNone/>
            </a:pPr>
            <a:r>
              <a:rPr lang="en-CA" noProof="0"/>
              <a:t>ALS/MND is diagnosed through a combination of: </a:t>
            </a:r>
          </a:p>
          <a:p>
            <a:pPr>
              <a:lnSpc>
                <a:spcPct val="100000"/>
              </a:lnSpc>
              <a:buClr>
                <a:srgbClr val="57CFAC"/>
              </a:buClr>
              <a:buFont typeface="Wingdings" panose="05000000000000000000" pitchFamily="2" charset="2"/>
              <a:buChar char="§"/>
            </a:pPr>
            <a:r>
              <a:rPr lang="en-CA" noProof="0"/>
              <a:t>Clinical assessment</a:t>
            </a:r>
          </a:p>
          <a:p>
            <a:pPr lvl="1">
              <a:lnSpc>
                <a:spcPct val="100000"/>
              </a:lnSpc>
              <a:buClr>
                <a:srgbClr val="57CFAC"/>
              </a:buClr>
              <a:buSzPct val="90000"/>
              <a:buFont typeface="Courier New" panose="02070309020205020404" pitchFamily="49" charset="0"/>
              <a:buChar char="o"/>
            </a:pPr>
            <a:r>
              <a:rPr lang="en-CA" noProof="0"/>
              <a:t>Detailed personal history of symptom development and family history of neuromuscular disease</a:t>
            </a:r>
          </a:p>
          <a:p>
            <a:pPr lvl="1">
              <a:lnSpc>
                <a:spcPct val="100000"/>
              </a:lnSpc>
              <a:buClr>
                <a:srgbClr val="57CFAC"/>
              </a:buClr>
              <a:buSzPct val="90000"/>
              <a:buFont typeface="Courier New" panose="02070309020205020404" pitchFamily="49" charset="0"/>
              <a:buChar char="o"/>
            </a:pPr>
            <a:r>
              <a:rPr lang="en-CA" noProof="0"/>
              <a:t>Systemic neurological examination to identify upper and lower motor neuron dysfunction </a:t>
            </a:r>
          </a:p>
          <a:p>
            <a:pPr>
              <a:lnSpc>
                <a:spcPct val="100000"/>
              </a:lnSpc>
              <a:buClr>
                <a:srgbClr val="57CFAC"/>
              </a:buClr>
              <a:buFont typeface="Wingdings" panose="05000000000000000000" pitchFamily="2" charset="2"/>
              <a:buChar char="§"/>
            </a:pPr>
            <a:r>
              <a:rPr lang="en-CA" noProof="0"/>
              <a:t>Exclusion of other potential conditions</a:t>
            </a:r>
          </a:p>
        </p:txBody>
      </p:sp>
      <p:sp>
        <p:nvSpPr>
          <p:cNvPr id="11" name="Text Placeholder 10">
            <a:extLst>
              <a:ext uri="{FF2B5EF4-FFF2-40B4-BE49-F238E27FC236}">
                <a16:creationId xmlns:a16="http://schemas.microsoft.com/office/drawing/2014/main" id="{8DD5D012-28C8-F705-964A-ECA1FC7352B8}"/>
              </a:ext>
            </a:extLst>
          </p:cNvPr>
          <p:cNvSpPr>
            <a:spLocks noGrp="1"/>
          </p:cNvSpPr>
          <p:nvPr>
            <p:ph type="body" sz="quarter" idx="16"/>
          </p:nvPr>
        </p:nvSpPr>
        <p:spPr/>
        <p:txBody>
          <a:bodyPr/>
          <a:lstStyle/>
          <a:p>
            <a:r>
              <a:rPr lang="en-CA" sz="800"/>
              <a:t>ALS, amyotrophic lateral sclerosis; EMG, electromyography; MND, motor neuron disease </a:t>
            </a:r>
          </a:p>
          <a:p>
            <a:r>
              <a:rPr lang="en-CA" sz="800" noProof="0"/>
              <a:t>Van Es MA. Int Rev </a:t>
            </a:r>
            <a:r>
              <a:rPr lang="en-CA" sz="800" noProof="0" err="1"/>
              <a:t>Neurobiol</a:t>
            </a:r>
            <a:r>
              <a:rPr lang="en-CA" sz="800" noProof="0"/>
              <a:t>. 2024;176:1-47.  </a:t>
            </a:r>
          </a:p>
        </p:txBody>
      </p:sp>
      <p:sp>
        <p:nvSpPr>
          <p:cNvPr id="7" name="TextBox 6">
            <a:extLst>
              <a:ext uri="{FF2B5EF4-FFF2-40B4-BE49-F238E27FC236}">
                <a16:creationId xmlns:a16="http://schemas.microsoft.com/office/drawing/2014/main" id="{259E9F92-5AE4-4DAA-6309-7833F536802F}"/>
              </a:ext>
            </a:extLst>
          </p:cNvPr>
          <p:cNvSpPr txBox="1"/>
          <p:nvPr/>
        </p:nvSpPr>
        <p:spPr>
          <a:xfrm>
            <a:off x="7569200" y="2266051"/>
            <a:ext cx="4408712" cy="2308324"/>
          </a:xfrm>
          <a:prstGeom prst="rect">
            <a:avLst/>
          </a:prstGeom>
          <a:noFill/>
        </p:spPr>
        <p:txBody>
          <a:bodyPr wrap="square">
            <a:spAutoFit/>
          </a:bodyPr>
          <a:lstStyle/>
          <a:p>
            <a:pPr algn="ctr"/>
            <a:r>
              <a:rPr lang="en-CA" sz="2400" b="1" noProof="0"/>
              <a:t>ALS/MND is a clinical diagnosis, often described as a "diagnosis of exclusion," meaning no single test can definitively rule it in or out</a:t>
            </a:r>
          </a:p>
        </p:txBody>
      </p:sp>
      <p:sp>
        <p:nvSpPr>
          <p:cNvPr id="13" name="Rectangle: Rounded Corners 12">
            <a:extLst>
              <a:ext uri="{FF2B5EF4-FFF2-40B4-BE49-F238E27FC236}">
                <a16:creationId xmlns:a16="http://schemas.microsoft.com/office/drawing/2014/main" id="{06DB1E24-EF39-97F9-6715-A13DD31522B5}"/>
              </a:ext>
            </a:extLst>
          </p:cNvPr>
          <p:cNvSpPr/>
          <p:nvPr/>
        </p:nvSpPr>
        <p:spPr>
          <a:xfrm>
            <a:off x="438060" y="4974409"/>
            <a:ext cx="6412682" cy="1135518"/>
          </a:xfrm>
          <a:prstGeom prst="roundRect">
            <a:avLst>
              <a:gd name="adj" fmla="val 325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b="1" noProof="0">
                <a:solidFill>
                  <a:prstClr val="white"/>
                </a:solidFill>
              </a:rPr>
              <a:t>EMG can support the diagnosis of ALS/MND, but referral to an ALS/MND specialist should not be delayed while awaiting results!</a:t>
            </a:r>
          </a:p>
        </p:txBody>
      </p:sp>
    </p:spTree>
    <p:extLst>
      <p:ext uri="{BB962C8B-B14F-4D97-AF65-F5344CB8AC3E}">
        <p14:creationId xmlns:p14="http://schemas.microsoft.com/office/powerpoint/2010/main" val="4167412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FC27-7E2F-DCE9-FD35-669AEE0F7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16FBB6-48BE-B963-F9C0-B243E936D1B4}"/>
              </a:ext>
            </a:extLst>
          </p:cNvPr>
          <p:cNvSpPr>
            <a:spLocks noGrp="1"/>
          </p:cNvSpPr>
          <p:nvPr>
            <p:ph type="title"/>
          </p:nvPr>
        </p:nvSpPr>
        <p:spPr>
          <a:xfrm>
            <a:off x="360000" y="360000"/>
            <a:ext cx="8922789" cy="895630"/>
          </a:xfrm>
        </p:spPr>
        <p:txBody>
          <a:bodyPr wrap="square" lIns="0" tIns="45720" rIns="91440" bIns="45720" anchor="t" anchorCtr="0">
            <a:spAutoFit/>
          </a:bodyPr>
          <a:lstStyle/>
          <a:p>
            <a:r>
              <a:rPr lang="en-CA" sz="2900" noProof="0">
                <a:latin typeface="+mj-lt"/>
                <a:ea typeface="Open Sans Semibold"/>
                <a:cs typeface="Open Sans Semibold"/>
              </a:rPr>
              <a:t>Diagnostic Tests May Help Rule Out Other Conditions</a:t>
            </a:r>
            <a:r>
              <a:rPr lang="en-CA" sz="2900">
                <a:latin typeface="+mj-lt"/>
                <a:ea typeface="Open Sans Semibold"/>
                <a:cs typeface="Open Sans Semibold"/>
              </a:rPr>
              <a:t> </a:t>
            </a:r>
            <a:r>
              <a:rPr lang="en-CA" sz="2900" noProof="0">
                <a:latin typeface="+mj-lt"/>
                <a:ea typeface="Open Sans Semibold"/>
                <a:cs typeface="Open Sans Semibold"/>
              </a:rPr>
              <a:t>But Should Never Delay Referral</a:t>
            </a:r>
          </a:p>
        </p:txBody>
      </p:sp>
      <p:sp>
        <p:nvSpPr>
          <p:cNvPr id="3" name="Content Placeholder 2">
            <a:extLst>
              <a:ext uri="{FF2B5EF4-FFF2-40B4-BE49-F238E27FC236}">
                <a16:creationId xmlns:a16="http://schemas.microsoft.com/office/drawing/2014/main" id="{185FFEEB-4589-6707-0718-199C205A8710}"/>
              </a:ext>
            </a:extLst>
          </p:cNvPr>
          <p:cNvSpPr>
            <a:spLocks noGrp="1"/>
          </p:cNvSpPr>
          <p:nvPr>
            <p:ph idx="1"/>
          </p:nvPr>
        </p:nvSpPr>
        <p:spPr>
          <a:xfrm>
            <a:off x="384497" y="1305609"/>
            <a:ext cx="11339256" cy="5047566"/>
          </a:xfrm>
        </p:spPr>
        <p:txBody>
          <a:bodyPr lIns="0" tIns="45720" rIns="91440" bIns="45720" anchor="t">
            <a:normAutofit/>
          </a:bodyPr>
          <a:lstStyle/>
          <a:p>
            <a:pPr marL="0" indent="0">
              <a:buNone/>
            </a:pPr>
            <a:r>
              <a:rPr lang="en-CA" b="1" noProof="0">
                <a:solidFill>
                  <a:schemeClr val="accent3"/>
                </a:solidFill>
                <a:ea typeface="Roboto"/>
              </a:rPr>
              <a:t>Tests that can help rule out other potential causes of symptoms:</a:t>
            </a:r>
          </a:p>
          <a:p>
            <a:pPr marL="287655" indent="-287655">
              <a:spcBef>
                <a:spcPts val="1300"/>
              </a:spcBef>
              <a:buClr>
                <a:srgbClr val="57CFAC"/>
              </a:buClr>
              <a:buFont typeface="Wingdings" panose="05000000000000000000" pitchFamily="2" charset="2"/>
              <a:buChar char="§"/>
            </a:pPr>
            <a:r>
              <a:rPr lang="en-CA" noProof="0">
                <a:ea typeface="Roboto"/>
              </a:rPr>
              <a:t>Electromyography </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Nerve conduction studies </a:t>
            </a:r>
          </a:p>
          <a:p>
            <a:pPr marL="287655" indent="-287655">
              <a:spcBef>
                <a:spcPts val="1300"/>
              </a:spcBef>
              <a:buClr>
                <a:srgbClr val="57CFAC"/>
              </a:buClr>
              <a:buFont typeface="Wingdings" panose="05000000000000000000" pitchFamily="2" charset="2"/>
              <a:buChar char="§"/>
            </a:pPr>
            <a:r>
              <a:rPr lang="en-CA" noProof="0">
                <a:ea typeface="Roboto"/>
              </a:rPr>
              <a:t>Magnetic resonance imaging</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Genetic testing</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Lumbar puncture</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Lab tests  </a:t>
            </a:r>
            <a:endParaRPr lang="en-CA" noProof="0">
              <a:ea typeface="Roboto"/>
              <a:cs typeface="Open Sans"/>
            </a:endParaRPr>
          </a:p>
        </p:txBody>
      </p:sp>
      <p:sp>
        <p:nvSpPr>
          <p:cNvPr id="6" name="Text Placeholder 5">
            <a:extLst>
              <a:ext uri="{FF2B5EF4-FFF2-40B4-BE49-F238E27FC236}">
                <a16:creationId xmlns:a16="http://schemas.microsoft.com/office/drawing/2014/main" id="{7F2CE845-EDA7-AC78-B13F-490276C6BA6F}"/>
              </a:ext>
            </a:extLst>
          </p:cNvPr>
          <p:cNvSpPr>
            <a:spLocks noGrp="1"/>
          </p:cNvSpPr>
          <p:nvPr>
            <p:ph type="body" sz="quarter" idx="16"/>
          </p:nvPr>
        </p:nvSpPr>
        <p:spPr/>
        <p:txBody>
          <a:bodyPr/>
          <a:lstStyle/>
          <a:p>
            <a:r>
              <a:rPr lang="en-CA" sz="800"/>
              <a:t>ALS, amyotrophic lateral sclerosis; MND, motor neuron disease</a:t>
            </a:r>
          </a:p>
          <a:p>
            <a:r>
              <a:rPr lang="en-CA" sz="800"/>
              <a:t> </a:t>
            </a:r>
            <a:r>
              <a:rPr lang="en-CA" sz="800" noProof="0"/>
              <a:t>1. Hardiman O, et al. Nat Rev Dis Primers. 2017;3:17071. 2. Brown RH, Al-Chalabi A. N Engl J Med. 2017;377(2):162-172. 3. Kiernan MC, et al. Lancet. 2011;377(9769):942-955. </a:t>
            </a:r>
          </a:p>
        </p:txBody>
      </p:sp>
      <p:sp>
        <p:nvSpPr>
          <p:cNvPr id="8" name="Speech Bubble: Rectangle with Corners Rounded 7">
            <a:extLst>
              <a:ext uri="{FF2B5EF4-FFF2-40B4-BE49-F238E27FC236}">
                <a16:creationId xmlns:a16="http://schemas.microsoft.com/office/drawing/2014/main" id="{05AA32E8-534F-8356-6266-8DE7D9956FD7}"/>
              </a:ext>
            </a:extLst>
          </p:cNvPr>
          <p:cNvSpPr/>
          <p:nvPr/>
        </p:nvSpPr>
        <p:spPr>
          <a:xfrm>
            <a:off x="6093089" y="2253173"/>
            <a:ext cx="5183476" cy="469996"/>
          </a:xfrm>
          <a:prstGeom prst="wedgeRoundRectCallout">
            <a:avLst>
              <a:gd name="adj1" fmla="val -81834"/>
              <a:gd name="adj2" fmla="val 22980"/>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b="1" noProof="0">
                <a:solidFill>
                  <a:schemeClr val="tx1">
                    <a:lumMod val="85000"/>
                    <a:lumOff val="15000"/>
                  </a:schemeClr>
                </a:solidFill>
              </a:rPr>
              <a:t>Can help rule out neuropathies that mimic ALS/MND</a:t>
            </a:r>
          </a:p>
        </p:txBody>
      </p:sp>
      <p:sp>
        <p:nvSpPr>
          <p:cNvPr id="9" name="Speech Bubble: Rectangle with Corners Rounded 8">
            <a:extLst>
              <a:ext uri="{FF2B5EF4-FFF2-40B4-BE49-F238E27FC236}">
                <a16:creationId xmlns:a16="http://schemas.microsoft.com/office/drawing/2014/main" id="{7721BCD8-5939-C1A7-E259-81F4C4644193}"/>
              </a:ext>
            </a:extLst>
          </p:cNvPr>
          <p:cNvSpPr/>
          <p:nvPr/>
        </p:nvSpPr>
        <p:spPr>
          <a:xfrm>
            <a:off x="6557734" y="2929993"/>
            <a:ext cx="4714110" cy="753713"/>
          </a:xfrm>
          <a:prstGeom prst="wedgeRoundRectCallout">
            <a:avLst>
              <a:gd name="adj1" fmla="val -87094"/>
              <a:gd name="adj2" fmla="val -35818"/>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b="1" noProof="0">
                <a:solidFill>
                  <a:schemeClr val="tx1">
                    <a:lumMod val="85000"/>
                    <a:lumOff val="15000"/>
                  </a:schemeClr>
                </a:solidFill>
              </a:rPr>
              <a:t>Can help rule out myelopathies and radiculopathies that mimic ALS/MND</a:t>
            </a:r>
          </a:p>
        </p:txBody>
      </p:sp>
      <p:sp>
        <p:nvSpPr>
          <p:cNvPr id="10" name="Speech Bubble: Rectangle with Corners Rounded 9">
            <a:extLst>
              <a:ext uri="{FF2B5EF4-FFF2-40B4-BE49-F238E27FC236}">
                <a16:creationId xmlns:a16="http://schemas.microsoft.com/office/drawing/2014/main" id="{32ED3F48-5D5D-9C1A-3A0C-BE8C3DE28007}"/>
              </a:ext>
            </a:extLst>
          </p:cNvPr>
          <p:cNvSpPr/>
          <p:nvPr/>
        </p:nvSpPr>
        <p:spPr>
          <a:xfrm>
            <a:off x="6557735" y="3841117"/>
            <a:ext cx="4714110" cy="1135518"/>
          </a:xfrm>
          <a:prstGeom prst="wedgeRoundRectCallout">
            <a:avLst>
              <a:gd name="adj1" fmla="val -145636"/>
              <a:gd name="adj2" fmla="val 6432"/>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b="1" noProof="0">
                <a:solidFill>
                  <a:schemeClr val="tx1">
                    <a:lumMod val="75000"/>
                    <a:lumOff val="25000"/>
                  </a:schemeClr>
                </a:solidFill>
              </a:rPr>
              <a:t>Basic blood work and other lab tests can rule out B12 deficiency, thyroid issues, </a:t>
            </a:r>
            <a:r>
              <a:rPr lang="en-CA" sz="1400" b="1">
                <a:solidFill>
                  <a:schemeClr val="tx1">
                    <a:lumMod val="75000"/>
                    <a:lumOff val="25000"/>
                  </a:schemeClr>
                </a:solidFill>
              </a:rPr>
              <a:t>human immunodeficiency virus (HIV), human T-cell lymphotropic virus type 1, </a:t>
            </a:r>
            <a:r>
              <a:rPr lang="en-CA" sz="1400" b="1" noProof="0">
                <a:solidFill>
                  <a:schemeClr val="tx1">
                    <a:lumMod val="75000"/>
                    <a:lumOff val="25000"/>
                  </a:schemeClr>
                </a:solidFill>
              </a:rPr>
              <a:t>West Nile virus, etc. </a:t>
            </a:r>
          </a:p>
        </p:txBody>
      </p:sp>
      <p:sp>
        <p:nvSpPr>
          <p:cNvPr id="12" name="Rectangle: Rounded Corners 11">
            <a:extLst>
              <a:ext uri="{FF2B5EF4-FFF2-40B4-BE49-F238E27FC236}">
                <a16:creationId xmlns:a16="http://schemas.microsoft.com/office/drawing/2014/main" id="{E36AF25B-ECFD-83BD-A434-01C2A4442C5B}"/>
              </a:ext>
            </a:extLst>
          </p:cNvPr>
          <p:cNvSpPr/>
          <p:nvPr/>
        </p:nvSpPr>
        <p:spPr>
          <a:xfrm>
            <a:off x="438059" y="5217657"/>
            <a:ext cx="11059109" cy="1135518"/>
          </a:xfrm>
          <a:prstGeom prst="roundRect">
            <a:avLst>
              <a:gd name="adj" fmla="val 325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b="1" noProof="0">
                <a:solidFill>
                  <a:prstClr val="white"/>
                </a:solidFill>
              </a:rPr>
              <a:t>If you feel the need to order additional tests while awaiting referral, that’s fine — but the results should never delay referral to an ALS/MND specialist if the disease is suspected based on signs/symptoms</a:t>
            </a:r>
          </a:p>
        </p:txBody>
      </p:sp>
      <p:sp>
        <p:nvSpPr>
          <p:cNvPr id="4" name="Speech Bubble: Rectangle with Corners Rounded 3">
            <a:extLst>
              <a:ext uri="{FF2B5EF4-FFF2-40B4-BE49-F238E27FC236}">
                <a16:creationId xmlns:a16="http://schemas.microsoft.com/office/drawing/2014/main" id="{862384B3-F270-0A62-A1D9-179503142D97}"/>
              </a:ext>
            </a:extLst>
          </p:cNvPr>
          <p:cNvSpPr/>
          <p:nvPr/>
        </p:nvSpPr>
        <p:spPr>
          <a:xfrm>
            <a:off x="5344227" y="1714518"/>
            <a:ext cx="5932337" cy="430582"/>
          </a:xfrm>
          <a:prstGeom prst="wedgeRoundRectCallout">
            <a:avLst>
              <a:gd name="adj1" fmla="val -77470"/>
              <a:gd name="adj2" fmla="val 22182"/>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400" b="1" noProof="0">
                <a:solidFill>
                  <a:schemeClr val="tx1">
                    <a:lumMod val="85000"/>
                    <a:lumOff val="15000"/>
                  </a:schemeClr>
                </a:solidFill>
              </a:rPr>
              <a:t>Can help </a:t>
            </a:r>
            <a:r>
              <a:rPr lang="en-CA" sz="1400" b="1">
                <a:solidFill>
                  <a:schemeClr val="tx1">
                    <a:lumMod val="85000"/>
                    <a:lumOff val="15000"/>
                  </a:schemeClr>
                </a:solidFill>
              </a:rPr>
              <a:t>exclude muscle diseases</a:t>
            </a:r>
            <a:r>
              <a:rPr lang="en-CA" sz="1400" b="1" noProof="0">
                <a:solidFill>
                  <a:schemeClr val="tx1">
                    <a:lumMod val="85000"/>
                    <a:lumOff val="15000"/>
                  </a:schemeClr>
                </a:solidFill>
              </a:rPr>
              <a:t> that </a:t>
            </a:r>
            <a:r>
              <a:rPr lang="en-CA" sz="1400" b="1">
                <a:solidFill>
                  <a:schemeClr val="tx1">
                    <a:lumMod val="85000"/>
                    <a:lumOff val="15000"/>
                  </a:schemeClr>
                </a:solidFill>
              </a:rPr>
              <a:t>may mimic</a:t>
            </a:r>
            <a:r>
              <a:rPr lang="en-CA" sz="1400" b="1" noProof="0">
                <a:solidFill>
                  <a:schemeClr val="tx1">
                    <a:lumMod val="85000"/>
                    <a:lumOff val="15000"/>
                  </a:schemeClr>
                </a:solidFill>
              </a:rPr>
              <a:t> ALS/MND</a:t>
            </a:r>
          </a:p>
        </p:txBody>
      </p:sp>
    </p:spTree>
    <p:extLst>
      <p:ext uri="{BB962C8B-B14F-4D97-AF65-F5344CB8AC3E}">
        <p14:creationId xmlns:p14="http://schemas.microsoft.com/office/powerpoint/2010/main" val="510269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41180-A3FA-6C2C-E66C-CC75A4F28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E616A-D6A7-7F95-807A-85A0D9674A9B}"/>
              </a:ext>
            </a:extLst>
          </p:cNvPr>
          <p:cNvSpPr>
            <a:spLocks noGrp="1"/>
          </p:cNvSpPr>
          <p:nvPr>
            <p:ph type="title"/>
          </p:nvPr>
        </p:nvSpPr>
        <p:spPr>
          <a:xfrm>
            <a:off x="360000" y="360000"/>
            <a:ext cx="9390873" cy="466281"/>
          </a:xfrm>
        </p:spPr>
        <p:txBody>
          <a:bodyPr>
            <a:spAutoFit/>
          </a:bodyPr>
          <a:lstStyle/>
          <a:p>
            <a:r>
              <a:rPr lang="en-CA" sz="2700" noProof="0">
                <a:latin typeface="+mj-lt"/>
              </a:rPr>
              <a:t>Avoid Diagnostic Pitfalls: Prioritize Urgent Referrals </a:t>
            </a:r>
          </a:p>
        </p:txBody>
      </p:sp>
      <p:sp>
        <p:nvSpPr>
          <p:cNvPr id="3" name="Rectangle: Rounded Corners 2">
            <a:extLst>
              <a:ext uri="{FF2B5EF4-FFF2-40B4-BE49-F238E27FC236}">
                <a16:creationId xmlns:a16="http://schemas.microsoft.com/office/drawing/2014/main" id="{6F1C5CBC-E3B2-3A99-39BB-8B6E87BD3D8C}"/>
              </a:ext>
            </a:extLst>
          </p:cNvPr>
          <p:cNvSpPr/>
          <p:nvPr/>
        </p:nvSpPr>
        <p:spPr>
          <a:xfrm>
            <a:off x="1439802"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889496E6-73DE-0B2B-6349-4F86436466AE}"/>
              </a:ext>
            </a:extLst>
          </p:cNvPr>
          <p:cNvSpPr txBox="1"/>
          <p:nvPr/>
        </p:nvSpPr>
        <p:spPr>
          <a:xfrm>
            <a:off x="2027264" y="6020830"/>
            <a:ext cx="8137472" cy="646331"/>
          </a:xfrm>
          <a:prstGeom prst="rect">
            <a:avLst/>
          </a:prstGeom>
          <a:noFill/>
        </p:spPr>
        <p:txBody>
          <a:bodyPr wrap="square">
            <a:spAutoFit/>
          </a:bodyPr>
          <a:lstStyle/>
          <a:p>
            <a:pPr algn="ctr">
              <a:spcBef>
                <a:spcPts val="300"/>
              </a:spcBef>
            </a:pPr>
            <a:r>
              <a:rPr lang="en-CA" b="1" noProof="0">
                <a:solidFill>
                  <a:schemeClr val="accent1"/>
                </a:solidFill>
                <a:latin typeface="Arial Nova" panose="020B0504020202020204" pitchFamily="34" charset="0"/>
              </a:rPr>
              <a:t>Prof. Orla Hardiman, </a:t>
            </a:r>
            <a:r>
              <a:rPr lang="en-CA" noProof="0">
                <a:solidFill>
                  <a:schemeClr val="accent1"/>
                </a:solidFill>
                <a:latin typeface="Arial Nova" panose="020B0504020202020204" pitchFamily="34" charset="0"/>
                <a:ea typeface="Calibri"/>
                <a:cs typeface="Calibri"/>
              </a:rPr>
              <a:t>BSc, MB, MD, FRCPI, FTCD, MRIA </a:t>
            </a:r>
          </a:p>
          <a:p>
            <a:pPr algn="ctr"/>
            <a:r>
              <a:rPr lang="en-CA" noProof="0">
                <a:solidFill>
                  <a:schemeClr val="tx1">
                    <a:lumMod val="85000"/>
                    <a:lumOff val="15000"/>
                  </a:schemeClr>
                </a:solidFill>
                <a:latin typeface="Arial Nova" panose="020B0504020202020204" pitchFamily="34" charset="0"/>
                <a:ea typeface="Calibri"/>
                <a:cs typeface="Calibri"/>
              </a:rPr>
              <a:t>Dublin, Ireland</a:t>
            </a:r>
            <a:endParaRPr lang="en-CA"/>
          </a:p>
        </p:txBody>
      </p:sp>
      <p:pic>
        <p:nvPicPr>
          <p:cNvPr id="8" name="Picture 7">
            <a:extLst>
              <a:ext uri="{FF2B5EF4-FFF2-40B4-BE49-F238E27FC236}">
                <a16:creationId xmlns:a16="http://schemas.microsoft.com/office/drawing/2014/main" id="{C4498BE4-8986-80FC-3A72-6EEFB07C5D47}"/>
              </a:ext>
            </a:extLst>
          </p:cNvPr>
          <p:cNvPicPr>
            <a:picLocks noChangeAspect="1"/>
          </p:cNvPicPr>
          <p:nvPr/>
        </p:nvPicPr>
        <p:blipFill>
          <a:blip r:embed="rId2"/>
          <a:stretch>
            <a:fillRect/>
          </a:stretch>
        </p:blipFill>
        <p:spPr>
          <a:xfrm>
            <a:off x="2314047" y="1395435"/>
            <a:ext cx="7563906" cy="4229690"/>
          </a:xfrm>
          <a:prstGeom prst="rect">
            <a:avLst/>
          </a:prstGeom>
        </p:spPr>
      </p:pic>
      <p:sp>
        <p:nvSpPr>
          <p:cNvPr id="9" name="TextBox 8">
            <a:hlinkClick r:id="rId3"/>
            <a:extLst>
              <a:ext uri="{FF2B5EF4-FFF2-40B4-BE49-F238E27FC236}">
                <a16:creationId xmlns:a16="http://schemas.microsoft.com/office/drawing/2014/main" id="{59C449A5-9883-3423-E5DE-2F6C078765D8}"/>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3888720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BF6986-6E76-8131-F65F-63A1A6BA9430}"/>
            </a:ext>
          </a:extLst>
        </p:cNvPr>
        <p:cNvGrpSpPr/>
        <p:nvPr/>
      </p:nvGrpSpPr>
      <p:grpSpPr>
        <a:xfrm>
          <a:off x="0" y="0"/>
          <a:ext cx="0" cy="0"/>
          <a:chOff x="0" y="0"/>
          <a:chExt cx="0" cy="0"/>
        </a:xfrm>
      </p:grpSpPr>
      <p:sp>
        <p:nvSpPr>
          <p:cNvPr id="9" name="Rectangle 1">
            <a:extLst>
              <a:ext uri="{FF2B5EF4-FFF2-40B4-BE49-F238E27FC236}">
                <a16:creationId xmlns:a16="http://schemas.microsoft.com/office/drawing/2014/main" id="{992DBF8B-AFAD-1125-CFDC-EC35C14482A9}"/>
              </a:ext>
            </a:extLst>
          </p:cNvPr>
          <p:cNvSpPr>
            <a:spLocks noGrp="1" noChangeArrowheads="1"/>
          </p:cNvSpPr>
          <p:nvPr>
            <p:ph idx="1"/>
          </p:nvPr>
        </p:nvSpPr>
        <p:spPr bwMode="auto">
          <a:xfrm>
            <a:off x="1378423" y="1459171"/>
            <a:ext cx="10474213" cy="473975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7655" indent="-287655">
              <a:lnSpc>
                <a:spcPct val="100000"/>
              </a:lnSpc>
              <a:spcBef>
                <a:spcPts val="1200"/>
              </a:spcBef>
              <a:spcAft>
                <a:spcPts val="600"/>
              </a:spcAft>
              <a:buClr>
                <a:srgbClr val="57CFAC"/>
              </a:buClr>
              <a:buFont typeface="Wingdings" panose="05000000000000000000" pitchFamily="2" charset="2"/>
              <a:buChar char="§"/>
            </a:pPr>
            <a:r>
              <a:rPr lang="en-CA" sz="2000" b="1" noProof="0"/>
              <a:t>ALS/MND is a clinical diagnosis of exclusion </a:t>
            </a:r>
            <a:r>
              <a:rPr lang="en-CA" sz="2000" noProof="0"/>
              <a:t>— no diagnostic test can definitively confirm it</a:t>
            </a:r>
            <a:endParaRPr lang="en-US"/>
          </a:p>
          <a:p>
            <a:pPr marL="287655" indent="-287655">
              <a:lnSpc>
                <a:spcPct val="100000"/>
              </a:lnSpc>
              <a:spcBef>
                <a:spcPts val="1200"/>
              </a:spcBef>
              <a:spcAft>
                <a:spcPts val="600"/>
              </a:spcAft>
              <a:buClr>
                <a:srgbClr val="57CFAC"/>
              </a:buClr>
              <a:buFont typeface="Wingdings" panose="05000000000000000000" pitchFamily="2" charset="2"/>
              <a:buChar char="§"/>
            </a:pPr>
            <a:r>
              <a:rPr lang="en-CA" sz="2000" b="1" noProof="0"/>
              <a:t>Act on clinical suspicion </a:t>
            </a:r>
            <a:r>
              <a:rPr lang="en-CA" sz="2000" noProof="0"/>
              <a:t>— do not “hang on” to patients waiting for confirmatory signs / test results</a:t>
            </a:r>
            <a:endParaRPr lang="en-CA" sz="2000" noProof="0">
              <a:cs typeface="Open Sans"/>
            </a:endParaRPr>
          </a:p>
          <a:p>
            <a:pPr marL="287655" indent="-287655">
              <a:lnSpc>
                <a:spcPct val="100000"/>
              </a:lnSpc>
              <a:spcBef>
                <a:spcPts val="1200"/>
              </a:spcBef>
              <a:spcAft>
                <a:spcPts val="600"/>
              </a:spcAft>
              <a:buClr>
                <a:srgbClr val="57CFAC"/>
              </a:buClr>
              <a:buFont typeface="Wingdings" panose="05000000000000000000" pitchFamily="2" charset="2"/>
              <a:buChar char="§"/>
            </a:pPr>
            <a:r>
              <a:rPr lang="en-CA" sz="2000" b="1" noProof="0"/>
              <a:t>Do not delay referral </a:t>
            </a:r>
            <a:r>
              <a:rPr lang="en-CA" sz="2000" noProof="0"/>
              <a:t>while awaiting:</a:t>
            </a:r>
            <a:endParaRPr lang="en-CA" sz="2000" noProof="0">
              <a:cs typeface="Open Sans"/>
            </a:endParaRPr>
          </a:p>
          <a:p>
            <a:pPr marL="575945" lvl="1" indent="-287655">
              <a:spcBef>
                <a:spcPts val="1200"/>
              </a:spcBef>
              <a:spcAft>
                <a:spcPts val="600"/>
              </a:spcAft>
              <a:buClr>
                <a:srgbClr val="57CFAC"/>
              </a:buClr>
              <a:buFont typeface="Courier New" panose="02070309020205020404" pitchFamily="49" charset="0"/>
              <a:buChar char="o"/>
            </a:pPr>
            <a:r>
              <a:rPr lang="en-CA" sz="1800" b="1">
                <a:ea typeface="Roboto"/>
              </a:rPr>
              <a:t>Electromyography (EMG)</a:t>
            </a:r>
            <a:r>
              <a:rPr lang="en-CA" sz="1800" noProof="0"/>
              <a:t> – abnormalities may be absent, especially in bulbar disease</a:t>
            </a:r>
            <a:endParaRPr lang="en-CA" sz="1800" noProof="0">
              <a:cs typeface="Open Sans"/>
            </a:endParaRPr>
          </a:p>
          <a:p>
            <a:pPr marL="575945" lvl="1" indent="-287655">
              <a:lnSpc>
                <a:spcPct val="100000"/>
              </a:lnSpc>
              <a:spcBef>
                <a:spcPts val="1200"/>
              </a:spcBef>
              <a:spcAft>
                <a:spcPts val="600"/>
              </a:spcAft>
              <a:buClr>
                <a:srgbClr val="57CFAC"/>
              </a:buClr>
              <a:buFont typeface="Courier New" panose="02070309020205020404" pitchFamily="49" charset="0"/>
              <a:buChar char="o"/>
            </a:pPr>
            <a:r>
              <a:rPr lang="en-CA" sz="1800" b="1" noProof="0"/>
              <a:t>Magnetic resonance imaging (MRI) or bloodwork </a:t>
            </a:r>
            <a:r>
              <a:rPr lang="en-CA" sz="1800" noProof="0"/>
              <a:t>– useful to rule out mimics but should not delay referral</a:t>
            </a:r>
            <a:endParaRPr lang="en-CA" sz="1800" noProof="0">
              <a:cs typeface="Open Sans"/>
            </a:endParaRPr>
          </a:p>
          <a:p>
            <a:pPr marL="575945" lvl="1" indent="-287655">
              <a:lnSpc>
                <a:spcPct val="100000"/>
              </a:lnSpc>
              <a:spcBef>
                <a:spcPts val="1200"/>
              </a:spcBef>
              <a:spcAft>
                <a:spcPts val="600"/>
              </a:spcAft>
              <a:buClr>
                <a:srgbClr val="57CFAC"/>
              </a:buClr>
              <a:buFont typeface="Courier New" panose="02070309020205020404" pitchFamily="49" charset="0"/>
              <a:buChar char="o"/>
            </a:pPr>
            <a:r>
              <a:rPr lang="en-CA" sz="1800" noProof="0">
                <a:ea typeface="Roboto"/>
              </a:rPr>
              <a:t>Be mindful of</a:t>
            </a:r>
            <a:r>
              <a:rPr lang="en-CA" sz="1800" b="1" noProof="0">
                <a:ea typeface="Roboto"/>
              </a:rPr>
              <a:t> long wait times for scans </a:t>
            </a:r>
            <a:r>
              <a:rPr lang="en-CA" sz="1800" noProof="0">
                <a:ea typeface="Roboto"/>
              </a:rPr>
              <a:t>(2–3 months or more in some countries)</a:t>
            </a:r>
            <a:endParaRPr lang="en-CA" sz="1800" noProof="0">
              <a:ea typeface="Roboto"/>
              <a:cs typeface="Open Sans"/>
            </a:endParaRPr>
          </a:p>
          <a:p>
            <a:pPr marL="287655" indent="-287655">
              <a:spcBef>
                <a:spcPts val="1200"/>
              </a:spcBef>
              <a:spcAft>
                <a:spcPts val="600"/>
              </a:spcAft>
              <a:buClr>
                <a:srgbClr val="57CFAC"/>
              </a:buClr>
              <a:buFont typeface="Wingdings" panose="05000000000000000000" pitchFamily="2" charset="2"/>
              <a:buChar char="§"/>
            </a:pPr>
            <a:r>
              <a:rPr lang="en-CA" sz="2000" b="1" noProof="0"/>
              <a:t>Best practice: </a:t>
            </a:r>
            <a:r>
              <a:rPr lang="en-CA" sz="2000" noProof="0"/>
              <a:t>Refer </a:t>
            </a:r>
            <a:r>
              <a:rPr lang="en-CA" sz="2000" b="1" noProof="0"/>
              <a:t>before</a:t>
            </a:r>
            <a:r>
              <a:rPr lang="en-CA" sz="2000" noProof="0"/>
              <a:t> </a:t>
            </a:r>
            <a:r>
              <a:rPr lang="en-CA" sz="2000">
                <a:ea typeface="Roboto"/>
              </a:rPr>
              <a:t>electromyography</a:t>
            </a:r>
            <a:r>
              <a:rPr lang="en-CA" sz="2000" noProof="0"/>
              <a:t> and other diagnostic tests are complete to avoid delayed diagnosis</a:t>
            </a:r>
            <a:endParaRPr lang="en-CA" sz="2000" noProof="0">
              <a:cs typeface="Open Sans"/>
            </a:endParaRPr>
          </a:p>
        </p:txBody>
      </p:sp>
      <p:sp>
        <p:nvSpPr>
          <p:cNvPr id="10" name="Text Placeholder 10">
            <a:extLst>
              <a:ext uri="{FF2B5EF4-FFF2-40B4-BE49-F238E27FC236}">
                <a16:creationId xmlns:a16="http://schemas.microsoft.com/office/drawing/2014/main" id="{4C696AFE-B7BA-C830-4DEF-CC3DD7AAE0D9}"/>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a:t>
            </a:r>
            <a:endParaRPr lang="en-CA" sz="800" noProof="0"/>
          </a:p>
        </p:txBody>
      </p:sp>
      <p:pic>
        <p:nvPicPr>
          <p:cNvPr id="12" name="Graphic 11" descr="Clipboard Mixed with solid fill">
            <a:extLst>
              <a:ext uri="{FF2B5EF4-FFF2-40B4-BE49-F238E27FC236}">
                <a16:creationId xmlns:a16="http://schemas.microsoft.com/office/drawing/2014/main" id="{D27CA065-F8DC-D41F-AE26-688FF1A976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8742" y="1482925"/>
            <a:ext cx="739681" cy="720000"/>
          </a:xfrm>
          <a:prstGeom prst="rect">
            <a:avLst/>
          </a:prstGeom>
        </p:spPr>
      </p:pic>
      <p:pic>
        <p:nvPicPr>
          <p:cNvPr id="13" name="Graphic 12" descr="Badge Tick1 with solid fill">
            <a:extLst>
              <a:ext uri="{FF2B5EF4-FFF2-40B4-BE49-F238E27FC236}">
                <a16:creationId xmlns:a16="http://schemas.microsoft.com/office/drawing/2014/main" id="{8F31FEAF-5D62-C310-503E-DEA2836A8B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742" y="5068657"/>
            <a:ext cx="829326" cy="920601"/>
          </a:xfrm>
          <a:prstGeom prst="rect">
            <a:avLst/>
          </a:prstGeom>
        </p:spPr>
      </p:pic>
      <p:pic>
        <p:nvPicPr>
          <p:cNvPr id="14" name="Graphic 13" descr="Clipboard Mixed with solid fill">
            <a:extLst>
              <a:ext uri="{FF2B5EF4-FFF2-40B4-BE49-F238E27FC236}">
                <a16:creationId xmlns:a16="http://schemas.microsoft.com/office/drawing/2014/main" id="{5CA94AED-88E2-FCA1-BA58-A24A1FD7D9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0011" y="2438959"/>
            <a:ext cx="739681" cy="720000"/>
          </a:xfrm>
          <a:prstGeom prst="rect">
            <a:avLst/>
          </a:prstGeom>
        </p:spPr>
      </p:pic>
      <p:sp>
        <p:nvSpPr>
          <p:cNvPr id="15" name="TextBox 14">
            <a:extLst>
              <a:ext uri="{FF2B5EF4-FFF2-40B4-BE49-F238E27FC236}">
                <a16:creationId xmlns:a16="http://schemas.microsoft.com/office/drawing/2014/main" id="{B8DB28E5-B90A-35B4-6716-CCCF7C504564}"/>
              </a:ext>
            </a:extLst>
          </p:cNvPr>
          <p:cNvSpPr txBox="1"/>
          <p:nvPr/>
        </p:nvSpPr>
        <p:spPr>
          <a:xfrm rot="19664352">
            <a:off x="739352" y="2705321"/>
            <a:ext cx="649445" cy="307777"/>
          </a:xfrm>
          <a:prstGeom prst="rect">
            <a:avLst/>
          </a:prstGeom>
          <a:solidFill>
            <a:schemeClr val="accent1"/>
          </a:solidFill>
        </p:spPr>
        <p:txBody>
          <a:bodyPr wrap="square" rtlCol="0">
            <a:spAutoFit/>
          </a:bodyPr>
          <a:lstStyle/>
          <a:p>
            <a:pPr algn="ctr"/>
            <a:r>
              <a:rPr lang="en-US" sz="1400" b="1">
                <a:solidFill>
                  <a:schemeClr val="bg1"/>
                </a:solidFill>
              </a:rPr>
              <a:t>ACT</a:t>
            </a:r>
            <a:endParaRPr lang="en-CA" sz="1400" b="1">
              <a:solidFill>
                <a:schemeClr val="bg1"/>
              </a:solidFill>
            </a:endParaRPr>
          </a:p>
        </p:txBody>
      </p:sp>
      <p:pic>
        <p:nvPicPr>
          <p:cNvPr id="16" name="Graphic 15" descr="Badge Cross with solid fill">
            <a:extLst>
              <a:ext uri="{FF2B5EF4-FFF2-40B4-BE49-F238E27FC236}">
                <a16:creationId xmlns:a16="http://schemas.microsoft.com/office/drawing/2014/main" id="{ABCE67E8-4DBB-F857-A434-2BDFFF7346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8742" y="3321212"/>
            <a:ext cx="829325" cy="920601"/>
          </a:xfrm>
          <a:prstGeom prst="rect">
            <a:avLst/>
          </a:prstGeom>
        </p:spPr>
      </p:pic>
      <p:sp>
        <p:nvSpPr>
          <p:cNvPr id="20" name="Title 1">
            <a:extLst>
              <a:ext uri="{FF2B5EF4-FFF2-40B4-BE49-F238E27FC236}">
                <a16:creationId xmlns:a16="http://schemas.microsoft.com/office/drawing/2014/main" id="{451EA649-B635-B763-B445-18163453E13C}"/>
              </a:ext>
            </a:extLst>
          </p:cNvPr>
          <p:cNvSpPr>
            <a:spLocks noGrp="1"/>
          </p:cNvSpPr>
          <p:nvPr>
            <p:ph type="title"/>
          </p:nvPr>
        </p:nvSpPr>
        <p:spPr>
          <a:xfrm>
            <a:off x="360000" y="360000"/>
            <a:ext cx="9390873" cy="466281"/>
          </a:xfrm>
        </p:spPr>
        <p:txBody>
          <a:bodyPr>
            <a:spAutoFit/>
          </a:bodyPr>
          <a:lstStyle/>
          <a:p>
            <a:r>
              <a:rPr lang="en-CA" sz="2700" noProof="0">
                <a:latin typeface="+mj-lt"/>
              </a:rPr>
              <a:t>Avoid Diagnostic Pitfalls: Prioritize Urgent Referrals </a:t>
            </a:r>
          </a:p>
        </p:txBody>
      </p:sp>
    </p:spTree>
    <p:extLst>
      <p:ext uri="{BB962C8B-B14F-4D97-AF65-F5344CB8AC3E}">
        <p14:creationId xmlns:p14="http://schemas.microsoft.com/office/powerpoint/2010/main" val="4286474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A16A-A1D6-1EBE-DD96-5E26B412167E}"/>
              </a:ext>
            </a:extLst>
          </p:cNvPr>
          <p:cNvSpPr>
            <a:spLocks noGrp="1"/>
          </p:cNvSpPr>
          <p:nvPr>
            <p:ph type="title"/>
          </p:nvPr>
        </p:nvSpPr>
        <p:spPr>
          <a:xfrm>
            <a:off x="360000" y="360000"/>
            <a:ext cx="9605267" cy="867930"/>
          </a:xfrm>
        </p:spPr>
        <p:txBody>
          <a:bodyPr>
            <a:spAutoFit/>
          </a:bodyPr>
          <a:lstStyle/>
          <a:p>
            <a:r>
              <a:rPr lang="en-CA" sz="2800" noProof="0">
                <a:latin typeface="+mj-lt"/>
              </a:rPr>
              <a:t>Craig’s MRI Maze: A Journey Through Missed Opportunities and Delayed Referral</a:t>
            </a:r>
          </a:p>
        </p:txBody>
      </p:sp>
      <p:sp>
        <p:nvSpPr>
          <p:cNvPr id="11" name="Text Placeholder 10">
            <a:extLst>
              <a:ext uri="{FF2B5EF4-FFF2-40B4-BE49-F238E27FC236}">
                <a16:creationId xmlns:a16="http://schemas.microsoft.com/office/drawing/2014/main" id="{8DF1FF6D-CC2A-1389-5E95-C0D34EA6A37F}"/>
              </a:ext>
            </a:extLst>
          </p:cNvPr>
          <p:cNvSpPr>
            <a:spLocks noGrp="1"/>
          </p:cNvSpPr>
          <p:nvPr>
            <p:ph type="body" sz="quarter" idx="16"/>
          </p:nvPr>
        </p:nvSpPr>
        <p:spPr/>
        <p:txBody>
          <a:bodyPr/>
          <a:lstStyle/>
          <a:p>
            <a:r>
              <a:rPr lang="en-CA" sz="800"/>
              <a:t>ALS, amyotrophic lateral sclerosis; MND, motor neuron disease; MRI, magnetic resonance imaging</a:t>
            </a:r>
            <a:endParaRPr lang="en-CA" sz="800" noProof="0"/>
          </a:p>
        </p:txBody>
      </p:sp>
      <p:sp>
        <p:nvSpPr>
          <p:cNvPr id="5" name="TextBox 4">
            <a:extLst>
              <a:ext uri="{FF2B5EF4-FFF2-40B4-BE49-F238E27FC236}">
                <a16:creationId xmlns:a16="http://schemas.microsoft.com/office/drawing/2014/main" id="{B6CE3EC5-0FC1-12A9-8FFB-E78503992807}"/>
              </a:ext>
            </a:extLst>
          </p:cNvPr>
          <p:cNvSpPr txBox="1"/>
          <p:nvPr/>
        </p:nvSpPr>
        <p:spPr>
          <a:xfrm>
            <a:off x="2232259" y="3025593"/>
            <a:ext cx="60937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18" name="Rectangle: Rounded Corners 17">
            <a:extLst>
              <a:ext uri="{FF2B5EF4-FFF2-40B4-BE49-F238E27FC236}">
                <a16:creationId xmlns:a16="http://schemas.microsoft.com/office/drawing/2014/main" id="{7A348BA9-6C77-1F15-2D69-4D3433F72495}"/>
              </a:ext>
            </a:extLst>
          </p:cNvPr>
          <p:cNvSpPr/>
          <p:nvPr/>
        </p:nvSpPr>
        <p:spPr>
          <a:xfrm>
            <a:off x="9047423" y="2379300"/>
            <a:ext cx="2645503" cy="2925068"/>
          </a:xfrm>
          <a:prstGeom prst="roundRect">
            <a:avLst>
              <a:gd name="adj" fmla="val 884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sz="2000" b="1" noProof="0">
                <a:solidFill>
                  <a:prstClr val="white"/>
                </a:solidFill>
              </a:rPr>
              <a:t>Key Message</a:t>
            </a:r>
          </a:p>
          <a:p>
            <a:pPr lvl="0" algn="ctr">
              <a:spcBef>
                <a:spcPts val="400"/>
              </a:spcBef>
              <a:spcAft>
                <a:spcPts val="400"/>
              </a:spcAft>
              <a:defRPr/>
            </a:pPr>
            <a:r>
              <a:rPr lang="en-CA" sz="1600" noProof="0">
                <a:solidFill>
                  <a:prstClr val="white"/>
                </a:solidFill>
              </a:rPr>
              <a:t>When ALS/MND is suspected, general neurologists should refer promptly to an ALS/MND specialist clinic — rather than delay with stepwise testing. Time matters!</a:t>
            </a:r>
          </a:p>
        </p:txBody>
      </p:sp>
      <p:sp>
        <p:nvSpPr>
          <p:cNvPr id="7" name="Rectangle: Rounded Corners 6">
            <a:extLst>
              <a:ext uri="{FF2B5EF4-FFF2-40B4-BE49-F238E27FC236}">
                <a16:creationId xmlns:a16="http://schemas.microsoft.com/office/drawing/2014/main" id="{F36B643C-A6DF-665B-EB90-3D4304B3EF0F}"/>
              </a:ext>
            </a:extLst>
          </p:cNvPr>
          <p:cNvSpPr/>
          <p:nvPr/>
        </p:nvSpPr>
        <p:spPr>
          <a:xfrm>
            <a:off x="339363" y="1302659"/>
            <a:ext cx="8237310" cy="4584238"/>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C52D248F-8B2C-4D5A-5556-FED315F75A8C}"/>
              </a:ext>
            </a:extLst>
          </p:cNvPr>
          <p:cNvSpPr txBox="1"/>
          <p:nvPr/>
        </p:nvSpPr>
        <p:spPr>
          <a:xfrm>
            <a:off x="2675235" y="5868414"/>
            <a:ext cx="3565566" cy="646331"/>
          </a:xfrm>
          <a:prstGeom prst="rect">
            <a:avLst/>
          </a:prstGeom>
          <a:noFill/>
        </p:spPr>
        <p:txBody>
          <a:bodyPr wrap="square" lIns="91440" tIns="45720" rIns="91440" bIns="45720" anchor="t">
            <a:spAutoFit/>
          </a:bodyPr>
          <a:lstStyle/>
          <a:p>
            <a:pPr algn="ctr">
              <a:defRPr/>
            </a:pPr>
            <a:r>
              <a:rPr kumimoji="0" lang="en-CA" b="1" i="0" u="none" strike="noStrike" kern="1200" cap="none" spc="0" normalizeH="0" baseline="0" noProof="0">
                <a:ln>
                  <a:noFill/>
                </a:ln>
                <a:solidFill>
                  <a:schemeClr val="accent1"/>
                </a:solidFill>
                <a:effectLst/>
                <a:uLnTx/>
                <a:uFillTx/>
                <a:latin typeface="Open Sans"/>
                <a:ea typeface="Open Sans"/>
                <a:cs typeface="Open Sans"/>
              </a:rPr>
              <a:t>Craig Reyenga</a:t>
            </a:r>
          </a:p>
          <a:p>
            <a:pPr algn="ctr">
              <a:defRPr/>
            </a:pPr>
            <a:r>
              <a:rPr lang="en-CA">
                <a:solidFill>
                  <a:srgbClr val="000000"/>
                </a:solidFill>
                <a:latin typeface="Arial Nova"/>
                <a:cs typeface="Segoe UI"/>
              </a:rPr>
              <a:t>Ottawa, Ontario, Canada</a:t>
            </a:r>
            <a:endParaRPr lang="en-CA"/>
          </a:p>
        </p:txBody>
      </p:sp>
      <p:pic>
        <p:nvPicPr>
          <p:cNvPr id="4" name="Picture 3">
            <a:extLst>
              <a:ext uri="{FF2B5EF4-FFF2-40B4-BE49-F238E27FC236}">
                <a16:creationId xmlns:a16="http://schemas.microsoft.com/office/drawing/2014/main" id="{E1E92E12-3C41-1FB3-DD56-9F9B10D32E10}"/>
              </a:ext>
            </a:extLst>
          </p:cNvPr>
          <p:cNvPicPr>
            <a:picLocks noChangeAspect="1"/>
          </p:cNvPicPr>
          <p:nvPr/>
        </p:nvPicPr>
        <p:blipFill>
          <a:blip r:embed="rId3"/>
          <a:stretch>
            <a:fillRect/>
          </a:stretch>
        </p:blipFill>
        <p:spPr>
          <a:xfrm>
            <a:off x="1038065" y="1679986"/>
            <a:ext cx="6839905" cy="3829584"/>
          </a:xfrm>
          <a:prstGeom prst="rect">
            <a:avLst/>
          </a:prstGeom>
        </p:spPr>
      </p:pic>
      <p:sp>
        <p:nvSpPr>
          <p:cNvPr id="6" name="TextBox 5">
            <a:hlinkClick r:id="rId4"/>
            <a:extLst>
              <a:ext uri="{FF2B5EF4-FFF2-40B4-BE49-F238E27FC236}">
                <a16:creationId xmlns:a16="http://schemas.microsoft.com/office/drawing/2014/main" id="{E22D9E8F-227C-3ED1-0681-47DF456AFA19}"/>
              </a:ext>
            </a:extLst>
          </p:cNvPr>
          <p:cNvSpPr txBox="1"/>
          <p:nvPr/>
        </p:nvSpPr>
        <p:spPr>
          <a:xfrm>
            <a:off x="7237274" y="4936871"/>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943529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B02E-D4E1-6823-83D2-7A2FDAAB906F}"/>
              </a:ext>
            </a:extLst>
          </p:cNvPr>
          <p:cNvSpPr>
            <a:spLocks noGrp="1"/>
          </p:cNvSpPr>
          <p:nvPr>
            <p:ph type="title"/>
          </p:nvPr>
        </p:nvSpPr>
        <p:spPr>
          <a:xfrm>
            <a:off x="324000" y="360000"/>
            <a:ext cx="11339255" cy="867930"/>
          </a:xfrm>
        </p:spPr>
        <p:txBody>
          <a:bodyPr/>
          <a:lstStyle/>
          <a:p>
            <a:r>
              <a:rPr lang="en-US" sz="2800">
                <a:latin typeface="Open Sans ExtraBold" panose="020B0906030804020204" pitchFamily="34" charset="0"/>
                <a:ea typeface="Open Sans ExtraBold" panose="020B0906030804020204" pitchFamily="34" charset="0"/>
                <a:cs typeface="Open Sans ExtraBold" panose="020B0906030804020204" pitchFamily="34" charset="0"/>
              </a:rPr>
              <a:t>Faculty Perspective:</a:t>
            </a:r>
            <a:br>
              <a:rPr lang="en-US" sz="2800">
                <a:latin typeface="Open Sans ExtraBold" panose="020B0906030804020204" pitchFamily="34" charset="0"/>
                <a:ea typeface="Open Sans ExtraBold" panose="020B0906030804020204" pitchFamily="34" charset="0"/>
                <a:cs typeface="Open Sans ExtraBold" panose="020B0906030804020204" pitchFamily="34" charset="0"/>
              </a:rPr>
            </a:br>
            <a:r>
              <a:rPr lang="en-US" sz="2800">
                <a:latin typeface="Open Sans ExtraBold" panose="020B0906030804020204" pitchFamily="34" charset="0"/>
                <a:ea typeface="Open Sans ExtraBold" panose="020B0906030804020204" pitchFamily="34" charset="0"/>
                <a:cs typeface="Open Sans ExtraBold" panose="020B0906030804020204" pitchFamily="34" charset="0"/>
              </a:rPr>
              <a:t>Frustration with Referral Delays </a:t>
            </a:r>
            <a:endParaRPr lang="en-CA" sz="280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Rectangle: Rounded Corners 6">
            <a:extLst>
              <a:ext uri="{FF2B5EF4-FFF2-40B4-BE49-F238E27FC236}">
                <a16:creationId xmlns:a16="http://schemas.microsoft.com/office/drawing/2014/main" id="{2A69261B-D1FE-D748-F8F9-9E7D86AECA54}"/>
              </a:ext>
            </a:extLst>
          </p:cNvPr>
          <p:cNvSpPr/>
          <p:nvPr/>
        </p:nvSpPr>
        <p:spPr>
          <a:xfrm>
            <a:off x="9081287" y="2328498"/>
            <a:ext cx="2645503" cy="2925068"/>
          </a:xfrm>
          <a:prstGeom prst="roundRect">
            <a:avLst>
              <a:gd name="adj" fmla="val 884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sz="2000" b="1" noProof="0">
                <a:solidFill>
                  <a:prstClr val="white"/>
                </a:solidFill>
              </a:rPr>
              <a:t>Key Message</a:t>
            </a:r>
          </a:p>
          <a:p>
            <a:pPr lvl="0" algn="ctr">
              <a:spcBef>
                <a:spcPts val="400"/>
              </a:spcBef>
              <a:spcAft>
                <a:spcPts val="400"/>
              </a:spcAft>
              <a:defRPr/>
            </a:pPr>
            <a:r>
              <a:rPr lang="en-CA" sz="1600" noProof="0">
                <a:solidFill>
                  <a:prstClr val="white"/>
                </a:solidFill>
              </a:rPr>
              <a:t>When ALS/MND is suspected, refer promptly to an ALS/MND specialist clinic — rather than delay with stepwise testing. Time matters!</a:t>
            </a:r>
          </a:p>
        </p:txBody>
      </p:sp>
      <p:sp>
        <p:nvSpPr>
          <p:cNvPr id="13" name="TextBox 12">
            <a:extLst>
              <a:ext uri="{FF2B5EF4-FFF2-40B4-BE49-F238E27FC236}">
                <a16:creationId xmlns:a16="http://schemas.microsoft.com/office/drawing/2014/main" id="{82CF375B-E9AA-1D13-EFA5-3F68C7A9C611}"/>
              </a:ext>
            </a:extLst>
          </p:cNvPr>
          <p:cNvSpPr txBox="1"/>
          <p:nvPr/>
        </p:nvSpPr>
        <p:spPr>
          <a:xfrm>
            <a:off x="1037554" y="5900351"/>
            <a:ext cx="7042484" cy="646331"/>
          </a:xfrm>
          <a:prstGeom prst="rect">
            <a:avLst/>
          </a:prstGeom>
          <a:noFill/>
        </p:spPr>
        <p:txBody>
          <a:bodyPr wrap="square">
            <a:spAutoFit/>
          </a:bodyPr>
          <a:lstStyle/>
          <a:p>
            <a:pPr marL="0" indent="0" algn="ctr">
              <a:buNone/>
            </a:pPr>
            <a:r>
              <a:rPr lang="en-CA" b="1" noProof="0">
                <a:solidFill>
                  <a:schemeClr val="accent1"/>
                </a:solidFill>
                <a:latin typeface="Arial Nova" panose="020B0504020202020204" pitchFamily="34" charset="0"/>
              </a:rPr>
              <a:t>Prof. Christopher J. McDermott, </a:t>
            </a:r>
            <a:r>
              <a:rPr lang="en-CA" noProof="0">
                <a:solidFill>
                  <a:schemeClr val="accent1"/>
                </a:solidFill>
                <a:latin typeface="Arial Nova" panose="020B0504020202020204" pitchFamily="34" charset="0"/>
              </a:rPr>
              <a:t>PhD, MD, FRCP</a:t>
            </a:r>
          </a:p>
          <a:p>
            <a:pPr algn="ctr"/>
            <a:r>
              <a:rPr lang="en-CA">
                <a:latin typeface="Arial Nova" panose="020B0504020202020204" pitchFamily="34" charset="0"/>
              </a:rPr>
              <a:t>Sheffield, England, UK</a:t>
            </a:r>
          </a:p>
        </p:txBody>
      </p:sp>
      <p:sp>
        <p:nvSpPr>
          <p:cNvPr id="3" name="Rectangle: Rounded Corners 2">
            <a:extLst>
              <a:ext uri="{FF2B5EF4-FFF2-40B4-BE49-F238E27FC236}">
                <a16:creationId xmlns:a16="http://schemas.microsoft.com/office/drawing/2014/main" id="{A1A2A946-1B49-B7B5-D366-8DCCF8437461}"/>
              </a:ext>
            </a:extLst>
          </p:cNvPr>
          <p:cNvSpPr/>
          <p:nvPr/>
        </p:nvSpPr>
        <p:spPr>
          <a:xfrm>
            <a:off x="339363" y="1294192"/>
            <a:ext cx="8237310" cy="4584238"/>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Text Placeholder 10">
            <a:extLst>
              <a:ext uri="{FF2B5EF4-FFF2-40B4-BE49-F238E27FC236}">
                <a16:creationId xmlns:a16="http://schemas.microsoft.com/office/drawing/2014/main" id="{6E99EC7D-6BC7-FD75-98B3-5452D40ADE66}"/>
              </a:ext>
            </a:extLst>
          </p:cNvPr>
          <p:cNvSpPr txBox="1">
            <a:spLocks/>
          </p:cNvSpPr>
          <p:nvPr/>
        </p:nvSpPr>
        <p:spPr>
          <a:xfrm>
            <a:off x="339363" y="6572425"/>
            <a:ext cx="11157806" cy="110800"/>
          </a:xfrm>
          <a:prstGeom prst="rect">
            <a:avLst/>
          </a:prstGeom>
          <a:noFill/>
        </p:spPr>
        <p:txBody>
          <a:bodyPr wrap="square" lIns="0" tIns="0" rIns="0" bIns="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700" kern="1200">
                <a:solidFill>
                  <a:schemeClr val="tx2"/>
                </a:solidFill>
                <a:latin typeface="+mn-lt"/>
                <a:ea typeface="Roboto" panose="02000000000000000000" pitchFamily="2" charset="0"/>
                <a:cs typeface="+mn-cs"/>
              </a:defRPr>
            </a:lvl1pPr>
            <a:lvl2pPr marL="1800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360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800"/>
              <a:t>ALS, amyotrophic lateral sclerosis; MND, motor neuron disease</a:t>
            </a:r>
          </a:p>
        </p:txBody>
      </p:sp>
      <p:pic>
        <p:nvPicPr>
          <p:cNvPr id="6" name="Picture 5">
            <a:extLst>
              <a:ext uri="{FF2B5EF4-FFF2-40B4-BE49-F238E27FC236}">
                <a16:creationId xmlns:a16="http://schemas.microsoft.com/office/drawing/2014/main" id="{D07D07BD-8F12-7689-1C14-F7A141660B5C}"/>
              </a:ext>
            </a:extLst>
          </p:cNvPr>
          <p:cNvPicPr>
            <a:picLocks noChangeAspect="1"/>
          </p:cNvPicPr>
          <p:nvPr/>
        </p:nvPicPr>
        <p:blipFill>
          <a:blip r:embed="rId2"/>
          <a:stretch>
            <a:fillRect/>
          </a:stretch>
        </p:blipFill>
        <p:spPr>
          <a:xfrm>
            <a:off x="1037554" y="1681045"/>
            <a:ext cx="6830378" cy="3810532"/>
          </a:xfrm>
          <a:prstGeom prst="rect">
            <a:avLst/>
          </a:prstGeom>
        </p:spPr>
      </p:pic>
      <p:sp>
        <p:nvSpPr>
          <p:cNvPr id="8" name="TextBox 7">
            <a:hlinkClick r:id="rId3"/>
            <a:extLst>
              <a:ext uri="{FF2B5EF4-FFF2-40B4-BE49-F238E27FC236}">
                <a16:creationId xmlns:a16="http://schemas.microsoft.com/office/drawing/2014/main" id="{BE3C34E4-497F-BCD4-EDE0-83F210EBBA11}"/>
              </a:ext>
            </a:extLst>
          </p:cNvPr>
          <p:cNvSpPr txBox="1"/>
          <p:nvPr/>
        </p:nvSpPr>
        <p:spPr>
          <a:xfrm>
            <a:off x="7237274" y="4936871"/>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506656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3B6F0-ABE7-477B-D175-188FF46977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D4F1E7-7622-4FBD-ED01-816BFDF4E3F9}"/>
              </a:ext>
            </a:extLst>
          </p:cNvPr>
          <p:cNvSpPr>
            <a:spLocks noGrp="1"/>
          </p:cNvSpPr>
          <p:nvPr>
            <p:ph type="title"/>
          </p:nvPr>
        </p:nvSpPr>
        <p:spPr>
          <a:xfrm>
            <a:off x="4619133" y="2492893"/>
            <a:ext cx="6674179" cy="875964"/>
          </a:xfrm>
        </p:spPr>
        <p:txBody>
          <a:bodyPr>
            <a:noAutofit/>
          </a:bodyPr>
          <a:lstStyle/>
          <a:p>
            <a:r>
              <a:rPr lang="en-CA" noProof="0"/>
              <a:t>Initiating Timely and Effective Referrals: </a:t>
            </a:r>
            <a:br>
              <a:rPr lang="en-CA" noProof="0"/>
            </a:br>
            <a:r>
              <a:rPr lang="en-CA" noProof="0"/>
              <a:t>When, How, and Where</a:t>
            </a:r>
          </a:p>
        </p:txBody>
      </p:sp>
    </p:spTree>
    <p:extLst>
      <p:ext uri="{BB962C8B-B14F-4D97-AF65-F5344CB8AC3E}">
        <p14:creationId xmlns:p14="http://schemas.microsoft.com/office/powerpoint/2010/main" val="1848301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42E66-EF01-A2FF-FCDA-88CC14D77CDE}"/>
              </a:ext>
            </a:extLst>
          </p:cNvPr>
          <p:cNvSpPr>
            <a:spLocks noGrp="1"/>
          </p:cNvSpPr>
          <p:nvPr>
            <p:ph type="title"/>
          </p:nvPr>
        </p:nvSpPr>
        <p:spPr>
          <a:xfrm>
            <a:off x="360000" y="360000"/>
            <a:ext cx="9242103" cy="535531"/>
          </a:xfrm>
        </p:spPr>
        <p:txBody>
          <a:bodyPr>
            <a:normAutofit/>
          </a:bodyPr>
          <a:lstStyle/>
          <a:p>
            <a:r>
              <a:rPr lang="en-CA" noProof="0">
                <a:latin typeface="+mj-lt"/>
              </a:rPr>
              <a:t>Program Faculty</a:t>
            </a:r>
          </a:p>
        </p:txBody>
      </p:sp>
      <p:sp>
        <p:nvSpPr>
          <p:cNvPr id="4" name="Text Placeholder 3">
            <a:extLst>
              <a:ext uri="{FF2B5EF4-FFF2-40B4-BE49-F238E27FC236}">
                <a16:creationId xmlns:a16="http://schemas.microsoft.com/office/drawing/2014/main" id="{7CA9F535-37AA-629C-070A-D4369944DA31}"/>
              </a:ext>
            </a:extLst>
          </p:cNvPr>
          <p:cNvSpPr>
            <a:spLocks noGrp="1"/>
          </p:cNvSpPr>
          <p:nvPr>
            <p:ph type="body" sz="quarter" idx="16"/>
          </p:nvPr>
        </p:nvSpPr>
        <p:spPr/>
        <p:txBody>
          <a:bodyPr/>
          <a:lstStyle/>
          <a:p>
            <a:endParaRPr lang="fr-CA"/>
          </a:p>
        </p:txBody>
      </p:sp>
      <p:pic>
        <p:nvPicPr>
          <p:cNvPr id="5" name="Picture 4" descr="A person in a white coat&#10;&#10;AI-generated content may be incorrect.">
            <a:extLst>
              <a:ext uri="{FF2B5EF4-FFF2-40B4-BE49-F238E27FC236}">
                <a16:creationId xmlns:a16="http://schemas.microsoft.com/office/drawing/2014/main" id="{AC54A6AD-D20F-5D41-2EFB-69843AF302E4}"/>
              </a:ext>
            </a:extLst>
          </p:cNvPr>
          <p:cNvPicPr>
            <a:picLocks/>
          </p:cNvPicPr>
          <p:nvPr/>
        </p:nvPicPr>
        <p:blipFill>
          <a:blip r:embed="rId3"/>
          <a:srcRect r="26676"/>
          <a:stretch>
            <a:fillRect/>
          </a:stretch>
        </p:blipFill>
        <p:spPr>
          <a:xfrm>
            <a:off x="6412567" y="3131527"/>
            <a:ext cx="1080000" cy="1080000"/>
          </a:xfrm>
          <a:prstGeom prst="ellipse">
            <a:avLst/>
          </a:prstGeom>
          <a:ln w="34925">
            <a:solidFill>
              <a:schemeClr val="accent1"/>
            </a:solidFill>
          </a:ln>
        </p:spPr>
      </p:pic>
      <p:pic>
        <p:nvPicPr>
          <p:cNvPr id="6" name="Picture 5" descr="A person smiling at camera&#10;&#10;AI-generated content may be incorrect.">
            <a:extLst>
              <a:ext uri="{FF2B5EF4-FFF2-40B4-BE49-F238E27FC236}">
                <a16:creationId xmlns:a16="http://schemas.microsoft.com/office/drawing/2014/main" id="{3DD9B799-688F-90CD-2EDF-737B1078E09E}"/>
              </a:ext>
            </a:extLst>
          </p:cNvPr>
          <p:cNvPicPr>
            <a:picLocks noChangeAspect="1"/>
          </p:cNvPicPr>
          <p:nvPr/>
        </p:nvPicPr>
        <p:blipFill>
          <a:blip r:embed="rId4"/>
          <a:srcRect l="-1" r="-6704" b="42824"/>
          <a:stretch>
            <a:fillRect/>
          </a:stretch>
        </p:blipFill>
        <p:spPr>
          <a:xfrm>
            <a:off x="443130" y="3131527"/>
            <a:ext cx="1080000" cy="1117241"/>
          </a:xfrm>
          <a:prstGeom prst="ellipse">
            <a:avLst/>
          </a:prstGeom>
          <a:ln w="34925">
            <a:solidFill>
              <a:schemeClr val="accent1"/>
            </a:solidFill>
          </a:ln>
        </p:spPr>
      </p:pic>
      <p:pic>
        <p:nvPicPr>
          <p:cNvPr id="8" name="Picture 7" descr="A person wearing glasses and a black jacket&#10;&#10;AI-generated content may be incorrect.">
            <a:extLst>
              <a:ext uri="{FF2B5EF4-FFF2-40B4-BE49-F238E27FC236}">
                <a16:creationId xmlns:a16="http://schemas.microsoft.com/office/drawing/2014/main" id="{50F3EB9D-7185-DDF1-9441-7170B2AB7E91}"/>
              </a:ext>
            </a:extLst>
          </p:cNvPr>
          <p:cNvPicPr>
            <a:picLocks/>
          </p:cNvPicPr>
          <p:nvPr/>
        </p:nvPicPr>
        <p:blipFill>
          <a:blip r:embed="rId5"/>
          <a:stretch>
            <a:fillRect/>
          </a:stretch>
        </p:blipFill>
        <p:spPr>
          <a:xfrm>
            <a:off x="6412567" y="1415771"/>
            <a:ext cx="1080000" cy="1080000"/>
          </a:xfrm>
          <a:prstGeom prst="ellipse">
            <a:avLst/>
          </a:prstGeom>
          <a:ln w="34925">
            <a:solidFill>
              <a:schemeClr val="accent1"/>
            </a:solidFill>
          </a:ln>
        </p:spPr>
      </p:pic>
      <p:pic>
        <p:nvPicPr>
          <p:cNvPr id="1026" name="Picture 2" descr="Orla HARDIMAN | Professor (Full) | BSc ...">
            <a:extLst>
              <a:ext uri="{FF2B5EF4-FFF2-40B4-BE49-F238E27FC236}">
                <a16:creationId xmlns:a16="http://schemas.microsoft.com/office/drawing/2014/main" id="{C6D947FD-4C21-94C8-CAC3-C6EA5C889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130" y="1415771"/>
            <a:ext cx="1080000" cy="1080000"/>
          </a:xfrm>
          <a:prstGeom prst="ellipse">
            <a:avLst/>
          </a:prstGeom>
          <a:noFill/>
          <a:ln w="34925">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descr="Catherine Cummings">
            <a:extLst>
              <a:ext uri="{FF2B5EF4-FFF2-40B4-BE49-F238E27FC236}">
                <a16:creationId xmlns:a16="http://schemas.microsoft.com/office/drawing/2014/main" id="{F122E32C-9586-A114-7D3C-583CFDCFB0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43130" y="4836108"/>
            <a:ext cx="1080000" cy="1080000"/>
          </a:xfrm>
          <a:prstGeom prst="ellipse">
            <a:avLst/>
          </a:prstGeom>
          <a:solidFill>
            <a:schemeClr val="accent1"/>
          </a:solidFill>
          <a:ln w="34925">
            <a:solidFill>
              <a:schemeClr val="accent1"/>
            </a:solidFill>
          </a:ln>
          <a:effectLst>
            <a:outerShdw blurRad="63500" algn="ctr" rotWithShape="0">
              <a:prstClr val="black">
                <a:alpha val="15000"/>
              </a:prstClr>
            </a:outerShdw>
          </a:effectLst>
        </p:spPr>
      </p:pic>
      <p:sp>
        <p:nvSpPr>
          <p:cNvPr id="10" name="TextBox 9">
            <a:extLst>
              <a:ext uri="{FF2B5EF4-FFF2-40B4-BE49-F238E27FC236}">
                <a16:creationId xmlns:a16="http://schemas.microsoft.com/office/drawing/2014/main" id="{FE0EDAE8-05AD-3F4B-EDAF-26844C2B23CF}"/>
              </a:ext>
            </a:extLst>
          </p:cNvPr>
          <p:cNvSpPr txBox="1"/>
          <p:nvPr/>
        </p:nvSpPr>
        <p:spPr>
          <a:xfrm>
            <a:off x="1604200" y="4970625"/>
            <a:ext cx="4327294" cy="984885"/>
          </a:xfrm>
          <a:prstGeom prst="rect">
            <a:avLst/>
          </a:prstGeom>
          <a:noFill/>
        </p:spPr>
        <p:txBody>
          <a:bodyPr wrap="square" rtlCol="0">
            <a:spAutoFit/>
          </a:bodyPr>
          <a:lstStyle/>
          <a:p>
            <a:pPr algn="l"/>
            <a:r>
              <a:rPr lang="en-CA" sz="1600" b="1" i="0" noProof="0">
                <a:solidFill>
                  <a:schemeClr val="accent1"/>
                </a:solidFill>
                <a:effectLst/>
                <a:latin typeface="Arial Nova" panose="020B0504020202020204" pitchFamily="34" charset="0"/>
                <a:cs typeface="Segoe UI" panose="020B0502040204020203" pitchFamily="34" charset="0"/>
              </a:rPr>
              <a:t>Cathy Cummings, </a:t>
            </a:r>
            <a:r>
              <a:rPr lang="en-CA" sz="1200" i="0" noProof="0">
                <a:solidFill>
                  <a:schemeClr val="accent1"/>
                </a:solidFill>
                <a:effectLst/>
                <a:latin typeface="Arial Nova" panose="020B0504020202020204" pitchFamily="34" charset="0"/>
                <a:cs typeface="Segoe UI" panose="020B0502040204020203" pitchFamily="34" charset="0"/>
              </a:rPr>
              <a:t>CAE, MBA</a:t>
            </a:r>
          </a:p>
          <a:p>
            <a:pPr algn="l"/>
            <a:r>
              <a:rPr lang="en-CA" sz="1400" b="0" i="0" noProof="0">
                <a:solidFill>
                  <a:schemeClr val="tx1">
                    <a:lumMod val="85000"/>
                    <a:lumOff val="15000"/>
                  </a:schemeClr>
                </a:solidFill>
                <a:effectLst/>
                <a:latin typeface="Arial Nova" panose="020B0504020202020204" pitchFamily="34" charset="0"/>
                <a:cs typeface="Segoe UI" panose="020B0502040204020203" pitchFamily="34" charset="0"/>
              </a:rPr>
              <a:t>Executive Director</a:t>
            </a:r>
          </a:p>
          <a:p>
            <a:pPr algn="l"/>
            <a:r>
              <a:rPr lang="en-CA" sz="1400" b="0" i="0" noProof="0">
                <a:solidFill>
                  <a:schemeClr val="tx1">
                    <a:lumMod val="85000"/>
                    <a:lumOff val="15000"/>
                  </a:schemeClr>
                </a:solidFill>
                <a:effectLst/>
                <a:latin typeface="Arial Nova" panose="020B0504020202020204" pitchFamily="34" charset="0"/>
                <a:cs typeface="Segoe UI" panose="020B0502040204020203" pitchFamily="34" charset="0"/>
              </a:rPr>
              <a:t>International Alliance of ALS/MND Associations</a:t>
            </a:r>
          </a:p>
          <a:p>
            <a:pPr algn="l"/>
            <a:r>
              <a:rPr lang="en-CA" sz="1400" b="0" i="0" noProof="0">
                <a:solidFill>
                  <a:schemeClr val="tx1">
                    <a:lumMod val="85000"/>
                    <a:lumOff val="15000"/>
                  </a:schemeClr>
                </a:solidFill>
                <a:effectLst/>
                <a:latin typeface="Arial Nova" panose="020B0504020202020204" pitchFamily="34" charset="0"/>
                <a:cs typeface="Segoe UI" panose="020B0502040204020203" pitchFamily="34" charset="0"/>
              </a:rPr>
              <a:t>Coldwater</a:t>
            </a:r>
            <a:r>
              <a:rPr lang="en-CA" sz="1400" noProof="0">
                <a:solidFill>
                  <a:schemeClr val="tx1">
                    <a:lumMod val="85000"/>
                    <a:lumOff val="15000"/>
                  </a:schemeClr>
                </a:solidFill>
                <a:latin typeface="Arial Nova" panose="020B0504020202020204" pitchFamily="34" charset="0"/>
                <a:cs typeface="Segoe UI" panose="020B0502040204020203" pitchFamily="34" charset="0"/>
              </a:rPr>
              <a:t>, Ontario, Canada</a:t>
            </a:r>
            <a:endParaRPr lang="en-CA" sz="1400" b="0" i="0" noProof="0">
              <a:solidFill>
                <a:schemeClr val="tx1">
                  <a:lumMod val="85000"/>
                  <a:lumOff val="15000"/>
                </a:schemeClr>
              </a:solidFill>
              <a:effectLst/>
              <a:latin typeface="Arial Nova" panose="020B0504020202020204" pitchFamily="34" charset="0"/>
              <a:cs typeface="Segoe UI" panose="020B0502040204020203" pitchFamily="34" charset="0"/>
            </a:endParaRPr>
          </a:p>
        </p:txBody>
      </p:sp>
      <p:sp>
        <p:nvSpPr>
          <p:cNvPr id="12" name="TextBox 11">
            <a:extLst>
              <a:ext uri="{FF2B5EF4-FFF2-40B4-BE49-F238E27FC236}">
                <a16:creationId xmlns:a16="http://schemas.microsoft.com/office/drawing/2014/main" id="{A31212C4-AC58-78C4-83F8-ADFF67565905}"/>
              </a:ext>
            </a:extLst>
          </p:cNvPr>
          <p:cNvSpPr txBox="1"/>
          <p:nvPr/>
        </p:nvSpPr>
        <p:spPr>
          <a:xfrm>
            <a:off x="7599969" y="1481892"/>
            <a:ext cx="3897200" cy="1200329"/>
          </a:xfrm>
          <a:prstGeom prst="rect">
            <a:avLst/>
          </a:prstGeom>
          <a:noFill/>
        </p:spPr>
        <p:txBody>
          <a:bodyPr wrap="square" lIns="91440" tIns="45720" rIns="91440" bIns="45720" anchor="t">
            <a:spAutoFit/>
          </a:bodyPr>
          <a:lstStyle/>
          <a:p>
            <a:r>
              <a:rPr lang="en-CA" sz="1600" b="1" noProof="0">
                <a:solidFill>
                  <a:schemeClr val="accent1"/>
                </a:solidFill>
                <a:latin typeface="Arial Nova"/>
              </a:rPr>
              <a:t>Prof. </a:t>
            </a:r>
            <a:r>
              <a:rPr lang="en-CA" sz="1600" b="1" noProof="0" err="1">
                <a:solidFill>
                  <a:schemeClr val="accent1"/>
                </a:solidFill>
                <a:latin typeface="Arial Nova"/>
              </a:rPr>
              <a:t>Nortina</a:t>
            </a:r>
            <a:r>
              <a:rPr lang="en-CA" sz="1600" b="1" noProof="0">
                <a:solidFill>
                  <a:schemeClr val="accent1"/>
                </a:solidFill>
                <a:latin typeface="Arial Nova"/>
              </a:rPr>
              <a:t> </a:t>
            </a:r>
            <a:r>
              <a:rPr lang="en-CA" sz="1600" b="1" noProof="0" err="1">
                <a:solidFill>
                  <a:schemeClr val="accent1"/>
                </a:solidFill>
                <a:latin typeface="Arial Nova"/>
              </a:rPr>
              <a:t>Shahrizaila</a:t>
            </a:r>
            <a:r>
              <a:rPr lang="en-CA" sz="1600" b="1" noProof="0">
                <a:solidFill>
                  <a:schemeClr val="accent1"/>
                </a:solidFill>
                <a:latin typeface="Arial Nova"/>
              </a:rPr>
              <a:t>, </a:t>
            </a:r>
            <a:r>
              <a:rPr lang="en-CA" sz="1200">
                <a:solidFill>
                  <a:schemeClr val="accent1"/>
                </a:solidFill>
                <a:latin typeface="Arial Nova"/>
              </a:rPr>
              <a:t>DM, PhD, </a:t>
            </a:r>
            <a:r>
              <a:rPr lang="en-CA" sz="1200" noProof="0">
                <a:solidFill>
                  <a:schemeClr val="accent1"/>
                </a:solidFill>
                <a:latin typeface="Arial Nova"/>
              </a:rPr>
              <a:t>FRCP  </a:t>
            </a:r>
          </a:p>
          <a:p>
            <a:r>
              <a:rPr lang="en-CA" sz="1400">
                <a:latin typeface="Arial Nova"/>
              </a:rPr>
              <a:t>Professor of Neurology, </a:t>
            </a:r>
            <a:r>
              <a:rPr lang="en-CA" sz="1400" err="1">
                <a:latin typeface="Arial Nova"/>
              </a:rPr>
              <a:t>Universiti</a:t>
            </a:r>
            <a:r>
              <a:rPr lang="en-CA" sz="1400">
                <a:latin typeface="Arial Nova"/>
              </a:rPr>
              <a:t> Malaya</a:t>
            </a:r>
            <a:endParaRPr lang="en-CA" sz="1400" noProof="0">
              <a:latin typeface="Arial Nova"/>
            </a:endParaRPr>
          </a:p>
          <a:p>
            <a:r>
              <a:rPr lang="en-CA" sz="1400">
                <a:latin typeface="Arial Nova"/>
              </a:rPr>
              <a:t>Consultant Neurologist, </a:t>
            </a:r>
            <a:r>
              <a:rPr lang="en-CA" sz="1400" err="1">
                <a:latin typeface="Arial Nova"/>
              </a:rPr>
              <a:t>Universiti</a:t>
            </a:r>
            <a:r>
              <a:rPr lang="en-CA" sz="1400" noProof="0">
                <a:latin typeface="Arial Nova"/>
              </a:rPr>
              <a:t> Malaya</a:t>
            </a:r>
            <a:r>
              <a:rPr lang="en-CA" sz="1400">
                <a:latin typeface="Arial Nova"/>
              </a:rPr>
              <a:t> Medical Centre</a:t>
            </a:r>
            <a:endParaRPr lang="en-CA" sz="1400" noProof="0">
              <a:latin typeface="Arial Nova"/>
            </a:endParaRPr>
          </a:p>
          <a:p>
            <a:pPr marL="0" indent="0">
              <a:buNone/>
            </a:pPr>
            <a:r>
              <a:rPr lang="en-CA" sz="1400" noProof="0">
                <a:latin typeface="Arial Nova"/>
              </a:rPr>
              <a:t>Kuala Lumpur, Malaysia</a:t>
            </a:r>
            <a:endParaRPr lang="en-CA" sz="1400" b="1" noProof="0">
              <a:latin typeface="Arial Nova"/>
            </a:endParaRPr>
          </a:p>
        </p:txBody>
      </p:sp>
      <p:sp>
        <p:nvSpPr>
          <p:cNvPr id="14" name="TextBox 13">
            <a:extLst>
              <a:ext uri="{FF2B5EF4-FFF2-40B4-BE49-F238E27FC236}">
                <a16:creationId xmlns:a16="http://schemas.microsoft.com/office/drawing/2014/main" id="{EFB39E2F-19AB-D5FF-0048-C82C501DB0CB}"/>
              </a:ext>
            </a:extLst>
          </p:cNvPr>
          <p:cNvSpPr txBox="1"/>
          <p:nvPr/>
        </p:nvSpPr>
        <p:spPr>
          <a:xfrm>
            <a:off x="7599969" y="3170309"/>
            <a:ext cx="4395873" cy="1169551"/>
          </a:xfrm>
          <a:prstGeom prst="rect">
            <a:avLst/>
          </a:prstGeom>
          <a:noFill/>
        </p:spPr>
        <p:txBody>
          <a:bodyPr wrap="square">
            <a:spAutoFit/>
          </a:bodyPr>
          <a:lstStyle/>
          <a:p>
            <a:pPr marL="0" indent="0">
              <a:buNone/>
            </a:pPr>
            <a:r>
              <a:rPr lang="en-CA" sz="1600" b="1" noProof="0">
                <a:solidFill>
                  <a:schemeClr val="accent1"/>
                </a:solidFill>
                <a:latin typeface="Arial Nova" panose="020B0504020202020204" pitchFamily="34" charset="0"/>
              </a:rPr>
              <a:t>Prof. Christopher J. McDermott, </a:t>
            </a:r>
            <a:r>
              <a:rPr lang="en-CA" sz="1200" noProof="0">
                <a:solidFill>
                  <a:schemeClr val="accent1"/>
                </a:solidFill>
                <a:latin typeface="Arial Nova" panose="020B0504020202020204" pitchFamily="34" charset="0"/>
              </a:rPr>
              <a:t>PhD, MD, FRCP</a:t>
            </a:r>
          </a:p>
          <a:p>
            <a:pPr marL="0" indent="0">
              <a:buNone/>
            </a:pPr>
            <a:r>
              <a:rPr lang="en-CA" sz="1400" noProof="0">
                <a:latin typeface="Arial Nova" panose="020B0504020202020204" pitchFamily="34" charset="0"/>
              </a:rPr>
              <a:t>Neurologist </a:t>
            </a:r>
          </a:p>
          <a:p>
            <a:pPr marL="0" indent="0">
              <a:buNone/>
            </a:pPr>
            <a:r>
              <a:rPr lang="en-CA" sz="1400" noProof="0">
                <a:latin typeface="Arial Nova" panose="020B0504020202020204" pitchFamily="34" charset="0"/>
              </a:rPr>
              <a:t>University of Sheffield </a:t>
            </a:r>
          </a:p>
          <a:p>
            <a:r>
              <a:rPr lang="en-CA" sz="1400" noProof="0">
                <a:latin typeface="Arial Nova" panose="020B0504020202020204" pitchFamily="34" charset="0"/>
              </a:rPr>
              <a:t>Sheffield, England, UK</a:t>
            </a:r>
          </a:p>
          <a:p>
            <a:pPr marL="0" indent="0">
              <a:buNone/>
            </a:pPr>
            <a:endParaRPr lang="en-CA" sz="1200" b="1" noProof="0">
              <a:latin typeface="Arial Nova" panose="020B0504020202020204" pitchFamily="34" charset="0"/>
            </a:endParaRPr>
          </a:p>
        </p:txBody>
      </p:sp>
      <p:sp>
        <p:nvSpPr>
          <p:cNvPr id="16" name="TextBox 15">
            <a:extLst>
              <a:ext uri="{FF2B5EF4-FFF2-40B4-BE49-F238E27FC236}">
                <a16:creationId xmlns:a16="http://schemas.microsoft.com/office/drawing/2014/main" id="{020E9671-7F80-890F-780E-F831AA6C8B4F}"/>
              </a:ext>
            </a:extLst>
          </p:cNvPr>
          <p:cNvSpPr txBox="1"/>
          <p:nvPr/>
        </p:nvSpPr>
        <p:spPr>
          <a:xfrm>
            <a:off x="1604200" y="3170309"/>
            <a:ext cx="3592639" cy="984885"/>
          </a:xfrm>
          <a:prstGeom prst="rect">
            <a:avLst/>
          </a:prstGeom>
          <a:noFill/>
        </p:spPr>
        <p:txBody>
          <a:bodyPr wrap="square" lIns="91440" tIns="45720" rIns="91440" bIns="45720" anchor="t">
            <a:spAutoFit/>
          </a:bodyPr>
          <a:lstStyle/>
          <a:p>
            <a:r>
              <a:rPr lang="en-CA" sz="1600" b="1" noProof="0">
                <a:solidFill>
                  <a:schemeClr val="accent1"/>
                </a:solidFill>
                <a:latin typeface="Arial Nova"/>
              </a:rPr>
              <a:t>Marla </a:t>
            </a:r>
            <a:r>
              <a:rPr lang="en-CA" sz="1600" b="1">
                <a:solidFill>
                  <a:schemeClr val="accent1"/>
                </a:solidFill>
                <a:latin typeface="Arial Nova"/>
              </a:rPr>
              <a:t>Calder, </a:t>
            </a:r>
            <a:r>
              <a:rPr lang="en-CA" sz="1200" err="1">
                <a:solidFill>
                  <a:schemeClr val="accent1"/>
                </a:solidFill>
                <a:latin typeface="Arial Nova"/>
              </a:rPr>
              <a:t>BScOT</a:t>
            </a:r>
            <a:endParaRPr lang="en-CA" sz="1600" b="1" noProof="0">
              <a:solidFill>
                <a:schemeClr val="accent1"/>
              </a:solidFill>
              <a:latin typeface="Arial Nova"/>
            </a:endParaRPr>
          </a:p>
          <a:p>
            <a:pPr marL="0" indent="0">
              <a:buNone/>
            </a:pPr>
            <a:r>
              <a:rPr lang="en-CA" sz="1400" noProof="0">
                <a:solidFill>
                  <a:schemeClr val="tx1">
                    <a:lumMod val="85000"/>
                    <a:lumOff val="15000"/>
                  </a:schemeClr>
                </a:solidFill>
                <a:latin typeface="Arial Nova"/>
              </a:rPr>
              <a:t>Occupational </a:t>
            </a:r>
            <a:r>
              <a:rPr lang="en-CA" sz="1400">
                <a:solidFill>
                  <a:schemeClr val="tx1">
                    <a:lumMod val="85000"/>
                    <a:lumOff val="15000"/>
                  </a:schemeClr>
                </a:solidFill>
                <a:latin typeface="Arial Nova"/>
              </a:rPr>
              <a:t>Therapist</a:t>
            </a:r>
            <a:r>
              <a:rPr lang="en-CA" sz="1400" noProof="0">
                <a:solidFill>
                  <a:schemeClr val="tx1">
                    <a:lumMod val="85000"/>
                    <a:lumOff val="15000"/>
                  </a:schemeClr>
                </a:solidFill>
                <a:latin typeface="Arial Nova"/>
              </a:rPr>
              <a:t> </a:t>
            </a:r>
          </a:p>
          <a:p>
            <a:pPr marL="0" indent="0">
              <a:buNone/>
            </a:pPr>
            <a:r>
              <a:rPr lang="en-CA" sz="1400" noProof="0">
                <a:solidFill>
                  <a:schemeClr val="tx1">
                    <a:lumMod val="85000"/>
                    <a:lumOff val="15000"/>
                  </a:schemeClr>
                </a:solidFill>
                <a:latin typeface="Arial Nova"/>
              </a:rPr>
              <a:t>Stan Cassidy Centre for Rehabilitation</a:t>
            </a:r>
          </a:p>
          <a:p>
            <a:pPr marL="0" indent="0">
              <a:buNone/>
            </a:pPr>
            <a:r>
              <a:rPr lang="en-CA" sz="1400" noProof="0">
                <a:solidFill>
                  <a:schemeClr val="tx1">
                    <a:lumMod val="85000"/>
                    <a:lumOff val="15000"/>
                  </a:schemeClr>
                </a:solidFill>
                <a:latin typeface="Arial Nova"/>
                <a:cs typeface="Segoe UI"/>
              </a:rPr>
              <a:t>Fredericton, New Brunswick, </a:t>
            </a:r>
            <a:r>
              <a:rPr lang="en-CA" sz="1400" noProof="0">
                <a:solidFill>
                  <a:schemeClr val="tx1">
                    <a:lumMod val="85000"/>
                    <a:lumOff val="15000"/>
                  </a:schemeClr>
                </a:solidFill>
                <a:latin typeface="Arial Nova"/>
              </a:rPr>
              <a:t>Canada</a:t>
            </a:r>
          </a:p>
        </p:txBody>
      </p:sp>
      <p:sp>
        <p:nvSpPr>
          <p:cNvPr id="18" name="TextBox 17">
            <a:extLst>
              <a:ext uri="{FF2B5EF4-FFF2-40B4-BE49-F238E27FC236}">
                <a16:creationId xmlns:a16="http://schemas.microsoft.com/office/drawing/2014/main" id="{AA55C69A-5440-BCE1-995F-D62A2377C721}"/>
              </a:ext>
            </a:extLst>
          </p:cNvPr>
          <p:cNvSpPr txBox="1"/>
          <p:nvPr/>
        </p:nvSpPr>
        <p:spPr>
          <a:xfrm>
            <a:off x="7599969" y="4970625"/>
            <a:ext cx="4395873" cy="769441"/>
          </a:xfrm>
          <a:prstGeom prst="rect">
            <a:avLst/>
          </a:prstGeom>
          <a:noFill/>
        </p:spPr>
        <p:txBody>
          <a:bodyPr wrap="square" lIns="91440" tIns="45720" rIns="91440" bIns="45720" anchor="t">
            <a:spAutoFit/>
          </a:bodyPr>
          <a:lstStyle/>
          <a:p>
            <a:pPr marL="0" indent="0">
              <a:buNone/>
            </a:pPr>
            <a:r>
              <a:rPr lang="en-CA" sz="1600" b="1" noProof="0">
                <a:solidFill>
                  <a:schemeClr val="accent1"/>
                </a:solidFill>
                <a:latin typeface="Arial Nova"/>
              </a:rPr>
              <a:t>Craig Reyenga</a:t>
            </a:r>
          </a:p>
          <a:p>
            <a:pPr marL="0" indent="0">
              <a:buNone/>
            </a:pPr>
            <a:r>
              <a:rPr lang="en-CA" sz="1400" noProof="0">
                <a:solidFill>
                  <a:schemeClr val="tx1">
                    <a:lumMod val="85000"/>
                    <a:lumOff val="15000"/>
                  </a:schemeClr>
                </a:solidFill>
                <a:latin typeface="Arial Nova"/>
              </a:rPr>
              <a:t>Person living with ALS/MND </a:t>
            </a:r>
          </a:p>
          <a:p>
            <a:r>
              <a:rPr lang="en-CA" sz="1400">
                <a:solidFill>
                  <a:srgbClr val="000000"/>
                </a:solidFill>
                <a:latin typeface="Arial Nova"/>
                <a:cs typeface="Segoe UI"/>
              </a:rPr>
              <a:t>Ottawa, Ontario, </a:t>
            </a:r>
            <a:r>
              <a:rPr lang="en-CA" sz="1400" noProof="0">
                <a:solidFill>
                  <a:srgbClr val="000000"/>
                </a:solidFill>
                <a:latin typeface="Arial Nova"/>
                <a:cs typeface="Segoe UI"/>
              </a:rPr>
              <a:t>Canada</a:t>
            </a:r>
            <a:endParaRPr lang="en-CA"/>
          </a:p>
        </p:txBody>
      </p:sp>
      <p:pic>
        <p:nvPicPr>
          <p:cNvPr id="20" name="Picture 19">
            <a:extLst>
              <a:ext uri="{FF2B5EF4-FFF2-40B4-BE49-F238E27FC236}">
                <a16:creationId xmlns:a16="http://schemas.microsoft.com/office/drawing/2014/main" id="{9D3FB85E-17D0-6231-3F01-6E5568F5D1DA}"/>
              </a:ext>
            </a:extLst>
          </p:cNvPr>
          <p:cNvPicPr>
            <a:picLocks/>
          </p:cNvPicPr>
          <p:nvPr/>
        </p:nvPicPr>
        <p:blipFill>
          <a:blip r:embed="rId8"/>
          <a:stretch>
            <a:fillRect/>
          </a:stretch>
        </p:blipFill>
        <p:spPr>
          <a:xfrm>
            <a:off x="6412567" y="4836108"/>
            <a:ext cx="1080000" cy="1080000"/>
          </a:xfrm>
          <a:prstGeom prst="ellipse">
            <a:avLst/>
          </a:prstGeom>
          <a:solidFill>
            <a:schemeClr val="accent1"/>
          </a:solidFill>
          <a:ln w="34925">
            <a:solidFill>
              <a:schemeClr val="accent1"/>
            </a:solidFill>
          </a:ln>
        </p:spPr>
      </p:pic>
      <p:sp>
        <p:nvSpPr>
          <p:cNvPr id="31" name="TextBox 30">
            <a:extLst>
              <a:ext uri="{FF2B5EF4-FFF2-40B4-BE49-F238E27FC236}">
                <a16:creationId xmlns:a16="http://schemas.microsoft.com/office/drawing/2014/main" id="{CA70B3C8-2CDC-2D42-62CF-3D394CE56BAE}"/>
              </a:ext>
            </a:extLst>
          </p:cNvPr>
          <p:cNvSpPr txBox="1"/>
          <p:nvPr/>
        </p:nvSpPr>
        <p:spPr>
          <a:xfrm>
            <a:off x="1630532" y="1169509"/>
            <a:ext cx="4689920" cy="1515800"/>
          </a:xfrm>
          <a:prstGeom prst="rect">
            <a:avLst/>
          </a:prstGeom>
          <a:noFill/>
        </p:spPr>
        <p:txBody>
          <a:bodyPr wrap="square">
            <a:spAutoFit/>
          </a:bodyPr>
          <a:lstStyle/>
          <a:p>
            <a:pPr>
              <a:spcBef>
                <a:spcPts val="300"/>
              </a:spcBef>
            </a:pPr>
            <a:r>
              <a:rPr lang="en-CA" b="1" noProof="0">
                <a:solidFill>
                  <a:schemeClr val="accent3"/>
                </a:solidFill>
                <a:latin typeface="Arial Nova" panose="020B0504020202020204" pitchFamily="34" charset="0"/>
              </a:rPr>
              <a:t>CHAIR</a:t>
            </a:r>
            <a:endParaRPr lang="en-CA" sz="1600" b="1" noProof="0">
              <a:solidFill>
                <a:schemeClr val="accent3"/>
              </a:solidFill>
              <a:latin typeface="Arial Nova" panose="020B0504020202020204" pitchFamily="34" charset="0"/>
            </a:endParaRPr>
          </a:p>
          <a:p>
            <a:pPr>
              <a:spcBef>
                <a:spcPts val="300"/>
              </a:spcBef>
            </a:pPr>
            <a:r>
              <a:rPr lang="en-CA" sz="1600" b="1" noProof="0">
                <a:solidFill>
                  <a:schemeClr val="accent1"/>
                </a:solidFill>
                <a:latin typeface="Arial Nova" panose="020B0504020202020204" pitchFamily="34" charset="0"/>
              </a:rPr>
              <a:t>Prof. Orla Hardiman, </a:t>
            </a:r>
            <a:r>
              <a:rPr lang="en-CA" sz="1200" noProof="0">
                <a:solidFill>
                  <a:schemeClr val="accent1"/>
                </a:solidFill>
                <a:latin typeface="Arial Nova" panose="020B0504020202020204" pitchFamily="34" charset="0"/>
                <a:ea typeface="Calibri"/>
                <a:cs typeface="Calibri"/>
              </a:rPr>
              <a:t>BSc, MB, MD, FRCPI, FTCD, MRIA </a:t>
            </a:r>
          </a:p>
          <a:p>
            <a:r>
              <a:rPr lang="en-CA" sz="1400" noProof="0">
                <a:solidFill>
                  <a:schemeClr val="tx1">
                    <a:lumMod val="85000"/>
                    <a:lumOff val="15000"/>
                  </a:schemeClr>
                </a:solidFill>
                <a:latin typeface="Arial Nova" panose="020B0504020202020204" pitchFamily="34" charset="0"/>
                <a:ea typeface="Calibri"/>
                <a:cs typeface="Calibri"/>
              </a:rPr>
              <a:t>Professor of Neurology, Trinity College Dublin</a:t>
            </a:r>
          </a:p>
          <a:p>
            <a:r>
              <a:rPr lang="en-CA" sz="1400" noProof="0">
                <a:solidFill>
                  <a:schemeClr val="tx1">
                    <a:lumMod val="85000"/>
                    <a:lumOff val="15000"/>
                  </a:schemeClr>
                </a:solidFill>
                <a:latin typeface="Arial Nova" panose="020B0504020202020204" pitchFamily="34" charset="0"/>
                <a:ea typeface="Calibri"/>
                <a:cs typeface="Calibri"/>
              </a:rPr>
              <a:t>Consultant Neurologist, National Neuroscience Centre</a:t>
            </a:r>
          </a:p>
          <a:p>
            <a:r>
              <a:rPr lang="en-CA" sz="1400" noProof="0">
                <a:solidFill>
                  <a:schemeClr val="tx1">
                    <a:lumMod val="85000"/>
                    <a:lumOff val="15000"/>
                  </a:schemeClr>
                </a:solidFill>
                <a:latin typeface="Arial Nova" panose="020B0504020202020204" pitchFamily="34" charset="0"/>
                <a:ea typeface="Calibri"/>
                <a:cs typeface="Calibri"/>
              </a:rPr>
              <a:t>Beaumont Hospital</a:t>
            </a:r>
          </a:p>
          <a:p>
            <a:r>
              <a:rPr lang="en-CA" sz="1400" noProof="0">
                <a:solidFill>
                  <a:schemeClr val="tx1">
                    <a:lumMod val="85000"/>
                    <a:lumOff val="15000"/>
                  </a:schemeClr>
                </a:solidFill>
                <a:latin typeface="Arial Nova" panose="020B0504020202020204" pitchFamily="34" charset="0"/>
                <a:ea typeface="Calibri"/>
                <a:cs typeface="Calibri"/>
              </a:rPr>
              <a:t>Dublin, Ireland</a:t>
            </a:r>
            <a:endParaRPr lang="en-CA" sz="1400" noProof="0">
              <a:solidFill>
                <a:schemeClr val="tx1">
                  <a:lumMod val="85000"/>
                  <a:lumOff val="15000"/>
                </a:schemeClr>
              </a:solidFill>
              <a:latin typeface="Arial Nova" panose="020B0504020202020204" pitchFamily="34" charset="0"/>
            </a:endParaRPr>
          </a:p>
        </p:txBody>
      </p:sp>
    </p:spTree>
    <p:extLst>
      <p:ext uri="{BB962C8B-B14F-4D97-AF65-F5344CB8AC3E}">
        <p14:creationId xmlns:p14="http://schemas.microsoft.com/office/powerpoint/2010/main" val="2575060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1B973-8347-9D8C-C3F1-C9DC7ECFE052}"/>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D24246D1-F327-F20C-A24B-CF65667C7DF0}"/>
              </a:ext>
            </a:extLst>
          </p:cNvPr>
          <p:cNvSpPr/>
          <p:nvPr/>
        </p:nvSpPr>
        <p:spPr>
          <a:xfrm>
            <a:off x="1162179" y="2308713"/>
            <a:ext cx="2162477" cy="2162477"/>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2" name="Oval 11">
            <a:extLst>
              <a:ext uri="{FF2B5EF4-FFF2-40B4-BE49-F238E27FC236}">
                <a16:creationId xmlns:a16="http://schemas.microsoft.com/office/drawing/2014/main" id="{5B593154-56E5-9588-264D-28A1A69FEFF7}"/>
              </a:ext>
            </a:extLst>
          </p:cNvPr>
          <p:cNvSpPr/>
          <p:nvPr/>
        </p:nvSpPr>
        <p:spPr>
          <a:xfrm>
            <a:off x="4724529" y="2308713"/>
            <a:ext cx="2162477" cy="2162477"/>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4" name="Oval 13">
            <a:extLst>
              <a:ext uri="{FF2B5EF4-FFF2-40B4-BE49-F238E27FC236}">
                <a16:creationId xmlns:a16="http://schemas.microsoft.com/office/drawing/2014/main" id="{AE227ADC-FF4D-489C-84B7-8AA30B481355}"/>
              </a:ext>
            </a:extLst>
          </p:cNvPr>
          <p:cNvSpPr/>
          <p:nvPr/>
        </p:nvSpPr>
        <p:spPr>
          <a:xfrm>
            <a:off x="8372604" y="2308713"/>
            <a:ext cx="2162477" cy="2162477"/>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2" name="Title 1">
            <a:extLst>
              <a:ext uri="{FF2B5EF4-FFF2-40B4-BE49-F238E27FC236}">
                <a16:creationId xmlns:a16="http://schemas.microsoft.com/office/drawing/2014/main" id="{9F21392A-9371-8BFF-0D5F-8C27B1CDD999}"/>
              </a:ext>
            </a:extLst>
          </p:cNvPr>
          <p:cNvSpPr>
            <a:spLocks noGrp="1"/>
          </p:cNvSpPr>
          <p:nvPr>
            <p:ph type="title"/>
          </p:nvPr>
        </p:nvSpPr>
        <p:spPr>
          <a:xfrm>
            <a:off x="360000" y="360000"/>
            <a:ext cx="9242103" cy="535531"/>
          </a:xfrm>
        </p:spPr>
        <p:txBody>
          <a:bodyPr>
            <a:spAutoFit/>
          </a:bodyPr>
          <a:lstStyle/>
          <a:p>
            <a:r>
              <a:rPr lang="en-CA" u="sng" noProof="0">
                <a:latin typeface="+mj-lt"/>
              </a:rPr>
              <a:t>When</a:t>
            </a:r>
            <a:r>
              <a:rPr lang="en-CA" noProof="0">
                <a:latin typeface="+mj-lt"/>
              </a:rPr>
              <a:t> to Refer </a:t>
            </a:r>
          </a:p>
        </p:txBody>
      </p:sp>
      <p:sp>
        <p:nvSpPr>
          <p:cNvPr id="3" name="Content Placeholder 2">
            <a:extLst>
              <a:ext uri="{FF2B5EF4-FFF2-40B4-BE49-F238E27FC236}">
                <a16:creationId xmlns:a16="http://schemas.microsoft.com/office/drawing/2014/main" id="{DE549FA6-AAC4-782B-F95E-C57454594502}"/>
              </a:ext>
            </a:extLst>
          </p:cNvPr>
          <p:cNvSpPr>
            <a:spLocks noGrp="1"/>
          </p:cNvSpPr>
          <p:nvPr>
            <p:ph idx="1"/>
          </p:nvPr>
        </p:nvSpPr>
        <p:spPr/>
        <p:txBody>
          <a:bodyPr>
            <a:normAutofit/>
          </a:bodyPr>
          <a:lstStyle/>
          <a:p>
            <a:pPr marL="0" indent="0">
              <a:buNone/>
            </a:pPr>
            <a:r>
              <a:rPr lang="en-CA" b="1" noProof="0">
                <a:solidFill>
                  <a:schemeClr val="accent3"/>
                </a:solidFill>
              </a:rPr>
              <a:t>Referral to an ALS/MND clinic/specialist should occur:</a:t>
            </a:r>
          </a:p>
        </p:txBody>
      </p:sp>
      <p:sp>
        <p:nvSpPr>
          <p:cNvPr id="9" name="Text Placeholder 8">
            <a:extLst>
              <a:ext uri="{FF2B5EF4-FFF2-40B4-BE49-F238E27FC236}">
                <a16:creationId xmlns:a16="http://schemas.microsoft.com/office/drawing/2014/main" id="{FE3EB8C9-5CE7-6340-3BE8-6B0111EE450F}"/>
              </a:ext>
            </a:extLst>
          </p:cNvPr>
          <p:cNvSpPr>
            <a:spLocks noGrp="1"/>
          </p:cNvSpPr>
          <p:nvPr>
            <p:ph type="body" sz="quarter" idx="16"/>
          </p:nvPr>
        </p:nvSpPr>
        <p:spPr/>
        <p:txBody>
          <a:bodyPr/>
          <a:lstStyle/>
          <a:p>
            <a:r>
              <a:rPr lang="en-CA" sz="800"/>
              <a:t>ALS, amyotrophic lateral sclerosis; MND, motor neuron disease </a:t>
            </a:r>
          </a:p>
          <a:p>
            <a:r>
              <a:rPr lang="en-CA" sz="800" noProof="0" err="1"/>
              <a:t>ReferALS</a:t>
            </a:r>
            <a:r>
              <a:rPr lang="en-CA" sz="800" noProof="0"/>
              <a:t> Early Referral Tool. July 25, 2024. https://als.ca/resource/referals-early-referral-tool/ Accessed July 9, 2025. </a:t>
            </a:r>
          </a:p>
        </p:txBody>
      </p:sp>
      <p:sp>
        <p:nvSpPr>
          <p:cNvPr id="8" name="TextBox 7">
            <a:extLst>
              <a:ext uri="{FF2B5EF4-FFF2-40B4-BE49-F238E27FC236}">
                <a16:creationId xmlns:a16="http://schemas.microsoft.com/office/drawing/2014/main" id="{958E5F3F-6A61-C798-617D-781AF4952087}"/>
              </a:ext>
            </a:extLst>
          </p:cNvPr>
          <p:cNvSpPr txBox="1"/>
          <p:nvPr/>
        </p:nvSpPr>
        <p:spPr>
          <a:xfrm>
            <a:off x="515441" y="4624233"/>
            <a:ext cx="3304538" cy="646331"/>
          </a:xfrm>
          <a:prstGeom prst="rect">
            <a:avLst/>
          </a:prstGeom>
          <a:noFill/>
        </p:spPr>
        <p:txBody>
          <a:bodyPr wrap="square">
            <a:spAutoFit/>
          </a:bodyPr>
          <a:lstStyle/>
          <a:p>
            <a:pPr lvl="1" algn="ctr">
              <a:spcBef>
                <a:spcPts val="400"/>
              </a:spcBef>
              <a:spcAft>
                <a:spcPts val="400"/>
              </a:spcAft>
            </a:pPr>
            <a:r>
              <a:rPr lang="en-CA" b="1" noProof="0">
                <a:solidFill>
                  <a:schemeClr val="tx1">
                    <a:lumMod val="85000"/>
                    <a:lumOff val="15000"/>
                  </a:schemeClr>
                </a:solidFill>
              </a:rPr>
              <a:t>…as soon as ALS/MND is suspected </a:t>
            </a:r>
          </a:p>
        </p:txBody>
      </p:sp>
      <p:grpSp>
        <p:nvGrpSpPr>
          <p:cNvPr id="18" name="Group 17">
            <a:extLst>
              <a:ext uri="{FF2B5EF4-FFF2-40B4-BE49-F238E27FC236}">
                <a16:creationId xmlns:a16="http://schemas.microsoft.com/office/drawing/2014/main" id="{A6C1E9DF-4830-E559-43DA-B88A9EF228CF}"/>
              </a:ext>
            </a:extLst>
          </p:cNvPr>
          <p:cNvGrpSpPr/>
          <p:nvPr/>
        </p:nvGrpSpPr>
        <p:grpSpPr>
          <a:xfrm>
            <a:off x="4966316" y="2611025"/>
            <a:ext cx="1758142" cy="1533907"/>
            <a:chOff x="4571300" y="2543045"/>
            <a:chExt cx="2462249" cy="2148211"/>
          </a:xfrm>
        </p:grpSpPr>
        <p:pic>
          <p:nvPicPr>
            <p:cNvPr id="10" name="Graphic 9" descr="Clipboard Partially Crossed outline">
              <a:extLst>
                <a:ext uri="{FF2B5EF4-FFF2-40B4-BE49-F238E27FC236}">
                  <a16:creationId xmlns:a16="http://schemas.microsoft.com/office/drawing/2014/main" id="{FC73CFAA-E0AB-6B7B-C7A1-286FEB480A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9650" y="2764247"/>
              <a:ext cx="2133899" cy="1927009"/>
            </a:xfrm>
            <a:prstGeom prst="rect">
              <a:avLst/>
            </a:prstGeom>
          </p:spPr>
        </p:pic>
        <p:pic>
          <p:nvPicPr>
            <p:cNvPr id="16" name="Graphic 15" descr="Arrow: Straight with solid fill">
              <a:extLst>
                <a:ext uri="{FF2B5EF4-FFF2-40B4-BE49-F238E27FC236}">
                  <a16:creationId xmlns:a16="http://schemas.microsoft.com/office/drawing/2014/main" id="{21318F41-F054-3A6C-A394-070671FC1C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99327">
              <a:off x="4571300" y="2543045"/>
              <a:ext cx="1155952" cy="1363455"/>
            </a:xfrm>
            <a:prstGeom prst="rect">
              <a:avLst/>
            </a:prstGeom>
          </p:spPr>
        </p:pic>
      </p:grpSp>
      <p:sp>
        <p:nvSpPr>
          <p:cNvPr id="17" name="TextBox 16">
            <a:extLst>
              <a:ext uri="{FF2B5EF4-FFF2-40B4-BE49-F238E27FC236}">
                <a16:creationId xmlns:a16="http://schemas.microsoft.com/office/drawing/2014/main" id="{98CFD4DC-C5AF-0E0E-8BF0-52A3E2D6FDE8}"/>
              </a:ext>
            </a:extLst>
          </p:cNvPr>
          <p:cNvSpPr txBox="1"/>
          <p:nvPr/>
        </p:nvSpPr>
        <p:spPr>
          <a:xfrm>
            <a:off x="3819978" y="4624233"/>
            <a:ext cx="3904343" cy="646331"/>
          </a:xfrm>
          <a:prstGeom prst="rect">
            <a:avLst/>
          </a:prstGeom>
          <a:noFill/>
        </p:spPr>
        <p:txBody>
          <a:bodyPr wrap="square">
            <a:spAutoFit/>
          </a:bodyPr>
          <a:lstStyle/>
          <a:p>
            <a:pPr lvl="1" algn="ctr">
              <a:spcBef>
                <a:spcPts val="400"/>
              </a:spcBef>
              <a:spcAft>
                <a:spcPts val="400"/>
              </a:spcAft>
            </a:pPr>
            <a:r>
              <a:rPr lang="en-CA" b="1" noProof="0">
                <a:solidFill>
                  <a:schemeClr val="accent1"/>
                </a:solidFill>
              </a:rPr>
              <a:t>…prior to the completion of diagnostic testing</a:t>
            </a:r>
          </a:p>
        </p:txBody>
      </p:sp>
      <p:sp>
        <p:nvSpPr>
          <p:cNvPr id="19" name="TextBox 18">
            <a:extLst>
              <a:ext uri="{FF2B5EF4-FFF2-40B4-BE49-F238E27FC236}">
                <a16:creationId xmlns:a16="http://schemas.microsoft.com/office/drawing/2014/main" id="{3B414F63-5836-9989-5C9D-315076D1B661}"/>
              </a:ext>
            </a:extLst>
          </p:cNvPr>
          <p:cNvSpPr txBox="1"/>
          <p:nvPr/>
        </p:nvSpPr>
        <p:spPr>
          <a:xfrm>
            <a:off x="7796718" y="4624233"/>
            <a:ext cx="3314248" cy="646331"/>
          </a:xfrm>
          <a:prstGeom prst="rect">
            <a:avLst/>
          </a:prstGeom>
          <a:noFill/>
        </p:spPr>
        <p:txBody>
          <a:bodyPr wrap="square">
            <a:spAutoFit/>
          </a:bodyPr>
          <a:lstStyle/>
          <a:p>
            <a:pPr lvl="1" algn="ctr">
              <a:spcBef>
                <a:spcPts val="400"/>
              </a:spcBef>
              <a:spcAft>
                <a:spcPts val="400"/>
              </a:spcAft>
            </a:pPr>
            <a:r>
              <a:rPr lang="en-CA" b="1" noProof="0">
                <a:solidFill>
                  <a:schemeClr val="accent3"/>
                </a:solidFill>
              </a:rPr>
              <a:t>…in the absence of a definite diagnosis </a:t>
            </a:r>
          </a:p>
        </p:txBody>
      </p:sp>
      <p:grpSp>
        <p:nvGrpSpPr>
          <p:cNvPr id="20" name="Group 19">
            <a:extLst>
              <a:ext uri="{FF2B5EF4-FFF2-40B4-BE49-F238E27FC236}">
                <a16:creationId xmlns:a16="http://schemas.microsoft.com/office/drawing/2014/main" id="{81A445BD-6A74-1365-4371-9970A61342A4}"/>
              </a:ext>
            </a:extLst>
          </p:cNvPr>
          <p:cNvGrpSpPr/>
          <p:nvPr/>
        </p:nvGrpSpPr>
        <p:grpSpPr>
          <a:xfrm>
            <a:off x="8452700" y="2533832"/>
            <a:ext cx="2002283" cy="1814517"/>
            <a:chOff x="8844269" y="2155427"/>
            <a:chExt cx="2376795" cy="2153908"/>
          </a:xfrm>
        </p:grpSpPr>
        <p:pic>
          <p:nvPicPr>
            <p:cNvPr id="21" name="Graphic 20" descr="Test Dummy with solid fill">
              <a:extLst>
                <a:ext uri="{FF2B5EF4-FFF2-40B4-BE49-F238E27FC236}">
                  <a16:creationId xmlns:a16="http://schemas.microsoft.com/office/drawing/2014/main" id="{EFC5A846-1EBD-4E46-7A4A-F149A158DF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4269" y="2577589"/>
              <a:ext cx="980536" cy="980536"/>
            </a:xfrm>
            <a:prstGeom prst="rect">
              <a:avLst/>
            </a:prstGeom>
          </p:spPr>
        </p:pic>
        <p:pic>
          <p:nvPicPr>
            <p:cNvPr id="23" name="Graphic 22" descr="Clipboard Partially Crossed with solid fill">
              <a:extLst>
                <a:ext uri="{FF2B5EF4-FFF2-40B4-BE49-F238E27FC236}">
                  <a16:creationId xmlns:a16="http://schemas.microsoft.com/office/drawing/2014/main" id="{7AB24B5F-EE86-EB48-A04C-C3BD4804F7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3971" y="2155427"/>
              <a:ext cx="980536" cy="980536"/>
            </a:xfrm>
            <a:prstGeom prst="rect">
              <a:avLst/>
            </a:prstGeom>
          </p:spPr>
        </p:pic>
        <p:pic>
          <p:nvPicPr>
            <p:cNvPr id="25" name="Graphic 24" descr="Test tubes with solid fill">
              <a:extLst>
                <a:ext uri="{FF2B5EF4-FFF2-40B4-BE49-F238E27FC236}">
                  <a16:creationId xmlns:a16="http://schemas.microsoft.com/office/drawing/2014/main" id="{DE330943-19E9-7308-2ED9-819F3CB74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65064" y="2744090"/>
              <a:ext cx="756000" cy="756000"/>
            </a:xfrm>
            <a:prstGeom prst="rect">
              <a:avLst/>
            </a:prstGeom>
          </p:spPr>
        </p:pic>
        <p:pic>
          <p:nvPicPr>
            <p:cNvPr id="27" name="Graphic 26" descr="Badge Question Mark with solid fill">
              <a:extLst>
                <a:ext uri="{FF2B5EF4-FFF2-40B4-BE49-F238E27FC236}">
                  <a16:creationId xmlns:a16="http://schemas.microsoft.com/office/drawing/2014/main" id="{174D5BB5-E054-78C9-7246-BCB3D804897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53971" y="3157335"/>
              <a:ext cx="1152000" cy="1152000"/>
            </a:xfrm>
            <a:prstGeom prst="rect">
              <a:avLst/>
            </a:prstGeom>
          </p:spPr>
        </p:pic>
      </p:grpSp>
      <p:pic>
        <p:nvPicPr>
          <p:cNvPr id="24" name="Graphic 23">
            <a:extLst>
              <a:ext uri="{FF2B5EF4-FFF2-40B4-BE49-F238E27FC236}">
                <a16:creationId xmlns:a16="http://schemas.microsoft.com/office/drawing/2014/main" id="{F0EB0A68-AD56-F820-CE78-49732F1D6BF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11508" y="2688060"/>
            <a:ext cx="1601759" cy="1187699"/>
          </a:xfrm>
          <a:prstGeom prst="rect">
            <a:avLst/>
          </a:prstGeom>
        </p:spPr>
      </p:pic>
    </p:spTree>
    <p:extLst>
      <p:ext uri="{BB962C8B-B14F-4D97-AF65-F5344CB8AC3E}">
        <p14:creationId xmlns:p14="http://schemas.microsoft.com/office/powerpoint/2010/main" val="2712385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85F9826-7490-C322-7C25-429C871133F6}"/>
              </a:ext>
            </a:extLst>
          </p:cNvPr>
          <p:cNvSpPr/>
          <p:nvPr/>
        </p:nvSpPr>
        <p:spPr>
          <a:xfrm>
            <a:off x="447465" y="1940264"/>
            <a:ext cx="5155050" cy="4274898"/>
          </a:xfrm>
          <a:prstGeom prst="roundRect">
            <a:avLst>
              <a:gd name="adj" fmla="val 7787"/>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6" name="Rectangle: Rounded Corners 15">
            <a:extLst>
              <a:ext uri="{FF2B5EF4-FFF2-40B4-BE49-F238E27FC236}">
                <a16:creationId xmlns:a16="http://schemas.microsoft.com/office/drawing/2014/main" id="{E2B72274-4D16-5381-67E0-DFEB4E2BA47C}"/>
              </a:ext>
            </a:extLst>
          </p:cNvPr>
          <p:cNvSpPr/>
          <p:nvPr/>
        </p:nvSpPr>
        <p:spPr>
          <a:xfrm>
            <a:off x="6006437" y="1940264"/>
            <a:ext cx="5642308" cy="4274898"/>
          </a:xfrm>
          <a:prstGeom prst="roundRect">
            <a:avLst>
              <a:gd name="adj" fmla="val 7787"/>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76D71E57-4B54-A438-F7E2-052C0412B74F}"/>
              </a:ext>
            </a:extLst>
          </p:cNvPr>
          <p:cNvSpPr>
            <a:spLocks noGrp="1"/>
          </p:cNvSpPr>
          <p:nvPr>
            <p:ph type="title"/>
          </p:nvPr>
        </p:nvSpPr>
        <p:spPr>
          <a:xfrm>
            <a:off x="360000" y="360000"/>
            <a:ext cx="9242103" cy="535531"/>
          </a:xfrm>
        </p:spPr>
        <p:txBody>
          <a:bodyPr/>
          <a:lstStyle/>
          <a:p>
            <a:r>
              <a:rPr lang="en-CA" u="sng" noProof="0">
                <a:latin typeface="+mj-lt"/>
              </a:rPr>
              <a:t>How</a:t>
            </a:r>
            <a:r>
              <a:rPr lang="en-CA" noProof="0">
                <a:latin typeface="+mj-lt"/>
              </a:rPr>
              <a:t> to Refer </a:t>
            </a:r>
          </a:p>
        </p:txBody>
      </p:sp>
      <p:sp>
        <p:nvSpPr>
          <p:cNvPr id="9" name="Text Placeholder 8">
            <a:extLst>
              <a:ext uri="{FF2B5EF4-FFF2-40B4-BE49-F238E27FC236}">
                <a16:creationId xmlns:a16="http://schemas.microsoft.com/office/drawing/2014/main" id="{5417E536-D65E-8127-E836-80308B462D8D}"/>
              </a:ext>
            </a:extLst>
          </p:cNvPr>
          <p:cNvSpPr>
            <a:spLocks noGrp="1"/>
          </p:cNvSpPr>
          <p:nvPr>
            <p:ph type="body" sz="quarter" idx="16"/>
          </p:nvPr>
        </p:nvSpPr>
        <p:spPr/>
        <p:txBody>
          <a:bodyPr/>
          <a:lstStyle/>
          <a:p>
            <a:r>
              <a:rPr lang="en-CA" sz="800"/>
              <a:t>ALS, amyotrophic lateral sclerosis; MND, motor neuron disease </a:t>
            </a:r>
          </a:p>
          <a:p>
            <a:r>
              <a:rPr lang="en-CA" sz="800" noProof="0"/>
              <a:t>Adapted from: </a:t>
            </a:r>
            <a:r>
              <a:rPr lang="en-CA" sz="800" noProof="0" err="1"/>
              <a:t>ReferALS</a:t>
            </a:r>
            <a:r>
              <a:rPr lang="en-CA" sz="800" noProof="0"/>
              <a:t> Early Referral Tool. July 25, 2024. https://als.ca/resource/referals-early-referral-tool/ Accessed July 9, 2025. </a:t>
            </a:r>
          </a:p>
        </p:txBody>
      </p:sp>
      <p:sp>
        <p:nvSpPr>
          <p:cNvPr id="10" name="Content Placeholder 2">
            <a:extLst>
              <a:ext uri="{FF2B5EF4-FFF2-40B4-BE49-F238E27FC236}">
                <a16:creationId xmlns:a16="http://schemas.microsoft.com/office/drawing/2014/main" id="{E28F3B49-DE8C-0677-F59D-3854F9190DEE}"/>
              </a:ext>
            </a:extLst>
          </p:cNvPr>
          <p:cNvSpPr txBox="1">
            <a:spLocks/>
          </p:cNvSpPr>
          <p:nvPr/>
        </p:nvSpPr>
        <p:spPr>
          <a:xfrm>
            <a:off x="6081442" y="3088047"/>
            <a:ext cx="5642309" cy="3462902"/>
          </a:xfrm>
          <a:prstGeom prst="rect">
            <a:avLst/>
          </a:prstGeom>
        </p:spPr>
        <p:txBody>
          <a:bodyPr lIns="0"/>
          <a:lstStyle>
            <a:lvl1pPr marL="288000" indent="-288000" algn="l" defTabSz="914400" rtl="0" eaLnBrk="1" latinLnBrk="0" hangingPunct="1">
              <a:lnSpc>
                <a:spcPct val="100000"/>
              </a:lnSpc>
              <a:spcBef>
                <a:spcPts val="1000"/>
              </a:spcBef>
              <a:buClr>
                <a:schemeClr val="accent1"/>
              </a:buClr>
              <a:buSzPct val="100000"/>
              <a:buFontTx/>
              <a:buBlip>
                <a:blip r:embed="rId2">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noProof="0"/>
              <a:t>Use language that conveys urgency:</a:t>
            </a:r>
          </a:p>
          <a:p>
            <a:pPr lvl="1">
              <a:buClr>
                <a:srgbClr val="57CFAC"/>
              </a:buClr>
              <a:buSzPct val="90000"/>
              <a:buFont typeface="Courier New" panose="02070309020205020404" pitchFamily="49" charset="0"/>
              <a:buChar char="o"/>
            </a:pPr>
            <a:r>
              <a:rPr lang="en-CA" b="1" noProof="0"/>
              <a:t>Progressive, painless loss of function </a:t>
            </a:r>
            <a:r>
              <a:rPr lang="en-CA" noProof="0"/>
              <a:t>(e.g., speech, mobility, arm, leg) </a:t>
            </a:r>
            <a:r>
              <a:rPr lang="en-CA" b="1" noProof="0"/>
              <a:t>with no clear explanation</a:t>
            </a:r>
          </a:p>
          <a:p>
            <a:pPr lvl="1">
              <a:buClr>
                <a:srgbClr val="57CFAC"/>
              </a:buClr>
              <a:buSzPct val="90000"/>
              <a:buFont typeface="Courier New" panose="02070309020205020404" pitchFamily="49" charset="0"/>
              <a:buChar char="o"/>
            </a:pPr>
            <a:r>
              <a:rPr lang="en-CA" b="1" noProof="0"/>
              <a:t>Unexplained weight loss with breathlessness </a:t>
            </a:r>
            <a:r>
              <a:rPr lang="en-CA" noProof="0"/>
              <a:t>and</a:t>
            </a:r>
            <a:r>
              <a:rPr lang="en-CA" b="1" noProof="0"/>
              <a:t> no obvious cause </a:t>
            </a:r>
          </a:p>
          <a:p>
            <a:pPr lvl="1">
              <a:buClr>
                <a:srgbClr val="57CFAC"/>
              </a:buClr>
              <a:buSzPct val="90000"/>
              <a:buFont typeface="Courier New" panose="02070309020205020404" pitchFamily="49" charset="0"/>
              <a:buChar char="o"/>
            </a:pPr>
            <a:r>
              <a:rPr lang="en-CA" b="1" noProof="0"/>
              <a:t>“Clinical suspicion for ALS/MND”</a:t>
            </a:r>
          </a:p>
        </p:txBody>
      </p:sp>
      <p:sp>
        <p:nvSpPr>
          <p:cNvPr id="14" name="Content Placeholder 2">
            <a:extLst>
              <a:ext uri="{FF2B5EF4-FFF2-40B4-BE49-F238E27FC236}">
                <a16:creationId xmlns:a16="http://schemas.microsoft.com/office/drawing/2014/main" id="{D363BD09-E084-900D-0CCF-EFA9CCC55D87}"/>
              </a:ext>
            </a:extLst>
          </p:cNvPr>
          <p:cNvSpPr txBox="1">
            <a:spLocks/>
          </p:cNvSpPr>
          <p:nvPr/>
        </p:nvSpPr>
        <p:spPr>
          <a:xfrm>
            <a:off x="790898" y="3088047"/>
            <a:ext cx="4811617" cy="3127115"/>
          </a:xfrm>
          <a:prstGeom prst="rect">
            <a:avLst/>
          </a:prstGeom>
        </p:spPr>
        <p:txBody>
          <a:bodyPr lIns="0" tIns="45720" rIns="91440" bIns="45720" anchor="t"/>
          <a:lstStyle>
            <a:lvl1pPr marL="288000" indent="-288000" algn="l" defTabSz="914400" rtl="0" eaLnBrk="1" latinLnBrk="0" hangingPunct="1">
              <a:lnSpc>
                <a:spcPct val="100000"/>
              </a:lnSpc>
              <a:spcBef>
                <a:spcPts val="1000"/>
              </a:spcBef>
              <a:buClr>
                <a:schemeClr val="accent1"/>
              </a:buClr>
              <a:buSzPct val="100000"/>
              <a:buFontTx/>
              <a:buBlip>
                <a:blip r:embed="rId2">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buClr>
                <a:srgbClr val="57CFAC"/>
              </a:buClr>
              <a:buFont typeface="Wingdings" panose="05000000000000000000" pitchFamily="2" charset="2"/>
              <a:buChar char="§"/>
            </a:pPr>
            <a:r>
              <a:rPr lang="en-CA" noProof="0">
                <a:ea typeface="Roboto"/>
              </a:rPr>
              <a:t>Clearly document: </a:t>
            </a:r>
            <a:endParaRPr lang="en-US">
              <a:ea typeface="Roboto"/>
            </a:endParaRPr>
          </a:p>
          <a:p>
            <a:pPr marL="575945" lvl="1" indent="-287655">
              <a:buClr>
                <a:srgbClr val="57CFAC"/>
              </a:buClr>
              <a:buSzPct val="90000"/>
              <a:buFont typeface="Courier New" panose="02070309020205020404" pitchFamily="49" charset="0"/>
              <a:buChar char="o"/>
            </a:pPr>
            <a:r>
              <a:rPr lang="en-CA" noProof="0">
                <a:ea typeface="Roboto"/>
              </a:rPr>
              <a:t>Symptom timeline </a:t>
            </a:r>
            <a:endParaRPr lang="en-CA" noProof="0">
              <a:ea typeface="Roboto"/>
              <a:cs typeface="Open Sans"/>
            </a:endParaRPr>
          </a:p>
          <a:p>
            <a:pPr marL="575945" lvl="1" indent="-287655">
              <a:buClr>
                <a:srgbClr val="57CFAC"/>
              </a:buClr>
              <a:buSzPct val="90000"/>
              <a:buFont typeface="Courier New" panose="02070309020205020404" pitchFamily="49" charset="0"/>
              <a:buChar char="o"/>
            </a:pPr>
            <a:r>
              <a:rPr lang="en-CA" noProof="0">
                <a:ea typeface="Roboto"/>
              </a:rPr>
              <a:t>Functional impact (</a:t>
            </a:r>
            <a:r>
              <a:rPr lang="en-CA">
                <a:ea typeface="Roboto"/>
              </a:rPr>
              <a:t>e.g.,</a:t>
            </a:r>
            <a:r>
              <a:rPr lang="en-CA" noProof="0">
                <a:ea typeface="Roboto"/>
              </a:rPr>
              <a:t> speech, mobility, hand use)</a:t>
            </a:r>
            <a:endParaRPr lang="en-CA" noProof="0">
              <a:ea typeface="Roboto"/>
              <a:cs typeface="Open Sans"/>
            </a:endParaRPr>
          </a:p>
          <a:p>
            <a:pPr marL="575945" lvl="1" indent="-287655">
              <a:buClr>
                <a:srgbClr val="57CFAC"/>
              </a:buClr>
              <a:buSzPct val="90000"/>
              <a:buFont typeface="Courier New" panose="02070309020205020404" pitchFamily="49" charset="0"/>
              <a:buChar char="o"/>
            </a:pPr>
            <a:r>
              <a:rPr lang="en-CA" noProof="0">
                <a:ea typeface="Roboto"/>
              </a:rPr>
              <a:t>Neurological findings</a:t>
            </a:r>
            <a:endParaRPr lang="en-CA" b="1" noProof="0">
              <a:ea typeface="Roboto"/>
              <a:cs typeface="Open Sans"/>
            </a:endParaRPr>
          </a:p>
        </p:txBody>
      </p:sp>
      <p:sp>
        <p:nvSpPr>
          <p:cNvPr id="17" name="Oval 16">
            <a:extLst>
              <a:ext uri="{FF2B5EF4-FFF2-40B4-BE49-F238E27FC236}">
                <a16:creationId xmlns:a16="http://schemas.microsoft.com/office/drawing/2014/main" id="{235CC51C-FD76-CC0D-DDBA-B7D9075BE66E}"/>
              </a:ext>
            </a:extLst>
          </p:cNvPr>
          <p:cNvSpPr/>
          <p:nvPr/>
        </p:nvSpPr>
        <p:spPr>
          <a:xfrm>
            <a:off x="2371230" y="1125201"/>
            <a:ext cx="1307519" cy="1307519"/>
          </a:xfrm>
          <a:prstGeom prst="ellipse">
            <a:avLst/>
          </a:prstGeom>
          <a:solidFill>
            <a:srgbClr val="AD9BB8"/>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9" name="Oval 18">
            <a:extLst>
              <a:ext uri="{FF2B5EF4-FFF2-40B4-BE49-F238E27FC236}">
                <a16:creationId xmlns:a16="http://schemas.microsoft.com/office/drawing/2014/main" id="{AED3AAE1-5455-BCDC-4D04-7A93A5620E12}"/>
              </a:ext>
            </a:extLst>
          </p:cNvPr>
          <p:cNvSpPr/>
          <p:nvPr/>
        </p:nvSpPr>
        <p:spPr>
          <a:xfrm>
            <a:off x="8173831" y="1125201"/>
            <a:ext cx="1307519" cy="1307519"/>
          </a:xfrm>
          <a:prstGeom prst="ellipse">
            <a:avLst/>
          </a:prstGeom>
          <a:solidFill>
            <a:srgbClr val="AD9BB8"/>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1" name="Graphic 20">
            <a:extLst>
              <a:ext uri="{FF2B5EF4-FFF2-40B4-BE49-F238E27FC236}">
                <a16:creationId xmlns:a16="http://schemas.microsoft.com/office/drawing/2014/main" id="{51356F52-E655-0F67-80CD-12ADF1EE94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9378" y="1323613"/>
            <a:ext cx="836321" cy="888689"/>
          </a:xfrm>
          <a:prstGeom prst="rect">
            <a:avLst/>
          </a:prstGeom>
        </p:spPr>
      </p:pic>
      <p:pic>
        <p:nvPicPr>
          <p:cNvPr id="25" name="Graphic 24">
            <a:extLst>
              <a:ext uri="{FF2B5EF4-FFF2-40B4-BE49-F238E27FC236}">
                <a16:creationId xmlns:a16="http://schemas.microsoft.com/office/drawing/2014/main" id="{57F09441-62AB-D966-13A2-44EF6EB54D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1472" y="1274095"/>
            <a:ext cx="1035641" cy="1030955"/>
          </a:xfrm>
          <a:prstGeom prst="rect">
            <a:avLst/>
          </a:prstGeom>
        </p:spPr>
      </p:pic>
    </p:spTree>
    <p:extLst>
      <p:ext uri="{BB962C8B-B14F-4D97-AF65-F5344CB8AC3E}">
        <p14:creationId xmlns:p14="http://schemas.microsoft.com/office/powerpoint/2010/main" val="2599526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B54FE-AA0A-1BF0-637B-48B1D684DA7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5C54E1D-6AD1-0A3C-0A9C-4D2DB04E5469}"/>
              </a:ext>
            </a:extLst>
          </p:cNvPr>
          <p:cNvSpPr/>
          <p:nvPr/>
        </p:nvSpPr>
        <p:spPr>
          <a:xfrm>
            <a:off x="7235125" y="1044616"/>
            <a:ext cx="4310645" cy="5363987"/>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Picture 9">
            <a:extLst>
              <a:ext uri="{FF2B5EF4-FFF2-40B4-BE49-F238E27FC236}">
                <a16:creationId xmlns:a16="http://schemas.microsoft.com/office/drawing/2014/main" id="{1D4B7A91-81DA-5FC8-5DA1-EC545F62768C}"/>
              </a:ext>
            </a:extLst>
          </p:cNvPr>
          <p:cNvPicPr>
            <a:picLocks noChangeAspect="1"/>
          </p:cNvPicPr>
          <p:nvPr/>
        </p:nvPicPr>
        <p:blipFill>
          <a:blip r:embed="rId2"/>
          <a:stretch>
            <a:fillRect/>
          </a:stretch>
        </p:blipFill>
        <p:spPr>
          <a:xfrm>
            <a:off x="496207" y="1202164"/>
            <a:ext cx="6398604" cy="4685059"/>
          </a:xfrm>
          <a:prstGeom prst="rect">
            <a:avLst/>
          </a:prstGeom>
        </p:spPr>
      </p:pic>
      <p:sp>
        <p:nvSpPr>
          <p:cNvPr id="19" name="Title 18">
            <a:extLst>
              <a:ext uri="{FF2B5EF4-FFF2-40B4-BE49-F238E27FC236}">
                <a16:creationId xmlns:a16="http://schemas.microsoft.com/office/drawing/2014/main" id="{0670BAA9-A52E-0508-AB1B-FA57DEA0205F}"/>
              </a:ext>
            </a:extLst>
          </p:cNvPr>
          <p:cNvSpPr>
            <a:spLocks noGrp="1"/>
          </p:cNvSpPr>
          <p:nvPr>
            <p:ph type="title"/>
          </p:nvPr>
        </p:nvSpPr>
        <p:spPr>
          <a:xfrm>
            <a:off x="360000" y="360000"/>
            <a:ext cx="9242103" cy="535531"/>
          </a:xfrm>
        </p:spPr>
        <p:txBody>
          <a:bodyPr/>
          <a:lstStyle/>
          <a:p>
            <a:r>
              <a:rPr lang="en-CA" u="sng" noProof="0">
                <a:latin typeface="+mj-lt"/>
              </a:rPr>
              <a:t>Where</a:t>
            </a:r>
            <a:r>
              <a:rPr lang="en-CA" noProof="0">
                <a:latin typeface="+mj-lt"/>
              </a:rPr>
              <a:t> to Refer </a:t>
            </a:r>
          </a:p>
        </p:txBody>
      </p:sp>
      <p:sp>
        <p:nvSpPr>
          <p:cNvPr id="5" name="Text Placeholder 4">
            <a:extLst>
              <a:ext uri="{FF2B5EF4-FFF2-40B4-BE49-F238E27FC236}">
                <a16:creationId xmlns:a16="http://schemas.microsoft.com/office/drawing/2014/main" id="{0BBAAF87-DD15-99B9-682A-5ABA1F3DDD6C}"/>
              </a:ext>
            </a:extLst>
          </p:cNvPr>
          <p:cNvSpPr>
            <a:spLocks noGrp="1"/>
          </p:cNvSpPr>
          <p:nvPr>
            <p:ph type="body" sz="quarter" idx="16"/>
          </p:nvPr>
        </p:nvSpPr>
        <p:spPr/>
        <p:txBody>
          <a:bodyPr/>
          <a:lstStyle/>
          <a:p>
            <a:r>
              <a:rPr lang="en-CA" sz="800"/>
              <a:t>ALS, amyotrophic lateral sclerosis; MND, motor neuron disease </a:t>
            </a:r>
          </a:p>
          <a:p>
            <a:r>
              <a:rPr lang="en-CA" sz="800">
                <a:ea typeface="+mn-lt"/>
                <a:cs typeface="+mn-lt"/>
              </a:rPr>
              <a:t>https://www.als-mnd.org/support-for-pals-cals/clinical-care/global-clinic-locator/</a:t>
            </a:r>
            <a:endParaRPr lang="en-CA"/>
          </a:p>
        </p:txBody>
      </p:sp>
      <p:sp>
        <p:nvSpPr>
          <p:cNvPr id="9" name="TextBox 8">
            <a:extLst>
              <a:ext uri="{FF2B5EF4-FFF2-40B4-BE49-F238E27FC236}">
                <a16:creationId xmlns:a16="http://schemas.microsoft.com/office/drawing/2014/main" id="{62489606-7DC3-797C-4ABC-C94A99B5648A}"/>
              </a:ext>
            </a:extLst>
          </p:cNvPr>
          <p:cNvSpPr txBox="1"/>
          <p:nvPr/>
        </p:nvSpPr>
        <p:spPr>
          <a:xfrm>
            <a:off x="7306734" y="3509211"/>
            <a:ext cx="4155167" cy="830997"/>
          </a:xfrm>
          <a:prstGeom prst="rect">
            <a:avLst/>
          </a:prstGeom>
          <a:noFill/>
        </p:spPr>
        <p:txBody>
          <a:bodyPr wrap="square" lIns="91440" tIns="45720" rIns="91440" bIns="45720" anchor="t">
            <a:spAutoFit/>
          </a:bodyPr>
          <a:lstStyle/>
          <a:p>
            <a:pPr algn="ctr"/>
            <a:r>
              <a:rPr lang="en-CA" sz="1600" b="1" noProof="0"/>
              <a:t>The ALS/MND Global Clinical Locator is continually updated and expanded as new clinics/specialists are identified.</a:t>
            </a:r>
          </a:p>
        </p:txBody>
      </p:sp>
      <p:sp>
        <p:nvSpPr>
          <p:cNvPr id="14" name="Oval 13">
            <a:extLst>
              <a:ext uri="{FF2B5EF4-FFF2-40B4-BE49-F238E27FC236}">
                <a16:creationId xmlns:a16="http://schemas.microsoft.com/office/drawing/2014/main" id="{7F8DFCEE-9C5C-8683-D03F-7A4410F4F79E}"/>
              </a:ext>
            </a:extLst>
          </p:cNvPr>
          <p:cNvSpPr/>
          <p:nvPr/>
        </p:nvSpPr>
        <p:spPr>
          <a:xfrm>
            <a:off x="8737019" y="2047039"/>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8" name="Picture 17" descr="A black background with white text&#10;&#10;AI-generated content may be incorrect.">
            <a:extLst>
              <a:ext uri="{FF2B5EF4-FFF2-40B4-BE49-F238E27FC236}">
                <a16:creationId xmlns:a16="http://schemas.microsoft.com/office/drawing/2014/main" id="{274094A6-DB1E-52E0-8B8A-BA40758CF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944" y="1086402"/>
            <a:ext cx="2685671" cy="711703"/>
          </a:xfrm>
          <a:prstGeom prst="rect">
            <a:avLst/>
          </a:prstGeom>
        </p:spPr>
      </p:pic>
      <p:pic>
        <p:nvPicPr>
          <p:cNvPr id="23" name="Graphic 22">
            <a:extLst>
              <a:ext uri="{FF2B5EF4-FFF2-40B4-BE49-F238E27FC236}">
                <a16:creationId xmlns:a16="http://schemas.microsoft.com/office/drawing/2014/main" id="{F5E24243-8FB8-357E-E096-8254ECA7B6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8004" y="2267410"/>
            <a:ext cx="1072841" cy="866775"/>
          </a:xfrm>
          <a:prstGeom prst="rect">
            <a:avLst/>
          </a:prstGeom>
        </p:spPr>
      </p:pic>
      <p:pic>
        <p:nvPicPr>
          <p:cNvPr id="2" name="Picture 1" descr="A qr code with a few black squares&#10;&#10;AI-generated content may be incorrect.">
            <a:extLst>
              <a:ext uri="{FF2B5EF4-FFF2-40B4-BE49-F238E27FC236}">
                <a16:creationId xmlns:a16="http://schemas.microsoft.com/office/drawing/2014/main" id="{FE170382-0D63-1664-73CC-35D91C164B3C}"/>
              </a:ext>
            </a:extLst>
          </p:cNvPr>
          <p:cNvPicPr>
            <a:picLocks noChangeAspect="1"/>
          </p:cNvPicPr>
          <p:nvPr/>
        </p:nvPicPr>
        <p:blipFill>
          <a:blip r:embed="rId6"/>
          <a:stretch>
            <a:fillRect/>
          </a:stretch>
        </p:blipFill>
        <p:spPr>
          <a:xfrm>
            <a:off x="9784791" y="4709582"/>
            <a:ext cx="1375834" cy="1365251"/>
          </a:xfrm>
          <a:prstGeom prst="rect">
            <a:avLst/>
          </a:prstGeom>
          <a:ln w="28575">
            <a:solidFill>
              <a:schemeClr val="accent1"/>
            </a:solidFill>
          </a:ln>
        </p:spPr>
      </p:pic>
      <p:sp>
        <p:nvSpPr>
          <p:cNvPr id="4" name="TextBox 3">
            <a:extLst>
              <a:ext uri="{FF2B5EF4-FFF2-40B4-BE49-F238E27FC236}">
                <a16:creationId xmlns:a16="http://schemas.microsoft.com/office/drawing/2014/main" id="{63DF2C28-ED58-7C55-0AC5-562B299A1981}"/>
              </a:ext>
            </a:extLst>
          </p:cNvPr>
          <p:cNvSpPr txBox="1"/>
          <p:nvPr/>
        </p:nvSpPr>
        <p:spPr>
          <a:xfrm>
            <a:off x="7327900" y="5096710"/>
            <a:ext cx="2610001" cy="584775"/>
          </a:xfrm>
          <a:prstGeom prst="rect">
            <a:avLst/>
          </a:prstGeom>
          <a:noFill/>
        </p:spPr>
        <p:txBody>
          <a:bodyPr wrap="square" lIns="91440" tIns="45720" rIns="91440" bIns="45720" anchor="t">
            <a:spAutoFit/>
          </a:bodyPr>
          <a:lstStyle/>
          <a:p>
            <a:pPr algn="ctr"/>
            <a:r>
              <a:rPr lang="en-CA" sz="1600" b="1"/>
              <a:t>Scan the QR code to access the webpage.</a:t>
            </a:r>
            <a:endParaRPr lang="en-US"/>
          </a:p>
        </p:txBody>
      </p:sp>
    </p:spTree>
    <p:extLst>
      <p:ext uri="{BB962C8B-B14F-4D97-AF65-F5344CB8AC3E}">
        <p14:creationId xmlns:p14="http://schemas.microsoft.com/office/powerpoint/2010/main" val="1629003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D4248-4D16-F950-6257-CED1652F5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B6A93-5BED-2E89-C44D-3A0B8D4A4AA0}"/>
              </a:ext>
            </a:extLst>
          </p:cNvPr>
          <p:cNvSpPr>
            <a:spLocks noGrp="1"/>
          </p:cNvSpPr>
          <p:nvPr>
            <p:ph type="title"/>
          </p:nvPr>
        </p:nvSpPr>
        <p:spPr>
          <a:xfrm>
            <a:off x="360000" y="360000"/>
            <a:ext cx="8988103" cy="1089529"/>
          </a:xfrm>
        </p:spPr>
        <p:txBody>
          <a:bodyPr wrap="square" lIns="0" tIns="45720" rIns="91440" bIns="45720" anchor="t" anchorCtr="0">
            <a:spAutoFit/>
          </a:bodyPr>
          <a:lstStyle/>
          <a:p>
            <a:r>
              <a:rPr lang="en-CA" sz="3600">
                <a:latin typeface="+mj-lt"/>
                <a:ea typeface="Open Sans ExtraBold"/>
                <a:cs typeface="Open Sans ExtraBold"/>
              </a:rPr>
              <a:t>What if There is No ALS/MND Specialist in Your Region?</a:t>
            </a:r>
            <a:endParaRPr lang="en-CA" sz="3600" b="0">
              <a:solidFill>
                <a:srgbClr val="000000"/>
              </a:solidFill>
              <a:latin typeface="+mj-lt"/>
              <a:ea typeface="Open Sans ExtraBold"/>
              <a:cs typeface="Open Sans ExtraBold"/>
            </a:endParaRPr>
          </a:p>
        </p:txBody>
      </p:sp>
      <p:sp>
        <p:nvSpPr>
          <p:cNvPr id="11" name="Text Placeholder 10">
            <a:extLst>
              <a:ext uri="{FF2B5EF4-FFF2-40B4-BE49-F238E27FC236}">
                <a16:creationId xmlns:a16="http://schemas.microsoft.com/office/drawing/2014/main" id="{97379F25-1B6B-2A7F-80B9-485A2B74106F}"/>
              </a:ext>
            </a:extLst>
          </p:cNvPr>
          <p:cNvSpPr>
            <a:spLocks noGrp="1"/>
          </p:cNvSpPr>
          <p:nvPr>
            <p:ph type="body" sz="quarter" idx="16"/>
          </p:nvPr>
        </p:nvSpPr>
        <p:spPr/>
        <p:txBody>
          <a:bodyPr/>
          <a:lstStyle/>
          <a:p>
            <a:r>
              <a:rPr lang="en-CA" sz="800">
                <a:ea typeface="Roboto"/>
              </a:rPr>
              <a:t>ALS, amyotrophic lateral sclerosis; MND, motor neuron disease</a:t>
            </a:r>
            <a:endParaRPr lang="en-CA" sz="800" noProof="0">
              <a:ea typeface="Roboto"/>
            </a:endParaRPr>
          </a:p>
        </p:txBody>
      </p:sp>
      <p:grpSp>
        <p:nvGrpSpPr>
          <p:cNvPr id="16" name="Group 15">
            <a:extLst>
              <a:ext uri="{FF2B5EF4-FFF2-40B4-BE49-F238E27FC236}">
                <a16:creationId xmlns:a16="http://schemas.microsoft.com/office/drawing/2014/main" id="{D9E17402-9652-4ED4-0D8A-93D27A5F9836}"/>
              </a:ext>
            </a:extLst>
          </p:cNvPr>
          <p:cNvGrpSpPr/>
          <p:nvPr/>
        </p:nvGrpSpPr>
        <p:grpSpPr>
          <a:xfrm>
            <a:off x="1524924" y="3399772"/>
            <a:ext cx="1803400" cy="1803400"/>
            <a:chOff x="13657180" y="-889000"/>
            <a:chExt cx="1803400" cy="1803400"/>
          </a:xfrm>
        </p:grpSpPr>
        <p:sp>
          <p:nvSpPr>
            <p:cNvPr id="17" name="Oval 16">
              <a:extLst>
                <a:ext uri="{FF2B5EF4-FFF2-40B4-BE49-F238E27FC236}">
                  <a16:creationId xmlns:a16="http://schemas.microsoft.com/office/drawing/2014/main" id="{C5497847-D5DF-484B-C605-89D37FDD93C5}"/>
                </a:ext>
              </a:extLst>
            </p:cNvPr>
            <p:cNvSpPr/>
            <p:nvPr/>
          </p:nvSpPr>
          <p:spPr>
            <a:xfrm>
              <a:off x="13657180" y="-889000"/>
              <a:ext cx="1803400" cy="1803400"/>
            </a:xfrm>
            <a:prstGeom prst="ellipse">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8" name="Graphic 18" descr="Play outline">
              <a:extLst>
                <a:ext uri="{FF2B5EF4-FFF2-40B4-BE49-F238E27FC236}">
                  <a16:creationId xmlns:a16="http://schemas.microsoft.com/office/drawing/2014/main" id="{50EE99BD-11F2-C1FC-F035-1EC92B0447FA}"/>
                </a:ext>
              </a:extLst>
            </p:cNvPr>
            <p:cNvSpPr/>
            <p:nvPr/>
          </p:nvSpPr>
          <p:spPr>
            <a:xfrm>
              <a:off x="14389100" y="-338201"/>
              <a:ext cx="541391" cy="701801"/>
            </a:xfrm>
            <a:custGeom>
              <a:avLst/>
              <a:gdLst>
                <a:gd name="connsiteX0" fmla="*/ 0 w 541391"/>
                <a:gd name="connsiteY0" fmla="*/ 701802 h 701801"/>
                <a:gd name="connsiteX1" fmla="*/ 541391 w 541391"/>
                <a:gd name="connsiteY1" fmla="*/ 350901 h 701801"/>
                <a:gd name="connsiteX2" fmla="*/ 0 w 541391"/>
                <a:gd name="connsiteY2" fmla="*/ 0 h 701801"/>
                <a:gd name="connsiteX3" fmla="*/ 19050 w 541391"/>
                <a:gd name="connsiteY3" fmla="*/ 35052 h 701801"/>
                <a:gd name="connsiteX4" fmla="*/ 506359 w 541391"/>
                <a:gd name="connsiteY4" fmla="*/ 350901 h 701801"/>
                <a:gd name="connsiteX5" fmla="*/ 19050 w 541391"/>
                <a:gd name="connsiteY5" fmla="*/ 666750 h 701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391" h="701801">
                  <a:moveTo>
                    <a:pt x="0" y="701802"/>
                  </a:moveTo>
                  <a:lnTo>
                    <a:pt x="541391" y="350901"/>
                  </a:lnTo>
                  <a:lnTo>
                    <a:pt x="0" y="0"/>
                  </a:lnTo>
                  <a:close/>
                  <a:moveTo>
                    <a:pt x="19050" y="35052"/>
                  </a:moveTo>
                  <a:lnTo>
                    <a:pt x="506359" y="350901"/>
                  </a:lnTo>
                  <a:lnTo>
                    <a:pt x="19050" y="666750"/>
                  </a:lnTo>
                  <a:close/>
                </a:path>
              </a:pathLst>
            </a:custGeom>
            <a:solidFill>
              <a:schemeClr val="bg1"/>
            </a:solidFill>
            <a:ln w="25400" cap="flat">
              <a:solidFill>
                <a:schemeClr val="bg1"/>
              </a:solidFill>
              <a:prstDash val="solid"/>
              <a:miter/>
            </a:ln>
          </p:spPr>
          <p:txBody>
            <a:bodyPr rtlCol="0" anchor="ctr"/>
            <a:lstStyle/>
            <a:p>
              <a:endParaRPr lang="en-CA" noProof="0"/>
            </a:p>
          </p:txBody>
        </p:sp>
      </p:grpSp>
      <p:pic>
        <p:nvPicPr>
          <p:cNvPr id="6" name="Picture 5">
            <a:extLst>
              <a:ext uri="{FF2B5EF4-FFF2-40B4-BE49-F238E27FC236}">
                <a16:creationId xmlns:a16="http://schemas.microsoft.com/office/drawing/2014/main" id="{833B4711-023F-E6DB-E2EB-AC052F1303C0}"/>
              </a:ext>
            </a:extLst>
          </p:cNvPr>
          <p:cNvPicPr>
            <a:picLocks noChangeAspect="1"/>
          </p:cNvPicPr>
          <p:nvPr/>
        </p:nvPicPr>
        <p:blipFill>
          <a:blip r:embed="rId2"/>
          <a:srcRect l="2187"/>
          <a:stretch>
            <a:fillRect/>
          </a:stretch>
        </p:blipFill>
        <p:spPr>
          <a:xfrm>
            <a:off x="581868" y="1654827"/>
            <a:ext cx="6064016" cy="3418931"/>
          </a:xfrm>
          <a:prstGeom prst="rect">
            <a:avLst/>
          </a:prstGeom>
        </p:spPr>
      </p:pic>
      <p:sp>
        <p:nvSpPr>
          <p:cNvPr id="10" name="Rectangle: Rounded Corners 9">
            <a:extLst>
              <a:ext uri="{FF2B5EF4-FFF2-40B4-BE49-F238E27FC236}">
                <a16:creationId xmlns:a16="http://schemas.microsoft.com/office/drawing/2014/main" id="{31F5D868-A474-C858-BE45-DA3148CEA5F1}"/>
              </a:ext>
            </a:extLst>
          </p:cNvPr>
          <p:cNvSpPr/>
          <p:nvPr/>
        </p:nvSpPr>
        <p:spPr>
          <a:xfrm>
            <a:off x="6996397" y="1079158"/>
            <a:ext cx="4748730" cy="5363987"/>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4" name="Picture 13" descr="A black background with white text&#10;&#10;AI-generated content may be incorrect.">
            <a:extLst>
              <a:ext uri="{FF2B5EF4-FFF2-40B4-BE49-F238E27FC236}">
                <a16:creationId xmlns:a16="http://schemas.microsoft.com/office/drawing/2014/main" id="{4A0A0E00-B58F-EF56-022E-0AEA3360D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424" y="1086443"/>
            <a:ext cx="2685671" cy="711703"/>
          </a:xfrm>
          <a:prstGeom prst="rect">
            <a:avLst/>
          </a:prstGeom>
        </p:spPr>
      </p:pic>
      <p:sp>
        <p:nvSpPr>
          <p:cNvPr id="19" name="TextBox 18">
            <a:extLst>
              <a:ext uri="{FF2B5EF4-FFF2-40B4-BE49-F238E27FC236}">
                <a16:creationId xmlns:a16="http://schemas.microsoft.com/office/drawing/2014/main" id="{7AF64502-5E6C-DF7C-2CE5-0082AB55AD5D}"/>
              </a:ext>
            </a:extLst>
          </p:cNvPr>
          <p:cNvSpPr txBox="1"/>
          <p:nvPr/>
        </p:nvSpPr>
        <p:spPr>
          <a:xfrm>
            <a:off x="6996397" y="5203172"/>
            <a:ext cx="2610001" cy="584775"/>
          </a:xfrm>
          <a:prstGeom prst="rect">
            <a:avLst/>
          </a:prstGeom>
          <a:noFill/>
        </p:spPr>
        <p:txBody>
          <a:bodyPr wrap="square" lIns="91440" tIns="45720" rIns="91440" bIns="45720" anchor="t">
            <a:spAutoFit/>
          </a:bodyPr>
          <a:lstStyle/>
          <a:p>
            <a:pPr algn="ctr"/>
            <a:r>
              <a:rPr lang="en-CA" sz="1600" b="1"/>
              <a:t>Scan the QR code to access the webpage.</a:t>
            </a:r>
            <a:endParaRPr lang="en-US"/>
          </a:p>
        </p:txBody>
      </p:sp>
      <p:sp>
        <p:nvSpPr>
          <p:cNvPr id="20" name="Rectangle 1">
            <a:extLst>
              <a:ext uri="{FF2B5EF4-FFF2-40B4-BE49-F238E27FC236}">
                <a16:creationId xmlns:a16="http://schemas.microsoft.com/office/drawing/2014/main" id="{C97652E9-A80C-3498-56B9-E3ABAD6B7BCF}"/>
              </a:ext>
            </a:extLst>
          </p:cNvPr>
          <p:cNvSpPr>
            <a:spLocks noChangeArrowheads="1"/>
          </p:cNvSpPr>
          <p:nvPr/>
        </p:nvSpPr>
        <p:spPr bwMode="auto">
          <a:xfrm rot="10800000" flipV="1">
            <a:off x="6996397" y="2012712"/>
            <a:ext cx="455246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1600" b="0" i="0" u="none" strike="noStrike" cap="none" normalizeH="0" baseline="0">
                <a:ln>
                  <a:noFill/>
                </a:ln>
                <a:solidFill>
                  <a:schemeClr val="tx1"/>
                </a:solidFill>
                <a:effectLst/>
              </a:rPr>
              <a:t>Alliance member organization are valuable resources for region-specific information</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1600" b="0" i="0" u="none" strike="noStrike" cap="none" normalizeH="0" baseline="0">
                <a:ln>
                  <a:noFill/>
                </a:ln>
                <a:solidFill>
                  <a:schemeClr val="tx1"/>
                </a:solidFill>
                <a:effectLst/>
              </a:rPr>
              <a:t>When no specialist is available locally, people are often referred to the </a:t>
            </a:r>
            <a:r>
              <a:rPr kumimoji="0" lang="en-US" altLang="en-US" sz="1600" b="1" i="0" u="none" strike="noStrike" cap="none" normalizeH="0" baseline="0">
                <a:ln>
                  <a:noFill/>
                </a:ln>
                <a:solidFill>
                  <a:schemeClr val="tx1"/>
                </a:solidFill>
                <a:effectLst/>
              </a:rPr>
              <a:t>member map</a:t>
            </a:r>
            <a:r>
              <a:rPr kumimoji="0" lang="en-US" altLang="en-US" sz="1600" b="0" i="0" u="none" strike="noStrike" cap="none" normalizeH="0" baseline="0">
                <a:ln>
                  <a:noFill/>
                </a:ln>
                <a:solidFill>
                  <a:schemeClr val="tx1"/>
                </a:solidFill>
                <a:effectLst/>
              </a:rPr>
              <a:t> (different from clinic locator)</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1600" b="0" i="0" u="none" strike="noStrike" cap="none" normalizeH="0" baseline="0">
                <a:ln>
                  <a:noFill/>
                </a:ln>
                <a:solidFill>
                  <a:schemeClr val="tx1"/>
                </a:solidFill>
                <a:effectLst/>
              </a:rPr>
              <a:t>In countries without an ALS/MND organization, connect via the member map to a nearby country or </a:t>
            </a:r>
            <a:r>
              <a:rPr lang="en-US" altLang="en-US" sz="1600"/>
              <a:t>a</a:t>
            </a:r>
            <a:r>
              <a:rPr kumimoji="0" lang="en-US" altLang="en-US" sz="1600" b="0" i="0" u="none" strike="noStrike" cap="none" normalizeH="0" baseline="0">
                <a:ln>
                  <a:noFill/>
                </a:ln>
                <a:solidFill>
                  <a:schemeClr val="tx1"/>
                </a:solidFill>
                <a:effectLst/>
              </a:rPr>
              <a:t> country where th</a:t>
            </a:r>
            <a:r>
              <a:rPr lang="en-US" altLang="en-US" sz="1600"/>
              <a:t>e person</a:t>
            </a:r>
            <a:r>
              <a:rPr kumimoji="0" lang="en-US" altLang="en-US" sz="1600" b="0" i="0" u="none" strike="noStrike" cap="none" normalizeH="0" baseline="0">
                <a:ln>
                  <a:noFill/>
                </a:ln>
                <a:solidFill>
                  <a:schemeClr val="tx1"/>
                </a:solidFill>
                <a:effectLst/>
              </a:rPr>
              <a:t> has relatives to learn about available resources</a:t>
            </a:r>
          </a:p>
        </p:txBody>
      </p:sp>
      <p:pic>
        <p:nvPicPr>
          <p:cNvPr id="4" name="Picture 3" descr="A qr code on a white background&#10;&#10;AI-generated content may be incorrect.">
            <a:extLst>
              <a:ext uri="{FF2B5EF4-FFF2-40B4-BE49-F238E27FC236}">
                <a16:creationId xmlns:a16="http://schemas.microsoft.com/office/drawing/2014/main" id="{58CC6FB8-77D1-3E10-FD54-C2FD66784DA3}"/>
              </a:ext>
            </a:extLst>
          </p:cNvPr>
          <p:cNvPicPr>
            <a:picLocks noChangeAspect="1"/>
          </p:cNvPicPr>
          <p:nvPr/>
        </p:nvPicPr>
        <p:blipFill>
          <a:blip r:embed="rId4"/>
          <a:stretch>
            <a:fillRect/>
          </a:stretch>
        </p:blipFill>
        <p:spPr>
          <a:xfrm>
            <a:off x="9632277" y="4718022"/>
            <a:ext cx="1503174" cy="1541920"/>
          </a:xfrm>
          <a:prstGeom prst="rect">
            <a:avLst/>
          </a:prstGeom>
          <a:ln w="3175">
            <a:solidFill>
              <a:schemeClr val="accent1"/>
            </a:solidFill>
          </a:ln>
        </p:spPr>
      </p:pic>
    </p:spTree>
    <p:extLst>
      <p:ext uri="{BB962C8B-B14F-4D97-AF65-F5344CB8AC3E}">
        <p14:creationId xmlns:p14="http://schemas.microsoft.com/office/powerpoint/2010/main" val="3970168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7DD7F-95CE-7B0E-CEBC-03BE18A9358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3BD3C1-7F37-1F77-7BB0-EDD962E0CA93}"/>
              </a:ext>
            </a:extLst>
          </p:cNvPr>
          <p:cNvSpPr>
            <a:spLocks noGrp="1"/>
          </p:cNvSpPr>
          <p:nvPr>
            <p:ph type="title"/>
          </p:nvPr>
        </p:nvSpPr>
        <p:spPr>
          <a:xfrm>
            <a:off x="4619133" y="2405806"/>
            <a:ext cx="6674179" cy="875964"/>
          </a:xfrm>
        </p:spPr>
        <p:txBody>
          <a:bodyPr>
            <a:normAutofit fontScale="90000"/>
          </a:bodyPr>
          <a:lstStyle/>
          <a:p>
            <a:r>
              <a:rPr lang="en-CA" sz="4000" noProof="0"/>
              <a:t>Communicating Diagnostic Uncertainty and the Need for Specialist Referral</a:t>
            </a:r>
            <a:r>
              <a:rPr lang="en-CA" noProof="0"/>
              <a:t> </a:t>
            </a:r>
          </a:p>
        </p:txBody>
      </p:sp>
    </p:spTree>
    <p:extLst>
      <p:ext uri="{BB962C8B-B14F-4D97-AF65-F5344CB8AC3E}">
        <p14:creationId xmlns:p14="http://schemas.microsoft.com/office/powerpoint/2010/main" val="3853573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18ACB-CFFC-6300-1C31-6FA1CDED7B8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5C240B85-FAAF-7D3E-D029-43F6AB8A6127}"/>
              </a:ext>
            </a:extLst>
          </p:cNvPr>
          <p:cNvSpPr>
            <a:spLocks noGrp="1"/>
          </p:cNvSpPr>
          <p:nvPr>
            <p:ph type="title"/>
          </p:nvPr>
        </p:nvSpPr>
        <p:spPr>
          <a:xfrm>
            <a:off x="360001" y="360000"/>
            <a:ext cx="8536474" cy="978729"/>
          </a:xfrm>
        </p:spPr>
        <p:txBody>
          <a:bodyPr wrap="square">
            <a:spAutoFit/>
          </a:bodyPr>
          <a:lstStyle/>
          <a:p>
            <a:r>
              <a:rPr lang="en-CA" noProof="0">
                <a:latin typeface="+mj-lt"/>
              </a:rPr>
              <a:t>Acknowledge Diagnostic Uncertainty and Patient Distress </a:t>
            </a:r>
          </a:p>
        </p:txBody>
      </p:sp>
      <p:sp>
        <p:nvSpPr>
          <p:cNvPr id="13" name="Rectangle 1">
            <a:extLst>
              <a:ext uri="{FF2B5EF4-FFF2-40B4-BE49-F238E27FC236}">
                <a16:creationId xmlns:a16="http://schemas.microsoft.com/office/drawing/2014/main" id="{2D100AAD-266B-3B6B-D000-8D9B867BCF3A}"/>
              </a:ext>
            </a:extLst>
          </p:cNvPr>
          <p:cNvSpPr>
            <a:spLocks noGrp="1" noChangeArrowheads="1"/>
          </p:cNvSpPr>
          <p:nvPr>
            <p:ph idx="1"/>
          </p:nvPr>
        </p:nvSpPr>
        <p:spPr bwMode="auto">
          <a:xfrm>
            <a:off x="384176" y="1568609"/>
            <a:ext cx="6756853" cy="45397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287655" indent="-287655">
              <a:buClr>
                <a:srgbClr val="57CFAC"/>
              </a:buClr>
              <a:buFont typeface="Wingdings" panose="05000000000000000000" pitchFamily="2" charset="2"/>
              <a:buChar char="§"/>
            </a:pPr>
            <a:r>
              <a:rPr lang="en-CA" sz="2200" noProof="0">
                <a:ea typeface="Roboto"/>
              </a:rPr>
              <a:t>Diagnostic </a:t>
            </a:r>
            <a:r>
              <a:rPr lang="en-CA" sz="2200" b="1" noProof="0">
                <a:ea typeface="Roboto"/>
              </a:rPr>
              <a:t>uncertainty</a:t>
            </a:r>
            <a:r>
              <a:rPr lang="en-CA" sz="2200" noProof="0">
                <a:ea typeface="Roboto"/>
              </a:rPr>
              <a:t> can be </a:t>
            </a:r>
            <a:r>
              <a:rPr lang="en-CA" sz="2200" b="1" noProof="0">
                <a:ea typeface="Roboto"/>
              </a:rPr>
              <a:t>deeply distressing</a:t>
            </a:r>
            <a:r>
              <a:rPr lang="en-CA" sz="2200" noProof="0">
                <a:ea typeface="Roboto"/>
              </a:rPr>
              <a:t> for patients</a:t>
            </a:r>
            <a:endParaRPr lang="en-US">
              <a:ea typeface="Roboto"/>
            </a:endParaRPr>
          </a:p>
          <a:p>
            <a:pPr marL="287655" indent="-287655">
              <a:buClr>
                <a:srgbClr val="57CFAC"/>
              </a:buClr>
              <a:buFont typeface="Wingdings" panose="05000000000000000000" pitchFamily="2" charset="2"/>
              <a:buChar char="§"/>
            </a:pPr>
            <a:r>
              <a:rPr lang="en-CA" sz="2200" noProof="0">
                <a:ea typeface="Roboto"/>
              </a:rPr>
              <a:t>Prolonged uncertainty </a:t>
            </a:r>
            <a:r>
              <a:rPr lang="en-CA" sz="2200" b="1" noProof="0">
                <a:ea typeface="Roboto"/>
              </a:rPr>
              <a:t>leads to frustration</a:t>
            </a:r>
            <a:r>
              <a:rPr lang="en-CA" sz="2200" noProof="0">
                <a:ea typeface="Roboto"/>
              </a:rPr>
              <a:t>, </a:t>
            </a:r>
            <a:r>
              <a:rPr lang="en-CA" sz="2200" b="1" noProof="0">
                <a:ea typeface="Roboto"/>
              </a:rPr>
              <a:t>anxiety</a:t>
            </a:r>
            <a:r>
              <a:rPr lang="en-CA" sz="2200" noProof="0">
                <a:ea typeface="Roboto"/>
              </a:rPr>
              <a:t>, and </a:t>
            </a:r>
            <a:r>
              <a:rPr lang="en-CA" sz="2200" b="1" noProof="0">
                <a:ea typeface="Roboto"/>
              </a:rPr>
              <a:t>fear about the future</a:t>
            </a:r>
            <a:r>
              <a:rPr lang="en-CA" sz="2200" noProof="0">
                <a:ea typeface="Roboto"/>
              </a:rPr>
              <a:t>, particularly as the progressive nature of symptoms becomes apparent without a clear explanation or plan of action </a:t>
            </a:r>
            <a:endParaRPr lang="en-CA" sz="2200" noProof="0">
              <a:ea typeface="Roboto"/>
              <a:cs typeface="Open Sans"/>
            </a:endParaRPr>
          </a:p>
          <a:p>
            <a:pPr marL="287655" indent="-287655">
              <a:buClr>
                <a:srgbClr val="57CFAC"/>
              </a:buClr>
              <a:buFont typeface="Wingdings" panose="05000000000000000000" pitchFamily="2" charset="2"/>
              <a:buChar char="§"/>
            </a:pPr>
            <a:r>
              <a:rPr lang="en-CA" sz="2200" b="1" noProof="0">
                <a:ea typeface="Roboto"/>
              </a:rPr>
              <a:t>Acknowledge</a:t>
            </a:r>
            <a:r>
              <a:rPr lang="en-CA" sz="2200" noProof="0">
                <a:ea typeface="Roboto"/>
              </a:rPr>
              <a:t> the seriousness of the problem and </a:t>
            </a:r>
            <a:r>
              <a:rPr lang="en-CA" sz="2200" b="1" noProof="0">
                <a:ea typeface="Roboto"/>
              </a:rPr>
              <a:t>validate</a:t>
            </a:r>
            <a:r>
              <a:rPr lang="en-CA" sz="2200" noProof="0">
                <a:ea typeface="Roboto"/>
              </a:rPr>
              <a:t> that this is a difficult time for the patient</a:t>
            </a:r>
            <a:endParaRPr lang="en-CA" sz="2200" noProof="0">
              <a:ea typeface="Roboto"/>
              <a:cs typeface="Open Sans"/>
            </a:endParaRPr>
          </a:p>
          <a:p>
            <a:pPr marL="287655" indent="-287655">
              <a:buClr>
                <a:srgbClr val="57CFAC"/>
              </a:buClr>
              <a:buFont typeface="Wingdings" panose="05000000000000000000" pitchFamily="2" charset="2"/>
              <a:buChar char="§"/>
            </a:pPr>
            <a:r>
              <a:rPr lang="en-CA" sz="2200" b="1" noProof="0">
                <a:ea typeface="Roboto"/>
              </a:rPr>
              <a:t>Frame the referral as a way to address and mitigate this diagnostic uncertainty </a:t>
            </a:r>
            <a:endParaRPr lang="en-CA" sz="2200" b="1" noProof="0">
              <a:ea typeface="Roboto"/>
              <a:cs typeface="Open Sans"/>
            </a:endParaRPr>
          </a:p>
        </p:txBody>
      </p:sp>
      <p:sp>
        <p:nvSpPr>
          <p:cNvPr id="14" name="Speech Bubble: Rectangle with Corners Rounded 13">
            <a:extLst>
              <a:ext uri="{FF2B5EF4-FFF2-40B4-BE49-F238E27FC236}">
                <a16:creationId xmlns:a16="http://schemas.microsoft.com/office/drawing/2014/main" id="{D53DBF18-21AC-300D-F4DF-76F289F076B7}"/>
              </a:ext>
            </a:extLst>
          </p:cNvPr>
          <p:cNvSpPr/>
          <p:nvPr/>
        </p:nvSpPr>
        <p:spPr>
          <a:xfrm>
            <a:off x="7836414" y="3231531"/>
            <a:ext cx="3751401" cy="2695987"/>
          </a:xfrm>
          <a:prstGeom prst="wedgeRoundRectCallout">
            <a:avLst>
              <a:gd name="adj1" fmla="val -62644"/>
              <a:gd name="adj2" fmla="val 3380"/>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i="1" noProof="0">
                <a:solidFill>
                  <a:schemeClr val="tx1"/>
                </a:solidFill>
              </a:rPr>
              <a:t>“I understand how difficult it is not to have answers yet — this is understandably a very stressful time. I’d like to refer you to a specialist who can help clarify what’s going on and guide next steps…. </a:t>
            </a:r>
            <a:r>
              <a:rPr lang="en-CA" i="1">
                <a:solidFill>
                  <a:schemeClr val="tx1"/>
                </a:solidFill>
              </a:rPr>
              <a:t>T</a:t>
            </a:r>
            <a:r>
              <a:rPr lang="en-CA" i="1" noProof="0">
                <a:solidFill>
                  <a:schemeClr val="tx1"/>
                </a:solidFill>
              </a:rPr>
              <a:t>his specialist will be able to see you in about 2–6 weeks.” </a:t>
            </a:r>
          </a:p>
        </p:txBody>
      </p:sp>
      <p:sp>
        <p:nvSpPr>
          <p:cNvPr id="15" name="Rectangle 14">
            <a:extLst>
              <a:ext uri="{FF2B5EF4-FFF2-40B4-BE49-F238E27FC236}">
                <a16:creationId xmlns:a16="http://schemas.microsoft.com/office/drawing/2014/main" id="{EE92230E-5847-4535-E980-0D1749C83ECD}"/>
              </a:ext>
            </a:extLst>
          </p:cNvPr>
          <p:cNvSpPr/>
          <p:nvPr/>
        </p:nvSpPr>
        <p:spPr>
          <a:xfrm>
            <a:off x="8896474" y="1461262"/>
            <a:ext cx="1631280" cy="1631280"/>
          </a:xfrm>
          <a:prstGeom prst="rect">
            <a:avLst/>
          </a:prstGeom>
          <a:noFill/>
        </p:spPr>
        <p:txBody>
          <a:bodyPr wrap="none" lIns="91440" tIns="45720" rIns="91440" bIns="45720">
            <a:prstTxWarp prst="textArchUp">
              <a:avLst>
                <a:gd name="adj" fmla="val 11624334"/>
              </a:avLst>
            </a:prstTxWarp>
            <a:spAutoFit/>
          </a:bodyPr>
          <a:lstStyle/>
          <a:p>
            <a:r>
              <a:rPr lang="en-CA" sz="2000" noProof="0">
                <a:latin typeface="Arial Nova" panose="020B0504020202020204" pitchFamily="34" charset="0"/>
              </a:rPr>
              <a:t>What you could say</a:t>
            </a:r>
          </a:p>
        </p:txBody>
      </p:sp>
      <p:sp>
        <p:nvSpPr>
          <p:cNvPr id="16" name="Oval 15">
            <a:extLst>
              <a:ext uri="{FF2B5EF4-FFF2-40B4-BE49-F238E27FC236}">
                <a16:creationId xmlns:a16="http://schemas.microsoft.com/office/drawing/2014/main" id="{EA8797DD-BAEA-81E9-8D4F-E3A08DA67479}"/>
              </a:ext>
            </a:extLst>
          </p:cNvPr>
          <p:cNvSpPr/>
          <p:nvPr/>
        </p:nvSpPr>
        <p:spPr>
          <a:xfrm>
            <a:off x="9043840" y="1652170"/>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7" name="Graphic 16">
            <a:extLst>
              <a:ext uri="{FF2B5EF4-FFF2-40B4-BE49-F238E27FC236}">
                <a16:creationId xmlns:a16="http://schemas.microsoft.com/office/drawing/2014/main" id="{70E3DF77-5B94-FBE2-BDD4-52564987B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2685" y="1924012"/>
            <a:ext cx="769258" cy="743444"/>
          </a:xfrm>
          <a:prstGeom prst="rect">
            <a:avLst/>
          </a:prstGeom>
        </p:spPr>
      </p:pic>
    </p:spTree>
    <p:extLst>
      <p:ext uri="{BB962C8B-B14F-4D97-AF65-F5344CB8AC3E}">
        <p14:creationId xmlns:p14="http://schemas.microsoft.com/office/powerpoint/2010/main" val="876493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04E17B67-DD80-E478-BC83-32DA21B9467E}"/>
              </a:ext>
            </a:extLst>
          </p:cNvPr>
          <p:cNvSpPr/>
          <p:nvPr/>
        </p:nvSpPr>
        <p:spPr>
          <a:xfrm>
            <a:off x="6220841" y="1833879"/>
            <a:ext cx="5624632" cy="410094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CF929F14-9ED6-1E43-B5D8-B0939209CBBF}"/>
              </a:ext>
            </a:extLst>
          </p:cNvPr>
          <p:cNvSpPr>
            <a:spLocks noGrp="1"/>
          </p:cNvSpPr>
          <p:nvPr>
            <p:ph type="title"/>
          </p:nvPr>
        </p:nvSpPr>
        <p:spPr>
          <a:xfrm>
            <a:off x="360000" y="360000"/>
            <a:ext cx="8597733" cy="1297278"/>
          </a:xfrm>
        </p:spPr>
        <p:txBody>
          <a:bodyPr wrap="square" lIns="0" tIns="45720" rIns="91440" bIns="45720" anchor="t" anchorCtr="0">
            <a:spAutoFit/>
          </a:bodyPr>
          <a:lstStyle/>
          <a:p>
            <a:r>
              <a:rPr lang="en-CA" sz="2900">
                <a:latin typeface="+mj-lt"/>
                <a:ea typeface="Open Sans Semibold"/>
                <a:cs typeface="Open Sans Semibold"/>
              </a:rPr>
              <a:t>From </a:t>
            </a:r>
            <a:r>
              <a:rPr lang="en-CA" sz="2900" noProof="0">
                <a:latin typeface="+mj-lt"/>
                <a:ea typeface="Open Sans Semibold"/>
                <a:cs typeface="Open Sans Semibold"/>
              </a:rPr>
              <a:t>Diagnostic </a:t>
            </a:r>
            <a:r>
              <a:rPr lang="en-CA" sz="2900">
                <a:latin typeface="+mj-lt"/>
                <a:ea typeface="Open Sans Semibold"/>
                <a:cs typeface="Open Sans Semibold"/>
              </a:rPr>
              <a:t>Uncertainty to Clarity</a:t>
            </a:r>
            <a:r>
              <a:rPr lang="en-CA" sz="2900" noProof="0">
                <a:latin typeface="+mj-lt"/>
                <a:ea typeface="Open Sans Semibold"/>
                <a:cs typeface="Open Sans Semibold"/>
              </a:rPr>
              <a:t>: Insights from the Voices of People Living with ALS/</a:t>
            </a:r>
            <a:r>
              <a:rPr lang="en-CA" sz="2900">
                <a:latin typeface="+mj-lt"/>
                <a:ea typeface="Open Sans Semibold"/>
                <a:cs typeface="Open Sans Semibold"/>
              </a:rPr>
              <a:t>MND</a:t>
            </a:r>
            <a:endParaRPr lang="en-CA" sz="2900" noProof="0">
              <a:latin typeface="+mj-lt"/>
            </a:endParaRPr>
          </a:p>
        </p:txBody>
      </p:sp>
      <p:sp>
        <p:nvSpPr>
          <p:cNvPr id="8" name="Text Placeholder 7">
            <a:extLst>
              <a:ext uri="{FF2B5EF4-FFF2-40B4-BE49-F238E27FC236}">
                <a16:creationId xmlns:a16="http://schemas.microsoft.com/office/drawing/2014/main" id="{B3FF423A-FE99-C2A6-15DF-AF31CD6ACA07}"/>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14" name="Rectangle: Rounded Corners 13">
            <a:extLst>
              <a:ext uri="{FF2B5EF4-FFF2-40B4-BE49-F238E27FC236}">
                <a16:creationId xmlns:a16="http://schemas.microsoft.com/office/drawing/2014/main" id="{B4EF9B13-46F8-ADE5-6201-6729A5B197BA}"/>
              </a:ext>
            </a:extLst>
          </p:cNvPr>
          <p:cNvSpPr/>
          <p:nvPr/>
        </p:nvSpPr>
        <p:spPr>
          <a:xfrm>
            <a:off x="435429" y="1842106"/>
            <a:ext cx="5624632" cy="410094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6" name="TextBox 15">
            <a:extLst>
              <a:ext uri="{FF2B5EF4-FFF2-40B4-BE49-F238E27FC236}">
                <a16:creationId xmlns:a16="http://schemas.microsoft.com/office/drawing/2014/main" id="{B7E31E9F-1469-9778-ADB1-B0DEF548B29B}"/>
              </a:ext>
            </a:extLst>
          </p:cNvPr>
          <p:cNvSpPr txBox="1"/>
          <p:nvPr/>
        </p:nvSpPr>
        <p:spPr>
          <a:xfrm>
            <a:off x="999413" y="5947600"/>
            <a:ext cx="3565566" cy="584775"/>
          </a:xfrm>
          <a:prstGeom prst="rect">
            <a:avLst/>
          </a:prstGeom>
          <a:noFill/>
        </p:spPr>
        <p:txBody>
          <a:bodyPr wrap="square" lIns="91440" tIns="45720" rIns="91440" bIns="45720" anchor="t">
            <a:spAutoFit/>
          </a:bodyPr>
          <a:lstStyle/>
          <a:p>
            <a:pPr algn="r"/>
            <a:r>
              <a:rPr lang="en-CA" sz="1600" b="1">
                <a:solidFill>
                  <a:schemeClr val="accent1"/>
                </a:solidFill>
                <a:latin typeface="open sans semibold"/>
                <a:ea typeface="open sans semibold"/>
                <a:cs typeface="open sans semibold"/>
              </a:rPr>
              <a:t>Leanne Sklavenitis, Australia </a:t>
            </a:r>
            <a:endParaRPr lang="en-US" sz="1600" b="1">
              <a:solidFill>
                <a:schemeClr val="accent1"/>
              </a:solidFill>
              <a:latin typeface="open sans semibold"/>
              <a:ea typeface="open sans semibold"/>
              <a:cs typeface="open sans semibold"/>
            </a:endParaRPr>
          </a:p>
          <a:p>
            <a:pPr algn="r"/>
            <a:endParaRPr lang="en-CA" sz="1600" b="1" noProof="0">
              <a:solidFill>
                <a:schemeClr val="accent1"/>
              </a:solidFill>
              <a:highlight>
                <a:srgbClr val="FFFF00"/>
              </a:highlight>
              <a:latin typeface="open sans semibold"/>
              <a:ea typeface="open sans semibold"/>
              <a:cs typeface="open sans semibold"/>
            </a:endParaRPr>
          </a:p>
        </p:txBody>
      </p:sp>
      <p:sp>
        <p:nvSpPr>
          <p:cNvPr id="7" name="TextBox 6">
            <a:extLst>
              <a:ext uri="{FF2B5EF4-FFF2-40B4-BE49-F238E27FC236}">
                <a16:creationId xmlns:a16="http://schemas.microsoft.com/office/drawing/2014/main" id="{A8227ADF-3C15-AC1F-CCDB-556FB14BDD63}"/>
              </a:ext>
            </a:extLst>
          </p:cNvPr>
          <p:cNvSpPr txBox="1"/>
          <p:nvPr/>
        </p:nvSpPr>
        <p:spPr>
          <a:xfrm>
            <a:off x="6096000" y="5947600"/>
            <a:ext cx="41295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a:solidFill>
                  <a:schemeClr val="accent1"/>
                </a:solidFill>
                <a:latin typeface="open sans semibold"/>
                <a:ea typeface="open sans semibold"/>
                <a:cs typeface="open sans semibold"/>
              </a:rPr>
              <a:t>Bruce Virgo, Scotland</a:t>
            </a:r>
          </a:p>
          <a:p>
            <a:pPr algn="r"/>
            <a:endParaRPr lang="en-US" sz="1600">
              <a:solidFill>
                <a:schemeClr val="accent1"/>
              </a:solidFill>
              <a:latin typeface="open sans semibold"/>
              <a:ea typeface="open sans semibold"/>
              <a:cs typeface="open sans semibold"/>
            </a:endParaRPr>
          </a:p>
        </p:txBody>
      </p:sp>
      <p:pic>
        <p:nvPicPr>
          <p:cNvPr id="5" name="Picture 4">
            <a:extLst>
              <a:ext uri="{FF2B5EF4-FFF2-40B4-BE49-F238E27FC236}">
                <a16:creationId xmlns:a16="http://schemas.microsoft.com/office/drawing/2014/main" id="{A3D6AC7B-FEE4-5881-B4AF-A9CB6864FB0D}"/>
              </a:ext>
            </a:extLst>
          </p:cNvPr>
          <p:cNvPicPr>
            <a:picLocks noChangeAspect="1"/>
          </p:cNvPicPr>
          <p:nvPr/>
        </p:nvPicPr>
        <p:blipFill>
          <a:blip r:embed="rId2"/>
          <a:stretch>
            <a:fillRect/>
          </a:stretch>
        </p:blipFill>
        <p:spPr>
          <a:xfrm>
            <a:off x="6462232" y="2454615"/>
            <a:ext cx="5141849" cy="2880972"/>
          </a:xfrm>
          <a:prstGeom prst="rect">
            <a:avLst/>
          </a:prstGeom>
        </p:spPr>
      </p:pic>
      <p:sp>
        <p:nvSpPr>
          <p:cNvPr id="12" name="TextBox 11">
            <a:hlinkClick r:id="rId3"/>
            <a:extLst>
              <a:ext uri="{FF2B5EF4-FFF2-40B4-BE49-F238E27FC236}">
                <a16:creationId xmlns:a16="http://schemas.microsoft.com/office/drawing/2014/main" id="{E2CFD491-DB74-06AB-29C7-B9EDF8BC3735}"/>
              </a:ext>
            </a:extLst>
          </p:cNvPr>
          <p:cNvSpPr txBox="1"/>
          <p:nvPr/>
        </p:nvSpPr>
        <p:spPr>
          <a:xfrm>
            <a:off x="10583947" y="5127387"/>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pic>
        <p:nvPicPr>
          <p:cNvPr id="10" name="Picture 9">
            <a:extLst>
              <a:ext uri="{FF2B5EF4-FFF2-40B4-BE49-F238E27FC236}">
                <a16:creationId xmlns:a16="http://schemas.microsoft.com/office/drawing/2014/main" id="{20D01567-62A3-04C4-97DF-36A62CBF71C4}"/>
              </a:ext>
            </a:extLst>
          </p:cNvPr>
          <p:cNvPicPr>
            <a:picLocks noChangeAspect="1"/>
          </p:cNvPicPr>
          <p:nvPr/>
        </p:nvPicPr>
        <p:blipFill>
          <a:blip r:embed="rId4"/>
          <a:stretch>
            <a:fillRect/>
          </a:stretch>
        </p:blipFill>
        <p:spPr>
          <a:xfrm>
            <a:off x="705559" y="2449463"/>
            <a:ext cx="5084372" cy="2869774"/>
          </a:xfrm>
          <a:prstGeom prst="rect">
            <a:avLst/>
          </a:prstGeom>
        </p:spPr>
      </p:pic>
      <p:sp>
        <p:nvSpPr>
          <p:cNvPr id="3" name="TextBox 2">
            <a:hlinkClick r:id="rId5"/>
            <a:extLst>
              <a:ext uri="{FF2B5EF4-FFF2-40B4-BE49-F238E27FC236}">
                <a16:creationId xmlns:a16="http://schemas.microsoft.com/office/drawing/2014/main" id="{3493D030-76B3-402F-2AC4-E08A6E1E92DA}"/>
              </a:ext>
            </a:extLst>
          </p:cNvPr>
          <p:cNvSpPr txBox="1"/>
          <p:nvPr/>
        </p:nvSpPr>
        <p:spPr>
          <a:xfrm>
            <a:off x="4812289" y="5127387"/>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Tree>
    <p:extLst>
      <p:ext uri="{BB962C8B-B14F-4D97-AF65-F5344CB8AC3E}">
        <p14:creationId xmlns:p14="http://schemas.microsoft.com/office/powerpoint/2010/main" val="2094003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70B2D-AA7F-5302-2507-C2872259E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69C6A-6321-0CF4-8799-E6D168720EFF}"/>
              </a:ext>
            </a:extLst>
          </p:cNvPr>
          <p:cNvSpPr>
            <a:spLocks noGrp="1"/>
          </p:cNvSpPr>
          <p:nvPr>
            <p:ph type="title"/>
          </p:nvPr>
        </p:nvSpPr>
        <p:spPr>
          <a:xfrm>
            <a:off x="360000" y="360000"/>
            <a:ext cx="9173467" cy="473206"/>
          </a:xfrm>
        </p:spPr>
        <p:txBody>
          <a:bodyPr wrap="square">
            <a:normAutofit/>
          </a:bodyPr>
          <a:lstStyle/>
          <a:p>
            <a:r>
              <a:rPr lang="en-CA" sz="2750" noProof="0">
                <a:latin typeface="+mj-lt"/>
              </a:rPr>
              <a:t>What if the Patient Asks: “Could this be ALS/MND?”</a:t>
            </a:r>
          </a:p>
        </p:txBody>
      </p:sp>
      <p:sp>
        <p:nvSpPr>
          <p:cNvPr id="10" name="Text Placeholder 9">
            <a:extLst>
              <a:ext uri="{FF2B5EF4-FFF2-40B4-BE49-F238E27FC236}">
                <a16:creationId xmlns:a16="http://schemas.microsoft.com/office/drawing/2014/main" id="{0B9EA88D-D167-857F-DACF-8EFD1BFEA5EE}"/>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16" name="TextBox 15">
            <a:extLst>
              <a:ext uri="{FF2B5EF4-FFF2-40B4-BE49-F238E27FC236}">
                <a16:creationId xmlns:a16="http://schemas.microsoft.com/office/drawing/2014/main" id="{21B49801-0835-C3CB-4EE1-6A807E843A94}"/>
              </a:ext>
            </a:extLst>
          </p:cNvPr>
          <p:cNvSpPr txBox="1"/>
          <p:nvPr/>
        </p:nvSpPr>
        <p:spPr>
          <a:xfrm>
            <a:off x="1802163" y="5951687"/>
            <a:ext cx="8503920" cy="646331"/>
          </a:xfrm>
          <a:prstGeom prst="rect">
            <a:avLst/>
          </a:prstGeom>
          <a:noFill/>
        </p:spPr>
        <p:txBody>
          <a:bodyPr wrap="square">
            <a:spAutoFit/>
          </a:bodyPr>
          <a:lstStyle/>
          <a:p>
            <a:pPr algn="ctr"/>
            <a:r>
              <a:rPr lang="en-CA" b="1" noProof="0">
                <a:solidFill>
                  <a:schemeClr val="accent1"/>
                </a:solidFill>
                <a:latin typeface="Arial Nova"/>
              </a:rPr>
              <a:t>Marla </a:t>
            </a:r>
            <a:r>
              <a:rPr lang="en-CA" b="1">
                <a:solidFill>
                  <a:schemeClr val="accent1"/>
                </a:solidFill>
                <a:latin typeface="Arial Nova"/>
              </a:rPr>
              <a:t>Calder, </a:t>
            </a:r>
            <a:r>
              <a:rPr lang="en-CA" err="1">
                <a:solidFill>
                  <a:schemeClr val="accent1"/>
                </a:solidFill>
                <a:latin typeface="Arial Nova"/>
              </a:rPr>
              <a:t>BScOT</a:t>
            </a:r>
            <a:endParaRPr lang="en-CA" b="1">
              <a:solidFill>
                <a:schemeClr val="accent1"/>
              </a:solidFill>
              <a:latin typeface="Arial Nova"/>
            </a:endParaRPr>
          </a:p>
          <a:p>
            <a:pPr algn="ctr"/>
            <a:r>
              <a:rPr lang="en-CA" noProof="0">
                <a:solidFill>
                  <a:schemeClr val="tx1">
                    <a:lumMod val="85000"/>
                    <a:lumOff val="15000"/>
                  </a:schemeClr>
                </a:solidFill>
                <a:latin typeface="Arial Nova"/>
              </a:rPr>
              <a:t>Occupational therapist, </a:t>
            </a:r>
            <a:r>
              <a:rPr lang="en-CA" noProof="0">
                <a:solidFill>
                  <a:schemeClr val="tx1">
                    <a:lumMod val="85000"/>
                    <a:lumOff val="15000"/>
                  </a:schemeClr>
                </a:solidFill>
                <a:latin typeface="Arial Nova"/>
                <a:cs typeface="Segoe UI"/>
              </a:rPr>
              <a:t>Fredericton, New Brunswick, </a:t>
            </a:r>
            <a:r>
              <a:rPr lang="en-CA" noProof="0">
                <a:solidFill>
                  <a:schemeClr val="tx1">
                    <a:lumMod val="85000"/>
                    <a:lumOff val="15000"/>
                  </a:schemeClr>
                </a:solidFill>
                <a:latin typeface="Arial Nova"/>
              </a:rPr>
              <a:t>Canada</a:t>
            </a:r>
          </a:p>
        </p:txBody>
      </p:sp>
      <p:sp>
        <p:nvSpPr>
          <p:cNvPr id="3" name="Rectangle: Rounded Corners 2">
            <a:extLst>
              <a:ext uri="{FF2B5EF4-FFF2-40B4-BE49-F238E27FC236}">
                <a16:creationId xmlns:a16="http://schemas.microsoft.com/office/drawing/2014/main" id="{F46A9A9A-1F26-726D-F63F-D0D068113B92}"/>
              </a:ext>
            </a:extLst>
          </p:cNvPr>
          <p:cNvSpPr/>
          <p:nvPr/>
        </p:nvSpPr>
        <p:spPr>
          <a:xfrm>
            <a:off x="1262068"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hlinkClick r:id="rId2"/>
            <a:extLst>
              <a:ext uri="{FF2B5EF4-FFF2-40B4-BE49-F238E27FC236}">
                <a16:creationId xmlns:a16="http://schemas.microsoft.com/office/drawing/2014/main" id="{43103148-EAD7-2556-2F13-1C5CC54FA8AF}"/>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pic>
        <p:nvPicPr>
          <p:cNvPr id="7" name="Picture 6">
            <a:extLst>
              <a:ext uri="{FF2B5EF4-FFF2-40B4-BE49-F238E27FC236}">
                <a16:creationId xmlns:a16="http://schemas.microsoft.com/office/drawing/2014/main" id="{F7F8B5B4-503C-BBAD-250C-7FB3882643A8}"/>
              </a:ext>
            </a:extLst>
          </p:cNvPr>
          <p:cNvPicPr>
            <a:picLocks noChangeAspect="1"/>
          </p:cNvPicPr>
          <p:nvPr/>
        </p:nvPicPr>
        <p:blipFill>
          <a:blip r:embed="rId3"/>
          <a:stretch>
            <a:fillRect/>
          </a:stretch>
        </p:blipFill>
        <p:spPr>
          <a:xfrm>
            <a:off x="2188707" y="1405673"/>
            <a:ext cx="7459116" cy="4210638"/>
          </a:xfrm>
          <a:prstGeom prst="rect">
            <a:avLst/>
          </a:prstGeom>
        </p:spPr>
      </p:pic>
    </p:spTree>
    <p:extLst>
      <p:ext uri="{BB962C8B-B14F-4D97-AF65-F5344CB8AC3E}">
        <p14:creationId xmlns:p14="http://schemas.microsoft.com/office/powerpoint/2010/main" val="394558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2B3CA7-DC21-EFDD-6630-D9678AD40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D0E52-1817-4167-034E-2C1CDAC87461}"/>
              </a:ext>
            </a:extLst>
          </p:cNvPr>
          <p:cNvSpPr>
            <a:spLocks noGrp="1"/>
          </p:cNvSpPr>
          <p:nvPr>
            <p:ph type="title"/>
          </p:nvPr>
        </p:nvSpPr>
        <p:spPr>
          <a:xfrm>
            <a:off x="360000" y="360000"/>
            <a:ext cx="9242103" cy="854080"/>
          </a:xfrm>
        </p:spPr>
        <p:txBody>
          <a:bodyPr>
            <a:spAutoFit/>
          </a:bodyPr>
          <a:lstStyle/>
          <a:p>
            <a:r>
              <a:rPr lang="en-CA" sz="2750" noProof="0">
                <a:latin typeface="+mj-lt"/>
              </a:rPr>
              <a:t>What if the Patient Asks: “Could this be ALS/MND?”</a:t>
            </a:r>
          </a:p>
        </p:txBody>
      </p:sp>
      <p:sp>
        <p:nvSpPr>
          <p:cNvPr id="10" name="Text Placeholder 9">
            <a:extLst>
              <a:ext uri="{FF2B5EF4-FFF2-40B4-BE49-F238E27FC236}">
                <a16:creationId xmlns:a16="http://schemas.microsoft.com/office/drawing/2014/main" id="{BD2B8A24-1EC5-C350-D7C3-DA3DAFC9F0B3}"/>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pic>
        <p:nvPicPr>
          <p:cNvPr id="13" name="Content Placeholder 6" descr="Vlog with solid fill">
            <a:extLst>
              <a:ext uri="{FF2B5EF4-FFF2-40B4-BE49-F238E27FC236}">
                <a16:creationId xmlns:a16="http://schemas.microsoft.com/office/drawing/2014/main" id="{44B257C1-FCD3-9A16-6706-1AFDE5C76B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4260" y="1700834"/>
            <a:ext cx="928501" cy="898828"/>
          </a:xfrm>
          <a:prstGeom prst="rect">
            <a:avLst/>
          </a:prstGeom>
        </p:spPr>
      </p:pic>
      <p:sp>
        <p:nvSpPr>
          <p:cNvPr id="6" name="Speech Bubble: Rectangle with Corners Rounded 5">
            <a:extLst>
              <a:ext uri="{FF2B5EF4-FFF2-40B4-BE49-F238E27FC236}">
                <a16:creationId xmlns:a16="http://schemas.microsoft.com/office/drawing/2014/main" id="{335CACCE-C34C-1B8C-4265-41AEDAAFC9B0}"/>
              </a:ext>
            </a:extLst>
          </p:cNvPr>
          <p:cNvSpPr/>
          <p:nvPr/>
        </p:nvSpPr>
        <p:spPr>
          <a:xfrm>
            <a:off x="6744137" y="4341054"/>
            <a:ext cx="5172069" cy="1871893"/>
          </a:xfrm>
          <a:prstGeom prst="wedgeRoundRectCallout">
            <a:avLst>
              <a:gd name="adj1" fmla="val -71359"/>
              <a:gd name="adj2" fmla="val -67029"/>
              <a:gd name="adj3" fmla="val 16667"/>
            </a:avLst>
          </a:prstGeom>
          <a:solidFill>
            <a:schemeClr val="accent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i="1" noProof="0"/>
              <a:t>“This is one of the possibilities we’re considering, but I would like to refer you to a specialist who is best equipped to do further testing and who may be able to provide you with better care and support for your symptoms.”</a:t>
            </a:r>
          </a:p>
        </p:txBody>
      </p:sp>
      <p:sp>
        <p:nvSpPr>
          <p:cNvPr id="4" name="Rectangle 1">
            <a:extLst>
              <a:ext uri="{FF2B5EF4-FFF2-40B4-BE49-F238E27FC236}">
                <a16:creationId xmlns:a16="http://schemas.microsoft.com/office/drawing/2014/main" id="{DAB8CE0F-A827-B0D1-DF01-C2F616C275B4}"/>
              </a:ext>
            </a:extLst>
          </p:cNvPr>
          <p:cNvSpPr>
            <a:spLocks noChangeArrowheads="1"/>
          </p:cNvSpPr>
          <p:nvPr/>
        </p:nvSpPr>
        <p:spPr bwMode="auto">
          <a:xfrm>
            <a:off x="384496" y="1326047"/>
            <a:ext cx="571150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Be honest </a:t>
            </a:r>
            <a:r>
              <a:rPr kumimoji="0" lang="en-US" altLang="en-US" sz="2000" b="0" i="0" u="none" strike="noStrike" cap="none" normalizeH="0" baseline="0">
                <a:ln>
                  <a:noFill/>
                </a:ln>
                <a:solidFill>
                  <a:schemeClr val="tx1"/>
                </a:solidFill>
                <a:effectLst/>
              </a:rPr>
              <a:t>when symptoms are unclear </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Emphasize commitment to explore further </a:t>
            </a:r>
            <a:r>
              <a:rPr kumimoji="0" lang="en-US" altLang="en-US" sz="2000" b="0" i="0" u="none" strike="noStrike" cap="none" normalizeH="0" baseline="0">
                <a:ln>
                  <a:noFill/>
                </a:ln>
                <a:solidFill>
                  <a:schemeClr val="tx1"/>
                </a:solidFill>
                <a:effectLst/>
              </a:rPr>
              <a:t>and arrange </a:t>
            </a:r>
            <a:r>
              <a:rPr kumimoji="0" lang="en-US" altLang="en-US" sz="2000" b="1" i="0" u="none" strike="noStrike" cap="none" normalizeH="0" baseline="0">
                <a:ln>
                  <a:noFill/>
                </a:ln>
                <a:solidFill>
                  <a:schemeClr val="tx1"/>
                </a:solidFill>
                <a:effectLst/>
              </a:rPr>
              <a:t>next steps</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Tailor response </a:t>
            </a:r>
            <a:r>
              <a:rPr kumimoji="0" lang="en-US" altLang="en-US" sz="2000" b="0" i="0" u="none" strike="noStrike" cap="none" normalizeH="0" baseline="0">
                <a:ln>
                  <a:noFill/>
                </a:ln>
                <a:solidFill>
                  <a:schemeClr val="tx1"/>
                </a:solidFill>
                <a:effectLst/>
              </a:rPr>
              <a:t>based on </a:t>
            </a:r>
            <a:r>
              <a:rPr kumimoji="0" lang="en-US" altLang="en-US" sz="2000" b="1" i="0" u="none" strike="noStrike" cap="none" normalizeH="0" baseline="0">
                <a:ln>
                  <a:noFill/>
                </a:ln>
                <a:solidFill>
                  <a:schemeClr val="tx1"/>
                </a:solidFill>
                <a:effectLst/>
              </a:rPr>
              <a:t>patient rapport </a:t>
            </a:r>
            <a:r>
              <a:rPr kumimoji="0" lang="en-US" altLang="en-US" sz="2000" b="0" i="0" u="none" strike="noStrike" cap="none" normalizeH="0" baseline="0">
                <a:ln>
                  <a:noFill/>
                </a:ln>
                <a:solidFill>
                  <a:schemeClr val="tx1"/>
                </a:solidFill>
                <a:effectLst/>
              </a:rPr>
              <a:t>and trust</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i="0" u="none" strike="noStrike" cap="none" normalizeH="0" baseline="0">
                <a:ln>
                  <a:noFill/>
                </a:ln>
                <a:solidFill>
                  <a:schemeClr val="tx1"/>
                </a:solidFill>
                <a:effectLst/>
              </a:rPr>
              <a:t>Clarify your role: </a:t>
            </a:r>
            <a:r>
              <a:rPr kumimoji="0" lang="en-US" altLang="en-US" sz="2000" b="1" i="0" u="none" strike="noStrike" cap="none" normalizeH="0" baseline="0">
                <a:ln>
                  <a:noFill/>
                </a:ln>
                <a:solidFill>
                  <a:schemeClr val="tx1"/>
                </a:solidFill>
                <a:effectLst/>
              </a:rPr>
              <a:t>not to diagnose ALS/MND</a:t>
            </a:r>
            <a:r>
              <a:rPr kumimoji="0" lang="en-US" altLang="en-US" sz="2000" b="0" i="0" u="none" strike="noStrike" cap="none" normalizeH="0" baseline="0">
                <a:ln>
                  <a:noFill/>
                </a:ln>
                <a:solidFill>
                  <a:schemeClr val="tx1"/>
                </a:solidFill>
                <a:effectLst/>
              </a:rPr>
              <a:t>, but to support referral to a specialist who can </a:t>
            </a:r>
            <a:endParaRPr lang="en-US" altLang="en-US" sz="2000"/>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Reassure patients </a:t>
            </a:r>
            <a:r>
              <a:rPr kumimoji="0" lang="en-US" altLang="en-US" sz="2000" b="0" i="0" u="none" strike="noStrike" cap="none" normalizeH="0" baseline="0">
                <a:ln>
                  <a:noFill/>
                </a:ln>
                <a:solidFill>
                  <a:schemeClr val="tx1"/>
                </a:solidFill>
                <a:effectLst/>
              </a:rPr>
              <a:t>they are not alone in the process</a:t>
            </a:r>
          </a:p>
        </p:txBody>
      </p:sp>
      <p:sp>
        <p:nvSpPr>
          <p:cNvPr id="8" name="Speech Bubble: Rectangle with Corners Rounded 7">
            <a:extLst>
              <a:ext uri="{FF2B5EF4-FFF2-40B4-BE49-F238E27FC236}">
                <a16:creationId xmlns:a16="http://schemas.microsoft.com/office/drawing/2014/main" id="{3DD10788-BB56-AB59-A5D1-6DBCDFA67DF9}"/>
              </a:ext>
            </a:extLst>
          </p:cNvPr>
          <p:cNvSpPr/>
          <p:nvPr/>
        </p:nvSpPr>
        <p:spPr>
          <a:xfrm>
            <a:off x="6635435" y="2402228"/>
            <a:ext cx="5172069" cy="1806003"/>
          </a:xfrm>
          <a:prstGeom prst="wedgeRoundRectCallout">
            <a:avLst>
              <a:gd name="adj1" fmla="val -70181"/>
              <a:gd name="adj2" fmla="val -87622"/>
              <a:gd name="adj3" fmla="val 16667"/>
            </a:avLst>
          </a:prstGeom>
          <a:solidFill>
            <a:schemeClr val="accent3">
              <a:lumMod val="20000"/>
              <a:lumOff val="8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i="1" noProof="0">
                <a:solidFill>
                  <a:schemeClr val="tx1">
                    <a:lumMod val="65000"/>
                    <a:lumOff val="35000"/>
                  </a:schemeClr>
                </a:solidFill>
              </a:rPr>
              <a:t>“We don’t know exactly what’s going on but we’ll explore this together and make sure you’re connected with the right specialist who can figure out what’s going on. You don’t have to go through this alone.”</a:t>
            </a:r>
          </a:p>
        </p:txBody>
      </p:sp>
      <p:sp>
        <p:nvSpPr>
          <p:cNvPr id="9" name="Rectangle 8">
            <a:extLst>
              <a:ext uri="{FF2B5EF4-FFF2-40B4-BE49-F238E27FC236}">
                <a16:creationId xmlns:a16="http://schemas.microsoft.com/office/drawing/2014/main" id="{3AA171BF-1D94-C699-736D-DA7FCC0CDC19}"/>
              </a:ext>
            </a:extLst>
          </p:cNvPr>
          <p:cNvSpPr/>
          <p:nvPr/>
        </p:nvSpPr>
        <p:spPr>
          <a:xfrm>
            <a:off x="8464100" y="990600"/>
            <a:ext cx="1631280" cy="1631280"/>
          </a:xfrm>
          <a:prstGeom prst="rect">
            <a:avLst/>
          </a:prstGeom>
          <a:noFill/>
        </p:spPr>
        <p:txBody>
          <a:bodyPr wrap="none" lIns="91440" tIns="45720" rIns="91440" bIns="45720">
            <a:prstTxWarp prst="textArchUp">
              <a:avLst>
                <a:gd name="adj" fmla="val 11624334"/>
              </a:avLst>
            </a:prstTxWarp>
            <a:spAutoFit/>
          </a:bodyPr>
          <a:lstStyle/>
          <a:p>
            <a:r>
              <a:rPr lang="en-CA" noProof="0">
                <a:latin typeface="Arial Nova" panose="020B0504020202020204" pitchFamily="34" charset="0"/>
              </a:rPr>
              <a:t>What you could say</a:t>
            </a:r>
          </a:p>
        </p:txBody>
      </p:sp>
      <p:sp>
        <p:nvSpPr>
          <p:cNvPr id="14" name="Oval 13">
            <a:extLst>
              <a:ext uri="{FF2B5EF4-FFF2-40B4-BE49-F238E27FC236}">
                <a16:creationId xmlns:a16="http://schemas.microsoft.com/office/drawing/2014/main" id="{BB1051A8-EE17-6A95-37E5-A03C1A6361D5}"/>
              </a:ext>
            </a:extLst>
          </p:cNvPr>
          <p:cNvSpPr/>
          <p:nvPr/>
        </p:nvSpPr>
        <p:spPr>
          <a:xfrm>
            <a:off x="8721740" y="1220338"/>
            <a:ext cx="1044000" cy="1044000"/>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5" name="Graphic 14">
            <a:extLst>
              <a:ext uri="{FF2B5EF4-FFF2-40B4-BE49-F238E27FC236}">
                <a16:creationId xmlns:a16="http://schemas.microsoft.com/office/drawing/2014/main" id="{9504FD47-9AAF-8240-9DF9-1E10BDA292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81740" y="1466750"/>
            <a:ext cx="596000" cy="576000"/>
          </a:xfrm>
          <a:prstGeom prst="rect">
            <a:avLst/>
          </a:prstGeom>
        </p:spPr>
      </p:pic>
      <p:sp>
        <p:nvSpPr>
          <p:cNvPr id="16" name="Rectangle: Rounded Corners 15">
            <a:extLst>
              <a:ext uri="{FF2B5EF4-FFF2-40B4-BE49-F238E27FC236}">
                <a16:creationId xmlns:a16="http://schemas.microsoft.com/office/drawing/2014/main" id="{1A852A68-4142-CA16-8EAC-FECE7B48569C}"/>
              </a:ext>
            </a:extLst>
          </p:cNvPr>
          <p:cNvSpPr/>
          <p:nvPr/>
        </p:nvSpPr>
        <p:spPr>
          <a:xfrm>
            <a:off x="685800" y="5157166"/>
            <a:ext cx="5410200" cy="1136620"/>
          </a:xfrm>
          <a:prstGeom prst="roundRect">
            <a:avLst>
              <a:gd name="adj" fmla="val 884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marL="274638" lvl="0" indent="-274638" algn="ctr" eaLnBrk="0" fontAlgn="base" hangingPunct="0">
              <a:spcBef>
                <a:spcPts val="600"/>
              </a:spcBef>
              <a:spcAft>
                <a:spcPts val="600"/>
              </a:spcAft>
              <a:buClr>
                <a:schemeClr val="accent3"/>
              </a:buClr>
              <a:buFontTx/>
              <a:buChar char="•"/>
            </a:pPr>
            <a:r>
              <a:rPr lang="en-US" altLang="en-US" sz="2000" b="1">
                <a:solidFill>
                  <a:schemeClr val="bg1"/>
                </a:solidFill>
              </a:rPr>
              <a:t>Honesty, support, and clear referral pathways help patients feel heard and reassured</a:t>
            </a:r>
          </a:p>
        </p:txBody>
      </p:sp>
    </p:spTree>
    <p:extLst>
      <p:ext uri="{BB962C8B-B14F-4D97-AF65-F5344CB8AC3E}">
        <p14:creationId xmlns:p14="http://schemas.microsoft.com/office/powerpoint/2010/main" val="3599138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F5685-0E8D-AFC5-8028-30E05F6311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12483-D1C7-42BF-47FF-247F3979EE67}"/>
              </a:ext>
            </a:extLst>
          </p:cNvPr>
          <p:cNvSpPr>
            <a:spLocks noGrp="1"/>
          </p:cNvSpPr>
          <p:nvPr>
            <p:ph type="title"/>
          </p:nvPr>
        </p:nvSpPr>
        <p:spPr>
          <a:xfrm>
            <a:off x="360000" y="360000"/>
            <a:ext cx="9242103" cy="535531"/>
          </a:xfrm>
        </p:spPr>
        <p:txBody>
          <a:bodyPr>
            <a:spAutoFit/>
          </a:bodyPr>
          <a:lstStyle/>
          <a:p>
            <a:r>
              <a:rPr lang="en-CA" noProof="0">
                <a:latin typeface="+mj-lt"/>
              </a:rPr>
              <a:t>What NOT to Communicate </a:t>
            </a:r>
          </a:p>
        </p:txBody>
      </p:sp>
      <p:sp>
        <p:nvSpPr>
          <p:cNvPr id="18" name="Text Placeholder 17">
            <a:extLst>
              <a:ext uri="{FF2B5EF4-FFF2-40B4-BE49-F238E27FC236}">
                <a16:creationId xmlns:a16="http://schemas.microsoft.com/office/drawing/2014/main" id="{C84FB38F-4938-6624-6E7E-61B131B63694}"/>
              </a:ext>
            </a:extLst>
          </p:cNvPr>
          <p:cNvSpPr>
            <a:spLocks noGrp="1"/>
          </p:cNvSpPr>
          <p:nvPr>
            <p:ph type="body" sz="quarter" idx="16"/>
          </p:nvPr>
        </p:nvSpPr>
        <p:spPr/>
        <p:txBody>
          <a:bodyPr/>
          <a:lstStyle/>
          <a:p>
            <a:r>
              <a:rPr lang="en-CA" sz="800"/>
              <a:t>ALS, amyotrophic lateral sclerosis; MND, motor neuron disease</a:t>
            </a:r>
            <a:endParaRPr lang="en-CA" noProof="0"/>
          </a:p>
          <a:p>
            <a:r>
              <a:rPr lang="en-CA" noProof="0"/>
              <a:t>O'Connell C, et al. </a:t>
            </a:r>
            <a:r>
              <a:rPr lang="en-CA" noProof="0" err="1"/>
              <a:t>Amyotroph</a:t>
            </a:r>
            <a:r>
              <a:rPr lang="en-CA" noProof="0"/>
              <a:t> Lateral </a:t>
            </a:r>
            <a:r>
              <a:rPr lang="en-CA" noProof="0" err="1"/>
              <a:t>Scler</a:t>
            </a:r>
            <a:r>
              <a:rPr lang="en-CA" noProof="0"/>
              <a:t> Frontotemporal Degener. 2025;26(1-2):5-14.</a:t>
            </a:r>
          </a:p>
        </p:txBody>
      </p:sp>
      <p:sp>
        <p:nvSpPr>
          <p:cNvPr id="5" name="Rectangle 1">
            <a:extLst>
              <a:ext uri="{FF2B5EF4-FFF2-40B4-BE49-F238E27FC236}">
                <a16:creationId xmlns:a16="http://schemas.microsoft.com/office/drawing/2014/main" id="{1669EB4D-A4CD-0B96-A792-54E6FE4D665B}"/>
              </a:ext>
            </a:extLst>
          </p:cNvPr>
          <p:cNvSpPr>
            <a:spLocks noGrp="1" noChangeArrowheads="1"/>
          </p:cNvSpPr>
          <p:nvPr>
            <p:ph idx="1"/>
          </p:nvPr>
        </p:nvSpPr>
        <p:spPr bwMode="auto">
          <a:xfrm>
            <a:off x="1857376" y="1304925"/>
            <a:ext cx="9448800" cy="480387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None/>
            </a:pPr>
            <a:r>
              <a:rPr lang="en-CA" sz="2000" b="1" noProof="0">
                <a:solidFill>
                  <a:schemeClr val="accent3"/>
                </a:solidFill>
              </a:rPr>
              <a:t>Avoid giving a diagnosis of ALS/MND</a:t>
            </a:r>
          </a:p>
          <a:p>
            <a:pPr>
              <a:buClr>
                <a:srgbClr val="57CFAC"/>
              </a:buClr>
              <a:buFont typeface="Wingdings" panose="05000000000000000000" pitchFamily="2" charset="2"/>
              <a:buChar char="§"/>
            </a:pPr>
            <a:r>
              <a:rPr lang="en-CA" sz="1800" b="1" noProof="0"/>
              <a:t>Do not feel compelled to communicate the possibility of ALS/MND </a:t>
            </a:r>
          </a:p>
          <a:p>
            <a:pPr>
              <a:buClr>
                <a:srgbClr val="57CFAC"/>
              </a:buClr>
              <a:buFont typeface="Wingdings" panose="05000000000000000000" pitchFamily="2" charset="2"/>
              <a:buChar char="§"/>
            </a:pPr>
            <a:r>
              <a:rPr lang="en-CA" sz="1800" b="1" noProof="0"/>
              <a:t>Patients should be referred to an ALS/MND specialist for confirmation and communication of the diagnosis </a:t>
            </a:r>
          </a:p>
          <a:p>
            <a:pPr lvl="1">
              <a:buClr>
                <a:srgbClr val="57CFAC"/>
              </a:buClr>
              <a:buSzPct val="90000"/>
              <a:buFont typeface="Courier New" panose="02070309020205020404" pitchFamily="49" charset="0"/>
              <a:buChar char="o"/>
            </a:pPr>
            <a:r>
              <a:rPr lang="en-CA" sz="1600" noProof="0"/>
              <a:t>If the diagnosis is not delivered appropriately, the effects can be devastating, leaving patients with a sense of abandonment, reducing their </a:t>
            </a:r>
            <a:r>
              <a:rPr lang="en-CA" sz="1600"/>
              <a:t>quality of life</a:t>
            </a:r>
            <a:r>
              <a:rPr lang="en-CA" sz="1600" noProof="0"/>
              <a:t>, and destroying the patient–provider relationship</a:t>
            </a:r>
          </a:p>
          <a:p>
            <a:pPr marL="0" lvl="0" indent="0">
              <a:buNone/>
            </a:pPr>
            <a:br>
              <a:rPr lang="en-CA" sz="2000" b="1" noProof="0">
                <a:solidFill>
                  <a:schemeClr val="accent3"/>
                </a:solidFill>
              </a:rPr>
            </a:br>
            <a:r>
              <a:rPr lang="en-CA" sz="2000" b="1" noProof="0">
                <a:solidFill>
                  <a:schemeClr val="accent3"/>
                </a:solidFill>
              </a:rPr>
              <a:t>Do not give a prognosis!</a:t>
            </a:r>
          </a:p>
          <a:p>
            <a:pPr>
              <a:buClr>
                <a:srgbClr val="57CFAC"/>
              </a:buClr>
              <a:buFont typeface="Wingdings" panose="05000000000000000000" pitchFamily="2" charset="2"/>
              <a:buChar char="§"/>
            </a:pPr>
            <a:r>
              <a:rPr lang="en-CA" sz="1800" noProof="0"/>
              <a:t>Disease progression in ALS/MND is </a:t>
            </a:r>
            <a:r>
              <a:rPr lang="en-CA" sz="1800" b="1" noProof="0"/>
              <a:t>highly variable</a:t>
            </a:r>
          </a:p>
          <a:p>
            <a:pPr>
              <a:buClr>
                <a:srgbClr val="57CFAC"/>
              </a:buClr>
              <a:buFont typeface="Wingdings" panose="05000000000000000000" pitchFamily="2" charset="2"/>
              <a:buChar char="§"/>
            </a:pPr>
            <a:r>
              <a:rPr lang="en-CA" sz="1800" b="1" noProof="0"/>
              <a:t>Premature</a:t>
            </a:r>
            <a:r>
              <a:rPr lang="en-CA" sz="1800" noProof="0"/>
              <a:t> prognostic </a:t>
            </a:r>
            <a:r>
              <a:rPr lang="en-CA" sz="1800" b="1" noProof="0"/>
              <a:t>statements can cause unnecessary distress </a:t>
            </a:r>
            <a:r>
              <a:rPr lang="en-CA" sz="1800" noProof="0"/>
              <a:t>and lead to loss of hope or disengagement from care</a:t>
            </a:r>
          </a:p>
          <a:p>
            <a:pPr>
              <a:buClr>
                <a:srgbClr val="57CFAC"/>
              </a:buClr>
              <a:buFont typeface="Wingdings" panose="05000000000000000000" pitchFamily="2" charset="2"/>
              <a:buChar char="§"/>
            </a:pPr>
            <a:r>
              <a:rPr lang="en-CA" sz="1800" b="1" noProof="0"/>
              <a:t>Prognosis discussions should be reserved for ALS/MND specialists </a:t>
            </a:r>
            <a:r>
              <a:rPr lang="en-CA" sz="1800" noProof="0"/>
              <a:t>who are equipped to provide nuanced, individualized guidance</a:t>
            </a:r>
          </a:p>
        </p:txBody>
      </p:sp>
      <p:grpSp>
        <p:nvGrpSpPr>
          <p:cNvPr id="6" name="Group 5">
            <a:extLst>
              <a:ext uri="{FF2B5EF4-FFF2-40B4-BE49-F238E27FC236}">
                <a16:creationId xmlns:a16="http://schemas.microsoft.com/office/drawing/2014/main" id="{8A30813E-D532-22DC-84F6-18DC3872C298}"/>
              </a:ext>
            </a:extLst>
          </p:cNvPr>
          <p:cNvGrpSpPr/>
          <p:nvPr/>
        </p:nvGrpSpPr>
        <p:grpSpPr>
          <a:xfrm>
            <a:off x="622301" y="1390830"/>
            <a:ext cx="917212" cy="923925"/>
            <a:chOff x="384176" y="1924230"/>
            <a:chExt cx="917212" cy="923925"/>
          </a:xfrm>
        </p:grpSpPr>
        <p:sp>
          <p:nvSpPr>
            <p:cNvPr id="8" name="Oval 7">
              <a:extLst>
                <a:ext uri="{FF2B5EF4-FFF2-40B4-BE49-F238E27FC236}">
                  <a16:creationId xmlns:a16="http://schemas.microsoft.com/office/drawing/2014/main" id="{E8EA94C6-DCB4-BF61-926C-2692404A7E1E}"/>
                </a:ext>
              </a:extLst>
            </p:cNvPr>
            <p:cNvSpPr/>
            <p:nvPr/>
          </p:nvSpPr>
          <p:spPr>
            <a:xfrm>
              <a:off x="384176" y="1924230"/>
              <a:ext cx="914400" cy="9144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9" name="Oval 8">
              <a:extLst>
                <a:ext uri="{FF2B5EF4-FFF2-40B4-BE49-F238E27FC236}">
                  <a16:creationId xmlns:a16="http://schemas.microsoft.com/office/drawing/2014/main" id="{C1D99364-9ECA-6551-5C7E-00A3E82302EC}"/>
                </a:ext>
              </a:extLst>
            </p:cNvPr>
            <p:cNvSpPr/>
            <p:nvPr/>
          </p:nvSpPr>
          <p:spPr>
            <a:xfrm>
              <a:off x="577851" y="2127430"/>
              <a:ext cx="527050" cy="5270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Graphic 9" descr="Badge Cross with solid fill">
              <a:extLst>
                <a:ext uri="{FF2B5EF4-FFF2-40B4-BE49-F238E27FC236}">
                  <a16:creationId xmlns:a16="http://schemas.microsoft.com/office/drawing/2014/main" id="{273EDB5F-7ED6-D796-2ED8-BC1872160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988" y="1933755"/>
              <a:ext cx="914400" cy="914400"/>
            </a:xfrm>
            <a:prstGeom prst="rect">
              <a:avLst/>
            </a:prstGeom>
          </p:spPr>
        </p:pic>
      </p:grpSp>
      <p:grpSp>
        <p:nvGrpSpPr>
          <p:cNvPr id="11" name="Group 10">
            <a:extLst>
              <a:ext uri="{FF2B5EF4-FFF2-40B4-BE49-F238E27FC236}">
                <a16:creationId xmlns:a16="http://schemas.microsoft.com/office/drawing/2014/main" id="{180F1222-2F43-4D28-8FBA-8E76B1F879F9}"/>
              </a:ext>
            </a:extLst>
          </p:cNvPr>
          <p:cNvGrpSpPr/>
          <p:nvPr/>
        </p:nvGrpSpPr>
        <p:grpSpPr>
          <a:xfrm>
            <a:off x="622301" y="3895905"/>
            <a:ext cx="917212" cy="923925"/>
            <a:chOff x="384176" y="1924230"/>
            <a:chExt cx="917212" cy="923925"/>
          </a:xfrm>
        </p:grpSpPr>
        <p:sp>
          <p:nvSpPr>
            <p:cNvPr id="12" name="Oval 11">
              <a:extLst>
                <a:ext uri="{FF2B5EF4-FFF2-40B4-BE49-F238E27FC236}">
                  <a16:creationId xmlns:a16="http://schemas.microsoft.com/office/drawing/2014/main" id="{EEF281E2-9BD2-447E-3C02-2D8928F9588D}"/>
                </a:ext>
              </a:extLst>
            </p:cNvPr>
            <p:cNvSpPr/>
            <p:nvPr/>
          </p:nvSpPr>
          <p:spPr>
            <a:xfrm>
              <a:off x="384176" y="1924230"/>
              <a:ext cx="914400" cy="9144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3" name="Oval 12">
              <a:extLst>
                <a:ext uri="{FF2B5EF4-FFF2-40B4-BE49-F238E27FC236}">
                  <a16:creationId xmlns:a16="http://schemas.microsoft.com/office/drawing/2014/main" id="{D051D6FF-0E32-D29C-A831-A62F37CEA625}"/>
                </a:ext>
              </a:extLst>
            </p:cNvPr>
            <p:cNvSpPr/>
            <p:nvPr/>
          </p:nvSpPr>
          <p:spPr>
            <a:xfrm>
              <a:off x="577851" y="2127430"/>
              <a:ext cx="527050" cy="5270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4" name="Graphic 13" descr="Badge Cross with solid fill">
              <a:extLst>
                <a:ext uri="{FF2B5EF4-FFF2-40B4-BE49-F238E27FC236}">
                  <a16:creationId xmlns:a16="http://schemas.microsoft.com/office/drawing/2014/main" id="{C62993D4-0713-CFC2-FAA3-8C0411FC21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988" y="1933755"/>
              <a:ext cx="914400" cy="914400"/>
            </a:xfrm>
            <a:prstGeom prst="rect">
              <a:avLst/>
            </a:prstGeom>
          </p:spPr>
        </p:pic>
      </p:grpSp>
    </p:spTree>
    <p:extLst>
      <p:ext uri="{BB962C8B-B14F-4D97-AF65-F5344CB8AC3E}">
        <p14:creationId xmlns:p14="http://schemas.microsoft.com/office/powerpoint/2010/main" val="708696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C8D84-5C7F-F9BB-1130-78860592E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79D67-D078-338C-385B-77E982B9BA01}"/>
              </a:ext>
            </a:extLst>
          </p:cNvPr>
          <p:cNvSpPr>
            <a:spLocks noGrp="1"/>
          </p:cNvSpPr>
          <p:nvPr>
            <p:ph type="title"/>
          </p:nvPr>
        </p:nvSpPr>
        <p:spPr>
          <a:xfrm>
            <a:off x="360000" y="360000"/>
            <a:ext cx="9242103" cy="535531"/>
          </a:xfrm>
        </p:spPr>
        <p:txBody>
          <a:bodyPr>
            <a:noAutofit/>
          </a:bodyPr>
          <a:lstStyle/>
          <a:p>
            <a:r>
              <a:rPr lang="en-CA" b="1" noProof="0">
                <a:solidFill>
                  <a:schemeClr val="accent1"/>
                </a:solidFill>
                <a:latin typeface="+mj-lt"/>
              </a:rPr>
              <a:t>Program Faculty Disclosures</a:t>
            </a:r>
          </a:p>
        </p:txBody>
      </p:sp>
      <p:sp>
        <p:nvSpPr>
          <p:cNvPr id="19" name="Text Placeholder 13">
            <a:extLst>
              <a:ext uri="{FF2B5EF4-FFF2-40B4-BE49-F238E27FC236}">
                <a16:creationId xmlns:a16="http://schemas.microsoft.com/office/drawing/2014/main" id="{6FA0C017-4E74-B694-BE93-0D9D89A80953}"/>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a:t>
            </a:r>
            <a:r>
              <a:rPr lang="en-US" sz="800"/>
              <a:t> NIHR, National Institute for Health and Care Research;</a:t>
            </a:r>
            <a:r>
              <a:rPr lang="en-CA" sz="800"/>
              <a:t> PI, principal investigator</a:t>
            </a:r>
          </a:p>
        </p:txBody>
      </p:sp>
      <p:sp>
        <p:nvSpPr>
          <p:cNvPr id="20" name="Rectangle: Rounded Corners 19">
            <a:extLst>
              <a:ext uri="{FF2B5EF4-FFF2-40B4-BE49-F238E27FC236}">
                <a16:creationId xmlns:a16="http://schemas.microsoft.com/office/drawing/2014/main" id="{8DA93ED9-A2B4-84B5-E105-B091F424CAC5}"/>
              </a:ext>
            </a:extLst>
          </p:cNvPr>
          <p:cNvSpPr/>
          <p:nvPr/>
        </p:nvSpPr>
        <p:spPr>
          <a:xfrm>
            <a:off x="493160" y="1343025"/>
            <a:ext cx="11339255" cy="5028750"/>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graphicFrame>
        <p:nvGraphicFramePr>
          <p:cNvPr id="21" name="Content Placeholder 6">
            <a:extLst>
              <a:ext uri="{FF2B5EF4-FFF2-40B4-BE49-F238E27FC236}">
                <a16:creationId xmlns:a16="http://schemas.microsoft.com/office/drawing/2014/main" id="{8F79BD3E-9557-14CA-D331-ED87DB18F902}"/>
              </a:ext>
            </a:extLst>
          </p:cNvPr>
          <p:cNvGraphicFramePr>
            <a:graphicFrameLocks noGrp="1"/>
          </p:cNvGraphicFramePr>
          <p:nvPr>
            <p:ph idx="1"/>
          </p:nvPr>
        </p:nvGraphicFramePr>
        <p:xfrm>
          <a:off x="649601" y="1426317"/>
          <a:ext cx="10892798" cy="4900414"/>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1556114">
                  <a:extLst>
                    <a:ext uri="{9D8B030D-6E8A-4147-A177-3AD203B41FA5}">
                      <a16:colId xmlns:a16="http://schemas.microsoft.com/office/drawing/2014/main" val="2301667916"/>
                    </a:ext>
                  </a:extLst>
                </a:gridCol>
                <a:gridCol w="1556114">
                  <a:extLst>
                    <a:ext uri="{9D8B030D-6E8A-4147-A177-3AD203B41FA5}">
                      <a16:colId xmlns:a16="http://schemas.microsoft.com/office/drawing/2014/main" val="3874997058"/>
                    </a:ext>
                  </a:extLst>
                </a:gridCol>
                <a:gridCol w="1556114">
                  <a:extLst>
                    <a:ext uri="{9D8B030D-6E8A-4147-A177-3AD203B41FA5}">
                      <a16:colId xmlns:a16="http://schemas.microsoft.com/office/drawing/2014/main" val="110658998"/>
                    </a:ext>
                  </a:extLst>
                </a:gridCol>
                <a:gridCol w="1556114">
                  <a:extLst>
                    <a:ext uri="{9D8B030D-6E8A-4147-A177-3AD203B41FA5}">
                      <a16:colId xmlns:a16="http://schemas.microsoft.com/office/drawing/2014/main" val="885999100"/>
                    </a:ext>
                  </a:extLst>
                </a:gridCol>
                <a:gridCol w="1556114">
                  <a:extLst>
                    <a:ext uri="{9D8B030D-6E8A-4147-A177-3AD203B41FA5}">
                      <a16:colId xmlns:a16="http://schemas.microsoft.com/office/drawing/2014/main" val="1096774525"/>
                    </a:ext>
                  </a:extLst>
                </a:gridCol>
                <a:gridCol w="1556114">
                  <a:extLst>
                    <a:ext uri="{9D8B030D-6E8A-4147-A177-3AD203B41FA5}">
                      <a16:colId xmlns:a16="http://schemas.microsoft.com/office/drawing/2014/main" val="2509661791"/>
                    </a:ext>
                  </a:extLst>
                </a:gridCol>
                <a:gridCol w="1556114">
                  <a:extLst>
                    <a:ext uri="{9D8B030D-6E8A-4147-A177-3AD203B41FA5}">
                      <a16:colId xmlns:a16="http://schemas.microsoft.com/office/drawing/2014/main" val="2835700026"/>
                    </a:ext>
                  </a:extLst>
                </a:gridCol>
              </a:tblGrid>
              <a:tr h="692897">
                <a:tc>
                  <a:txBody>
                    <a:bodyPr/>
                    <a:lstStyle/>
                    <a:p>
                      <a:pPr marL="0" marR="0" lvl="0" indent="0" algn="l" rtl="0">
                        <a:lnSpc>
                          <a:spcPct val="100000"/>
                        </a:lnSpc>
                        <a:spcBef>
                          <a:spcPts val="0"/>
                        </a:spcBef>
                        <a:spcAft>
                          <a:spcPts val="0"/>
                        </a:spcAft>
                        <a:buClrTx/>
                        <a:buSzTx/>
                        <a:buFontTx/>
                        <a:buNone/>
                      </a:pPr>
                      <a:r>
                        <a:rPr lang="en-CA" sz="1200" b="1" noProof="0">
                          <a:solidFill>
                            <a:srgbClr val="323232"/>
                          </a:solidFill>
                          <a:latin typeface="+mn-lt"/>
                        </a:rPr>
                        <a:t>Relationships with commercial interests</a:t>
                      </a:r>
                      <a:endParaRPr lang="en-CA" sz="1200" noProof="0">
                        <a:solidFill>
                          <a:srgbClr val="323232"/>
                        </a:solidFill>
                        <a:latin typeface="+mn-lt"/>
                      </a:endParaRPr>
                    </a:p>
                  </a:txBody>
                  <a:tcPr anchor="ctr">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Prof. Orla Hardiman </a:t>
                      </a:r>
                      <a:endParaRPr lang="en-CA" sz="1200" noProof="0">
                        <a:solidFill>
                          <a:srgbClr val="323232"/>
                        </a:solidFill>
                        <a:latin typeface="+mn-lt"/>
                        <a:cs typeface="Segoe UI"/>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Marla Calder </a:t>
                      </a:r>
                      <a:endParaRPr lang="en-CA" sz="1200" noProof="0">
                        <a:solidFill>
                          <a:srgbClr val="323232"/>
                        </a:solidFill>
                        <a:latin typeface="+mn-lt"/>
                        <a:cs typeface="Segoe UI"/>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Prof. Christopher J. McDermott </a:t>
                      </a:r>
                      <a:endParaRPr lang="en-CA" sz="1200" noProof="0">
                        <a:solidFill>
                          <a:srgbClr val="323232"/>
                        </a:solidFill>
                        <a:latin typeface="+mn-lt"/>
                        <a:cs typeface="Segoe UI"/>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lvl="0" algn="ctr">
                        <a:buNone/>
                      </a:pPr>
                      <a:r>
                        <a:rPr lang="en-CA" sz="1200" noProof="0">
                          <a:solidFill>
                            <a:srgbClr val="323232"/>
                          </a:solidFill>
                          <a:latin typeface="+mn-lt"/>
                        </a:rPr>
                        <a:t>Craig Reyenga</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Prof. </a:t>
                      </a:r>
                      <a:r>
                        <a:rPr lang="en-CA" sz="1200" b="1" noProof="0" err="1">
                          <a:solidFill>
                            <a:srgbClr val="323232"/>
                          </a:solidFill>
                          <a:latin typeface="+mn-lt"/>
                        </a:rPr>
                        <a:t>Nortina</a:t>
                      </a:r>
                      <a:r>
                        <a:rPr lang="en-CA" sz="1200" b="1" noProof="0">
                          <a:solidFill>
                            <a:srgbClr val="323232"/>
                          </a:solidFill>
                          <a:latin typeface="+mn-lt"/>
                        </a:rPr>
                        <a:t> </a:t>
                      </a:r>
                      <a:r>
                        <a:rPr lang="en-CA" sz="1200" b="1" noProof="0" err="1">
                          <a:solidFill>
                            <a:srgbClr val="323232"/>
                          </a:solidFill>
                          <a:latin typeface="+mn-lt"/>
                        </a:rPr>
                        <a:t>Shahrizaila</a:t>
                      </a:r>
                      <a:r>
                        <a:rPr lang="en-CA" sz="1200" b="1" noProof="0">
                          <a:solidFill>
                            <a:srgbClr val="323232"/>
                          </a:solidFill>
                          <a:latin typeface="+mn-lt"/>
                        </a:rPr>
                        <a:t> </a:t>
                      </a:r>
                      <a:endParaRPr lang="en-CA" sz="1200" noProof="0">
                        <a:solidFill>
                          <a:srgbClr val="32323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lvl="0" algn="ctr">
                        <a:buNone/>
                      </a:pPr>
                      <a:r>
                        <a:rPr lang="en-CA" sz="1200" b="1" i="0" u="none" strike="noStrike" noProof="0">
                          <a:solidFill>
                            <a:srgbClr val="323232"/>
                          </a:solidFill>
                          <a:latin typeface="+mn-lt"/>
                        </a:rPr>
                        <a:t>Cathy Cummings</a:t>
                      </a:r>
                    </a:p>
                  </a:txBody>
                  <a:tcPr anchor="ctr">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1622956">
                <a:tc>
                  <a:txBody>
                    <a:bodyPr/>
                    <a:lstStyle/>
                    <a:p>
                      <a:pPr lvl="0">
                        <a:buNone/>
                      </a:pPr>
                      <a:r>
                        <a:rPr lang="en-CA" sz="1200" b="1" i="0" u="none" strike="noStrike" noProof="0">
                          <a:solidFill>
                            <a:schemeClr val="tx1"/>
                          </a:solidFill>
                          <a:latin typeface="+mn-lt"/>
                        </a:rPr>
                        <a:t>Research grants</a:t>
                      </a:r>
                    </a:p>
                  </a:txBody>
                  <a:tcPr/>
                </a:tc>
                <a:tc>
                  <a:txBody>
                    <a:bodyPr/>
                    <a:lstStyle/>
                    <a:p>
                      <a:pPr algn="ctr"/>
                      <a:r>
                        <a:rPr lang="en-CA" sz="1000" noProof="0">
                          <a:latin typeface="+mn-lt"/>
                        </a:rPr>
                        <a:t>PI Research Ireland Academic Industry Collaboration-PRECISION ALS </a:t>
                      </a:r>
                    </a:p>
                    <a:p>
                      <a:pPr lvl="0" algn="ctr">
                        <a:buNone/>
                      </a:pPr>
                      <a:r>
                        <a:rPr lang="en-CA" sz="1000" noProof="0">
                          <a:latin typeface="+mn-lt"/>
                        </a:rPr>
                        <a:t>Co-PI Irish Health Research Board- Clinical Doctoral Award MIRANDA, My Name'5 Doddie Foundation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tc>
                  <a:txBody>
                    <a:bodyPr/>
                    <a:lstStyle/>
                    <a:p>
                      <a:pPr algn="ctr"/>
                      <a:r>
                        <a:rPr lang="en-CA" sz="1000" noProof="0">
                          <a:latin typeface="+mn-lt"/>
                        </a:rPr>
                        <a:t>MND Assoc, NIHR, Life Arc, My Name'5 Doddie Foundation</a:t>
                      </a:r>
                    </a:p>
                  </a:txBody>
                  <a:tcPr anchor="ctr"/>
                </a:tc>
                <a:tc>
                  <a:txBody>
                    <a:bodyPr/>
                    <a:lstStyle/>
                    <a:p>
                      <a:pPr lvl="0" algn="ctr">
                        <a:buNone/>
                      </a:pPr>
                      <a:r>
                        <a:rPr lang="en-CA" sz="1000" noProof="0">
                          <a:latin typeface="+mn-lt"/>
                        </a:rPr>
                        <a:t>–</a:t>
                      </a:r>
                    </a:p>
                  </a:txBody>
                  <a:tcPr anchor="ctr"/>
                </a:tc>
                <a:tc>
                  <a:txBody>
                    <a:bodyPr/>
                    <a:lstStyle/>
                    <a:p>
                      <a:pPr marL="0" indent="0" algn="ctr">
                        <a:buNone/>
                      </a:pPr>
                      <a:r>
                        <a:rPr lang="en-CA" sz="1000" noProof="0">
                          <a:latin typeface="+mn-lt"/>
                        </a:rPr>
                        <a:t>ALS Association, </a:t>
                      </a:r>
                      <a:r>
                        <a:rPr lang="en-CA" sz="1000" noProof="0" err="1">
                          <a:latin typeface="+mn-lt"/>
                        </a:rPr>
                        <a:t>Universiti</a:t>
                      </a:r>
                      <a:r>
                        <a:rPr lang="en-CA" sz="1000" noProof="0">
                          <a:latin typeface="+mn-lt"/>
                        </a:rPr>
                        <a:t> Malaya Matching Grant, Ministry Higher Education Malaysia, Sydney University Southeast Asia Centre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i="0" u="none" strike="noStrike" kern="1200" cap="none" spc="0" normalizeH="0" baseline="0" noProof="0">
                          <a:ln>
                            <a:noFill/>
                          </a:ln>
                          <a:solidFill>
                            <a:prstClr val="black"/>
                          </a:solidFill>
                          <a:effectLst/>
                          <a:uLnTx/>
                          <a:uFillTx/>
                          <a:latin typeface="Open Sans"/>
                          <a:ea typeface="+mn-ea"/>
                          <a:cs typeface="+mn-cs"/>
                        </a:rPr>
                        <a:t>None</a:t>
                      </a: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extLst>
                  <a:ext uri="{0D108BD9-81ED-4DB2-BD59-A6C34878D82A}">
                    <a16:rowId xmlns:a16="http://schemas.microsoft.com/office/drawing/2014/main" val="3110640149"/>
                  </a:ext>
                </a:extLst>
              </a:tr>
              <a:tr h="1022848">
                <a:tc>
                  <a:txBody>
                    <a:bodyPr/>
                    <a:lstStyle/>
                    <a:p>
                      <a:pPr marL="0" marR="0" lvl="0" indent="0" algn="l">
                        <a:lnSpc>
                          <a:spcPct val="100000"/>
                        </a:lnSpc>
                        <a:spcBef>
                          <a:spcPts val="0"/>
                        </a:spcBef>
                        <a:spcAft>
                          <a:spcPts val="0"/>
                        </a:spcAft>
                        <a:buNone/>
                      </a:pPr>
                      <a:r>
                        <a:rPr lang="en-CA" sz="1200" b="1" i="0" u="none" strike="noStrike" noProof="0">
                          <a:solidFill>
                            <a:schemeClr val="tx1"/>
                          </a:solidFill>
                          <a:latin typeface="+mn-lt"/>
                        </a:rPr>
                        <a:t>Speakers’ bureaus/</a:t>
                      </a:r>
                      <a:endParaRPr lang="en-CA" sz="1200" b="1" i="0" u="none" strike="noStrike" noProof="0">
                        <a:solidFill>
                          <a:srgbClr val="000000"/>
                        </a:solidFill>
                        <a:latin typeface="+mn-lt"/>
                      </a:endParaRPr>
                    </a:p>
                    <a:p>
                      <a:pPr marL="0" marR="0" lvl="0" indent="0" algn="l">
                        <a:lnSpc>
                          <a:spcPct val="100000"/>
                        </a:lnSpc>
                        <a:spcBef>
                          <a:spcPts val="0"/>
                        </a:spcBef>
                        <a:spcAft>
                          <a:spcPts val="0"/>
                        </a:spcAft>
                        <a:buNone/>
                      </a:pPr>
                      <a:r>
                        <a:rPr lang="en-CA" sz="1200" b="1" i="0" u="none" strike="noStrike" noProof="0">
                          <a:solidFill>
                            <a:schemeClr val="tx1"/>
                          </a:solidFill>
                          <a:latin typeface="+mn-lt"/>
                        </a:rPr>
                        <a:t>honoraria/</a:t>
                      </a:r>
                      <a:endParaRPr lang="en-CA" sz="1200" b="1" noProof="0">
                        <a:latin typeface="+mn-lt"/>
                      </a:endParaRPr>
                    </a:p>
                    <a:p>
                      <a:pPr marL="0" marR="0" lvl="0" indent="0" algn="l">
                        <a:lnSpc>
                          <a:spcPct val="100000"/>
                        </a:lnSpc>
                        <a:spcBef>
                          <a:spcPts val="0"/>
                        </a:spcBef>
                        <a:spcAft>
                          <a:spcPts val="0"/>
                        </a:spcAft>
                        <a:buNone/>
                      </a:pPr>
                      <a:r>
                        <a:rPr lang="en-CA" sz="1200" b="1" i="0" u="none" strike="noStrike" noProof="0">
                          <a:solidFill>
                            <a:schemeClr val="tx1"/>
                          </a:solidFill>
                          <a:latin typeface="+mn-lt"/>
                        </a:rPr>
                        <a:t>grants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latin typeface="+mn-lt"/>
                        </a:rPr>
                        <a:t>–</a:t>
                      </a:r>
                    </a:p>
                    <a:p>
                      <a:pPr algn="ctr"/>
                      <a:endParaRPr lang="en-CA" sz="900" noProof="0">
                        <a:latin typeface="+mn-lt"/>
                      </a:endParaRPr>
                    </a:p>
                  </a:txBody>
                  <a:tcPr anchor="ctr"/>
                </a:tc>
                <a:tc>
                  <a:txBody>
                    <a:bodyPr/>
                    <a:lstStyle/>
                    <a:p>
                      <a:pPr algn="ctr"/>
                      <a:r>
                        <a:rPr lang="en-CA" sz="1000" noProof="0">
                          <a:latin typeface="+mn-lt"/>
                        </a:rPr>
                        <a:t>Mitsubishi Tanabe pharmaceutical paid me a small sum to speak at the symposium in Montreal in December.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i="0" u="none" strike="noStrike" kern="1200" cap="none" spc="0" normalizeH="0" baseline="0" noProof="0">
                          <a:ln>
                            <a:noFill/>
                          </a:ln>
                          <a:solidFill>
                            <a:prstClr val="black"/>
                          </a:solidFill>
                          <a:effectLst/>
                          <a:uLnTx/>
                          <a:uFillTx/>
                          <a:latin typeface="Open Sans"/>
                          <a:ea typeface="+mn-ea"/>
                          <a:cs typeface="+mn-cs"/>
                        </a:rPr>
                        <a:t>None</a:t>
                      </a: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extLst>
                  <a:ext uri="{0D108BD9-81ED-4DB2-BD59-A6C34878D82A}">
                    <a16:rowId xmlns:a16="http://schemas.microsoft.com/office/drawing/2014/main" val="2088192674"/>
                  </a:ext>
                </a:extLst>
              </a:tr>
              <a:tr h="551193">
                <a:tc>
                  <a:txBody>
                    <a:bodyPr/>
                    <a:lstStyle/>
                    <a:p>
                      <a:r>
                        <a:rPr lang="en-CA" sz="1200" b="1" noProof="0">
                          <a:latin typeface="+mn-lt"/>
                        </a:rPr>
                        <a:t>Consulting fees</a:t>
                      </a:r>
                    </a:p>
                  </a:txBody>
                  <a:tcPr/>
                </a:tc>
                <a:tc>
                  <a:txBody>
                    <a:bodyPr/>
                    <a:lstStyle/>
                    <a:p>
                      <a:pPr algn="ctr"/>
                      <a:r>
                        <a:rPr lang="en-CA" sz="1000" noProof="0">
                          <a:latin typeface="+mn-lt"/>
                        </a:rPr>
                        <a:t>Biogen, Novartis, Trace, </a:t>
                      </a:r>
                      <a:r>
                        <a:rPr lang="en-CA" sz="1000" noProof="0" err="1">
                          <a:latin typeface="+mn-lt"/>
                        </a:rPr>
                        <a:t>UniQure</a:t>
                      </a:r>
                      <a:r>
                        <a:rPr lang="en-CA" sz="1000" noProof="0">
                          <a:latin typeface="+mn-lt"/>
                        </a:rPr>
                        <a:t>, </a:t>
                      </a:r>
                      <a:r>
                        <a:rPr lang="en-CA" sz="1000" noProof="0" err="1">
                          <a:latin typeface="+mn-lt"/>
                        </a:rPr>
                        <a:t>Medicinova</a:t>
                      </a:r>
                      <a:endParaRPr lang="en-CA" sz="1000" noProof="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tc>
                  <a:txBody>
                    <a:bodyPr/>
                    <a:lstStyle/>
                    <a:p>
                      <a:pPr algn="ctr"/>
                      <a:r>
                        <a:rPr lang="en-CA" sz="1000" noProof="0">
                          <a:latin typeface="+mn-lt"/>
                        </a:rPr>
                        <a:t>Verge</a:t>
                      </a:r>
                    </a:p>
                  </a:txBody>
                  <a:tcPr anchor="ctr"/>
                </a:tc>
                <a:tc>
                  <a:txBody>
                    <a:bodyPr/>
                    <a:lstStyle/>
                    <a:p>
                      <a:pPr algn="ctr"/>
                      <a:r>
                        <a:rPr lang="en-CA" sz="9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extLst>
                  <a:ext uri="{0D108BD9-81ED-4DB2-BD59-A6C34878D82A}">
                    <a16:rowId xmlns:a16="http://schemas.microsoft.com/office/drawing/2014/main" val="3540448586"/>
                  </a:ext>
                </a:extLst>
              </a:tr>
              <a:tr h="1010520">
                <a:tc>
                  <a:txBody>
                    <a:bodyPr/>
                    <a:lstStyle/>
                    <a:p>
                      <a:pPr lvl="0">
                        <a:buNone/>
                      </a:pPr>
                      <a:r>
                        <a:rPr lang="en-CA" sz="1200" b="1" noProof="0">
                          <a:latin typeface="+mn-lt"/>
                        </a:rPr>
                        <a:t>Other</a:t>
                      </a:r>
                    </a:p>
                  </a:txBody>
                  <a:tcP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latin typeface="+mn-lt"/>
                        </a:rPr>
                        <a:t>–</a:t>
                      </a:r>
                    </a:p>
                    <a:p>
                      <a:pPr lvl="0" algn="ctr">
                        <a:buNone/>
                      </a:pPr>
                      <a:endParaRPr lang="en-CA" sz="900" noProof="0">
                        <a:latin typeface="+mn-lt"/>
                      </a:endParaRPr>
                    </a:p>
                  </a:txBody>
                  <a:tcPr anchor="ctr">
                    <a:lnB w="12700" cap="flat" cmpd="sng" algn="ctr">
                      <a:noFill/>
                      <a:prstDash val="solid"/>
                      <a:round/>
                      <a:headEnd type="none" w="med" len="med"/>
                      <a:tailEnd type="none" w="med" len="med"/>
                    </a:lnB>
                  </a:tcPr>
                </a:tc>
                <a:tc>
                  <a:txBody>
                    <a:bodyPr/>
                    <a:lstStyle/>
                    <a:p>
                      <a:pPr lvl="0" algn="ctr">
                        <a:buNone/>
                      </a:pPr>
                      <a:r>
                        <a:rPr lang="en-CA" sz="1000" noProof="0">
                          <a:latin typeface="+mn-lt"/>
                        </a:rPr>
                        <a:t>I run a website about how to live with ALS. I also sell accessories for mouthpiece ventilators through it. ALSWiki.org</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691212281"/>
                  </a:ext>
                </a:extLst>
              </a:tr>
            </a:tbl>
          </a:graphicData>
        </a:graphic>
      </p:graphicFrame>
    </p:spTree>
    <p:extLst>
      <p:ext uri="{BB962C8B-B14F-4D97-AF65-F5344CB8AC3E}">
        <p14:creationId xmlns:p14="http://schemas.microsoft.com/office/powerpoint/2010/main" val="3901047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C56C1-3CE7-BCB7-6F2B-249BB709D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C6A1B-B016-7AEE-F7AA-F1BDE9F73FD0}"/>
              </a:ext>
            </a:extLst>
          </p:cNvPr>
          <p:cNvSpPr>
            <a:spLocks noGrp="1"/>
          </p:cNvSpPr>
          <p:nvPr>
            <p:ph type="title"/>
          </p:nvPr>
        </p:nvSpPr>
        <p:spPr>
          <a:xfrm>
            <a:off x="360000" y="360000"/>
            <a:ext cx="9242103" cy="535531"/>
          </a:xfrm>
        </p:spPr>
        <p:txBody>
          <a:bodyPr>
            <a:normAutofit/>
          </a:bodyPr>
          <a:lstStyle/>
          <a:p>
            <a:r>
              <a:rPr lang="en-CA" noProof="0">
                <a:latin typeface="+mj-lt"/>
              </a:rPr>
              <a:t>Key Take-Home Messages </a:t>
            </a:r>
          </a:p>
        </p:txBody>
      </p:sp>
      <p:sp>
        <p:nvSpPr>
          <p:cNvPr id="7" name="Text Placeholder 6">
            <a:extLst>
              <a:ext uri="{FF2B5EF4-FFF2-40B4-BE49-F238E27FC236}">
                <a16:creationId xmlns:a16="http://schemas.microsoft.com/office/drawing/2014/main" id="{DC020C51-D890-3F67-6F8A-B24243F1C543}"/>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6" name="Content Placeholder 2">
            <a:extLst>
              <a:ext uri="{FF2B5EF4-FFF2-40B4-BE49-F238E27FC236}">
                <a16:creationId xmlns:a16="http://schemas.microsoft.com/office/drawing/2014/main" id="{65FADD0C-8DE6-87FD-A352-09A155E8350B}"/>
              </a:ext>
            </a:extLst>
          </p:cNvPr>
          <p:cNvSpPr>
            <a:spLocks noGrp="1"/>
          </p:cNvSpPr>
          <p:nvPr>
            <p:ph idx="1"/>
          </p:nvPr>
        </p:nvSpPr>
        <p:spPr>
          <a:xfrm>
            <a:off x="1570860" y="1304925"/>
            <a:ext cx="10161588" cy="1390650"/>
          </a:xfrm>
        </p:spPr>
        <p:txBody>
          <a:bodyPr>
            <a:normAutofit/>
          </a:bodyPr>
          <a:lstStyle/>
          <a:p>
            <a:pPr marL="0" indent="0">
              <a:buNone/>
            </a:pPr>
            <a:r>
              <a:rPr lang="en-CA" sz="1800" b="1" noProof="0">
                <a:solidFill>
                  <a:schemeClr val="accent3"/>
                </a:solidFill>
              </a:rPr>
              <a:t>Early recognition and referral improves survival and quality of life</a:t>
            </a:r>
          </a:p>
          <a:p>
            <a:pPr>
              <a:buClr>
                <a:srgbClr val="57CFAC"/>
              </a:buClr>
              <a:buFont typeface="Wingdings" panose="05000000000000000000" pitchFamily="2" charset="2"/>
              <a:buChar char="§"/>
            </a:pPr>
            <a:r>
              <a:rPr lang="en-CA" sz="1600" noProof="0"/>
              <a:t>ALS/MND is a progressive disease, where every month counts — early diagnosis enables access to multidisciplinary care, disease-modifying therapies, clinical trials, symptom management, and supportive care</a:t>
            </a:r>
          </a:p>
        </p:txBody>
      </p:sp>
      <p:sp>
        <p:nvSpPr>
          <p:cNvPr id="8" name="Content Placeholder 2">
            <a:extLst>
              <a:ext uri="{FF2B5EF4-FFF2-40B4-BE49-F238E27FC236}">
                <a16:creationId xmlns:a16="http://schemas.microsoft.com/office/drawing/2014/main" id="{FECA35D9-B2E2-A109-0FBC-9737D2BBFC6A}"/>
              </a:ext>
            </a:extLst>
          </p:cNvPr>
          <p:cNvSpPr txBox="1">
            <a:spLocks/>
          </p:cNvSpPr>
          <p:nvPr/>
        </p:nvSpPr>
        <p:spPr>
          <a:xfrm>
            <a:off x="1570860" y="4933950"/>
            <a:ext cx="10161588" cy="1352550"/>
          </a:xfrm>
          <a:prstGeom prst="rect">
            <a:avLst/>
          </a:prstGeom>
        </p:spPr>
        <p:txBody>
          <a:bodyPr lIns="0">
            <a:normAutofit/>
          </a:bodyPr>
          <a:lstStyle>
            <a:lvl1pPr marL="288000" indent="-288000" algn="l" defTabSz="914400" rtl="0" eaLnBrk="1" latinLnBrk="0" hangingPunct="1">
              <a:lnSpc>
                <a:spcPct val="100000"/>
              </a:lnSpc>
              <a:spcBef>
                <a:spcPts val="1000"/>
              </a:spcBef>
              <a:buClr>
                <a:schemeClr val="accent1"/>
              </a:buClr>
              <a:buSzPct val="100000"/>
              <a:buFontTx/>
              <a:buBlip>
                <a:blip r:embed="rId2">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solidFill>
                  <a:schemeClr val="accent3"/>
                </a:solidFill>
              </a:rPr>
              <a:t>Overcome therapeutic nihilism — there is much we can do</a:t>
            </a:r>
          </a:p>
          <a:p>
            <a:pPr>
              <a:buClr>
                <a:srgbClr val="57CFAC"/>
              </a:buClr>
              <a:buFont typeface="Wingdings" panose="05000000000000000000" pitchFamily="2" charset="2"/>
              <a:buChar char="§"/>
            </a:pPr>
            <a:r>
              <a:rPr lang="en-CA" sz="1600" noProof="0"/>
              <a:t>While ALS/MND remains incurable, multidisciplinary clinics offer proactive, patient-centred care that supports quality of life</a:t>
            </a:r>
          </a:p>
          <a:p>
            <a:pPr>
              <a:buClr>
                <a:srgbClr val="57CFAC"/>
              </a:buClr>
              <a:buFont typeface="Wingdings" panose="05000000000000000000" pitchFamily="2" charset="2"/>
              <a:buChar char="§"/>
            </a:pPr>
            <a:r>
              <a:rPr lang="en-CA" sz="1600" noProof="0"/>
              <a:t>Early referral offers patients and families a path forward — not just a diagnosis</a:t>
            </a:r>
          </a:p>
        </p:txBody>
      </p:sp>
      <p:sp>
        <p:nvSpPr>
          <p:cNvPr id="10" name="Content Placeholder 2">
            <a:extLst>
              <a:ext uri="{FF2B5EF4-FFF2-40B4-BE49-F238E27FC236}">
                <a16:creationId xmlns:a16="http://schemas.microsoft.com/office/drawing/2014/main" id="{0A8E5025-BAC3-8C4B-6C0C-0F8BC3A7D496}"/>
              </a:ext>
            </a:extLst>
          </p:cNvPr>
          <p:cNvSpPr txBox="1">
            <a:spLocks/>
          </p:cNvSpPr>
          <p:nvPr/>
        </p:nvSpPr>
        <p:spPr>
          <a:xfrm>
            <a:off x="1570860" y="2705100"/>
            <a:ext cx="10161588" cy="1085850"/>
          </a:xfrm>
          <a:prstGeom prst="rect">
            <a:avLst/>
          </a:prstGeom>
        </p:spPr>
        <p:txBody>
          <a:bodyPr lIns="0" tIns="45720" rIns="91440" bIns="45720" anchor="t">
            <a:normAutofit/>
          </a:bodyPr>
          <a:lstStyle>
            <a:lvl1pPr marL="288000" indent="-288000" algn="l" defTabSz="914400" rtl="0" eaLnBrk="1" latinLnBrk="0" hangingPunct="1">
              <a:lnSpc>
                <a:spcPct val="100000"/>
              </a:lnSpc>
              <a:spcBef>
                <a:spcPts val="1000"/>
              </a:spcBef>
              <a:buClr>
                <a:schemeClr val="accent1"/>
              </a:buClr>
              <a:buSzPct val="100000"/>
              <a:buFontTx/>
              <a:buBlip>
                <a:blip r:embed="rId2">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solidFill>
                  <a:schemeClr val="accent3"/>
                </a:solidFill>
                <a:ea typeface="Roboto"/>
              </a:rPr>
              <a:t>If it’s progressive and doesn’t fit — </a:t>
            </a:r>
            <a:r>
              <a:rPr lang="en-CA" sz="1800" b="1">
                <a:solidFill>
                  <a:schemeClr val="accent3"/>
                </a:solidFill>
                <a:ea typeface="Roboto"/>
              </a:rPr>
              <a:t>REFER</a:t>
            </a:r>
            <a:endParaRPr lang="en-CA" sz="1800" b="1" noProof="0">
              <a:solidFill>
                <a:schemeClr val="accent3"/>
              </a:solidFill>
            </a:endParaRPr>
          </a:p>
          <a:p>
            <a:pPr marL="287655" indent="-287655">
              <a:buClr>
                <a:srgbClr val="57CFAC"/>
              </a:buClr>
              <a:buFont typeface="Wingdings" panose="05000000000000000000" pitchFamily="2" charset="2"/>
              <a:buChar char="§"/>
            </a:pPr>
            <a:r>
              <a:rPr lang="en-CA" sz="1600" noProof="0"/>
              <a:t>Progressive, painless loss of function or unexplained weight loss with breathlessness should raise red flags </a:t>
            </a:r>
            <a:r>
              <a:rPr lang="en-CA" sz="1600"/>
              <a:t>—</a:t>
            </a:r>
            <a:r>
              <a:rPr lang="en-CA" sz="1600" noProof="0"/>
              <a:t> timely referral to an ALS/MND specialist is essential</a:t>
            </a:r>
            <a:endParaRPr lang="en-CA" sz="1600" noProof="0">
              <a:cs typeface="Open Sans"/>
            </a:endParaRPr>
          </a:p>
        </p:txBody>
      </p:sp>
      <p:sp>
        <p:nvSpPr>
          <p:cNvPr id="11" name="Content Placeholder 2">
            <a:extLst>
              <a:ext uri="{FF2B5EF4-FFF2-40B4-BE49-F238E27FC236}">
                <a16:creationId xmlns:a16="http://schemas.microsoft.com/office/drawing/2014/main" id="{BE2A1A4D-C2C3-8A19-081D-C6E5AE7954A4}"/>
              </a:ext>
            </a:extLst>
          </p:cNvPr>
          <p:cNvSpPr txBox="1">
            <a:spLocks/>
          </p:cNvSpPr>
          <p:nvPr/>
        </p:nvSpPr>
        <p:spPr>
          <a:xfrm>
            <a:off x="1570860" y="3905250"/>
            <a:ext cx="10161588" cy="895350"/>
          </a:xfrm>
          <a:prstGeom prst="rect">
            <a:avLst/>
          </a:prstGeom>
        </p:spPr>
        <p:txBody>
          <a:bodyPr lIns="0">
            <a:normAutofit/>
          </a:bodyPr>
          <a:lstStyle>
            <a:lvl1pPr marL="288000" indent="-288000" algn="l" defTabSz="914400" rtl="0" eaLnBrk="1" latinLnBrk="0" hangingPunct="1">
              <a:lnSpc>
                <a:spcPct val="100000"/>
              </a:lnSpc>
              <a:spcBef>
                <a:spcPts val="1000"/>
              </a:spcBef>
              <a:buClr>
                <a:schemeClr val="accent1"/>
              </a:buClr>
              <a:buSzPct val="100000"/>
              <a:buFontTx/>
              <a:buBlip>
                <a:blip r:embed="rId2">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solidFill>
                  <a:schemeClr val="accent3"/>
                </a:solidFill>
              </a:rPr>
              <a:t>Don’t delay referral for testing</a:t>
            </a:r>
          </a:p>
          <a:p>
            <a:pPr>
              <a:buClr>
                <a:srgbClr val="57CFAC"/>
              </a:buClr>
              <a:buFont typeface="Wingdings" panose="05000000000000000000" pitchFamily="2" charset="2"/>
              <a:buChar char="§"/>
            </a:pPr>
            <a:r>
              <a:rPr lang="en-CA" sz="1600" noProof="0"/>
              <a:t>ALS/MND is a clinical diagnosis of exclusion; diagnostic tests can support but should not delay referral</a:t>
            </a:r>
          </a:p>
        </p:txBody>
      </p:sp>
      <p:grpSp>
        <p:nvGrpSpPr>
          <p:cNvPr id="12" name="Group 11">
            <a:extLst>
              <a:ext uri="{FF2B5EF4-FFF2-40B4-BE49-F238E27FC236}">
                <a16:creationId xmlns:a16="http://schemas.microsoft.com/office/drawing/2014/main" id="{0E42DBD2-88C4-86AE-1CA0-B8B3386222FC}"/>
              </a:ext>
            </a:extLst>
          </p:cNvPr>
          <p:cNvGrpSpPr/>
          <p:nvPr/>
        </p:nvGrpSpPr>
        <p:grpSpPr>
          <a:xfrm>
            <a:off x="622301" y="1304925"/>
            <a:ext cx="730249" cy="730249"/>
            <a:chOff x="622301" y="1304925"/>
            <a:chExt cx="730249" cy="730249"/>
          </a:xfrm>
        </p:grpSpPr>
        <p:sp>
          <p:nvSpPr>
            <p:cNvPr id="13" name="Oval 12">
              <a:extLst>
                <a:ext uri="{FF2B5EF4-FFF2-40B4-BE49-F238E27FC236}">
                  <a16:creationId xmlns:a16="http://schemas.microsoft.com/office/drawing/2014/main" id="{5372004B-F4E7-F084-48F0-19626637FB5B}"/>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4" name="Graphic 13">
              <a:extLst>
                <a:ext uri="{FF2B5EF4-FFF2-40B4-BE49-F238E27FC236}">
                  <a16:creationId xmlns:a16="http://schemas.microsoft.com/office/drawing/2014/main" id="{8ED63FC9-8BB7-1EDB-0401-F675224857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816" y="1386876"/>
              <a:ext cx="589796" cy="566345"/>
            </a:xfrm>
            <a:prstGeom prst="rect">
              <a:avLst/>
            </a:prstGeom>
          </p:spPr>
        </p:pic>
      </p:grpSp>
      <p:grpSp>
        <p:nvGrpSpPr>
          <p:cNvPr id="15" name="Group 14">
            <a:extLst>
              <a:ext uri="{FF2B5EF4-FFF2-40B4-BE49-F238E27FC236}">
                <a16:creationId xmlns:a16="http://schemas.microsoft.com/office/drawing/2014/main" id="{9ABE6D57-CD3E-7546-E41A-2C61453E92B6}"/>
              </a:ext>
            </a:extLst>
          </p:cNvPr>
          <p:cNvGrpSpPr/>
          <p:nvPr/>
        </p:nvGrpSpPr>
        <p:grpSpPr>
          <a:xfrm>
            <a:off x="622301" y="2740025"/>
            <a:ext cx="730249" cy="730249"/>
            <a:chOff x="622301" y="1304925"/>
            <a:chExt cx="730249" cy="730249"/>
          </a:xfrm>
        </p:grpSpPr>
        <p:sp>
          <p:nvSpPr>
            <p:cNvPr id="16" name="Oval 15">
              <a:extLst>
                <a:ext uri="{FF2B5EF4-FFF2-40B4-BE49-F238E27FC236}">
                  <a16:creationId xmlns:a16="http://schemas.microsoft.com/office/drawing/2014/main" id="{1654E516-57EC-AEE1-9E78-E189E7578242}"/>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7" name="Graphic 16">
              <a:extLst>
                <a:ext uri="{FF2B5EF4-FFF2-40B4-BE49-F238E27FC236}">
                  <a16:creationId xmlns:a16="http://schemas.microsoft.com/office/drawing/2014/main" id="{1B6EAFC3-2658-496F-7163-AEF4AE2C1B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816" y="1386876"/>
              <a:ext cx="589796" cy="566345"/>
            </a:xfrm>
            <a:prstGeom prst="rect">
              <a:avLst/>
            </a:prstGeom>
          </p:spPr>
        </p:pic>
      </p:grpSp>
      <p:grpSp>
        <p:nvGrpSpPr>
          <p:cNvPr id="18" name="Group 17">
            <a:extLst>
              <a:ext uri="{FF2B5EF4-FFF2-40B4-BE49-F238E27FC236}">
                <a16:creationId xmlns:a16="http://schemas.microsoft.com/office/drawing/2014/main" id="{712747F6-2582-465F-D872-B60A6797F4F9}"/>
              </a:ext>
            </a:extLst>
          </p:cNvPr>
          <p:cNvGrpSpPr/>
          <p:nvPr/>
        </p:nvGrpSpPr>
        <p:grpSpPr>
          <a:xfrm>
            <a:off x="622301" y="3870325"/>
            <a:ext cx="730249" cy="730249"/>
            <a:chOff x="622301" y="1304925"/>
            <a:chExt cx="730249" cy="730249"/>
          </a:xfrm>
        </p:grpSpPr>
        <p:sp>
          <p:nvSpPr>
            <p:cNvPr id="22" name="Oval 21">
              <a:extLst>
                <a:ext uri="{FF2B5EF4-FFF2-40B4-BE49-F238E27FC236}">
                  <a16:creationId xmlns:a16="http://schemas.microsoft.com/office/drawing/2014/main" id="{7BEE7B3D-55E5-39A9-24E2-1CAB6A3AD01D}"/>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3" name="Graphic 22">
              <a:extLst>
                <a:ext uri="{FF2B5EF4-FFF2-40B4-BE49-F238E27FC236}">
                  <a16:creationId xmlns:a16="http://schemas.microsoft.com/office/drawing/2014/main" id="{234BA94C-BDD6-1D0D-45F6-DB0C707A06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816" y="1386876"/>
              <a:ext cx="589796" cy="566345"/>
            </a:xfrm>
            <a:prstGeom prst="rect">
              <a:avLst/>
            </a:prstGeom>
          </p:spPr>
        </p:pic>
      </p:grpSp>
      <p:grpSp>
        <p:nvGrpSpPr>
          <p:cNvPr id="24" name="Group 23">
            <a:extLst>
              <a:ext uri="{FF2B5EF4-FFF2-40B4-BE49-F238E27FC236}">
                <a16:creationId xmlns:a16="http://schemas.microsoft.com/office/drawing/2014/main" id="{6716CA54-AA3A-8C81-8D11-284D7DFAB7A5}"/>
              </a:ext>
            </a:extLst>
          </p:cNvPr>
          <p:cNvGrpSpPr/>
          <p:nvPr/>
        </p:nvGrpSpPr>
        <p:grpSpPr>
          <a:xfrm>
            <a:off x="622301" y="5000625"/>
            <a:ext cx="730249" cy="730249"/>
            <a:chOff x="622301" y="1304925"/>
            <a:chExt cx="730249" cy="730249"/>
          </a:xfrm>
        </p:grpSpPr>
        <p:sp>
          <p:nvSpPr>
            <p:cNvPr id="25" name="Oval 24">
              <a:extLst>
                <a:ext uri="{FF2B5EF4-FFF2-40B4-BE49-F238E27FC236}">
                  <a16:creationId xmlns:a16="http://schemas.microsoft.com/office/drawing/2014/main" id="{05CDBFC5-7F6F-BDA9-BC48-38786D60C199}"/>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37" name="Graphic 36">
              <a:extLst>
                <a:ext uri="{FF2B5EF4-FFF2-40B4-BE49-F238E27FC236}">
                  <a16:creationId xmlns:a16="http://schemas.microsoft.com/office/drawing/2014/main" id="{53337C64-9F20-7DC2-D675-1BBB270D45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816" y="1386876"/>
              <a:ext cx="589796" cy="566345"/>
            </a:xfrm>
            <a:prstGeom prst="rect">
              <a:avLst/>
            </a:prstGeom>
          </p:spPr>
        </p:pic>
      </p:grpSp>
    </p:spTree>
    <p:extLst>
      <p:ext uri="{BB962C8B-B14F-4D97-AF65-F5344CB8AC3E}">
        <p14:creationId xmlns:p14="http://schemas.microsoft.com/office/powerpoint/2010/main" val="3863933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D243E-57D2-C24E-3FB9-BD744AE4EC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9AA171-D582-5714-89E1-8A9F8C1B30EE}"/>
              </a:ext>
            </a:extLst>
          </p:cNvPr>
          <p:cNvSpPr>
            <a:spLocks noGrp="1"/>
          </p:cNvSpPr>
          <p:nvPr>
            <p:ph type="title"/>
          </p:nvPr>
        </p:nvSpPr>
        <p:spPr>
          <a:xfrm>
            <a:off x="360000" y="360000"/>
            <a:ext cx="9242103" cy="535531"/>
          </a:xfrm>
        </p:spPr>
        <p:txBody>
          <a:bodyPr>
            <a:normAutofit/>
          </a:bodyPr>
          <a:lstStyle/>
          <a:p>
            <a:r>
              <a:rPr lang="en-CA" noProof="0">
                <a:latin typeface="+mj-lt"/>
              </a:rPr>
              <a:t>Call to Action </a:t>
            </a:r>
          </a:p>
        </p:txBody>
      </p:sp>
      <p:pic>
        <p:nvPicPr>
          <p:cNvPr id="24" name="Graphic 23" descr="Flag with solid fill">
            <a:extLst>
              <a:ext uri="{FF2B5EF4-FFF2-40B4-BE49-F238E27FC236}">
                <a16:creationId xmlns:a16="http://schemas.microsoft.com/office/drawing/2014/main" id="{4F5F8900-560A-48F4-1D82-45F3321642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5301" y="3485684"/>
            <a:ext cx="592336" cy="564402"/>
          </a:xfrm>
          <a:prstGeom prst="rect">
            <a:avLst/>
          </a:prstGeom>
        </p:spPr>
      </p:pic>
      <p:grpSp>
        <p:nvGrpSpPr>
          <p:cNvPr id="6" name="Group 5">
            <a:extLst>
              <a:ext uri="{FF2B5EF4-FFF2-40B4-BE49-F238E27FC236}">
                <a16:creationId xmlns:a16="http://schemas.microsoft.com/office/drawing/2014/main" id="{ED7D3549-920F-D14A-0983-8ED914683475}"/>
              </a:ext>
            </a:extLst>
          </p:cNvPr>
          <p:cNvGrpSpPr/>
          <p:nvPr/>
        </p:nvGrpSpPr>
        <p:grpSpPr>
          <a:xfrm>
            <a:off x="743789" y="3539717"/>
            <a:ext cx="11277018" cy="2468776"/>
            <a:chOff x="560612" y="2456926"/>
            <a:chExt cx="11277018" cy="2468776"/>
          </a:xfrm>
        </p:grpSpPr>
        <p:sp>
          <p:nvSpPr>
            <p:cNvPr id="7" name="Freeform: Shape 6">
              <a:extLst>
                <a:ext uri="{FF2B5EF4-FFF2-40B4-BE49-F238E27FC236}">
                  <a16:creationId xmlns:a16="http://schemas.microsoft.com/office/drawing/2014/main" id="{57F60C6E-FEA9-D2A0-DB1D-B4F976860D55}"/>
                </a:ext>
              </a:extLst>
            </p:cNvPr>
            <p:cNvSpPr/>
            <p:nvPr/>
          </p:nvSpPr>
          <p:spPr>
            <a:xfrm>
              <a:off x="5135197" y="3217067"/>
              <a:ext cx="54350" cy="8222"/>
            </a:xfrm>
            <a:custGeom>
              <a:avLst/>
              <a:gdLst>
                <a:gd name="connsiteX0" fmla="*/ 0 w 54350"/>
                <a:gd name="connsiteY0" fmla="*/ 0 h 8222"/>
                <a:gd name="connsiteX1" fmla="*/ 54351 w 54350"/>
                <a:gd name="connsiteY1" fmla="*/ 0 h 8222"/>
                <a:gd name="connsiteX2" fmla="*/ 54351 w 54350"/>
                <a:gd name="connsiteY2" fmla="*/ 0 h 8222"/>
                <a:gd name="connsiteX3" fmla="*/ 0 w 54350"/>
                <a:gd name="connsiteY3" fmla="*/ 0 h 8222"/>
              </a:gdLst>
              <a:ahLst/>
              <a:cxnLst>
                <a:cxn ang="0">
                  <a:pos x="connsiteX0" y="connsiteY0"/>
                </a:cxn>
                <a:cxn ang="0">
                  <a:pos x="connsiteX1" y="connsiteY1"/>
                </a:cxn>
                <a:cxn ang="0">
                  <a:pos x="connsiteX2" y="connsiteY2"/>
                </a:cxn>
                <a:cxn ang="0">
                  <a:pos x="connsiteX3" y="connsiteY3"/>
                </a:cxn>
              </a:cxnLst>
              <a:rect l="l" t="t" r="r" b="b"/>
              <a:pathLst>
                <a:path w="54350" h="8222">
                  <a:moveTo>
                    <a:pt x="0" y="0"/>
                  </a:moveTo>
                  <a:lnTo>
                    <a:pt x="54351" y="0"/>
                  </a:lnTo>
                  <a:lnTo>
                    <a:pt x="54351" y="0"/>
                  </a:lnTo>
                  <a:lnTo>
                    <a:pt x="0" y="0"/>
                  </a:lnTo>
                  <a:close/>
                </a:path>
              </a:pathLst>
            </a:custGeom>
            <a:noFill/>
            <a:ln w="8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15" name="Freeform: Shape 14">
              <a:extLst>
                <a:ext uri="{FF2B5EF4-FFF2-40B4-BE49-F238E27FC236}">
                  <a16:creationId xmlns:a16="http://schemas.microsoft.com/office/drawing/2014/main" id="{D9181A06-B706-D9AF-69FD-0F557FE83779}"/>
                </a:ext>
              </a:extLst>
            </p:cNvPr>
            <p:cNvSpPr/>
            <p:nvPr/>
          </p:nvSpPr>
          <p:spPr>
            <a:xfrm>
              <a:off x="7482107" y="2491642"/>
              <a:ext cx="4355523" cy="1877952"/>
            </a:xfrm>
            <a:custGeom>
              <a:avLst/>
              <a:gdLst>
                <a:gd name="connsiteX0" fmla="*/ 2782093 w 3229146"/>
                <a:gd name="connsiteY0" fmla="*/ 321253 h 1285012"/>
                <a:gd name="connsiteX1" fmla="*/ 2334958 w 3229146"/>
                <a:gd name="connsiteY1" fmla="*/ 0 h 1285012"/>
                <a:gd name="connsiteX2" fmla="*/ 2334958 w 3229146"/>
                <a:gd name="connsiteY2" fmla="*/ 220744 h 1285012"/>
                <a:gd name="connsiteX3" fmla="*/ 0 w 3229146"/>
                <a:gd name="connsiteY3" fmla="*/ 222708 h 1285012"/>
                <a:gd name="connsiteX4" fmla="*/ 0 w 3229146"/>
                <a:gd name="connsiteY4" fmla="*/ 1066315 h 1285012"/>
                <a:gd name="connsiteX5" fmla="*/ 2334958 w 3229146"/>
                <a:gd name="connsiteY5" fmla="*/ 1064351 h 1285012"/>
                <a:gd name="connsiteX6" fmla="*/ 2334958 w 3229146"/>
                <a:gd name="connsiteY6" fmla="*/ 1285012 h 1285012"/>
                <a:gd name="connsiteX7" fmla="*/ 2782093 w 3229146"/>
                <a:gd name="connsiteY7" fmla="*/ 963759 h 1285012"/>
                <a:gd name="connsiteX8" fmla="*/ 3229146 w 3229146"/>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9146" h="1285012">
                  <a:moveTo>
                    <a:pt x="2782093" y="321253"/>
                  </a:moveTo>
                  <a:lnTo>
                    <a:pt x="2334958" y="0"/>
                  </a:lnTo>
                  <a:lnTo>
                    <a:pt x="2334958" y="220744"/>
                  </a:lnTo>
                  <a:lnTo>
                    <a:pt x="0" y="222708"/>
                  </a:lnTo>
                  <a:lnTo>
                    <a:pt x="0" y="1066315"/>
                  </a:lnTo>
                  <a:lnTo>
                    <a:pt x="2334958" y="1064351"/>
                  </a:lnTo>
                  <a:lnTo>
                    <a:pt x="2334958" y="1285012"/>
                  </a:lnTo>
                  <a:lnTo>
                    <a:pt x="2782093" y="963759"/>
                  </a:lnTo>
                  <a:lnTo>
                    <a:pt x="3229146" y="642506"/>
                  </a:lnTo>
                  <a:close/>
                </a:path>
              </a:pathLst>
            </a:custGeom>
            <a:solidFill>
              <a:schemeClr val="accent2"/>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23" name="Freeform: Shape 22">
              <a:extLst>
                <a:ext uri="{FF2B5EF4-FFF2-40B4-BE49-F238E27FC236}">
                  <a16:creationId xmlns:a16="http://schemas.microsoft.com/office/drawing/2014/main" id="{29055F22-C4B4-6C74-9FF2-D4303830D917}"/>
                </a:ext>
              </a:extLst>
            </p:cNvPr>
            <p:cNvSpPr/>
            <p:nvPr/>
          </p:nvSpPr>
          <p:spPr>
            <a:xfrm>
              <a:off x="5135197" y="2492168"/>
              <a:ext cx="3035549" cy="1881703"/>
            </a:xfrm>
            <a:custGeom>
              <a:avLst/>
              <a:gdLst>
                <a:gd name="connsiteX0" fmla="*/ 2782011 w 3229146"/>
                <a:gd name="connsiteY0" fmla="*/ 321253 h 1285012"/>
                <a:gd name="connsiteX1" fmla="*/ 2334958 w 3229146"/>
                <a:gd name="connsiteY1" fmla="*/ 0 h 1285012"/>
                <a:gd name="connsiteX2" fmla="*/ 2334958 w 3229146"/>
                <a:gd name="connsiteY2" fmla="*/ 220744 h 1285012"/>
                <a:gd name="connsiteX3" fmla="*/ 0 w 3229146"/>
                <a:gd name="connsiteY3" fmla="*/ 222708 h 1285012"/>
                <a:gd name="connsiteX4" fmla="*/ 0 w 3229146"/>
                <a:gd name="connsiteY4" fmla="*/ 1066315 h 1285012"/>
                <a:gd name="connsiteX5" fmla="*/ 2334958 w 3229146"/>
                <a:gd name="connsiteY5" fmla="*/ 1064351 h 1285012"/>
                <a:gd name="connsiteX6" fmla="*/ 2334958 w 3229146"/>
                <a:gd name="connsiteY6" fmla="*/ 1285012 h 1285012"/>
                <a:gd name="connsiteX7" fmla="*/ 2782011 w 3229146"/>
                <a:gd name="connsiteY7" fmla="*/ 963759 h 1285012"/>
                <a:gd name="connsiteX8" fmla="*/ 3229146 w 3229146"/>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9146" h="1285012">
                  <a:moveTo>
                    <a:pt x="2782011" y="321253"/>
                  </a:moveTo>
                  <a:lnTo>
                    <a:pt x="2334958" y="0"/>
                  </a:lnTo>
                  <a:lnTo>
                    <a:pt x="2334958" y="220744"/>
                  </a:lnTo>
                  <a:lnTo>
                    <a:pt x="0" y="222708"/>
                  </a:lnTo>
                  <a:lnTo>
                    <a:pt x="0" y="1066315"/>
                  </a:lnTo>
                  <a:lnTo>
                    <a:pt x="2334958" y="1064351"/>
                  </a:lnTo>
                  <a:lnTo>
                    <a:pt x="2334958" y="1285012"/>
                  </a:lnTo>
                  <a:lnTo>
                    <a:pt x="2782011" y="963759"/>
                  </a:lnTo>
                  <a:lnTo>
                    <a:pt x="3229146" y="642506"/>
                  </a:lnTo>
                  <a:close/>
                </a:path>
              </a:pathLst>
            </a:custGeom>
            <a:solidFill>
              <a:schemeClr val="accent1"/>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chemeClr val="bg1"/>
                </a:solidFill>
                <a:effectLst/>
                <a:uLnTx/>
                <a:uFillTx/>
                <a:ea typeface="+mn-ea"/>
                <a:cs typeface="+mn-cs"/>
              </a:endParaRPr>
            </a:p>
          </p:txBody>
        </p:sp>
        <p:sp>
          <p:nvSpPr>
            <p:cNvPr id="25" name="Freeform: Shape 24">
              <a:extLst>
                <a:ext uri="{FF2B5EF4-FFF2-40B4-BE49-F238E27FC236}">
                  <a16:creationId xmlns:a16="http://schemas.microsoft.com/office/drawing/2014/main" id="{D5C5E821-F007-B3A1-18DF-2D32AECE7DD7}"/>
                </a:ext>
              </a:extLst>
            </p:cNvPr>
            <p:cNvSpPr/>
            <p:nvPr/>
          </p:nvSpPr>
          <p:spPr>
            <a:xfrm>
              <a:off x="2165777" y="2456927"/>
              <a:ext cx="3668503" cy="1916944"/>
            </a:xfrm>
            <a:custGeom>
              <a:avLst/>
              <a:gdLst>
                <a:gd name="connsiteX0" fmla="*/ 2782011 w 3229145"/>
                <a:gd name="connsiteY0" fmla="*/ 321253 h 1285012"/>
                <a:gd name="connsiteX1" fmla="*/ 2334958 w 3229145"/>
                <a:gd name="connsiteY1" fmla="*/ 0 h 1285012"/>
                <a:gd name="connsiteX2" fmla="*/ 2334958 w 3229145"/>
                <a:gd name="connsiteY2" fmla="*/ 220744 h 1285012"/>
                <a:gd name="connsiteX3" fmla="*/ 0 w 3229145"/>
                <a:gd name="connsiteY3" fmla="*/ 222708 h 1285012"/>
                <a:gd name="connsiteX4" fmla="*/ 0 w 3229145"/>
                <a:gd name="connsiteY4" fmla="*/ 1066315 h 1285012"/>
                <a:gd name="connsiteX5" fmla="*/ 2334958 w 3229145"/>
                <a:gd name="connsiteY5" fmla="*/ 1064351 h 1285012"/>
                <a:gd name="connsiteX6" fmla="*/ 2334958 w 3229145"/>
                <a:gd name="connsiteY6" fmla="*/ 1285012 h 1285012"/>
                <a:gd name="connsiteX7" fmla="*/ 2782011 w 3229145"/>
                <a:gd name="connsiteY7" fmla="*/ 963759 h 1285012"/>
                <a:gd name="connsiteX8" fmla="*/ 3229146 w 3229145"/>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9145" h="1285012">
                  <a:moveTo>
                    <a:pt x="2782011" y="321253"/>
                  </a:moveTo>
                  <a:lnTo>
                    <a:pt x="2334958" y="0"/>
                  </a:lnTo>
                  <a:lnTo>
                    <a:pt x="2334958" y="220744"/>
                  </a:lnTo>
                  <a:lnTo>
                    <a:pt x="0" y="222708"/>
                  </a:lnTo>
                  <a:lnTo>
                    <a:pt x="0" y="1066315"/>
                  </a:lnTo>
                  <a:lnTo>
                    <a:pt x="2334958" y="1064351"/>
                  </a:lnTo>
                  <a:lnTo>
                    <a:pt x="2334958" y="1285012"/>
                  </a:lnTo>
                  <a:lnTo>
                    <a:pt x="2782011" y="963759"/>
                  </a:lnTo>
                  <a:lnTo>
                    <a:pt x="3229146" y="642506"/>
                  </a:lnTo>
                  <a:close/>
                </a:path>
              </a:pathLst>
            </a:custGeom>
            <a:solidFill>
              <a:srgbClr val="B9DAF4"/>
            </a:solidFill>
            <a:ln w="8178" cap="flat">
              <a:solidFill>
                <a:srgbClr val="B9DAF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effectLst/>
                <a:uLnTx/>
                <a:uFillTx/>
                <a:ea typeface="+mn-ea"/>
                <a:cs typeface="+mn-cs"/>
              </a:endParaRPr>
            </a:p>
          </p:txBody>
        </p:sp>
        <p:sp>
          <p:nvSpPr>
            <p:cNvPr id="26" name="Freeform: Shape 25">
              <a:extLst>
                <a:ext uri="{FF2B5EF4-FFF2-40B4-BE49-F238E27FC236}">
                  <a16:creationId xmlns:a16="http://schemas.microsoft.com/office/drawing/2014/main" id="{5CA5BCD6-0C72-29CD-4530-0A334D68CEC1}"/>
                </a:ext>
              </a:extLst>
            </p:cNvPr>
            <p:cNvSpPr/>
            <p:nvPr/>
          </p:nvSpPr>
          <p:spPr>
            <a:xfrm>
              <a:off x="560612" y="2456926"/>
              <a:ext cx="2380865" cy="1927408"/>
            </a:xfrm>
            <a:custGeom>
              <a:avLst/>
              <a:gdLst>
                <a:gd name="connsiteX0" fmla="*/ 2783730 w 3230864"/>
                <a:gd name="connsiteY0" fmla="*/ 321253 h 1285012"/>
                <a:gd name="connsiteX1" fmla="*/ 2336676 w 3230864"/>
                <a:gd name="connsiteY1" fmla="*/ 0 h 1285012"/>
                <a:gd name="connsiteX2" fmla="*/ 2336676 w 3230864"/>
                <a:gd name="connsiteY2" fmla="*/ 220744 h 1285012"/>
                <a:gd name="connsiteX3" fmla="*/ 0 w 3230864"/>
                <a:gd name="connsiteY3" fmla="*/ 222299 h 1285012"/>
                <a:gd name="connsiteX4" fmla="*/ 0 w 3230864"/>
                <a:gd name="connsiteY4" fmla="*/ 1065906 h 1285012"/>
                <a:gd name="connsiteX5" fmla="*/ 2336676 w 3230864"/>
                <a:gd name="connsiteY5" fmla="*/ 1064351 h 1285012"/>
                <a:gd name="connsiteX6" fmla="*/ 2336676 w 3230864"/>
                <a:gd name="connsiteY6" fmla="*/ 1285012 h 1285012"/>
                <a:gd name="connsiteX7" fmla="*/ 2783730 w 3230864"/>
                <a:gd name="connsiteY7" fmla="*/ 963759 h 1285012"/>
                <a:gd name="connsiteX8" fmla="*/ 3230865 w 3230864"/>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864" h="1285012">
                  <a:moveTo>
                    <a:pt x="2783730" y="321253"/>
                  </a:moveTo>
                  <a:lnTo>
                    <a:pt x="2336676" y="0"/>
                  </a:lnTo>
                  <a:lnTo>
                    <a:pt x="2336676" y="220744"/>
                  </a:lnTo>
                  <a:lnTo>
                    <a:pt x="0" y="222299"/>
                  </a:lnTo>
                  <a:lnTo>
                    <a:pt x="0" y="1065906"/>
                  </a:lnTo>
                  <a:lnTo>
                    <a:pt x="2336676" y="1064351"/>
                  </a:lnTo>
                  <a:lnTo>
                    <a:pt x="2336676" y="1285012"/>
                  </a:lnTo>
                  <a:lnTo>
                    <a:pt x="2783730" y="963759"/>
                  </a:lnTo>
                  <a:lnTo>
                    <a:pt x="3230865" y="642506"/>
                  </a:lnTo>
                  <a:close/>
                </a:path>
              </a:pathLst>
            </a:custGeom>
            <a:solidFill>
              <a:srgbClr val="C6567A"/>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27" name="Freeform: Shape 26">
              <a:extLst>
                <a:ext uri="{FF2B5EF4-FFF2-40B4-BE49-F238E27FC236}">
                  <a16:creationId xmlns:a16="http://schemas.microsoft.com/office/drawing/2014/main" id="{BD346E0A-812D-C94A-0684-7E6AFC7AC8DC}"/>
                </a:ext>
              </a:extLst>
            </p:cNvPr>
            <p:cNvSpPr/>
            <p:nvPr/>
          </p:nvSpPr>
          <p:spPr>
            <a:xfrm>
              <a:off x="5110210" y="3199124"/>
              <a:ext cx="54101" cy="8184"/>
            </a:xfrm>
            <a:custGeom>
              <a:avLst/>
              <a:gdLst>
                <a:gd name="connsiteX0" fmla="*/ 0 w 54101"/>
                <a:gd name="connsiteY0" fmla="*/ 0 h 8184"/>
                <a:gd name="connsiteX1" fmla="*/ 54101 w 54101"/>
                <a:gd name="connsiteY1" fmla="*/ 0 h 8184"/>
                <a:gd name="connsiteX2" fmla="*/ 54101 w 54101"/>
                <a:gd name="connsiteY2" fmla="*/ 0 h 8184"/>
                <a:gd name="connsiteX3" fmla="*/ 0 w 54101"/>
                <a:gd name="connsiteY3" fmla="*/ 0 h 8184"/>
              </a:gdLst>
              <a:ahLst/>
              <a:cxnLst>
                <a:cxn ang="0">
                  <a:pos x="connsiteX0" y="connsiteY0"/>
                </a:cxn>
                <a:cxn ang="0">
                  <a:pos x="connsiteX1" y="connsiteY1"/>
                </a:cxn>
                <a:cxn ang="0">
                  <a:pos x="connsiteX2" y="connsiteY2"/>
                </a:cxn>
                <a:cxn ang="0">
                  <a:pos x="connsiteX3" y="connsiteY3"/>
                </a:cxn>
              </a:cxnLst>
              <a:rect l="l" t="t" r="r" b="b"/>
              <a:pathLst>
                <a:path w="54101" h="8184">
                  <a:moveTo>
                    <a:pt x="0" y="0"/>
                  </a:moveTo>
                  <a:lnTo>
                    <a:pt x="54101" y="0"/>
                  </a:lnTo>
                  <a:lnTo>
                    <a:pt x="54101" y="0"/>
                  </a:lnTo>
                  <a:lnTo>
                    <a:pt x="0" y="0"/>
                  </a:lnTo>
                  <a:close/>
                </a:path>
              </a:pathLst>
            </a:custGeom>
            <a:no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28" name="TextBox 385">
              <a:extLst>
                <a:ext uri="{FF2B5EF4-FFF2-40B4-BE49-F238E27FC236}">
                  <a16:creationId xmlns:a16="http://schemas.microsoft.com/office/drawing/2014/main" id="{C4395C69-2091-F8E7-88C5-0786ED78AAC8}"/>
                </a:ext>
              </a:extLst>
            </p:cNvPr>
            <p:cNvSpPr txBox="1">
              <a:spLocks noChangeArrowheads="1"/>
            </p:cNvSpPr>
            <p:nvPr/>
          </p:nvSpPr>
          <p:spPr bwMode="auto">
            <a:xfrm>
              <a:off x="2504589" y="4184022"/>
              <a:ext cx="23400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en-CA" sz="1400" b="1" noProof="0">
                  <a:latin typeface="+mn-lt"/>
                </a:rPr>
                <a:t>Assessment &amp; testing should not delay referral!</a:t>
              </a:r>
              <a:endParaRPr lang="en-CA" sz="1400" b="1" i="0" u="none" strike="noStrike" kern="1200" cap="none" spc="0" normalizeH="0" baseline="0" noProof="0">
                <a:ln>
                  <a:noFill/>
                </a:ln>
                <a:effectLst/>
                <a:uLnTx/>
                <a:uFillTx/>
                <a:latin typeface="+mn-lt"/>
                <a:ea typeface="Open Sans"/>
                <a:cs typeface="Arial" panose="020B0604020202020204" pitchFamily="34" charset="0"/>
              </a:endParaRPr>
            </a:p>
          </p:txBody>
        </p:sp>
        <p:sp>
          <p:nvSpPr>
            <p:cNvPr id="29" name="TextBox 385">
              <a:extLst>
                <a:ext uri="{FF2B5EF4-FFF2-40B4-BE49-F238E27FC236}">
                  <a16:creationId xmlns:a16="http://schemas.microsoft.com/office/drawing/2014/main" id="{D8E38D00-0E94-D8F8-64C5-A41D260C7727}"/>
                </a:ext>
              </a:extLst>
            </p:cNvPr>
            <p:cNvSpPr txBox="1">
              <a:spLocks noChangeArrowheads="1"/>
            </p:cNvSpPr>
            <p:nvPr/>
          </p:nvSpPr>
          <p:spPr bwMode="auto">
            <a:xfrm>
              <a:off x="4960732" y="4187038"/>
              <a:ext cx="2594219" cy="7386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en-CA" sz="1400" b="1" noProof="0">
                  <a:solidFill>
                    <a:schemeClr val="accent1"/>
                  </a:solidFill>
                  <a:latin typeface="+mn-lt"/>
                </a:rPr>
                <a:t>Frame referral as a positive next step toward clarity and support</a:t>
              </a:r>
              <a:endParaRPr kumimoji="0" lang="en-CA" sz="1400" b="1" i="0" u="none" strike="noStrike" kern="1200" cap="none" spc="0" normalizeH="0" baseline="0" noProof="0">
                <a:ln>
                  <a:noFill/>
                </a:ln>
                <a:solidFill>
                  <a:schemeClr val="accent1"/>
                </a:solidFill>
                <a:effectLst/>
                <a:uLnTx/>
                <a:uFillTx/>
                <a:latin typeface="+mn-lt"/>
                <a:cs typeface="Arial" panose="020B0604020202020204" pitchFamily="34" charset="0"/>
              </a:endParaRPr>
            </a:p>
          </p:txBody>
        </p:sp>
        <p:sp>
          <p:nvSpPr>
            <p:cNvPr id="30" name="TextBox 385">
              <a:extLst>
                <a:ext uri="{FF2B5EF4-FFF2-40B4-BE49-F238E27FC236}">
                  <a16:creationId xmlns:a16="http://schemas.microsoft.com/office/drawing/2014/main" id="{9D4F5682-2875-648E-20B8-A4AAE76E480A}"/>
                </a:ext>
              </a:extLst>
            </p:cNvPr>
            <p:cNvSpPr txBox="1">
              <a:spLocks noChangeArrowheads="1"/>
            </p:cNvSpPr>
            <p:nvPr/>
          </p:nvSpPr>
          <p:spPr bwMode="auto">
            <a:xfrm>
              <a:off x="7995944" y="4170532"/>
              <a:ext cx="26502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en-CA" sz="1400" b="1" noProof="0">
                  <a:solidFill>
                    <a:schemeClr val="accent2">
                      <a:lumMod val="75000"/>
                    </a:schemeClr>
                  </a:solidFill>
                  <a:latin typeface="+mn-lt"/>
                </a:rPr>
                <a:t>Emphasize “progressive, painless loss of function” on referral letters </a:t>
              </a:r>
            </a:p>
          </p:txBody>
        </p:sp>
        <p:sp>
          <p:nvSpPr>
            <p:cNvPr id="31" name="TextBox 30">
              <a:extLst>
                <a:ext uri="{FF2B5EF4-FFF2-40B4-BE49-F238E27FC236}">
                  <a16:creationId xmlns:a16="http://schemas.microsoft.com/office/drawing/2014/main" id="{38FF8637-1AB1-CA86-9087-29A6DD20E699}"/>
                </a:ext>
              </a:extLst>
            </p:cNvPr>
            <p:cNvSpPr txBox="1"/>
            <p:nvPr/>
          </p:nvSpPr>
          <p:spPr>
            <a:xfrm>
              <a:off x="563918" y="3071524"/>
              <a:ext cx="2175466"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a:ln>
                    <a:noFill/>
                  </a:ln>
                  <a:solidFill>
                    <a:schemeClr val="bg1"/>
                  </a:solidFill>
                  <a:effectLst/>
                  <a:uLnTx/>
                  <a:uFillTx/>
                  <a:cs typeface="Arial"/>
                  <a:sym typeface="Arial"/>
                </a:rPr>
                <a:t>R</a:t>
              </a:r>
              <a:r>
                <a:rPr kumimoji="0" lang="en-CA" sz="1600" b="1" i="0" u="none" strike="noStrike" kern="1200" cap="none" spc="0" normalizeH="0" baseline="0" noProof="0">
                  <a:ln>
                    <a:noFill/>
                  </a:ln>
                  <a:solidFill>
                    <a:schemeClr val="bg1"/>
                  </a:solidFill>
                  <a:effectLst/>
                  <a:uLnTx/>
                  <a:uFillTx/>
                  <a:cs typeface="Arial"/>
                  <a:sym typeface="Arial"/>
                </a:rPr>
                <a:t>ecognize the Red Flags</a:t>
              </a:r>
              <a:endParaRPr lang="en-CA" sz="1600" b="1" i="0" u="none" strike="noStrike" kern="1200" cap="none" spc="0" normalizeH="0" baseline="0" noProof="0">
                <a:ln>
                  <a:noFill/>
                </a:ln>
                <a:solidFill>
                  <a:schemeClr val="bg1"/>
                </a:solidFill>
                <a:effectLst/>
                <a:uLnTx/>
                <a:uFillTx/>
                <a:ea typeface="Open Sans"/>
                <a:cs typeface="Arial"/>
              </a:endParaRPr>
            </a:p>
          </p:txBody>
        </p:sp>
        <p:sp>
          <p:nvSpPr>
            <p:cNvPr id="32" name="TextBox 31">
              <a:extLst>
                <a:ext uri="{FF2B5EF4-FFF2-40B4-BE49-F238E27FC236}">
                  <a16:creationId xmlns:a16="http://schemas.microsoft.com/office/drawing/2014/main" id="{32668B68-0303-4C74-8162-1C9A7E85704E}"/>
                </a:ext>
              </a:extLst>
            </p:cNvPr>
            <p:cNvSpPr txBox="1"/>
            <p:nvPr/>
          </p:nvSpPr>
          <p:spPr>
            <a:xfrm>
              <a:off x="2826616" y="2844045"/>
              <a:ext cx="2626425" cy="113877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a:ln>
                    <a:noFill/>
                  </a:ln>
                  <a:effectLst/>
                  <a:uLnTx/>
                  <a:uFillTx/>
                  <a:cs typeface="Arial"/>
                  <a:sym typeface="Arial"/>
                </a:rPr>
                <a:t>A</a:t>
              </a:r>
              <a:r>
                <a:rPr kumimoji="0" lang="en-CA" sz="1600" b="1" i="0" u="none" strike="noStrike" kern="1200" cap="none" spc="0" normalizeH="0" baseline="0" noProof="0">
                  <a:ln>
                    <a:noFill/>
                  </a:ln>
                  <a:effectLst/>
                  <a:uLnTx/>
                  <a:uFillTx/>
                  <a:cs typeface="Arial"/>
                  <a:sym typeface="Arial"/>
                </a:rPr>
                <a:t>ssess clinical features &amp; initiate appropriate diagnostic testing (if feasible) </a:t>
              </a:r>
              <a:endParaRPr lang="en-CA" sz="1600" b="1" i="0" u="none" strike="noStrike" kern="1200" cap="none" spc="0" normalizeH="0" baseline="0" noProof="0">
                <a:ln>
                  <a:noFill/>
                </a:ln>
                <a:effectLst/>
                <a:uLnTx/>
                <a:uFillTx/>
                <a:ea typeface="Open Sans"/>
                <a:cs typeface="Arial"/>
              </a:endParaRPr>
            </a:p>
          </p:txBody>
        </p:sp>
        <p:sp>
          <p:nvSpPr>
            <p:cNvPr id="33" name="TextBox 32">
              <a:extLst>
                <a:ext uri="{FF2B5EF4-FFF2-40B4-BE49-F238E27FC236}">
                  <a16:creationId xmlns:a16="http://schemas.microsoft.com/office/drawing/2014/main" id="{4B52E58E-5BC1-5366-9EB7-35EE68887485}"/>
                </a:ext>
              </a:extLst>
            </p:cNvPr>
            <p:cNvSpPr txBox="1"/>
            <p:nvPr/>
          </p:nvSpPr>
          <p:spPr>
            <a:xfrm>
              <a:off x="8158246" y="3032719"/>
              <a:ext cx="2904332" cy="892552"/>
            </a:xfrm>
            <a:prstGeom prst="rect">
              <a:avLst/>
            </a:prstGeom>
            <a:noFill/>
          </p:spPr>
          <p:txBody>
            <a:bodyPr wrap="square" rtlCol="0">
              <a:spAutoFit/>
            </a:bodyPr>
            <a:lstStyle/>
            <a:p>
              <a:pPr lvl="0" algn="ctr">
                <a:defRPr/>
              </a:pPr>
              <a:r>
                <a:rPr lang="en-CA" sz="2000" b="1" u="sng" noProof="0">
                  <a:solidFill>
                    <a:schemeClr val="bg1"/>
                  </a:solidFill>
                </a:rPr>
                <a:t>E</a:t>
              </a:r>
              <a:r>
                <a:rPr lang="en-CA" sz="1600" b="1" noProof="0">
                  <a:solidFill>
                    <a:schemeClr val="bg1"/>
                  </a:solidFill>
                </a:rPr>
                <a:t>xpedite referral — don’t wait for confirmatory testing  </a:t>
              </a:r>
              <a:endParaRPr kumimoji="0" lang="en-CA" sz="1600" b="1" i="0" strike="noStrike" kern="1200" cap="none" spc="0" normalizeH="0" baseline="0" noProof="0">
                <a:ln>
                  <a:noFill/>
                </a:ln>
                <a:solidFill>
                  <a:schemeClr val="bg1"/>
                </a:solidFill>
                <a:effectLst/>
                <a:uLnTx/>
                <a:uFillTx/>
                <a:cs typeface="Arial"/>
                <a:sym typeface="Arial"/>
                <a:rtl val="0"/>
              </a:endParaRPr>
            </a:p>
          </p:txBody>
        </p:sp>
        <p:sp>
          <p:nvSpPr>
            <p:cNvPr id="34" name="TextBox 33">
              <a:extLst>
                <a:ext uri="{FF2B5EF4-FFF2-40B4-BE49-F238E27FC236}">
                  <a16:creationId xmlns:a16="http://schemas.microsoft.com/office/drawing/2014/main" id="{95C3C3E1-51E2-0797-714C-8857A520CDDF}"/>
                </a:ext>
              </a:extLst>
            </p:cNvPr>
            <p:cNvSpPr txBox="1"/>
            <p:nvPr/>
          </p:nvSpPr>
          <p:spPr>
            <a:xfrm>
              <a:off x="5729786" y="3071524"/>
              <a:ext cx="20985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a:ln>
                    <a:noFill/>
                  </a:ln>
                  <a:solidFill>
                    <a:prstClr val="white"/>
                  </a:solidFill>
                  <a:effectLst/>
                  <a:uLnTx/>
                  <a:uFillTx/>
                  <a:cs typeface="Arial"/>
                  <a:sym typeface="Arial"/>
                  <a:rtl val="0"/>
                </a:rPr>
                <a:t>C</a:t>
              </a:r>
              <a:r>
                <a:rPr kumimoji="0" lang="en-CA" sz="1600" b="1" i="0" u="none" strike="noStrike" kern="1200" cap="none" spc="0" normalizeH="0" baseline="0" noProof="0">
                  <a:ln>
                    <a:noFill/>
                  </a:ln>
                  <a:solidFill>
                    <a:prstClr val="white"/>
                  </a:solidFill>
                  <a:effectLst/>
                  <a:uLnTx/>
                  <a:uFillTx/>
                  <a:cs typeface="Arial"/>
                  <a:sym typeface="Arial"/>
                  <a:rtl val="0"/>
                </a:rPr>
                <a:t>ommunicate the need for referral</a:t>
              </a:r>
            </a:p>
          </p:txBody>
        </p:sp>
      </p:grpSp>
      <p:sp>
        <p:nvSpPr>
          <p:cNvPr id="37" name="TextBox 36">
            <a:extLst>
              <a:ext uri="{FF2B5EF4-FFF2-40B4-BE49-F238E27FC236}">
                <a16:creationId xmlns:a16="http://schemas.microsoft.com/office/drawing/2014/main" id="{6D6131BC-D82B-E984-18B7-22CB1012D41C}"/>
              </a:ext>
            </a:extLst>
          </p:cNvPr>
          <p:cNvSpPr txBox="1"/>
          <p:nvPr/>
        </p:nvSpPr>
        <p:spPr>
          <a:xfrm>
            <a:off x="848252" y="2962326"/>
            <a:ext cx="1817389" cy="861774"/>
          </a:xfrm>
          <a:prstGeom prst="rect">
            <a:avLst/>
          </a:prstGeom>
          <a:noFill/>
        </p:spPr>
        <p:txBody>
          <a:bodyPr wrap="square" rtlCol="0">
            <a:spAutoFit/>
          </a:bodyPr>
          <a:lstStyle/>
          <a:p>
            <a:pPr algn="ctr"/>
            <a:r>
              <a:rPr lang="en-CA" sz="4800" b="1" noProof="0">
                <a:solidFill>
                  <a:schemeClr val="accent3"/>
                </a:solidFill>
              </a:rPr>
              <a:t>R</a:t>
            </a:r>
          </a:p>
        </p:txBody>
      </p:sp>
      <p:sp>
        <p:nvSpPr>
          <p:cNvPr id="41" name="TextBox 40">
            <a:extLst>
              <a:ext uri="{FF2B5EF4-FFF2-40B4-BE49-F238E27FC236}">
                <a16:creationId xmlns:a16="http://schemas.microsoft.com/office/drawing/2014/main" id="{0AB3CF63-CC3C-0D2A-D6B6-DE2B2002ACFC}"/>
              </a:ext>
            </a:extLst>
          </p:cNvPr>
          <p:cNvSpPr txBox="1"/>
          <p:nvPr/>
        </p:nvSpPr>
        <p:spPr>
          <a:xfrm>
            <a:off x="5544544" y="3003779"/>
            <a:ext cx="1817389" cy="861774"/>
          </a:xfrm>
          <a:prstGeom prst="rect">
            <a:avLst/>
          </a:prstGeom>
          <a:noFill/>
        </p:spPr>
        <p:txBody>
          <a:bodyPr wrap="square" rtlCol="0">
            <a:spAutoFit/>
          </a:bodyPr>
          <a:lstStyle/>
          <a:p>
            <a:pPr algn="ctr"/>
            <a:r>
              <a:rPr lang="en-CA" sz="4800" b="1" noProof="0">
                <a:solidFill>
                  <a:schemeClr val="accent1"/>
                </a:solidFill>
              </a:rPr>
              <a:t>C</a:t>
            </a:r>
          </a:p>
        </p:txBody>
      </p:sp>
      <p:sp>
        <p:nvSpPr>
          <p:cNvPr id="42" name="TextBox 41">
            <a:extLst>
              <a:ext uri="{FF2B5EF4-FFF2-40B4-BE49-F238E27FC236}">
                <a16:creationId xmlns:a16="http://schemas.microsoft.com/office/drawing/2014/main" id="{CCC1034C-43C7-C263-0478-FE209D726EB3}"/>
              </a:ext>
            </a:extLst>
          </p:cNvPr>
          <p:cNvSpPr txBox="1"/>
          <p:nvPr/>
        </p:nvSpPr>
        <p:spPr>
          <a:xfrm>
            <a:off x="3239704" y="2960226"/>
            <a:ext cx="1817389" cy="861774"/>
          </a:xfrm>
          <a:prstGeom prst="rect">
            <a:avLst/>
          </a:prstGeom>
          <a:noFill/>
        </p:spPr>
        <p:txBody>
          <a:bodyPr wrap="square" rtlCol="0">
            <a:spAutoFit/>
          </a:bodyPr>
          <a:lstStyle/>
          <a:p>
            <a:pPr algn="ctr"/>
            <a:r>
              <a:rPr lang="en-CA" sz="4800" b="1" noProof="0">
                <a:solidFill>
                  <a:schemeClr val="accent4"/>
                </a:solidFill>
              </a:rPr>
              <a:t>A</a:t>
            </a:r>
          </a:p>
        </p:txBody>
      </p:sp>
      <p:sp>
        <p:nvSpPr>
          <p:cNvPr id="43" name="Freeform: Shape 42">
            <a:extLst>
              <a:ext uri="{FF2B5EF4-FFF2-40B4-BE49-F238E27FC236}">
                <a16:creationId xmlns:a16="http://schemas.microsoft.com/office/drawing/2014/main" id="{E66A5DED-B029-320F-8CFE-A7B54D763F94}"/>
              </a:ext>
            </a:extLst>
          </p:cNvPr>
          <p:cNvSpPr/>
          <p:nvPr/>
        </p:nvSpPr>
        <p:spPr>
          <a:xfrm>
            <a:off x="1444664"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3"/>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21C5206-1BBF-931B-709A-407914306EB9}"/>
              </a:ext>
            </a:extLst>
          </p:cNvPr>
          <p:cNvSpPr txBox="1"/>
          <p:nvPr/>
        </p:nvSpPr>
        <p:spPr>
          <a:xfrm>
            <a:off x="8548004" y="3012397"/>
            <a:ext cx="1817389" cy="861774"/>
          </a:xfrm>
          <a:prstGeom prst="rect">
            <a:avLst/>
          </a:prstGeom>
          <a:noFill/>
        </p:spPr>
        <p:txBody>
          <a:bodyPr wrap="square" rtlCol="0">
            <a:spAutoFit/>
          </a:bodyPr>
          <a:lstStyle/>
          <a:p>
            <a:pPr algn="ctr"/>
            <a:r>
              <a:rPr lang="en-CA" sz="4800" b="1" noProof="0">
                <a:solidFill>
                  <a:schemeClr val="accent2"/>
                </a:solidFill>
              </a:rPr>
              <a:t>E</a:t>
            </a:r>
          </a:p>
        </p:txBody>
      </p:sp>
      <p:sp>
        <p:nvSpPr>
          <p:cNvPr id="10" name="Freeform: Shape 9">
            <a:extLst>
              <a:ext uri="{FF2B5EF4-FFF2-40B4-BE49-F238E27FC236}">
                <a16:creationId xmlns:a16="http://schemas.microsoft.com/office/drawing/2014/main" id="{C84BA8B9-E47C-590D-4B9F-CA9BF57AB79A}"/>
              </a:ext>
            </a:extLst>
          </p:cNvPr>
          <p:cNvSpPr/>
          <p:nvPr/>
        </p:nvSpPr>
        <p:spPr>
          <a:xfrm>
            <a:off x="3693230"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4"/>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2B67D44-E0BD-DE30-2654-81C0188B20C1}"/>
              </a:ext>
            </a:extLst>
          </p:cNvPr>
          <p:cNvSpPr/>
          <p:nvPr/>
        </p:nvSpPr>
        <p:spPr>
          <a:xfrm>
            <a:off x="8717568"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2"/>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1FBCA55-7175-4AA2-FE9E-897A5CA377BB}"/>
              </a:ext>
            </a:extLst>
          </p:cNvPr>
          <p:cNvSpPr/>
          <p:nvPr/>
        </p:nvSpPr>
        <p:spPr>
          <a:xfrm>
            <a:off x="6231141"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1"/>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484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3A92FE15-1454-9974-C479-CE67988537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05526" y="2576010"/>
            <a:ext cx="1751054" cy="2231250"/>
          </a:xfrm>
          <a:prstGeom prst="rect">
            <a:avLst/>
          </a:prstGeom>
        </p:spPr>
      </p:pic>
      <p:sp>
        <p:nvSpPr>
          <p:cNvPr id="29" name="Rectangle: Rounded Corners 28">
            <a:extLst>
              <a:ext uri="{FF2B5EF4-FFF2-40B4-BE49-F238E27FC236}">
                <a16:creationId xmlns:a16="http://schemas.microsoft.com/office/drawing/2014/main" id="{CE3225AA-364D-5DA6-E4CD-5544332D2004}"/>
              </a:ext>
            </a:extLst>
          </p:cNvPr>
          <p:cNvSpPr/>
          <p:nvPr/>
        </p:nvSpPr>
        <p:spPr>
          <a:xfrm>
            <a:off x="4013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08BF128E-A03C-C33D-0320-9A3AA68F85B6}"/>
              </a:ext>
            </a:extLst>
          </p:cNvPr>
          <p:cNvSpPr>
            <a:spLocks noGrp="1"/>
          </p:cNvSpPr>
          <p:nvPr>
            <p:ph type="title"/>
          </p:nvPr>
        </p:nvSpPr>
        <p:spPr>
          <a:xfrm>
            <a:off x="360000" y="360000"/>
            <a:ext cx="9242103" cy="535531"/>
          </a:xfrm>
        </p:spPr>
        <p:txBody>
          <a:bodyPr/>
          <a:lstStyle/>
          <a:p>
            <a:r>
              <a:rPr lang="en-CA" noProof="0">
                <a:latin typeface="+mj-lt"/>
              </a:rPr>
              <a:t>Resources </a:t>
            </a:r>
          </a:p>
        </p:txBody>
      </p:sp>
      <p:sp>
        <p:nvSpPr>
          <p:cNvPr id="20" name="Text Placeholder 19">
            <a:extLst>
              <a:ext uri="{FF2B5EF4-FFF2-40B4-BE49-F238E27FC236}">
                <a16:creationId xmlns:a16="http://schemas.microsoft.com/office/drawing/2014/main" id="{76B10522-B3E8-5B0D-BE5A-6C0710C8E23C}"/>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9" name="TextBox 8">
            <a:extLst>
              <a:ext uri="{FF2B5EF4-FFF2-40B4-BE49-F238E27FC236}">
                <a16:creationId xmlns:a16="http://schemas.microsoft.com/office/drawing/2014/main" id="{D852A88E-1108-2614-5522-0C49909B5D03}"/>
              </a:ext>
            </a:extLst>
          </p:cNvPr>
          <p:cNvSpPr txBox="1"/>
          <p:nvPr/>
        </p:nvSpPr>
        <p:spPr>
          <a:xfrm>
            <a:off x="588963" y="5187048"/>
            <a:ext cx="2152740" cy="553998"/>
          </a:xfrm>
          <a:prstGeom prst="rect">
            <a:avLst/>
          </a:prstGeom>
          <a:noFill/>
        </p:spPr>
        <p:txBody>
          <a:bodyPr wrap="square">
            <a:spAutoFit/>
          </a:bodyPr>
          <a:lstStyle/>
          <a:p>
            <a:pPr algn="ctr"/>
            <a:r>
              <a:rPr lang="en-CA" sz="1000" noProof="0">
                <a:solidFill>
                  <a:schemeClr val="tx2"/>
                </a:solidFill>
                <a:hlinkClick r:id="rId3">
                  <a:extLst>
                    <a:ext uri="{A12FA001-AC4F-418D-AE19-62706E023703}">
                      <ahyp:hlinkClr xmlns:ahyp="http://schemas.microsoft.com/office/drawing/2018/hyperlinkcolor" val="tx"/>
                    </a:ext>
                  </a:extLst>
                </a:hlinkClick>
              </a:rPr>
              <a:t>https://als.ca/resource/referals-early-referral-tool/</a:t>
            </a:r>
            <a:endParaRPr lang="en-CA" sz="1000" noProof="0">
              <a:solidFill>
                <a:schemeClr val="tx2"/>
              </a:solidFill>
            </a:endParaRPr>
          </a:p>
          <a:p>
            <a:pPr algn="ctr"/>
            <a:endParaRPr lang="en-CA" sz="1000" noProof="0">
              <a:solidFill>
                <a:schemeClr val="tx2"/>
              </a:solidFill>
            </a:endParaRPr>
          </a:p>
        </p:txBody>
      </p:sp>
      <p:sp>
        <p:nvSpPr>
          <p:cNvPr id="14" name="TextBox 13">
            <a:extLst>
              <a:ext uri="{FF2B5EF4-FFF2-40B4-BE49-F238E27FC236}">
                <a16:creationId xmlns:a16="http://schemas.microsoft.com/office/drawing/2014/main" id="{FC44BBCA-E686-1AAD-4DB7-252D6D088B8A}"/>
              </a:ext>
            </a:extLst>
          </p:cNvPr>
          <p:cNvSpPr txBox="1"/>
          <p:nvPr/>
        </p:nvSpPr>
        <p:spPr>
          <a:xfrm>
            <a:off x="3180046" y="5187048"/>
            <a:ext cx="2798570" cy="400110"/>
          </a:xfrm>
          <a:prstGeom prst="rect">
            <a:avLst/>
          </a:prstGeom>
          <a:noFill/>
        </p:spPr>
        <p:txBody>
          <a:bodyPr wrap="square">
            <a:spAutoFit/>
          </a:bodyPr>
          <a:lstStyle/>
          <a:p>
            <a:pPr algn="ctr"/>
            <a:r>
              <a:rPr lang="en-CA" sz="1000" noProof="0">
                <a:solidFill>
                  <a:schemeClr val="tx2"/>
                </a:solidFill>
                <a:hlinkClick r:id="rId4">
                  <a:extLst>
                    <a:ext uri="{A12FA001-AC4F-418D-AE19-62706E023703}">
                      <ahyp:hlinkClr xmlns:ahyp="http://schemas.microsoft.com/office/drawing/2018/hyperlinkcolor" val="tx"/>
                    </a:ext>
                  </a:extLst>
                </a:hlinkClick>
              </a:rPr>
              <a:t>https://www.als.org/thinkals/thinkals-tool</a:t>
            </a:r>
            <a:endParaRPr lang="en-CA" sz="1000" noProof="0">
              <a:solidFill>
                <a:schemeClr val="tx2"/>
              </a:solidFill>
            </a:endParaRPr>
          </a:p>
          <a:p>
            <a:pPr algn="ctr"/>
            <a:endParaRPr lang="en-CA" sz="1000" noProof="0">
              <a:solidFill>
                <a:schemeClr val="tx2"/>
              </a:solidFill>
            </a:endParaRPr>
          </a:p>
        </p:txBody>
      </p:sp>
      <p:sp>
        <p:nvSpPr>
          <p:cNvPr id="23" name="TextBox 22">
            <a:extLst>
              <a:ext uri="{FF2B5EF4-FFF2-40B4-BE49-F238E27FC236}">
                <a16:creationId xmlns:a16="http://schemas.microsoft.com/office/drawing/2014/main" id="{6A234A4D-83E8-5D08-D185-93EBC84C4577}"/>
              </a:ext>
            </a:extLst>
          </p:cNvPr>
          <p:cNvSpPr txBox="1"/>
          <p:nvPr/>
        </p:nvSpPr>
        <p:spPr>
          <a:xfrm>
            <a:off x="6280503" y="5187048"/>
            <a:ext cx="2656016" cy="1015663"/>
          </a:xfrm>
          <a:prstGeom prst="rect">
            <a:avLst/>
          </a:prstGeom>
          <a:noFill/>
        </p:spPr>
        <p:txBody>
          <a:bodyPr wrap="square">
            <a:spAutoFit/>
          </a:bodyPr>
          <a:lstStyle/>
          <a:p>
            <a:pPr algn="ctr"/>
            <a:r>
              <a:rPr lang="en-CA" sz="1000" noProof="0">
                <a:solidFill>
                  <a:schemeClr val="tx2"/>
                </a:solidFill>
                <a:hlinkClick r:id="rId5">
                  <a:extLst>
                    <a:ext uri="{A12FA001-AC4F-418D-AE19-62706E023703}">
                      <ahyp:hlinkClr xmlns:ahyp="http://schemas.microsoft.com/office/drawing/2018/hyperlinkcolor" val="tx"/>
                    </a:ext>
                  </a:extLst>
                </a:hlinkClick>
              </a:rPr>
              <a:t>https://www.mndassociation.org/professionals/management-of-mnd/management-by-specific-professions/information-for-gps/red-flag-diagnosis-tool</a:t>
            </a:r>
            <a:endParaRPr lang="en-CA" sz="1000" noProof="0">
              <a:solidFill>
                <a:schemeClr val="tx2"/>
              </a:solidFill>
            </a:endParaRPr>
          </a:p>
          <a:p>
            <a:pPr algn="ctr"/>
            <a:endParaRPr lang="en-CA" sz="1000" noProof="0">
              <a:solidFill>
                <a:schemeClr val="tx2"/>
              </a:solidFill>
            </a:endParaRPr>
          </a:p>
        </p:txBody>
      </p:sp>
      <p:sp>
        <p:nvSpPr>
          <p:cNvPr id="26" name="TextBox 25">
            <a:extLst>
              <a:ext uri="{FF2B5EF4-FFF2-40B4-BE49-F238E27FC236}">
                <a16:creationId xmlns:a16="http://schemas.microsoft.com/office/drawing/2014/main" id="{D4CE3CDD-463B-DAC9-E9AA-7563EBB75167}"/>
              </a:ext>
            </a:extLst>
          </p:cNvPr>
          <p:cNvSpPr txBox="1"/>
          <p:nvPr/>
        </p:nvSpPr>
        <p:spPr>
          <a:xfrm>
            <a:off x="9306543" y="5187048"/>
            <a:ext cx="2524288" cy="553998"/>
          </a:xfrm>
          <a:prstGeom prst="rect">
            <a:avLst/>
          </a:prstGeom>
          <a:noFill/>
        </p:spPr>
        <p:txBody>
          <a:bodyPr wrap="square">
            <a:spAutoFit/>
          </a:bodyPr>
          <a:lstStyle/>
          <a:p>
            <a:pPr algn="ctr"/>
            <a:r>
              <a:rPr lang="en-CA" sz="1000" noProof="0">
                <a:solidFill>
                  <a:schemeClr val="tx2"/>
                </a:solidFill>
                <a:hlinkClick r:id="rId6">
                  <a:extLst>
                    <a:ext uri="{A12FA001-AC4F-418D-AE19-62706E023703}">
                      <ahyp:hlinkClr xmlns:ahyp="http://schemas.microsoft.com/office/drawing/2018/hyperlinkcolor" val="tx"/>
                    </a:ext>
                  </a:extLst>
                </a:hlinkClick>
              </a:rPr>
              <a:t>https://www.mndaustralia.org.au/mnd-connect/for-health-professionals-service-providers/diagnosing-mnd</a:t>
            </a:r>
            <a:r>
              <a:rPr lang="en-CA" sz="1000" noProof="0">
                <a:solidFill>
                  <a:schemeClr val="tx2"/>
                </a:solidFill>
              </a:rPr>
              <a:t> </a:t>
            </a:r>
          </a:p>
        </p:txBody>
      </p:sp>
      <p:sp>
        <p:nvSpPr>
          <p:cNvPr id="24" name="TextBox 23">
            <a:extLst>
              <a:ext uri="{FF2B5EF4-FFF2-40B4-BE49-F238E27FC236}">
                <a16:creationId xmlns:a16="http://schemas.microsoft.com/office/drawing/2014/main" id="{D06B8604-2AC3-5B57-AF0D-4D8300A01E97}"/>
              </a:ext>
            </a:extLst>
          </p:cNvPr>
          <p:cNvSpPr txBox="1"/>
          <p:nvPr/>
        </p:nvSpPr>
        <p:spPr>
          <a:xfrm>
            <a:off x="298450" y="1771176"/>
            <a:ext cx="2733766" cy="338554"/>
          </a:xfrm>
          <a:prstGeom prst="rect">
            <a:avLst/>
          </a:prstGeom>
          <a:noFill/>
        </p:spPr>
        <p:txBody>
          <a:bodyPr wrap="square">
            <a:spAutoFit/>
          </a:bodyPr>
          <a:lstStyle/>
          <a:p>
            <a:pPr algn="ctr"/>
            <a:r>
              <a:rPr lang="en-CA" sz="1600" b="1" i="0" noProof="0" err="1">
                <a:solidFill>
                  <a:srgbClr val="001D35"/>
                </a:solidFill>
                <a:effectLst/>
              </a:rPr>
              <a:t>ReferALS</a:t>
            </a:r>
            <a:r>
              <a:rPr lang="en-CA" sz="1600" b="1" i="0" noProof="0">
                <a:solidFill>
                  <a:srgbClr val="001D35"/>
                </a:solidFill>
                <a:effectLst/>
              </a:rPr>
              <a:t> Early Tool</a:t>
            </a:r>
          </a:p>
        </p:txBody>
      </p:sp>
      <p:sp>
        <p:nvSpPr>
          <p:cNvPr id="30" name="Rectangle: Rounded Corners 29">
            <a:extLst>
              <a:ext uri="{FF2B5EF4-FFF2-40B4-BE49-F238E27FC236}">
                <a16:creationId xmlns:a16="http://schemas.microsoft.com/office/drawing/2014/main" id="{BD8F8E8E-47E5-031B-7644-6A787521AF96}"/>
              </a:ext>
            </a:extLst>
          </p:cNvPr>
          <p:cNvSpPr/>
          <p:nvPr/>
        </p:nvSpPr>
        <p:spPr>
          <a:xfrm>
            <a:off x="13367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8" name="Rectangle: Rounded Corners 47">
            <a:extLst>
              <a:ext uri="{FF2B5EF4-FFF2-40B4-BE49-F238E27FC236}">
                <a16:creationId xmlns:a16="http://schemas.microsoft.com/office/drawing/2014/main" id="{FA2CD954-3931-89F9-8258-D678A4AF7A59}"/>
              </a:ext>
            </a:extLst>
          </p:cNvPr>
          <p:cNvSpPr/>
          <p:nvPr/>
        </p:nvSpPr>
        <p:spPr>
          <a:xfrm>
            <a:off x="33477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9" name="TextBox 48">
            <a:extLst>
              <a:ext uri="{FF2B5EF4-FFF2-40B4-BE49-F238E27FC236}">
                <a16:creationId xmlns:a16="http://schemas.microsoft.com/office/drawing/2014/main" id="{EB3A4A22-979B-F611-7B5F-C7BF548A3C46}"/>
              </a:ext>
            </a:extLst>
          </p:cNvPr>
          <p:cNvSpPr txBox="1"/>
          <p:nvPr/>
        </p:nvSpPr>
        <p:spPr>
          <a:xfrm>
            <a:off x="3244850" y="1771176"/>
            <a:ext cx="2733766" cy="338554"/>
          </a:xfrm>
          <a:prstGeom prst="rect">
            <a:avLst/>
          </a:prstGeom>
          <a:noFill/>
        </p:spPr>
        <p:txBody>
          <a:bodyPr wrap="square">
            <a:spAutoFit/>
          </a:bodyPr>
          <a:lstStyle/>
          <a:p>
            <a:pPr algn="ctr"/>
            <a:r>
              <a:rPr lang="en-CA" sz="1600" b="1" i="0" noProof="0" err="1">
                <a:solidFill>
                  <a:srgbClr val="001D35"/>
                </a:solidFill>
                <a:effectLst/>
              </a:rPr>
              <a:t>ThinkALS</a:t>
            </a:r>
            <a:r>
              <a:rPr lang="en-CA" sz="1600" b="1" i="0" noProof="0">
                <a:solidFill>
                  <a:srgbClr val="001D35"/>
                </a:solidFill>
                <a:effectLst/>
              </a:rPr>
              <a:t> Tool</a:t>
            </a:r>
          </a:p>
        </p:txBody>
      </p:sp>
      <p:sp>
        <p:nvSpPr>
          <p:cNvPr id="51" name="Rectangle: Rounded Corners 50">
            <a:extLst>
              <a:ext uri="{FF2B5EF4-FFF2-40B4-BE49-F238E27FC236}">
                <a16:creationId xmlns:a16="http://schemas.microsoft.com/office/drawing/2014/main" id="{2DF2CC6B-16A3-433F-0245-3E8CDC009D27}"/>
              </a:ext>
            </a:extLst>
          </p:cNvPr>
          <p:cNvSpPr/>
          <p:nvPr/>
        </p:nvSpPr>
        <p:spPr>
          <a:xfrm>
            <a:off x="42831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Rectangle: Rounded Corners 52">
            <a:extLst>
              <a:ext uri="{FF2B5EF4-FFF2-40B4-BE49-F238E27FC236}">
                <a16:creationId xmlns:a16="http://schemas.microsoft.com/office/drawing/2014/main" id="{55875932-C7FB-3F97-ED48-5C2B004EDDF5}"/>
              </a:ext>
            </a:extLst>
          </p:cNvPr>
          <p:cNvSpPr/>
          <p:nvPr/>
        </p:nvSpPr>
        <p:spPr>
          <a:xfrm>
            <a:off x="62941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4" name="TextBox 53">
            <a:extLst>
              <a:ext uri="{FF2B5EF4-FFF2-40B4-BE49-F238E27FC236}">
                <a16:creationId xmlns:a16="http://schemas.microsoft.com/office/drawing/2014/main" id="{8B814749-E098-E1DD-69D5-2740D0DAA6B0}"/>
              </a:ext>
            </a:extLst>
          </p:cNvPr>
          <p:cNvSpPr txBox="1"/>
          <p:nvPr/>
        </p:nvSpPr>
        <p:spPr>
          <a:xfrm>
            <a:off x="6191250" y="1771176"/>
            <a:ext cx="2733766" cy="338554"/>
          </a:xfrm>
          <a:prstGeom prst="rect">
            <a:avLst/>
          </a:prstGeom>
          <a:noFill/>
        </p:spPr>
        <p:txBody>
          <a:bodyPr wrap="square">
            <a:spAutoFit/>
          </a:bodyPr>
          <a:lstStyle/>
          <a:p>
            <a:pPr algn="ctr"/>
            <a:r>
              <a:rPr lang="en-CA" sz="1600" b="1" i="0" noProof="0">
                <a:solidFill>
                  <a:srgbClr val="001D35"/>
                </a:solidFill>
                <a:effectLst/>
              </a:rPr>
              <a:t>The MND Red Flag Tool</a:t>
            </a:r>
          </a:p>
        </p:txBody>
      </p:sp>
      <p:sp>
        <p:nvSpPr>
          <p:cNvPr id="56" name="Rectangle: Rounded Corners 55">
            <a:extLst>
              <a:ext uri="{FF2B5EF4-FFF2-40B4-BE49-F238E27FC236}">
                <a16:creationId xmlns:a16="http://schemas.microsoft.com/office/drawing/2014/main" id="{1EA23CAE-1219-0861-5577-ABD7D914EC73}"/>
              </a:ext>
            </a:extLst>
          </p:cNvPr>
          <p:cNvSpPr/>
          <p:nvPr/>
        </p:nvSpPr>
        <p:spPr>
          <a:xfrm>
            <a:off x="72295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8" name="Rectangle: Rounded Corners 57">
            <a:extLst>
              <a:ext uri="{FF2B5EF4-FFF2-40B4-BE49-F238E27FC236}">
                <a16:creationId xmlns:a16="http://schemas.microsoft.com/office/drawing/2014/main" id="{1C92986B-9DC1-9205-5A9D-736A62254FE1}"/>
              </a:ext>
            </a:extLst>
          </p:cNvPr>
          <p:cNvSpPr/>
          <p:nvPr/>
        </p:nvSpPr>
        <p:spPr>
          <a:xfrm>
            <a:off x="92786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9" name="TextBox 58">
            <a:extLst>
              <a:ext uri="{FF2B5EF4-FFF2-40B4-BE49-F238E27FC236}">
                <a16:creationId xmlns:a16="http://schemas.microsoft.com/office/drawing/2014/main" id="{22A2FAD1-202D-9EE7-EEE4-8DD7C94914A5}"/>
              </a:ext>
            </a:extLst>
          </p:cNvPr>
          <p:cNvSpPr txBox="1"/>
          <p:nvPr/>
        </p:nvSpPr>
        <p:spPr>
          <a:xfrm>
            <a:off x="9175750" y="1771176"/>
            <a:ext cx="2733766" cy="584775"/>
          </a:xfrm>
          <a:prstGeom prst="rect">
            <a:avLst/>
          </a:prstGeom>
          <a:noFill/>
        </p:spPr>
        <p:txBody>
          <a:bodyPr wrap="square">
            <a:spAutoFit/>
          </a:bodyPr>
          <a:lstStyle/>
          <a:p>
            <a:pPr algn="ctr"/>
            <a:r>
              <a:rPr lang="en-CA" sz="1600" b="1" noProof="0">
                <a:solidFill>
                  <a:srgbClr val="001D35"/>
                </a:solidFill>
                <a:latin typeface="Arial Nova" panose="020B0504020202020204" pitchFamily="34" charset="0"/>
              </a:rPr>
              <a:t>The MND </a:t>
            </a:r>
          </a:p>
          <a:p>
            <a:pPr algn="ctr"/>
            <a:r>
              <a:rPr lang="en-CA" sz="1600" b="1" noProof="0">
                <a:solidFill>
                  <a:srgbClr val="001D35"/>
                </a:solidFill>
                <a:latin typeface="Arial Nova" panose="020B0504020202020204" pitchFamily="34" charset="0"/>
              </a:rPr>
              <a:t>Red Flag Tool – Australia</a:t>
            </a:r>
            <a:endParaRPr lang="en-CA" sz="1600" b="1" noProof="0">
              <a:latin typeface="Arial Nova" panose="020B0504020202020204" pitchFamily="34" charset="0"/>
            </a:endParaRPr>
          </a:p>
        </p:txBody>
      </p:sp>
      <p:sp>
        <p:nvSpPr>
          <p:cNvPr id="61" name="Rectangle: Rounded Corners 60">
            <a:extLst>
              <a:ext uri="{FF2B5EF4-FFF2-40B4-BE49-F238E27FC236}">
                <a16:creationId xmlns:a16="http://schemas.microsoft.com/office/drawing/2014/main" id="{C6698A28-B8BB-76BD-D781-F855F54FBC4D}"/>
              </a:ext>
            </a:extLst>
          </p:cNvPr>
          <p:cNvSpPr/>
          <p:nvPr/>
        </p:nvSpPr>
        <p:spPr>
          <a:xfrm>
            <a:off x="102140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3" name="Picture 62" descr="A flag with a cross&#10;&#10;AI-generated content may be incorrect.">
            <a:extLst>
              <a:ext uri="{FF2B5EF4-FFF2-40B4-BE49-F238E27FC236}">
                <a16:creationId xmlns:a16="http://schemas.microsoft.com/office/drawing/2014/main" id="{3BC55524-500F-53E9-7EB4-F60BDB7A6656}"/>
              </a:ext>
            </a:extLst>
          </p:cNvPr>
          <p:cNvPicPr>
            <a:picLocks noChangeAspect="1"/>
          </p:cNvPicPr>
          <p:nvPr/>
        </p:nvPicPr>
        <p:blipFill>
          <a:blip r:embed="rId7"/>
          <a:srcRect l="2438" t="8903" r="4241" b="4868"/>
          <a:stretch>
            <a:fillRect/>
          </a:stretch>
        </p:blipFill>
        <p:spPr>
          <a:xfrm>
            <a:off x="7270796" y="1317069"/>
            <a:ext cx="580357" cy="350520"/>
          </a:xfrm>
          <a:prstGeom prst="rect">
            <a:avLst/>
          </a:prstGeom>
        </p:spPr>
      </p:pic>
      <p:pic>
        <p:nvPicPr>
          <p:cNvPr id="64" name="Graphic 63">
            <a:extLst>
              <a:ext uri="{FF2B5EF4-FFF2-40B4-BE49-F238E27FC236}">
                <a16:creationId xmlns:a16="http://schemas.microsoft.com/office/drawing/2014/main" id="{6320F583-6D30-2A01-A9ED-8200485E8D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8459" y="1317069"/>
            <a:ext cx="577387" cy="343801"/>
          </a:xfrm>
          <a:prstGeom prst="rect">
            <a:avLst/>
          </a:prstGeom>
        </p:spPr>
      </p:pic>
      <p:pic>
        <p:nvPicPr>
          <p:cNvPr id="66" name="Graphic 65">
            <a:extLst>
              <a:ext uri="{FF2B5EF4-FFF2-40B4-BE49-F238E27FC236}">
                <a16:creationId xmlns:a16="http://schemas.microsoft.com/office/drawing/2014/main" id="{8529C23B-95A8-C250-363F-9C74232C21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21221" y="1310350"/>
            <a:ext cx="574974" cy="350520"/>
          </a:xfrm>
          <a:prstGeom prst="rect">
            <a:avLst/>
          </a:prstGeom>
        </p:spPr>
      </p:pic>
      <p:pic>
        <p:nvPicPr>
          <p:cNvPr id="68" name="Graphic 67">
            <a:extLst>
              <a:ext uri="{FF2B5EF4-FFF2-40B4-BE49-F238E27FC236}">
                <a16:creationId xmlns:a16="http://schemas.microsoft.com/office/drawing/2014/main" id="{54C518D1-8B6B-2C1E-F61C-AF209AF421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54633" y="1307252"/>
            <a:ext cx="575911" cy="367480"/>
          </a:xfrm>
          <a:prstGeom prst="rect">
            <a:avLst/>
          </a:prstGeom>
        </p:spPr>
      </p:pic>
      <p:pic>
        <p:nvPicPr>
          <p:cNvPr id="69" name="Picture 68">
            <a:extLst>
              <a:ext uri="{FF2B5EF4-FFF2-40B4-BE49-F238E27FC236}">
                <a16:creationId xmlns:a16="http://schemas.microsoft.com/office/drawing/2014/main" id="{07D2B3A6-6A16-D989-39F0-40EDF9E663FE}"/>
              </a:ext>
            </a:extLst>
          </p:cNvPr>
          <p:cNvPicPr>
            <a:picLocks noChangeAspect="1"/>
          </p:cNvPicPr>
          <p:nvPr/>
        </p:nvPicPr>
        <p:blipFill>
          <a:blip r:embed="rId14"/>
          <a:stretch>
            <a:fillRect/>
          </a:stretch>
        </p:blipFill>
        <p:spPr>
          <a:xfrm rot="1014506">
            <a:off x="1431579" y="3055948"/>
            <a:ext cx="1186932" cy="1666487"/>
          </a:xfrm>
          <a:prstGeom prst="rect">
            <a:avLst/>
          </a:prstGeom>
          <a:ln>
            <a:solidFill>
              <a:schemeClr val="tx1">
                <a:lumMod val="65000"/>
                <a:lumOff val="35000"/>
              </a:schemeClr>
            </a:solidFill>
          </a:ln>
        </p:spPr>
      </p:pic>
      <p:pic>
        <p:nvPicPr>
          <p:cNvPr id="70" name="Picture 69">
            <a:extLst>
              <a:ext uri="{FF2B5EF4-FFF2-40B4-BE49-F238E27FC236}">
                <a16:creationId xmlns:a16="http://schemas.microsoft.com/office/drawing/2014/main" id="{589A22FD-B22D-792C-1B4B-155AD290D650}"/>
              </a:ext>
            </a:extLst>
          </p:cNvPr>
          <p:cNvPicPr>
            <a:picLocks noChangeAspect="1"/>
          </p:cNvPicPr>
          <p:nvPr/>
        </p:nvPicPr>
        <p:blipFill>
          <a:blip r:embed="rId15"/>
          <a:stretch>
            <a:fillRect/>
          </a:stretch>
        </p:blipFill>
        <p:spPr>
          <a:xfrm rot="20632619">
            <a:off x="674520" y="2770095"/>
            <a:ext cx="1324402" cy="1723952"/>
          </a:xfrm>
          <a:prstGeom prst="rect">
            <a:avLst/>
          </a:prstGeom>
          <a:ln>
            <a:solidFill>
              <a:schemeClr val="tx1">
                <a:lumMod val="65000"/>
                <a:lumOff val="35000"/>
              </a:schemeClr>
            </a:solidFill>
          </a:ln>
        </p:spPr>
      </p:pic>
      <p:pic>
        <p:nvPicPr>
          <p:cNvPr id="71" name="Picture 70">
            <a:extLst>
              <a:ext uri="{FF2B5EF4-FFF2-40B4-BE49-F238E27FC236}">
                <a16:creationId xmlns:a16="http://schemas.microsoft.com/office/drawing/2014/main" id="{53A8D1B0-8E4E-5427-23BD-CFBEEE06738C}"/>
              </a:ext>
            </a:extLst>
          </p:cNvPr>
          <p:cNvPicPr>
            <a:picLocks noChangeAspect="1"/>
          </p:cNvPicPr>
          <p:nvPr/>
        </p:nvPicPr>
        <p:blipFill>
          <a:blip r:embed="rId16"/>
          <a:stretch>
            <a:fillRect/>
          </a:stretch>
        </p:blipFill>
        <p:spPr>
          <a:xfrm>
            <a:off x="3923879" y="2789723"/>
            <a:ext cx="1369657" cy="1803825"/>
          </a:xfrm>
          <a:prstGeom prst="rect">
            <a:avLst/>
          </a:prstGeom>
          <a:ln>
            <a:solidFill>
              <a:schemeClr val="tx1">
                <a:lumMod val="85000"/>
                <a:lumOff val="15000"/>
              </a:schemeClr>
            </a:solidFill>
          </a:ln>
        </p:spPr>
      </p:pic>
      <p:pic>
        <p:nvPicPr>
          <p:cNvPr id="74" name="Picture 73">
            <a:extLst>
              <a:ext uri="{FF2B5EF4-FFF2-40B4-BE49-F238E27FC236}">
                <a16:creationId xmlns:a16="http://schemas.microsoft.com/office/drawing/2014/main" id="{745DC7B6-7623-9578-5D69-D3A40654253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280503" y="2738191"/>
            <a:ext cx="1730356" cy="2214691"/>
          </a:xfrm>
          <a:prstGeom prst="rect">
            <a:avLst/>
          </a:prstGeom>
        </p:spPr>
      </p:pic>
      <p:grpSp>
        <p:nvGrpSpPr>
          <p:cNvPr id="79" name="Group 78">
            <a:extLst>
              <a:ext uri="{FF2B5EF4-FFF2-40B4-BE49-F238E27FC236}">
                <a16:creationId xmlns:a16="http://schemas.microsoft.com/office/drawing/2014/main" id="{7B0037BB-E776-C2CF-3B06-A2D89054009C}"/>
              </a:ext>
            </a:extLst>
          </p:cNvPr>
          <p:cNvGrpSpPr/>
          <p:nvPr/>
        </p:nvGrpSpPr>
        <p:grpSpPr>
          <a:xfrm>
            <a:off x="9557840" y="2789723"/>
            <a:ext cx="2009738" cy="1944202"/>
            <a:chOff x="9737524" y="1788867"/>
            <a:chExt cx="2083956" cy="2016000"/>
          </a:xfrm>
        </p:grpSpPr>
        <p:pic>
          <p:nvPicPr>
            <p:cNvPr id="77" name="Picture 76">
              <a:extLst>
                <a:ext uri="{FF2B5EF4-FFF2-40B4-BE49-F238E27FC236}">
                  <a16:creationId xmlns:a16="http://schemas.microsoft.com/office/drawing/2014/main" id="{05D819EE-C1CF-DA06-5B47-5BE96B550EBB}"/>
                </a:ext>
              </a:extLst>
            </p:cNvPr>
            <p:cNvPicPr>
              <a:picLocks noChangeAspect="1"/>
            </p:cNvPicPr>
            <p:nvPr/>
          </p:nvPicPr>
          <p:blipFill>
            <a:blip r:embed="rId18"/>
            <a:stretch>
              <a:fillRect/>
            </a:stretch>
          </p:blipFill>
          <p:spPr>
            <a:xfrm rot="1212942">
              <a:off x="10575378" y="1860866"/>
              <a:ext cx="1246102" cy="1872000"/>
            </a:xfrm>
            <a:prstGeom prst="rect">
              <a:avLst/>
            </a:prstGeom>
          </p:spPr>
        </p:pic>
        <p:pic>
          <p:nvPicPr>
            <p:cNvPr id="78" name="Picture 77">
              <a:extLst>
                <a:ext uri="{FF2B5EF4-FFF2-40B4-BE49-F238E27FC236}">
                  <a16:creationId xmlns:a16="http://schemas.microsoft.com/office/drawing/2014/main" id="{B23E964E-7AAB-52F8-EF75-FCA9BB92585E}"/>
                </a:ext>
              </a:extLst>
            </p:cNvPr>
            <p:cNvPicPr>
              <a:picLocks noChangeAspect="1"/>
            </p:cNvPicPr>
            <p:nvPr/>
          </p:nvPicPr>
          <p:blipFill>
            <a:blip r:embed="rId19"/>
            <a:stretch>
              <a:fillRect/>
            </a:stretch>
          </p:blipFill>
          <p:spPr>
            <a:xfrm rot="20919312">
              <a:off x="9737524" y="1788867"/>
              <a:ext cx="1420860" cy="2016000"/>
            </a:xfrm>
            <a:prstGeom prst="rect">
              <a:avLst/>
            </a:prstGeom>
          </p:spPr>
        </p:pic>
      </p:grpSp>
      <p:cxnSp>
        <p:nvCxnSpPr>
          <p:cNvPr id="81" name="Straight Connector 80">
            <a:extLst>
              <a:ext uri="{FF2B5EF4-FFF2-40B4-BE49-F238E27FC236}">
                <a16:creationId xmlns:a16="http://schemas.microsoft.com/office/drawing/2014/main" id="{AD2AA027-D421-8425-06DC-CF97E4F0B1A5}"/>
              </a:ext>
            </a:extLst>
          </p:cNvPr>
          <p:cNvCxnSpPr/>
          <p:nvPr/>
        </p:nvCxnSpPr>
        <p:spPr>
          <a:xfrm>
            <a:off x="3180046" y="1631443"/>
            <a:ext cx="0" cy="4426457"/>
          </a:xfrm>
          <a:prstGeom prst="line">
            <a:avLst/>
          </a:prstGeom>
          <a:ln w="1270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59CF9F40-C3C2-D561-952F-502925567ED7}"/>
              </a:ext>
            </a:extLst>
          </p:cNvPr>
          <p:cNvCxnSpPr/>
          <p:nvPr/>
        </p:nvCxnSpPr>
        <p:spPr>
          <a:xfrm>
            <a:off x="6094696" y="1631443"/>
            <a:ext cx="0" cy="4426457"/>
          </a:xfrm>
          <a:prstGeom prst="line">
            <a:avLst/>
          </a:prstGeom>
          <a:ln w="1270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709EEF41-ACBE-C611-50E2-2F06708B9139}"/>
              </a:ext>
            </a:extLst>
          </p:cNvPr>
          <p:cNvCxnSpPr/>
          <p:nvPr/>
        </p:nvCxnSpPr>
        <p:spPr>
          <a:xfrm>
            <a:off x="9047446" y="1631443"/>
            <a:ext cx="0" cy="4426457"/>
          </a:xfrm>
          <a:prstGeom prst="line">
            <a:avLst/>
          </a:prstGeom>
          <a:ln w="12700">
            <a:solidFill>
              <a:schemeClr val="accent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4389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43B5-24B2-CC0C-51BE-F8C6A829C137}"/>
              </a:ext>
            </a:extLst>
          </p:cNvPr>
          <p:cNvSpPr>
            <a:spLocks noGrp="1"/>
          </p:cNvSpPr>
          <p:nvPr>
            <p:ph type="title"/>
          </p:nvPr>
        </p:nvSpPr>
        <p:spPr>
          <a:xfrm>
            <a:off x="360000" y="360000"/>
            <a:ext cx="9242103" cy="535531"/>
          </a:xfrm>
        </p:spPr>
        <p:txBody>
          <a:bodyPr/>
          <a:lstStyle/>
          <a:p>
            <a:r>
              <a:rPr lang="en-CA" noProof="0">
                <a:latin typeface="+mj-lt"/>
              </a:rPr>
              <a:t>Questions</a:t>
            </a:r>
          </a:p>
        </p:txBody>
      </p:sp>
      <p:sp>
        <p:nvSpPr>
          <p:cNvPr id="4" name="TextBox 3">
            <a:extLst>
              <a:ext uri="{FF2B5EF4-FFF2-40B4-BE49-F238E27FC236}">
                <a16:creationId xmlns:a16="http://schemas.microsoft.com/office/drawing/2014/main" id="{12DA4291-54FB-F4AC-42E4-6F2375538D7E}"/>
              </a:ext>
            </a:extLst>
          </p:cNvPr>
          <p:cNvSpPr txBox="1"/>
          <p:nvPr/>
        </p:nvSpPr>
        <p:spPr>
          <a:xfrm>
            <a:off x="1427842" y="3907455"/>
            <a:ext cx="5036458" cy="665267"/>
          </a:xfrm>
          <a:prstGeom prst="roundRect">
            <a:avLst>
              <a:gd name="adj" fmla="val 32786"/>
            </a:avLst>
          </a:prstGeom>
          <a:solidFill>
            <a:schemeClr val="accent3"/>
          </a:solidFill>
        </p:spPr>
        <p:txBody>
          <a:bodyPr wrap="square" tIns="54000" rIns="90000" bIns="54000" rtlCol="0">
            <a:spAutoFit/>
          </a:bodyPr>
          <a:lstStyle/>
          <a:p>
            <a:pPr algn="ctr"/>
            <a:r>
              <a:rPr lang="en-CA" sz="2800" b="1" noProof="0">
                <a:solidFill>
                  <a:schemeClr val="bg1"/>
                </a:solidFill>
              </a:rPr>
              <a:t>Any other questions?</a:t>
            </a:r>
          </a:p>
        </p:txBody>
      </p:sp>
      <p:pic>
        <p:nvPicPr>
          <p:cNvPr id="17" name="Graphic 16">
            <a:extLst>
              <a:ext uri="{FF2B5EF4-FFF2-40B4-BE49-F238E27FC236}">
                <a16:creationId xmlns:a16="http://schemas.microsoft.com/office/drawing/2014/main" id="{64DCAD6A-768B-AAA0-D4CE-8F144778F0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4300" y="1101694"/>
            <a:ext cx="7080442" cy="4920579"/>
          </a:xfrm>
          <a:prstGeom prst="rect">
            <a:avLst/>
          </a:prstGeom>
        </p:spPr>
      </p:pic>
      <p:sp>
        <p:nvSpPr>
          <p:cNvPr id="18" name="Content Placeholder 2">
            <a:extLst>
              <a:ext uri="{FF2B5EF4-FFF2-40B4-BE49-F238E27FC236}">
                <a16:creationId xmlns:a16="http://schemas.microsoft.com/office/drawing/2014/main" id="{E2D277C1-E744-D83D-76DF-5733FD2231EC}"/>
              </a:ext>
            </a:extLst>
          </p:cNvPr>
          <p:cNvSpPr txBox="1">
            <a:spLocks/>
          </p:cNvSpPr>
          <p:nvPr/>
        </p:nvSpPr>
        <p:spPr>
          <a:xfrm>
            <a:off x="384175" y="1898472"/>
            <a:ext cx="7451725" cy="1021688"/>
          </a:xfrm>
          <a:prstGeom prst="rect">
            <a:avLst/>
          </a:prstGeom>
        </p:spPr>
        <p:txBody>
          <a:bodyPr lIns="0"/>
          <a:lstStyle>
            <a:lvl1pPr marL="288000" indent="-288000" algn="l" defTabSz="914400" rtl="0" eaLnBrk="1" latinLnBrk="0" hangingPunct="1">
              <a:lnSpc>
                <a:spcPct val="10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noProof="0"/>
              <a:t>What were your key take-aways from this program?</a:t>
            </a:r>
          </a:p>
        </p:txBody>
      </p:sp>
      <p:sp>
        <p:nvSpPr>
          <p:cNvPr id="21" name="Content Placeholder 2">
            <a:extLst>
              <a:ext uri="{FF2B5EF4-FFF2-40B4-BE49-F238E27FC236}">
                <a16:creationId xmlns:a16="http://schemas.microsoft.com/office/drawing/2014/main" id="{B2E685A2-91B9-2E02-8546-3B357E823027}"/>
              </a:ext>
            </a:extLst>
          </p:cNvPr>
          <p:cNvSpPr txBox="1">
            <a:spLocks/>
          </p:cNvSpPr>
          <p:nvPr/>
        </p:nvSpPr>
        <p:spPr>
          <a:xfrm>
            <a:off x="441324" y="2766750"/>
            <a:ext cx="7337425" cy="1021688"/>
          </a:xfrm>
          <a:prstGeom prst="rect">
            <a:avLst/>
          </a:prstGeom>
        </p:spPr>
        <p:txBody>
          <a:bodyPr lIns="0"/>
          <a:lstStyle>
            <a:lvl1pPr marL="288000" indent="-288000" algn="l" defTabSz="914400" rtl="0" eaLnBrk="1" latinLnBrk="0" hangingPunct="1">
              <a:lnSpc>
                <a:spcPct val="10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noProof="0"/>
              <a:t>What will you do differently in your practice based on your participation in this program?</a:t>
            </a:r>
          </a:p>
        </p:txBody>
      </p:sp>
    </p:spTree>
    <p:extLst>
      <p:ext uri="{BB962C8B-B14F-4D97-AF65-F5344CB8AC3E}">
        <p14:creationId xmlns:p14="http://schemas.microsoft.com/office/powerpoint/2010/main" val="277701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2478D-A3E3-E0BD-B6C4-19E31356B3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EB4D271-BB00-8C60-E91F-BA7ED04C2DEA}"/>
              </a:ext>
            </a:extLst>
          </p:cNvPr>
          <p:cNvSpPr>
            <a:spLocks noGrp="1"/>
          </p:cNvSpPr>
          <p:nvPr>
            <p:ph type="title"/>
          </p:nvPr>
        </p:nvSpPr>
        <p:spPr>
          <a:xfrm>
            <a:off x="360000" y="360000"/>
            <a:ext cx="9242103" cy="535531"/>
          </a:xfrm>
        </p:spPr>
        <p:txBody>
          <a:bodyPr>
            <a:noAutofit/>
          </a:bodyPr>
          <a:lstStyle/>
          <a:p>
            <a:r>
              <a:rPr lang="en-CA" b="1" noProof="0">
                <a:solidFill>
                  <a:schemeClr val="accent1"/>
                </a:solidFill>
                <a:latin typeface="+mj-lt"/>
              </a:rPr>
              <a:t>Learning Objectives</a:t>
            </a:r>
            <a:endParaRPr lang="en-CA" noProof="0">
              <a:latin typeface="+mj-lt"/>
            </a:endParaRPr>
          </a:p>
        </p:txBody>
      </p:sp>
      <p:sp>
        <p:nvSpPr>
          <p:cNvPr id="9" name="Text Placeholder 15">
            <a:extLst>
              <a:ext uri="{FF2B5EF4-FFF2-40B4-BE49-F238E27FC236}">
                <a16:creationId xmlns:a16="http://schemas.microsoft.com/office/drawing/2014/main" id="{A3A60731-9D16-0653-9C62-21911F5129D2}"/>
              </a:ext>
            </a:extLst>
          </p:cNvPr>
          <p:cNvSpPr txBox="1">
            <a:spLocks/>
          </p:cNvSpPr>
          <p:nvPr/>
        </p:nvSpPr>
        <p:spPr>
          <a:xfrm>
            <a:off x="384495" y="1123465"/>
            <a:ext cx="11339255" cy="3770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000"/>
              <a:t>At the end of this program, participants will be better able to: </a:t>
            </a:r>
          </a:p>
        </p:txBody>
      </p:sp>
      <p:sp>
        <p:nvSpPr>
          <p:cNvPr id="10" name="Text Placeholder 19">
            <a:extLst>
              <a:ext uri="{FF2B5EF4-FFF2-40B4-BE49-F238E27FC236}">
                <a16:creationId xmlns:a16="http://schemas.microsoft.com/office/drawing/2014/main" id="{D4537B91-1963-DE0D-006D-D8D2A86274FF}"/>
              </a:ext>
            </a:extLst>
          </p:cNvPr>
          <p:cNvSpPr>
            <a:spLocks noGrp="1"/>
          </p:cNvSpPr>
          <p:nvPr>
            <p:ph type="body" sz="quarter" idx="16"/>
          </p:nvPr>
        </p:nvSpPr>
        <p:spPr>
          <a:xfrm>
            <a:off x="339363" y="6572425"/>
            <a:ext cx="11157806" cy="110800"/>
          </a:xfrm>
        </p:spPr>
        <p:txBody>
          <a:bodyPr/>
          <a:lstStyle/>
          <a:p>
            <a:r>
              <a:rPr lang="en-CA" sz="800" noProof="0"/>
              <a:t>ALS, amyotrophic lateral sclerosis; MND, motor neuron disease</a:t>
            </a:r>
          </a:p>
        </p:txBody>
      </p:sp>
      <p:sp>
        <p:nvSpPr>
          <p:cNvPr id="11" name="TextBox 10">
            <a:extLst>
              <a:ext uri="{FF2B5EF4-FFF2-40B4-BE49-F238E27FC236}">
                <a16:creationId xmlns:a16="http://schemas.microsoft.com/office/drawing/2014/main" id="{CD3D6E77-1CC9-FF63-4319-EF411CE4AA88}"/>
              </a:ext>
            </a:extLst>
          </p:cNvPr>
          <p:cNvSpPr txBox="1"/>
          <p:nvPr/>
        </p:nvSpPr>
        <p:spPr>
          <a:xfrm>
            <a:off x="495300" y="3429000"/>
            <a:ext cx="2228850" cy="1846659"/>
          </a:xfrm>
          <a:prstGeom prst="rect">
            <a:avLst/>
          </a:prstGeom>
          <a:noFill/>
        </p:spPr>
        <p:txBody>
          <a:bodyPr wrap="square" rtlCol="0">
            <a:spAutoFit/>
          </a:bodyPr>
          <a:lstStyle/>
          <a:p>
            <a:pPr algn="ctr"/>
            <a:r>
              <a:rPr lang="en-CA" b="1" u="sng" kern="100" noProof="0" dirty="0">
                <a:ea typeface="Aptos" panose="020B0004020202020204" pitchFamily="34" charset="0"/>
                <a:cs typeface="Times New Roman"/>
              </a:rPr>
              <a:t>R</a:t>
            </a:r>
            <a:r>
              <a:rPr lang="en-CA" sz="1600" kern="100" noProof="0" dirty="0">
                <a:ea typeface="Aptos" panose="020B0004020202020204" pitchFamily="34" charset="0"/>
                <a:cs typeface="Times New Roman"/>
              </a:rPr>
              <a:t>ecognize the </a:t>
            </a:r>
            <a:r>
              <a:rPr lang="en-CA" sz="1600" b="1" kern="100" noProof="0" dirty="0">
                <a:solidFill>
                  <a:schemeClr val="accent1"/>
                </a:solidFill>
                <a:ea typeface="Aptos" panose="020B0004020202020204" pitchFamily="34" charset="0"/>
                <a:cs typeface="Times New Roman"/>
              </a:rPr>
              <a:t>early signs and symptoms of ALS/MND </a:t>
            </a:r>
            <a:r>
              <a:rPr lang="en-CA" sz="1600" kern="100" noProof="0" dirty="0">
                <a:ea typeface="Aptos" panose="020B0004020202020204" pitchFamily="34" charset="0"/>
                <a:cs typeface="Times New Roman"/>
              </a:rPr>
              <a:t>across diverse healthcare settings and specialties</a:t>
            </a:r>
          </a:p>
        </p:txBody>
      </p:sp>
      <p:sp>
        <p:nvSpPr>
          <p:cNvPr id="12" name="TextBox 11">
            <a:extLst>
              <a:ext uri="{FF2B5EF4-FFF2-40B4-BE49-F238E27FC236}">
                <a16:creationId xmlns:a16="http://schemas.microsoft.com/office/drawing/2014/main" id="{057C91FC-AE11-957D-38E9-7B62952CEBDA}"/>
              </a:ext>
            </a:extLst>
          </p:cNvPr>
          <p:cNvSpPr txBox="1"/>
          <p:nvPr/>
        </p:nvSpPr>
        <p:spPr>
          <a:xfrm>
            <a:off x="3133725" y="3429000"/>
            <a:ext cx="2228850" cy="1808893"/>
          </a:xfrm>
          <a:prstGeom prst="rect">
            <a:avLst/>
          </a:prstGeom>
          <a:noFill/>
        </p:spPr>
        <p:txBody>
          <a:bodyPr wrap="square" rtlCol="0">
            <a:spAutoFit/>
          </a:bodyPr>
          <a:lstStyle/>
          <a:p>
            <a:pPr algn="ctr">
              <a:lnSpc>
                <a:spcPct val="115000"/>
              </a:lnSpc>
              <a:spcAft>
                <a:spcPts val="800"/>
              </a:spcAft>
              <a:tabLst>
                <a:tab pos="457200" algn="l"/>
              </a:tabLst>
            </a:pPr>
            <a:r>
              <a:rPr lang="en-CA" b="1" u="sng" kern="100" noProof="0">
                <a:ea typeface="Aptos" panose="020B0004020202020204" pitchFamily="34" charset="0"/>
                <a:cs typeface="Times New Roman"/>
              </a:rPr>
              <a:t>A</a:t>
            </a:r>
            <a:r>
              <a:rPr lang="en-CA" sz="1600" kern="100" noProof="0">
                <a:ea typeface="Aptos" panose="020B0004020202020204" pitchFamily="34" charset="0"/>
                <a:cs typeface="Times New Roman"/>
              </a:rPr>
              <a:t>ssess </a:t>
            </a:r>
            <a:r>
              <a:rPr lang="en-CA" sz="1600" b="1" kern="100" noProof="0">
                <a:solidFill>
                  <a:schemeClr val="accent1"/>
                </a:solidFill>
                <a:ea typeface="Aptos" panose="020B0004020202020204" pitchFamily="34" charset="0"/>
                <a:cs typeface="Times New Roman"/>
              </a:rPr>
              <a:t>clinical features </a:t>
            </a:r>
            <a:r>
              <a:rPr lang="en-CA" sz="1600" kern="100" noProof="0">
                <a:ea typeface="Aptos" panose="020B0004020202020204" pitchFamily="34" charset="0"/>
                <a:cs typeface="Times New Roman"/>
              </a:rPr>
              <a:t>and initiate </a:t>
            </a:r>
            <a:r>
              <a:rPr lang="en-CA" sz="1600" b="1" kern="100" noProof="0">
                <a:solidFill>
                  <a:schemeClr val="accent1"/>
                </a:solidFill>
                <a:ea typeface="Aptos" panose="020B0004020202020204" pitchFamily="34" charset="0"/>
                <a:cs typeface="Times New Roman"/>
              </a:rPr>
              <a:t>appropriate investigations </a:t>
            </a:r>
            <a:r>
              <a:rPr lang="en-CA" sz="1600" kern="100" noProof="0">
                <a:ea typeface="Aptos" panose="020B0004020202020204" pitchFamily="34" charset="0"/>
                <a:cs typeface="Times New Roman"/>
              </a:rPr>
              <a:t>(if warranted) without delaying referral </a:t>
            </a:r>
          </a:p>
        </p:txBody>
      </p:sp>
      <p:sp>
        <p:nvSpPr>
          <p:cNvPr id="13" name="TextBox 12">
            <a:extLst>
              <a:ext uri="{FF2B5EF4-FFF2-40B4-BE49-F238E27FC236}">
                <a16:creationId xmlns:a16="http://schemas.microsoft.com/office/drawing/2014/main" id="{F06B6C3C-1F42-C152-055E-0051C388FBB4}"/>
              </a:ext>
            </a:extLst>
          </p:cNvPr>
          <p:cNvSpPr txBox="1"/>
          <p:nvPr/>
        </p:nvSpPr>
        <p:spPr>
          <a:xfrm>
            <a:off x="5765866" y="3429000"/>
            <a:ext cx="2228850" cy="1808893"/>
          </a:xfrm>
          <a:prstGeom prst="rect">
            <a:avLst/>
          </a:prstGeom>
          <a:noFill/>
        </p:spPr>
        <p:txBody>
          <a:bodyPr wrap="square" rtlCol="0">
            <a:spAutoFit/>
          </a:bodyPr>
          <a:lstStyle/>
          <a:p>
            <a:pPr lvl="0" algn="ctr">
              <a:lnSpc>
                <a:spcPct val="115000"/>
              </a:lnSpc>
              <a:spcAft>
                <a:spcPts val="800"/>
              </a:spcAft>
              <a:tabLst>
                <a:tab pos="457200" algn="l"/>
              </a:tabLst>
            </a:pPr>
            <a:r>
              <a:rPr lang="en-CA" b="1" u="sng" kern="100" noProof="0">
                <a:ea typeface="Aptos" panose="020B0004020202020204" pitchFamily="34" charset="0"/>
                <a:cs typeface="Times New Roman"/>
              </a:rPr>
              <a:t>C</a:t>
            </a:r>
            <a:r>
              <a:rPr lang="en-CA" sz="1600" b="1" kern="100" noProof="0">
                <a:solidFill>
                  <a:schemeClr val="accent1"/>
                </a:solidFill>
                <a:ea typeface="Aptos" panose="020B0004020202020204" pitchFamily="34" charset="0"/>
                <a:cs typeface="Times New Roman"/>
              </a:rPr>
              <a:t>ommunicate</a:t>
            </a:r>
            <a:r>
              <a:rPr lang="en-CA" sz="1600" kern="100" noProof="0">
                <a:solidFill>
                  <a:schemeClr val="accent1"/>
                </a:solidFill>
                <a:ea typeface="Aptos" panose="020B0004020202020204" pitchFamily="34" charset="0"/>
                <a:cs typeface="Times New Roman"/>
              </a:rPr>
              <a:t> </a:t>
            </a:r>
            <a:r>
              <a:rPr lang="en-CA" sz="1600" b="1" kern="100" noProof="0">
                <a:solidFill>
                  <a:schemeClr val="accent1"/>
                </a:solidFill>
                <a:ea typeface="Aptos" panose="020B0004020202020204" pitchFamily="34" charset="0"/>
                <a:cs typeface="Times New Roman"/>
              </a:rPr>
              <a:t>the need for an urgent onward specialist referral </a:t>
            </a:r>
            <a:r>
              <a:rPr lang="en-CA" sz="1600" kern="100" noProof="0">
                <a:ea typeface="Aptos" panose="020B0004020202020204" pitchFamily="34" charset="0"/>
                <a:cs typeface="Times New Roman"/>
              </a:rPr>
              <a:t>to those with suspected ALS/MND</a:t>
            </a:r>
          </a:p>
        </p:txBody>
      </p:sp>
      <p:sp>
        <p:nvSpPr>
          <p:cNvPr id="14" name="TextBox 13">
            <a:extLst>
              <a:ext uri="{FF2B5EF4-FFF2-40B4-BE49-F238E27FC236}">
                <a16:creationId xmlns:a16="http://schemas.microsoft.com/office/drawing/2014/main" id="{058F5331-8925-9173-EE16-D53DA7F1EA17}"/>
              </a:ext>
            </a:extLst>
          </p:cNvPr>
          <p:cNvSpPr txBox="1"/>
          <p:nvPr/>
        </p:nvSpPr>
        <p:spPr>
          <a:xfrm>
            <a:off x="8409050" y="3429000"/>
            <a:ext cx="3162300" cy="1808893"/>
          </a:xfrm>
          <a:prstGeom prst="rect">
            <a:avLst/>
          </a:prstGeom>
          <a:noFill/>
        </p:spPr>
        <p:txBody>
          <a:bodyPr wrap="square" rtlCol="0">
            <a:spAutoFit/>
          </a:bodyPr>
          <a:lstStyle/>
          <a:p>
            <a:pPr algn="ctr">
              <a:lnSpc>
                <a:spcPct val="115000"/>
              </a:lnSpc>
              <a:spcAft>
                <a:spcPts val="800"/>
              </a:spcAft>
              <a:tabLst>
                <a:tab pos="457200" algn="l"/>
              </a:tabLst>
            </a:pPr>
            <a:r>
              <a:rPr lang="en-CA" b="1" u="sng" kern="100" noProof="0" dirty="0">
                <a:ea typeface="Aptos" panose="020B0004020202020204" pitchFamily="34" charset="0"/>
                <a:cs typeface="Times New Roman"/>
              </a:rPr>
              <a:t>E</a:t>
            </a:r>
            <a:r>
              <a:rPr lang="en-CA" sz="1600" b="1" kern="100" noProof="0" dirty="0">
                <a:solidFill>
                  <a:schemeClr val="accent1"/>
                </a:solidFill>
                <a:ea typeface="Aptos" panose="020B0004020202020204" pitchFamily="34" charset="0"/>
                <a:cs typeface="Times New Roman"/>
              </a:rPr>
              <a:t>xpedite referrals </a:t>
            </a:r>
            <a:r>
              <a:rPr lang="en-CA" sz="1600" noProof="0" dirty="0"/>
              <a:t>— even in the absence of complete diagnostic confirmation — and ensure referral letters clearly communicate key clinical findings to support triage</a:t>
            </a:r>
          </a:p>
        </p:txBody>
      </p:sp>
      <p:sp>
        <p:nvSpPr>
          <p:cNvPr id="15" name="Oval 14">
            <a:extLst>
              <a:ext uri="{FF2B5EF4-FFF2-40B4-BE49-F238E27FC236}">
                <a16:creationId xmlns:a16="http://schemas.microsoft.com/office/drawing/2014/main" id="{517C1A50-CC20-27B4-3C81-06C3111B9A13}"/>
              </a:ext>
            </a:extLst>
          </p:cNvPr>
          <p:cNvSpPr/>
          <p:nvPr/>
        </p:nvSpPr>
        <p:spPr>
          <a:xfrm>
            <a:off x="1076325"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R</a:t>
            </a:r>
          </a:p>
        </p:txBody>
      </p:sp>
      <p:sp>
        <p:nvSpPr>
          <p:cNvPr id="17" name="Oval 16">
            <a:extLst>
              <a:ext uri="{FF2B5EF4-FFF2-40B4-BE49-F238E27FC236}">
                <a16:creationId xmlns:a16="http://schemas.microsoft.com/office/drawing/2014/main" id="{BECF7A7E-67A4-1318-E3C0-704015330B07}"/>
              </a:ext>
            </a:extLst>
          </p:cNvPr>
          <p:cNvSpPr/>
          <p:nvPr/>
        </p:nvSpPr>
        <p:spPr>
          <a:xfrm>
            <a:off x="3714750"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A</a:t>
            </a:r>
          </a:p>
        </p:txBody>
      </p:sp>
      <p:sp>
        <p:nvSpPr>
          <p:cNvPr id="18" name="Oval 17">
            <a:extLst>
              <a:ext uri="{FF2B5EF4-FFF2-40B4-BE49-F238E27FC236}">
                <a16:creationId xmlns:a16="http://schemas.microsoft.com/office/drawing/2014/main" id="{8140E4CC-FC0C-6209-7A99-96C0429D65A1}"/>
              </a:ext>
            </a:extLst>
          </p:cNvPr>
          <p:cNvSpPr/>
          <p:nvPr/>
        </p:nvSpPr>
        <p:spPr>
          <a:xfrm>
            <a:off x="6346891"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C</a:t>
            </a:r>
          </a:p>
        </p:txBody>
      </p:sp>
      <p:sp>
        <p:nvSpPr>
          <p:cNvPr id="19" name="Oval 18">
            <a:extLst>
              <a:ext uri="{FF2B5EF4-FFF2-40B4-BE49-F238E27FC236}">
                <a16:creationId xmlns:a16="http://schemas.microsoft.com/office/drawing/2014/main" id="{0DDD0829-3F1F-DE26-DF1C-90C4756500E1}"/>
              </a:ext>
            </a:extLst>
          </p:cNvPr>
          <p:cNvSpPr/>
          <p:nvPr/>
        </p:nvSpPr>
        <p:spPr>
          <a:xfrm>
            <a:off x="9456800"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E</a:t>
            </a:r>
          </a:p>
        </p:txBody>
      </p:sp>
    </p:spTree>
    <p:extLst>
      <p:ext uri="{BB962C8B-B14F-4D97-AF65-F5344CB8AC3E}">
        <p14:creationId xmlns:p14="http://schemas.microsoft.com/office/powerpoint/2010/main" val="4099761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val 68">
            <a:extLst>
              <a:ext uri="{FF2B5EF4-FFF2-40B4-BE49-F238E27FC236}">
                <a16:creationId xmlns:a16="http://schemas.microsoft.com/office/drawing/2014/main" id="{1F602FBB-A3F3-9905-8E65-C45EBEB92AE9}"/>
              </a:ext>
            </a:extLst>
          </p:cNvPr>
          <p:cNvSpPr/>
          <p:nvPr/>
        </p:nvSpPr>
        <p:spPr>
          <a:xfrm>
            <a:off x="1454010" y="4331182"/>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68" name="Oval 67">
            <a:extLst>
              <a:ext uri="{FF2B5EF4-FFF2-40B4-BE49-F238E27FC236}">
                <a16:creationId xmlns:a16="http://schemas.microsoft.com/office/drawing/2014/main" id="{EEFF49FD-558A-9133-DCB2-A6E6089396A4}"/>
              </a:ext>
            </a:extLst>
          </p:cNvPr>
          <p:cNvSpPr/>
          <p:nvPr/>
        </p:nvSpPr>
        <p:spPr>
          <a:xfrm>
            <a:off x="3349485" y="5026507"/>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67" name="Oval 66">
            <a:extLst>
              <a:ext uri="{FF2B5EF4-FFF2-40B4-BE49-F238E27FC236}">
                <a16:creationId xmlns:a16="http://schemas.microsoft.com/office/drawing/2014/main" id="{8EC2042B-0440-0B15-CC4E-8E0A73647524}"/>
              </a:ext>
            </a:extLst>
          </p:cNvPr>
          <p:cNvSpPr/>
          <p:nvPr/>
        </p:nvSpPr>
        <p:spPr>
          <a:xfrm>
            <a:off x="5865729" y="5282757"/>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66" name="Oval 65">
            <a:extLst>
              <a:ext uri="{FF2B5EF4-FFF2-40B4-BE49-F238E27FC236}">
                <a16:creationId xmlns:a16="http://schemas.microsoft.com/office/drawing/2014/main" id="{F04685EA-8561-C953-0498-082A92378B14}"/>
              </a:ext>
            </a:extLst>
          </p:cNvPr>
          <p:cNvSpPr/>
          <p:nvPr/>
        </p:nvSpPr>
        <p:spPr>
          <a:xfrm>
            <a:off x="8067441" y="4939725"/>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48" name="Oval 47">
            <a:extLst>
              <a:ext uri="{FF2B5EF4-FFF2-40B4-BE49-F238E27FC236}">
                <a16:creationId xmlns:a16="http://schemas.microsoft.com/office/drawing/2014/main" id="{8DAA1D3F-29A1-6C99-CF02-68EB61E47D3E}"/>
              </a:ext>
            </a:extLst>
          </p:cNvPr>
          <p:cNvSpPr/>
          <p:nvPr/>
        </p:nvSpPr>
        <p:spPr>
          <a:xfrm>
            <a:off x="3039234" y="1225594"/>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47" name="Oval 46">
            <a:extLst>
              <a:ext uri="{FF2B5EF4-FFF2-40B4-BE49-F238E27FC236}">
                <a16:creationId xmlns:a16="http://schemas.microsoft.com/office/drawing/2014/main" id="{46694032-7FD0-D836-1127-7CA61F0B8EEA}"/>
              </a:ext>
            </a:extLst>
          </p:cNvPr>
          <p:cNvSpPr/>
          <p:nvPr/>
        </p:nvSpPr>
        <p:spPr>
          <a:xfrm>
            <a:off x="1233881" y="2208581"/>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2" name="Title 1">
            <a:extLst>
              <a:ext uri="{FF2B5EF4-FFF2-40B4-BE49-F238E27FC236}">
                <a16:creationId xmlns:a16="http://schemas.microsoft.com/office/drawing/2014/main" id="{FC6DD6B8-42BB-2EEB-6FC8-729CB95C7173}"/>
              </a:ext>
            </a:extLst>
          </p:cNvPr>
          <p:cNvSpPr>
            <a:spLocks noGrp="1"/>
          </p:cNvSpPr>
          <p:nvPr>
            <p:ph type="title"/>
          </p:nvPr>
        </p:nvSpPr>
        <p:spPr>
          <a:xfrm>
            <a:off x="360000" y="360000"/>
            <a:ext cx="9242103" cy="535531"/>
          </a:xfrm>
        </p:spPr>
        <p:txBody>
          <a:bodyPr wrap="square" lIns="0" tIns="45720" rIns="91440" bIns="45720" anchor="t" anchorCtr="0">
            <a:normAutofit/>
          </a:bodyPr>
          <a:lstStyle/>
          <a:p>
            <a:r>
              <a:rPr lang="en-CA" noProof="0">
                <a:latin typeface="+mj-lt"/>
                <a:ea typeface="Open Sans Semibold"/>
                <a:cs typeface="Open Sans Semibold"/>
              </a:rPr>
              <a:t>Who </a:t>
            </a:r>
            <a:r>
              <a:rPr lang="en-CA">
                <a:latin typeface="+mj-lt"/>
                <a:ea typeface="Open Sans Semibold"/>
                <a:cs typeface="Open Sans Semibold"/>
              </a:rPr>
              <a:t>is</a:t>
            </a:r>
            <a:r>
              <a:rPr lang="en-CA" noProof="0">
                <a:latin typeface="+mj-lt"/>
                <a:ea typeface="Open Sans Semibold"/>
                <a:cs typeface="Open Sans Semibold"/>
              </a:rPr>
              <a:t> This Program For?</a:t>
            </a:r>
          </a:p>
        </p:txBody>
      </p:sp>
      <p:sp>
        <p:nvSpPr>
          <p:cNvPr id="45" name="Text Placeholder 44">
            <a:extLst>
              <a:ext uri="{FF2B5EF4-FFF2-40B4-BE49-F238E27FC236}">
                <a16:creationId xmlns:a16="http://schemas.microsoft.com/office/drawing/2014/main" id="{F249ADE3-3F87-0D14-AF12-29FEDBE23BCC}"/>
              </a:ext>
            </a:extLst>
          </p:cNvPr>
          <p:cNvSpPr>
            <a:spLocks noGrp="1"/>
          </p:cNvSpPr>
          <p:nvPr>
            <p:ph type="body" sz="quarter" idx="16"/>
          </p:nvPr>
        </p:nvSpPr>
        <p:spPr/>
        <p:txBody>
          <a:bodyPr/>
          <a:lstStyle/>
          <a:p>
            <a:r>
              <a:rPr lang="en-CA" sz="800" noProof="0">
                <a:ea typeface="Roboto"/>
              </a:rPr>
              <a:t>ALS, amyotrophic lateral sclerosis;</a:t>
            </a:r>
            <a:r>
              <a:rPr lang="en-CA" sz="800">
                <a:ea typeface="Roboto"/>
              </a:rPr>
              <a:t> </a:t>
            </a:r>
            <a:r>
              <a:rPr lang="en-CA" sz="800" noProof="0">
                <a:ea typeface="Roboto"/>
              </a:rPr>
              <a:t>MND, motor neuron disease</a:t>
            </a:r>
          </a:p>
        </p:txBody>
      </p:sp>
      <p:pic>
        <p:nvPicPr>
          <p:cNvPr id="12" name="Picture 11">
            <a:extLst>
              <a:ext uri="{FF2B5EF4-FFF2-40B4-BE49-F238E27FC236}">
                <a16:creationId xmlns:a16="http://schemas.microsoft.com/office/drawing/2014/main" id="{DB3BBAE7-4155-C6A5-F28F-76188050332D}"/>
              </a:ext>
            </a:extLst>
          </p:cNvPr>
          <p:cNvPicPr>
            <a:picLocks noChangeAspect="1"/>
          </p:cNvPicPr>
          <p:nvPr/>
        </p:nvPicPr>
        <p:blipFill>
          <a:blip r:embed="rId3">
            <a:alphaModFix/>
          </a:blip>
          <a:stretch>
            <a:fillRect/>
          </a:stretch>
        </p:blipFill>
        <p:spPr>
          <a:xfrm>
            <a:off x="1298276" y="2288687"/>
            <a:ext cx="871785" cy="853993"/>
          </a:xfrm>
          <a:prstGeom prst="ellipse">
            <a:avLst/>
          </a:prstGeom>
        </p:spPr>
      </p:pic>
      <p:sp>
        <p:nvSpPr>
          <p:cNvPr id="18" name="TextBox 17">
            <a:extLst>
              <a:ext uri="{FF2B5EF4-FFF2-40B4-BE49-F238E27FC236}">
                <a16:creationId xmlns:a16="http://schemas.microsoft.com/office/drawing/2014/main" id="{D814B3AD-7BF0-8912-3C52-DD897FB46FEC}"/>
              </a:ext>
            </a:extLst>
          </p:cNvPr>
          <p:cNvSpPr txBox="1"/>
          <p:nvPr/>
        </p:nvSpPr>
        <p:spPr>
          <a:xfrm>
            <a:off x="626804" y="3285315"/>
            <a:ext cx="2158644" cy="307777"/>
          </a:xfrm>
          <a:prstGeom prst="rect">
            <a:avLst/>
          </a:prstGeom>
          <a:noFill/>
        </p:spPr>
        <p:txBody>
          <a:bodyPr wrap="square" rtlCol="0">
            <a:spAutoFit/>
          </a:bodyPr>
          <a:lstStyle/>
          <a:p>
            <a:pPr algn="ctr"/>
            <a:r>
              <a:rPr lang="en-CA" sz="1400" b="1" noProof="0">
                <a:solidFill>
                  <a:schemeClr val="accent1"/>
                </a:solidFill>
              </a:rPr>
              <a:t>General neurologists</a:t>
            </a:r>
          </a:p>
        </p:txBody>
      </p:sp>
      <p:sp>
        <p:nvSpPr>
          <p:cNvPr id="21" name="TextBox 20">
            <a:extLst>
              <a:ext uri="{FF2B5EF4-FFF2-40B4-BE49-F238E27FC236}">
                <a16:creationId xmlns:a16="http://schemas.microsoft.com/office/drawing/2014/main" id="{15830513-A7BB-0749-1385-234A8B4520FC}"/>
              </a:ext>
            </a:extLst>
          </p:cNvPr>
          <p:cNvSpPr txBox="1"/>
          <p:nvPr/>
        </p:nvSpPr>
        <p:spPr>
          <a:xfrm>
            <a:off x="2682270" y="2274343"/>
            <a:ext cx="1849014" cy="523220"/>
          </a:xfrm>
          <a:prstGeom prst="rect">
            <a:avLst/>
          </a:prstGeom>
          <a:noFill/>
        </p:spPr>
        <p:txBody>
          <a:bodyPr wrap="square" lIns="91440" tIns="45720" rIns="91440" bIns="45720" rtlCol="0" anchor="t">
            <a:spAutoFit/>
          </a:bodyPr>
          <a:lstStyle/>
          <a:p>
            <a:pPr algn="ctr"/>
            <a:r>
              <a:rPr lang="en-CA" sz="1400" b="1">
                <a:solidFill>
                  <a:schemeClr val="accent1"/>
                </a:solidFill>
              </a:rPr>
              <a:t>Ear, Nose &amp; Throat specialists</a:t>
            </a:r>
            <a:endParaRPr lang="en-CA" sz="1400" b="1" noProof="0">
              <a:solidFill>
                <a:schemeClr val="accent1"/>
              </a:solidFill>
            </a:endParaRPr>
          </a:p>
        </p:txBody>
      </p:sp>
      <p:sp>
        <p:nvSpPr>
          <p:cNvPr id="22" name="TextBox 21">
            <a:extLst>
              <a:ext uri="{FF2B5EF4-FFF2-40B4-BE49-F238E27FC236}">
                <a16:creationId xmlns:a16="http://schemas.microsoft.com/office/drawing/2014/main" id="{3B8573CB-AED6-363E-FB31-FBFEEBDFBAE8}"/>
              </a:ext>
            </a:extLst>
          </p:cNvPr>
          <p:cNvSpPr txBox="1"/>
          <p:nvPr/>
        </p:nvSpPr>
        <p:spPr>
          <a:xfrm>
            <a:off x="4609871" y="2082510"/>
            <a:ext cx="2286000" cy="307777"/>
          </a:xfrm>
          <a:prstGeom prst="rect">
            <a:avLst/>
          </a:prstGeom>
          <a:noFill/>
        </p:spPr>
        <p:txBody>
          <a:bodyPr wrap="square" rtlCol="0">
            <a:spAutoFit/>
          </a:bodyPr>
          <a:lstStyle/>
          <a:p>
            <a:pPr algn="ctr"/>
            <a:r>
              <a:rPr lang="en-CA" sz="1400" b="1" noProof="0">
                <a:solidFill>
                  <a:schemeClr val="accent1"/>
                </a:solidFill>
              </a:rPr>
              <a:t>Rheumatologists</a:t>
            </a:r>
          </a:p>
        </p:txBody>
      </p:sp>
      <p:sp>
        <p:nvSpPr>
          <p:cNvPr id="25" name="TextBox 24">
            <a:extLst>
              <a:ext uri="{FF2B5EF4-FFF2-40B4-BE49-F238E27FC236}">
                <a16:creationId xmlns:a16="http://schemas.microsoft.com/office/drawing/2014/main" id="{FE7B404E-EB90-7881-738C-AF033368D9CD}"/>
              </a:ext>
            </a:extLst>
          </p:cNvPr>
          <p:cNvSpPr txBox="1"/>
          <p:nvPr/>
        </p:nvSpPr>
        <p:spPr>
          <a:xfrm>
            <a:off x="6778014" y="2194586"/>
            <a:ext cx="2395188" cy="307777"/>
          </a:xfrm>
          <a:prstGeom prst="rect">
            <a:avLst/>
          </a:prstGeom>
          <a:noFill/>
        </p:spPr>
        <p:txBody>
          <a:bodyPr wrap="square" rtlCol="0">
            <a:spAutoFit/>
          </a:bodyPr>
          <a:lstStyle/>
          <a:p>
            <a:pPr algn="ctr"/>
            <a:r>
              <a:rPr lang="en-CA" sz="1400" b="1" noProof="0">
                <a:solidFill>
                  <a:schemeClr val="accent1"/>
                </a:solidFill>
              </a:rPr>
              <a:t>Early career physicians</a:t>
            </a:r>
          </a:p>
        </p:txBody>
      </p:sp>
      <p:sp>
        <p:nvSpPr>
          <p:cNvPr id="26" name="TextBox 25">
            <a:extLst>
              <a:ext uri="{FF2B5EF4-FFF2-40B4-BE49-F238E27FC236}">
                <a16:creationId xmlns:a16="http://schemas.microsoft.com/office/drawing/2014/main" id="{A76602CE-197F-52D5-6494-C57464F38F99}"/>
              </a:ext>
            </a:extLst>
          </p:cNvPr>
          <p:cNvSpPr txBox="1"/>
          <p:nvPr/>
        </p:nvSpPr>
        <p:spPr>
          <a:xfrm>
            <a:off x="9148496" y="5095825"/>
            <a:ext cx="2241314" cy="307777"/>
          </a:xfrm>
          <a:prstGeom prst="rect">
            <a:avLst/>
          </a:prstGeom>
          <a:noFill/>
        </p:spPr>
        <p:txBody>
          <a:bodyPr wrap="square" rtlCol="0">
            <a:spAutoFit/>
          </a:bodyPr>
          <a:lstStyle/>
          <a:p>
            <a:pPr algn="ctr"/>
            <a:r>
              <a:rPr lang="en-CA" sz="1400" b="1" noProof="0">
                <a:solidFill>
                  <a:schemeClr val="accent1"/>
                </a:solidFill>
              </a:rPr>
              <a:t>Orthopedic surgeons</a:t>
            </a:r>
          </a:p>
        </p:txBody>
      </p:sp>
      <p:sp>
        <p:nvSpPr>
          <p:cNvPr id="27" name="TextBox 26">
            <a:extLst>
              <a:ext uri="{FF2B5EF4-FFF2-40B4-BE49-F238E27FC236}">
                <a16:creationId xmlns:a16="http://schemas.microsoft.com/office/drawing/2014/main" id="{2B84683B-E709-A7E7-B89A-E9E42D0BDB3C}"/>
              </a:ext>
            </a:extLst>
          </p:cNvPr>
          <p:cNvSpPr txBox="1"/>
          <p:nvPr/>
        </p:nvSpPr>
        <p:spPr>
          <a:xfrm>
            <a:off x="2734914" y="6062079"/>
            <a:ext cx="2286000" cy="307777"/>
          </a:xfrm>
          <a:prstGeom prst="rect">
            <a:avLst/>
          </a:prstGeom>
          <a:noFill/>
        </p:spPr>
        <p:txBody>
          <a:bodyPr wrap="square" rtlCol="0">
            <a:spAutoFit/>
          </a:bodyPr>
          <a:lstStyle/>
          <a:p>
            <a:pPr algn="ctr"/>
            <a:r>
              <a:rPr lang="en-CA" sz="1400" b="1" noProof="0">
                <a:solidFill>
                  <a:schemeClr val="accent1"/>
                </a:solidFill>
              </a:rPr>
              <a:t>Physiotherapists</a:t>
            </a:r>
          </a:p>
        </p:txBody>
      </p:sp>
      <p:sp>
        <p:nvSpPr>
          <p:cNvPr id="30" name="TextBox 29">
            <a:extLst>
              <a:ext uri="{FF2B5EF4-FFF2-40B4-BE49-F238E27FC236}">
                <a16:creationId xmlns:a16="http://schemas.microsoft.com/office/drawing/2014/main" id="{C099C62A-3EFB-D850-C38A-9E828485E452}"/>
              </a:ext>
            </a:extLst>
          </p:cNvPr>
          <p:cNvSpPr txBox="1"/>
          <p:nvPr/>
        </p:nvSpPr>
        <p:spPr>
          <a:xfrm>
            <a:off x="8829436" y="3503083"/>
            <a:ext cx="2286000" cy="307777"/>
          </a:xfrm>
          <a:prstGeom prst="rect">
            <a:avLst/>
          </a:prstGeom>
          <a:noFill/>
        </p:spPr>
        <p:txBody>
          <a:bodyPr wrap="square" rtlCol="0">
            <a:spAutoFit/>
          </a:bodyPr>
          <a:lstStyle/>
          <a:p>
            <a:pPr algn="ctr"/>
            <a:r>
              <a:rPr lang="en-CA" sz="1400" b="1" noProof="0">
                <a:solidFill>
                  <a:schemeClr val="accent1"/>
                </a:solidFill>
              </a:rPr>
              <a:t>Neurosurgeons</a:t>
            </a:r>
          </a:p>
        </p:txBody>
      </p:sp>
      <p:sp>
        <p:nvSpPr>
          <p:cNvPr id="33" name="TextBox 32">
            <a:extLst>
              <a:ext uri="{FF2B5EF4-FFF2-40B4-BE49-F238E27FC236}">
                <a16:creationId xmlns:a16="http://schemas.microsoft.com/office/drawing/2014/main" id="{151E789E-5810-4C43-3CBD-4F3F7ADDEDBA}"/>
              </a:ext>
            </a:extLst>
          </p:cNvPr>
          <p:cNvSpPr txBox="1"/>
          <p:nvPr/>
        </p:nvSpPr>
        <p:spPr>
          <a:xfrm>
            <a:off x="619777" y="5385690"/>
            <a:ext cx="2675193" cy="523220"/>
          </a:xfrm>
          <a:prstGeom prst="rect">
            <a:avLst/>
          </a:prstGeom>
          <a:noFill/>
        </p:spPr>
        <p:txBody>
          <a:bodyPr wrap="square" rtlCol="0">
            <a:spAutoFit/>
          </a:bodyPr>
          <a:lstStyle/>
          <a:p>
            <a:pPr algn="ctr"/>
            <a:r>
              <a:rPr lang="en-CA" sz="1400" b="1" noProof="0">
                <a:solidFill>
                  <a:schemeClr val="accent1"/>
                </a:solidFill>
              </a:rPr>
              <a:t>Physiatrists /</a:t>
            </a:r>
          </a:p>
          <a:p>
            <a:pPr algn="ctr"/>
            <a:r>
              <a:rPr lang="en-CA" sz="1400" b="1" noProof="0">
                <a:solidFill>
                  <a:schemeClr val="accent1"/>
                </a:solidFill>
              </a:rPr>
              <a:t>rehabilitation physicians</a:t>
            </a:r>
          </a:p>
        </p:txBody>
      </p:sp>
      <p:sp>
        <p:nvSpPr>
          <p:cNvPr id="38" name="TextBox 37">
            <a:extLst>
              <a:ext uri="{FF2B5EF4-FFF2-40B4-BE49-F238E27FC236}">
                <a16:creationId xmlns:a16="http://schemas.microsoft.com/office/drawing/2014/main" id="{4347F254-9131-3A76-0A19-5C7619AD1F64}"/>
              </a:ext>
            </a:extLst>
          </p:cNvPr>
          <p:cNvSpPr txBox="1"/>
          <p:nvPr/>
        </p:nvSpPr>
        <p:spPr>
          <a:xfrm>
            <a:off x="5048683" y="6296961"/>
            <a:ext cx="2608991" cy="307777"/>
          </a:xfrm>
          <a:prstGeom prst="rect">
            <a:avLst/>
          </a:prstGeom>
          <a:noFill/>
        </p:spPr>
        <p:txBody>
          <a:bodyPr wrap="square" rtlCol="0">
            <a:spAutoFit/>
          </a:bodyPr>
          <a:lstStyle/>
          <a:p>
            <a:pPr algn="ctr"/>
            <a:r>
              <a:rPr lang="en-CA" sz="1400" b="1" noProof="0">
                <a:solidFill>
                  <a:schemeClr val="accent1"/>
                </a:solidFill>
              </a:rPr>
              <a:t>Occupational therapists</a:t>
            </a:r>
          </a:p>
        </p:txBody>
      </p:sp>
      <p:pic>
        <p:nvPicPr>
          <p:cNvPr id="40" name="Picture 39">
            <a:extLst>
              <a:ext uri="{FF2B5EF4-FFF2-40B4-BE49-F238E27FC236}">
                <a16:creationId xmlns:a16="http://schemas.microsoft.com/office/drawing/2014/main" id="{02E05BF3-BB09-D34B-8783-D67E1F9EC1EC}"/>
              </a:ext>
            </a:extLst>
          </p:cNvPr>
          <p:cNvPicPr>
            <a:picLocks/>
          </p:cNvPicPr>
          <p:nvPr/>
        </p:nvPicPr>
        <p:blipFill>
          <a:blip r:embed="rId4"/>
          <a:stretch>
            <a:fillRect/>
          </a:stretch>
        </p:blipFill>
        <p:spPr>
          <a:xfrm>
            <a:off x="8163261" y="5028249"/>
            <a:ext cx="838800" cy="838800"/>
          </a:xfrm>
          <a:prstGeom prst="ellipse">
            <a:avLst/>
          </a:prstGeom>
        </p:spPr>
      </p:pic>
      <p:sp>
        <p:nvSpPr>
          <p:cNvPr id="41" name="TextBox 40">
            <a:extLst>
              <a:ext uri="{FF2B5EF4-FFF2-40B4-BE49-F238E27FC236}">
                <a16:creationId xmlns:a16="http://schemas.microsoft.com/office/drawing/2014/main" id="{45465377-A466-DD8D-0F4F-99EDD7CF66EF}"/>
              </a:ext>
            </a:extLst>
          </p:cNvPr>
          <p:cNvSpPr txBox="1"/>
          <p:nvPr/>
        </p:nvSpPr>
        <p:spPr>
          <a:xfrm>
            <a:off x="7704193" y="6009361"/>
            <a:ext cx="1894486" cy="523220"/>
          </a:xfrm>
          <a:prstGeom prst="rect">
            <a:avLst/>
          </a:prstGeom>
          <a:noFill/>
        </p:spPr>
        <p:txBody>
          <a:bodyPr wrap="square" rtlCol="0">
            <a:spAutoFit/>
          </a:bodyPr>
          <a:lstStyle/>
          <a:p>
            <a:pPr algn="ctr"/>
            <a:r>
              <a:rPr lang="en-CA" sz="1400" b="1" noProof="0">
                <a:solidFill>
                  <a:schemeClr val="accent1"/>
                </a:solidFill>
              </a:rPr>
              <a:t>Speech language therapists</a:t>
            </a:r>
          </a:p>
        </p:txBody>
      </p:sp>
      <p:cxnSp>
        <p:nvCxnSpPr>
          <p:cNvPr id="6" name="Straight Arrow Connector 5">
            <a:extLst>
              <a:ext uri="{FF2B5EF4-FFF2-40B4-BE49-F238E27FC236}">
                <a16:creationId xmlns:a16="http://schemas.microsoft.com/office/drawing/2014/main" id="{338CE72A-34B4-C7C6-9336-7A81E266DEF7}"/>
              </a:ext>
            </a:extLst>
          </p:cNvPr>
          <p:cNvCxnSpPr>
            <a:cxnSpLocks/>
          </p:cNvCxnSpPr>
          <p:nvPr/>
        </p:nvCxnSpPr>
        <p:spPr>
          <a:xfrm flipV="1">
            <a:off x="8691563" y="3046789"/>
            <a:ext cx="650795" cy="306011"/>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C7A7C38-7E3F-EAD8-9F72-C520DBF2CD41}"/>
              </a:ext>
            </a:extLst>
          </p:cNvPr>
          <p:cNvCxnSpPr>
            <a:cxnSpLocks/>
          </p:cNvCxnSpPr>
          <p:nvPr/>
        </p:nvCxnSpPr>
        <p:spPr>
          <a:xfrm>
            <a:off x="8772075" y="4091865"/>
            <a:ext cx="907183" cy="323889"/>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6F1E00D-CC16-7994-1FE9-7CF2BE35077C}"/>
              </a:ext>
            </a:extLst>
          </p:cNvPr>
          <p:cNvCxnSpPr>
            <a:cxnSpLocks/>
          </p:cNvCxnSpPr>
          <p:nvPr/>
        </p:nvCxnSpPr>
        <p:spPr>
          <a:xfrm>
            <a:off x="8105447" y="4569255"/>
            <a:ext cx="188773" cy="383937"/>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0DA82D1-9ED8-1DEF-8B3C-C7B53B73DCAE}"/>
              </a:ext>
            </a:extLst>
          </p:cNvPr>
          <p:cNvCxnSpPr>
            <a:cxnSpLocks/>
          </p:cNvCxnSpPr>
          <p:nvPr/>
        </p:nvCxnSpPr>
        <p:spPr>
          <a:xfrm>
            <a:off x="6096301" y="4912963"/>
            <a:ext cx="121879" cy="341851"/>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85E9B5E7-0514-F13B-E204-99DACC13991E}"/>
              </a:ext>
            </a:extLst>
          </p:cNvPr>
          <p:cNvCxnSpPr>
            <a:cxnSpLocks/>
          </p:cNvCxnSpPr>
          <p:nvPr/>
        </p:nvCxnSpPr>
        <p:spPr>
          <a:xfrm flipH="1">
            <a:off x="4134711" y="4646199"/>
            <a:ext cx="228978" cy="380308"/>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ED65A597-A46D-626B-571C-037E994A04D6}"/>
              </a:ext>
            </a:extLst>
          </p:cNvPr>
          <p:cNvCxnSpPr>
            <a:cxnSpLocks/>
          </p:cNvCxnSpPr>
          <p:nvPr/>
        </p:nvCxnSpPr>
        <p:spPr>
          <a:xfrm flipH="1">
            <a:off x="2512742" y="4088695"/>
            <a:ext cx="941463" cy="542117"/>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CC9D615-FCEC-9D64-0D49-8524929A514B}"/>
              </a:ext>
            </a:extLst>
          </p:cNvPr>
          <p:cNvCxnSpPr>
            <a:cxnSpLocks/>
          </p:cNvCxnSpPr>
          <p:nvPr/>
        </p:nvCxnSpPr>
        <p:spPr>
          <a:xfrm flipH="1" flipV="1">
            <a:off x="2305547" y="3081989"/>
            <a:ext cx="1084418" cy="637948"/>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B1C5E92A-54EE-C365-5DC0-3397B3226351}"/>
              </a:ext>
            </a:extLst>
          </p:cNvPr>
          <p:cNvCxnSpPr>
            <a:cxnSpLocks/>
          </p:cNvCxnSpPr>
          <p:nvPr/>
        </p:nvCxnSpPr>
        <p:spPr>
          <a:xfrm flipH="1" flipV="1">
            <a:off x="3760699" y="2808690"/>
            <a:ext cx="196939" cy="244073"/>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5EBF7587-6099-E5A9-B5DF-BDD645A5CB2B}"/>
              </a:ext>
            </a:extLst>
          </p:cNvPr>
          <p:cNvCxnSpPr>
            <a:cxnSpLocks/>
          </p:cNvCxnSpPr>
          <p:nvPr/>
        </p:nvCxnSpPr>
        <p:spPr>
          <a:xfrm flipH="1" flipV="1">
            <a:off x="5752871" y="2317442"/>
            <a:ext cx="33567" cy="335271"/>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E0BE2BF-6B4C-AAFB-6FC6-10D1AF49BFE1}"/>
              </a:ext>
            </a:extLst>
          </p:cNvPr>
          <p:cNvCxnSpPr>
            <a:cxnSpLocks/>
          </p:cNvCxnSpPr>
          <p:nvPr/>
        </p:nvCxnSpPr>
        <p:spPr>
          <a:xfrm flipV="1">
            <a:off x="7719237" y="2535436"/>
            <a:ext cx="169854" cy="324474"/>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DF9904AE-44C4-C3C8-5EC9-E9910DAF3254}"/>
              </a:ext>
            </a:extLst>
          </p:cNvPr>
          <p:cNvSpPr/>
          <p:nvPr/>
        </p:nvSpPr>
        <p:spPr>
          <a:xfrm>
            <a:off x="3143816" y="1322029"/>
            <a:ext cx="824264" cy="824264"/>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1" name="Oval 50">
            <a:extLst>
              <a:ext uri="{FF2B5EF4-FFF2-40B4-BE49-F238E27FC236}">
                <a16:creationId xmlns:a16="http://schemas.microsoft.com/office/drawing/2014/main" id="{D7420D8F-EEF2-F56D-7BAF-0EDCFDFFD8E4}"/>
              </a:ext>
            </a:extLst>
          </p:cNvPr>
          <p:cNvSpPr/>
          <p:nvPr/>
        </p:nvSpPr>
        <p:spPr>
          <a:xfrm>
            <a:off x="1544645" y="4428992"/>
            <a:ext cx="838800" cy="838800"/>
          </a:xfrm>
          <a:prstGeom prst="ellipse">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Oval 52">
            <a:extLst>
              <a:ext uri="{FF2B5EF4-FFF2-40B4-BE49-F238E27FC236}">
                <a16:creationId xmlns:a16="http://schemas.microsoft.com/office/drawing/2014/main" id="{5600F48F-0FEE-E7C7-9CE0-C6D29F374BF5}"/>
              </a:ext>
            </a:extLst>
          </p:cNvPr>
          <p:cNvSpPr/>
          <p:nvPr/>
        </p:nvSpPr>
        <p:spPr>
          <a:xfrm>
            <a:off x="5276293" y="1055375"/>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pic>
        <p:nvPicPr>
          <p:cNvPr id="15" name="Picture 14">
            <a:extLst>
              <a:ext uri="{FF2B5EF4-FFF2-40B4-BE49-F238E27FC236}">
                <a16:creationId xmlns:a16="http://schemas.microsoft.com/office/drawing/2014/main" id="{C14098A3-2474-6071-E8BF-EF48CD5C9830}"/>
              </a:ext>
            </a:extLst>
          </p:cNvPr>
          <p:cNvPicPr>
            <a:picLocks noChangeAspect="1"/>
          </p:cNvPicPr>
          <p:nvPr/>
        </p:nvPicPr>
        <p:blipFill>
          <a:blip r:embed="rId7"/>
          <a:stretch>
            <a:fillRect/>
          </a:stretch>
        </p:blipFill>
        <p:spPr>
          <a:xfrm>
            <a:off x="5366415" y="1151301"/>
            <a:ext cx="846562" cy="820684"/>
          </a:xfrm>
          <a:prstGeom prst="ellipse">
            <a:avLst/>
          </a:prstGeom>
        </p:spPr>
      </p:pic>
      <p:sp>
        <p:nvSpPr>
          <p:cNvPr id="54" name="Oval 53">
            <a:extLst>
              <a:ext uri="{FF2B5EF4-FFF2-40B4-BE49-F238E27FC236}">
                <a16:creationId xmlns:a16="http://schemas.microsoft.com/office/drawing/2014/main" id="{ABB5D46A-CEB7-6ADA-CB46-6D8DA13D0536}"/>
              </a:ext>
            </a:extLst>
          </p:cNvPr>
          <p:cNvSpPr/>
          <p:nvPr/>
        </p:nvSpPr>
        <p:spPr>
          <a:xfrm>
            <a:off x="7514932" y="1170907"/>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55" name="Oval 54">
            <a:extLst>
              <a:ext uri="{FF2B5EF4-FFF2-40B4-BE49-F238E27FC236}">
                <a16:creationId xmlns:a16="http://schemas.microsoft.com/office/drawing/2014/main" id="{EBCE99C9-1CA2-DD5A-DE45-4B5D7020C584}"/>
              </a:ext>
            </a:extLst>
          </p:cNvPr>
          <p:cNvSpPr/>
          <p:nvPr/>
        </p:nvSpPr>
        <p:spPr>
          <a:xfrm>
            <a:off x="7602633" y="1258608"/>
            <a:ext cx="838802" cy="838802"/>
          </a:xfrm>
          <a:prstGeom prst="ellipse">
            <a:avLst/>
          </a:prstGeom>
          <a:blipFill>
            <a:blip r:embed="rId8"/>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6" name="Oval 55">
            <a:extLst>
              <a:ext uri="{FF2B5EF4-FFF2-40B4-BE49-F238E27FC236}">
                <a16:creationId xmlns:a16="http://schemas.microsoft.com/office/drawing/2014/main" id="{30E749E2-91B4-D61A-3791-D54C80906EB4}"/>
              </a:ext>
            </a:extLst>
          </p:cNvPr>
          <p:cNvSpPr/>
          <p:nvPr/>
        </p:nvSpPr>
        <p:spPr>
          <a:xfrm>
            <a:off x="3458514" y="5114209"/>
            <a:ext cx="838800" cy="838800"/>
          </a:xfrm>
          <a:prstGeom prst="ellipse">
            <a:avLst/>
          </a:pr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7" name="Oval 56">
            <a:extLst>
              <a:ext uri="{FF2B5EF4-FFF2-40B4-BE49-F238E27FC236}">
                <a16:creationId xmlns:a16="http://schemas.microsoft.com/office/drawing/2014/main" id="{798AC2D6-EEB4-AE78-F65B-2B015A8C5EC1}"/>
              </a:ext>
            </a:extLst>
          </p:cNvPr>
          <p:cNvSpPr/>
          <p:nvPr/>
        </p:nvSpPr>
        <p:spPr>
          <a:xfrm>
            <a:off x="5960094" y="5379516"/>
            <a:ext cx="838800" cy="838800"/>
          </a:xfrm>
          <a:prstGeom prst="ellipse">
            <a:avLst/>
          </a:prstGeom>
          <a:blipFill>
            <a:blip r:embed="rId10"/>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61" name="Oval 60">
            <a:extLst>
              <a:ext uri="{FF2B5EF4-FFF2-40B4-BE49-F238E27FC236}">
                <a16:creationId xmlns:a16="http://schemas.microsoft.com/office/drawing/2014/main" id="{FE9DF6DD-0A51-1DD4-5759-126F729175FD}"/>
              </a:ext>
            </a:extLst>
          </p:cNvPr>
          <p:cNvSpPr/>
          <p:nvPr/>
        </p:nvSpPr>
        <p:spPr>
          <a:xfrm>
            <a:off x="9486760" y="2451582"/>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60" name="Oval 59">
            <a:extLst>
              <a:ext uri="{FF2B5EF4-FFF2-40B4-BE49-F238E27FC236}">
                <a16:creationId xmlns:a16="http://schemas.microsoft.com/office/drawing/2014/main" id="{F67300A0-15F4-5CEF-6114-5A7191E12D85}"/>
              </a:ext>
            </a:extLst>
          </p:cNvPr>
          <p:cNvSpPr/>
          <p:nvPr/>
        </p:nvSpPr>
        <p:spPr>
          <a:xfrm>
            <a:off x="9586547" y="2535993"/>
            <a:ext cx="838800" cy="838800"/>
          </a:xfrm>
          <a:prstGeom prst="ellipse">
            <a:avLst/>
          </a:prstGeom>
          <a:blipFill>
            <a:blip r:embed="rId11"/>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65" name="Oval 64">
            <a:extLst>
              <a:ext uri="{FF2B5EF4-FFF2-40B4-BE49-F238E27FC236}">
                <a16:creationId xmlns:a16="http://schemas.microsoft.com/office/drawing/2014/main" id="{FB26DE1B-07B6-ACA5-5940-256331781067}"/>
              </a:ext>
            </a:extLst>
          </p:cNvPr>
          <p:cNvSpPr/>
          <p:nvPr/>
        </p:nvSpPr>
        <p:spPr>
          <a:xfrm>
            <a:off x="9761133" y="4000675"/>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58" name="Oval 57">
            <a:extLst>
              <a:ext uri="{FF2B5EF4-FFF2-40B4-BE49-F238E27FC236}">
                <a16:creationId xmlns:a16="http://schemas.microsoft.com/office/drawing/2014/main" id="{CADAB1BC-7E8D-4CFB-0F2B-4DA39B95782F}"/>
              </a:ext>
            </a:extLst>
          </p:cNvPr>
          <p:cNvSpPr/>
          <p:nvPr/>
        </p:nvSpPr>
        <p:spPr>
          <a:xfrm>
            <a:off x="9860920" y="4088377"/>
            <a:ext cx="838800" cy="838800"/>
          </a:xfrm>
          <a:prstGeom prst="ellipse">
            <a:avLst/>
          </a:prstGeom>
          <a:blipFill>
            <a:blip r:embed="rId1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3" name="Oval 2">
            <a:extLst>
              <a:ext uri="{FF2B5EF4-FFF2-40B4-BE49-F238E27FC236}">
                <a16:creationId xmlns:a16="http://schemas.microsoft.com/office/drawing/2014/main" id="{1C58AD41-87F1-108F-A01A-FB644227024D}"/>
              </a:ext>
            </a:extLst>
          </p:cNvPr>
          <p:cNvSpPr/>
          <p:nvPr/>
        </p:nvSpPr>
        <p:spPr>
          <a:xfrm>
            <a:off x="3446928" y="2705101"/>
            <a:ext cx="5363698" cy="2142130"/>
          </a:xfrm>
          <a:prstGeom prst="ellipse">
            <a:avLst/>
          </a:prstGeom>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400">
                <a:solidFill>
                  <a:schemeClr val="bg1"/>
                </a:solidFill>
              </a:rPr>
              <a:t>Healthcare professionals and</a:t>
            </a:r>
            <a:r>
              <a:rPr lang="en-CA" sz="1400" noProof="0">
                <a:solidFill>
                  <a:schemeClr val="bg1"/>
                </a:solidFill>
              </a:rPr>
              <a:t> allied </a:t>
            </a:r>
            <a:r>
              <a:rPr lang="en-CA" sz="1400">
                <a:solidFill>
                  <a:schemeClr val="bg1"/>
                </a:solidFill>
              </a:rPr>
              <a:t>healthcare professionals </a:t>
            </a:r>
            <a:r>
              <a:rPr lang="en-CA" sz="1400" noProof="0">
                <a:solidFill>
                  <a:schemeClr val="bg1"/>
                </a:solidFill>
              </a:rPr>
              <a:t>who may serve as the </a:t>
            </a:r>
            <a:r>
              <a:rPr lang="en-CA" sz="1400" b="1" noProof="0">
                <a:solidFill>
                  <a:schemeClr val="bg1"/>
                </a:solidFill>
              </a:rPr>
              <a:t>first point of contact</a:t>
            </a:r>
            <a:r>
              <a:rPr lang="en-CA" sz="1400" noProof="0">
                <a:solidFill>
                  <a:schemeClr val="bg1"/>
                </a:solidFill>
              </a:rPr>
              <a:t> for individuals with early signs/symptoms of ALS/MND, and who play a key role in </a:t>
            </a:r>
            <a:r>
              <a:rPr lang="en-CA" sz="1400" b="1" noProof="0">
                <a:solidFill>
                  <a:schemeClr val="bg1"/>
                </a:solidFill>
              </a:rPr>
              <a:t>recognizing suspicious features early and initiating timely referrals </a:t>
            </a:r>
            <a:r>
              <a:rPr lang="en-CA" sz="1400" noProof="0">
                <a:solidFill>
                  <a:schemeClr val="bg1"/>
                </a:solidFill>
              </a:rPr>
              <a:t>to ALS/MND specialists</a:t>
            </a:r>
          </a:p>
        </p:txBody>
      </p:sp>
    </p:spTree>
    <p:extLst>
      <p:ext uri="{BB962C8B-B14F-4D97-AF65-F5344CB8AC3E}">
        <p14:creationId xmlns:p14="http://schemas.microsoft.com/office/powerpoint/2010/main" val="3160962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A0ECC-325C-57D6-851F-B737EC3069C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5D78E2A-AB5F-38F8-4199-F27CC977B65D}"/>
              </a:ext>
            </a:extLst>
          </p:cNvPr>
          <p:cNvSpPr>
            <a:spLocks noGrp="1"/>
          </p:cNvSpPr>
          <p:nvPr>
            <p:ph type="title"/>
          </p:nvPr>
        </p:nvSpPr>
        <p:spPr>
          <a:xfrm>
            <a:off x="4619133" y="1692458"/>
            <a:ext cx="6674179" cy="1360712"/>
          </a:xfrm>
        </p:spPr>
        <p:txBody>
          <a:bodyPr/>
          <a:lstStyle/>
          <a:p>
            <a:r>
              <a:rPr lang="en-CA"/>
              <a:t>Why Early Recognition of </a:t>
            </a:r>
            <a:br>
              <a:rPr lang="en-CA"/>
            </a:br>
            <a:r>
              <a:rPr lang="en-CA"/>
              <a:t>ALS/MND Matters</a:t>
            </a:r>
            <a:endParaRPr lang="fr-CA"/>
          </a:p>
        </p:txBody>
      </p:sp>
      <p:sp>
        <p:nvSpPr>
          <p:cNvPr id="10" name="Text Placeholder 25">
            <a:extLst>
              <a:ext uri="{FF2B5EF4-FFF2-40B4-BE49-F238E27FC236}">
                <a16:creationId xmlns:a16="http://schemas.microsoft.com/office/drawing/2014/main" id="{AF69CF5D-E608-8B73-9330-68001F0F69CA}"/>
              </a:ext>
            </a:extLst>
          </p:cNvPr>
          <p:cNvSpPr>
            <a:spLocks noGrp="1"/>
          </p:cNvSpPr>
          <p:nvPr>
            <p:ph type="body" sz="quarter" idx="16"/>
          </p:nvPr>
        </p:nvSpPr>
        <p:spPr>
          <a:xfrm>
            <a:off x="339363" y="6599812"/>
            <a:ext cx="11632677" cy="110800"/>
          </a:xfrm>
        </p:spPr>
        <p:txBody>
          <a:bodyPr/>
          <a:lstStyle/>
          <a:p>
            <a:r>
              <a:rPr lang="en-CA" sz="800" baseline="0">
                <a:solidFill>
                  <a:srgbClr val="323232"/>
                </a:solidFill>
                <a:latin typeface="Open Sans"/>
                <a:ea typeface="Roboto"/>
              </a:rPr>
              <a:t>ALS, amyotrophic lateral sclerosis; MND, motor neuron disease</a:t>
            </a:r>
            <a:endParaRPr lang="en-CA" noProof="0">
              <a:ea typeface="Roboto"/>
            </a:endParaRPr>
          </a:p>
        </p:txBody>
      </p:sp>
    </p:spTree>
    <p:extLst>
      <p:ext uri="{BB962C8B-B14F-4D97-AF65-F5344CB8AC3E}">
        <p14:creationId xmlns:p14="http://schemas.microsoft.com/office/powerpoint/2010/main" val="941486736"/>
      </p:ext>
    </p:extLst>
  </p:cSld>
  <p:clrMapOvr>
    <a:masterClrMapping/>
  </p:clrMapOvr>
</p:sld>
</file>

<file path=ppt/theme/theme1.xml><?xml version="1.0" encoding="utf-8"?>
<a:theme xmlns:a="http://schemas.openxmlformats.org/drawingml/2006/main" name="2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E098E5B22C5C4F93A7E2A6E993380D" ma:contentTypeVersion="19" ma:contentTypeDescription="Create a new document." ma:contentTypeScope="" ma:versionID="c092c2691fe71c3455318241fa551f3d">
  <xsd:schema xmlns:xsd="http://www.w3.org/2001/XMLSchema" xmlns:xs="http://www.w3.org/2001/XMLSchema" xmlns:p="http://schemas.microsoft.com/office/2006/metadata/properties" xmlns:ns2="67d89951-30ed-45b1-9611-409dde48e5f4" xmlns:ns3="d75f5bd8-82c7-4a1c-acc5-6147a7c5e9ce" targetNamespace="http://schemas.microsoft.com/office/2006/metadata/properties" ma:root="true" ma:fieldsID="be06885e2106562b7e531a7553e17f48" ns2:_="" ns3:_="">
    <xsd:import namespace="67d89951-30ed-45b1-9611-409dde48e5f4"/>
    <xsd:import namespace="d75f5bd8-82c7-4a1c-acc5-6147a7c5e9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89951-30ed-45b1-9611-409dde48e5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5d51ea8-b61c-4a1d-998e-e1a10b1d3b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5f5bd8-82c7-4a1c-acc5-6147a7c5e9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6696bc-9a4c-43dd-81f6-9a86a73ad434}" ma:internalName="TaxCatchAll" ma:showField="CatchAllData" ma:web="d75f5bd8-82c7-4a1c-acc5-6147a7c5e9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d89951-30ed-45b1-9611-409dde48e5f4">
      <Terms xmlns="http://schemas.microsoft.com/office/infopath/2007/PartnerControls"/>
    </lcf76f155ced4ddcb4097134ff3c332f>
    <TaxCatchAll xmlns="d75f5bd8-82c7-4a1c-acc5-6147a7c5e9ce" xsi:nil="true"/>
  </documentManagement>
</p:properties>
</file>

<file path=customXml/itemProps1.xml><?xml version="1.0" encoding="utf-8"?>
<ds:datastoreItem xmlns:ds="http://schemas.openxmlformats.org/officeDocument/2006/customXml" ds:itemID="{64F01726-B557-4ABB-91E5-1E223E1EA530}">
  <ds:schemaRefs>
    <ds:schemaRef ds:uri="67d89951-30ed-45b1-9611-409dde48e5f4"/>
    <ds:schemaRef ds:uri="d75f5bd8-82c7-4a1c-acc5-6147a7c5e9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5F7CF7-F524-4FE5-AF06-0E9C2E07028B}">
  <ds:schemaRefs>
    <ds:schemaRef ds:uri="http://schemas.microsoft.com/sharepoint/v3/contenttype/forms"/>
  </ds:schemaRefs>
</ds:datastoreItem>
</file>

<file path=customXml/itemProps3.xml><?xml version="1.0" encoding="utf-8"?>
<ds:datastoreItem xmlns:ds="http://schemas.openxmlformats.org/officeDocument/2006/customXml" ds:itemID="{D6D66A7F-4D94-4383-9185-1C43472B8F5E}">
  <ds:schemaRefs>
    <ds:schemaRef ds:uri="67d89951-30ed-45b1-9611-409dde48e5f4"/>
    <ds:schemaRef ds:uri="d75f5bd8-82c7-4a1c-acc5-6147a7c5e9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4313</TotalTime>
  <Words>8077</Words>
  <Application>Microsoft Office PowerPoint</Application>
  <PresentationFormat>Widescreen</PresentationFormat>
  <Paragraphs>990</Paragraphs>
  <Slides>63</Slides>
  <Notes>46</Notes>
  <HiddenSlides>4</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63</vt:i4>
      </vt:variant>
    </vt:vector>
  </HeadingPairs>
  <TitlesOfParts>
    <vt:vector size="85" baseType="lpstr">
      <vt:lpstr>Montserrat</vt:lpstr>
      <vt:lpstr>Roboto</vt:lpstr>
      <vt:lpstr>Segoe UI</vt:lpstr>
      <vt:lpstr>Avenir Next LT Pro Light</vt:lpstr>
      <vt:lpstr>Open Sans Semibold</vt:lpstr>
      <vt:lpstr>Open Sans ExtraBold</vt:lpstr>
      <vt:lpstr>Wingdings</vt:lpstr>
      <vt:lpstr>Courier New</vt:lpstr>
      <vt:lpstr>Aptos</vt:lpstr>
      <vt:lpstr>Arial Nova</vt:lpstr>
      <vt:lpstr>Open Sans</vt:lpstr>
      <vt:lpstr>BlinkMacSystemFont</vt:lpstr>
      <vt:lpstr>Open Sans Semibold</vt:lpstr>
      <vt:lpstr>Corbel</vt:lpstr>
      <vt:lpstr>Calibri</vt:lpstr>
      <vt:lpstr>Arial</vt:lpstr>
      <vt:lpstr>2_Custom Design</vt:lpstr>
      <vt:lpstr>3_Custom Design</vt:lpstr>
      <vt:lpstr>4_Custom Design</vt:lpstr>
      <vt:lpstr>1_Custom Design</vt:lpstr>
      <vt:lpstr>Custom Design</vt:lpstr>
      <vt:lpstr>Simple Light</vt:lpstr>
      <vt:lpstr>PowerPoint Presentation</vt:lpstr>
      <vt:lpstr>PowerPoint Presentation</vt:lpstr>
      <vt:lpstr>Disclosure of Commercial Support </vt:lpstr>
      <vt:lpstr>Speaker Disclosures</vt:lpstr>
      <vt:lpstr>Program Faculty</vt:lpstr>
      <vt:lpstr>Program Faculty Disclosures</vt:lpstr>
      <vt:lpstr>Learning Objectives</vt:lpstr>
      <vt:lpstr>Who is This Program For?</vt:lpstr>
      <vt:lpstr>Why Early Recognition of  ALS/MND Matters</vt:lpstr>
      <vt:lpstr>PowerPoint Presentation</vt:lpstr>
      <vt:lpstr>ALS/MND Diagnosis is Often Delayed by Over a Year</vt:lpstr>
      <vt:lpstr>One study found a mean interval of over 1.5 years from first symptom to first visit to an ALS/MND multidisciplinary clinic  </vt:lpstr>
      <vt:lpstr>Why Diagnostic Delay in ALS/MND Matters</vt:lpstr>
      <vt:lpstr>PowerPoint Presentation</vt:lpstr>
      <vt:lpstr>Multidisciplinary Care is Backed by Literature</vt:lpstr>
      <vt:lpstr>Quality of Life in ALS/MND is Not Solely Dependent on Physical Function </vt:lpstr>
      <vt:lpstr>Early Diagnosis Facilitates Access to Clinical Trials </vt:lpstr>
      <vt:lpstr>Diagnostic Delays Are Associated with Multiple Specialist Referrals</vt:lpstr>
      <vt:lpstr>Vast majority have multiple contacts with healthcare professionals prior to an ALS/MND diagnosis </vt:lpstr>
      <vt:lpstr>Does Early Review by Neurology Help?</vt:lpstr>
      <vt:lpstr>Non-ALS Physicians Are Important Links in Determining Diagnostic Timelines for ALS</vt:lpstr>
      <vt:lpstr>Overcoming Therapeutic Nihilism in ALS/MND</vt:lpstr>
      <vt:lpstr>Overcoming Therapeutic Nihilism in ALS/MND</vt:lpstr>
      <vt:lpstr>The Cost of Delayed Diagnosis:  Personal Stories from the Faculty</vt:lpstr>
      <vt:lpstr>Early Symptom Roadmap: What to Look For</vt:lpstr>
      <vt:lpstr>RED FLAGS: Key Signs, Symptoms,  &amp; Clinical Features of ALS/MND </vt:lpstr>
      <vt:lpstr>Clinical Features NOT Supportive of ALS/MND Diagnosis</vt:lpstr>
      <vt:lpstr>Missed Opportunities for Referral in Limb-Onset ALS/MND</vt:lpstr>
      <vt:lpstr>Missed Opportunities for Referral in Bulbar-Onset ALS/MND</vt:lpstr>
      <vt:lpstr>Early Clues and Red Flags for Rheumatologists</vt:lpstr>
      <vt:lpstr>Early Clues and Red Flags for Orthopedic Surgeons &amp; Neurosurgeons</vt:lpstr>
      <vt:lpstr>Early Clues and Red Flags for General Neurologists</vt:lpstr>
      <vt:lpstr>Early Clues and Red Flags for Ear, Nose &amp; Throat Specialists and Speech Language Therapists</vt:lpstr>
      <vt:lpstr>Early Clues and Red Flags for Early Career Physicians</vt:lpstr>
      <vt:lpstr>Early Clues and Red Flags for Physiatrists / Rehabilitation Physicians &amp; Physiotherapists </vt:lpstr>
      <vt:lpstr>Early Clues and Red Flags for Occupational Therapists</vt:lpstr>
      <vt:lpstr>PowerPoint Presentation</vt:lpstr>
      <vt:lpstr>PowerPoint Presentation</vt:lpstr>
      <vt:lpstr>PowerPoint Presentation</vt:lpstr>
      <vt:lpstr>RECAP: When to Suspect ALS/MND and Refer</vt:lpstr>
      <vt:lpstr>RECAP: When to Suspect ALS/MND and Refer</vt:lpstr>
      <vt:lpstr>Assessment and Investigations Should Never Delay Referral When ALS/MND is Suspected</vt:lpstr>
      <vt:lpstr>Diagnosing ALS/MND</vt:lpstr>
      <vt:lpstr>Diagnostic Tests May Help Rule Out Other Conditions But Should Never Delay Referral</vt:lpstr>
      <vt:lpstr>Avoid Diagnostic Pitfalls: Prioritize Urgent Referrals </vt:lpstr>
      <vt:lpstr>Avoid Diagnostic Pitfalls: Prioritize Urgent Referrals </vt:lpstr>
      <vt:lpstr>Craig’s MRI Maze: A Journey Through Missed Opportunities and Delayed Referral</vt:lpstr>
      <vt:lpstr>Faculty Perspective: Frustration with Referral Delays </vt:lpstr>
      <vt:lpstr>Initiating Timely and Effective Referrals:  When, How, and Where</vt:lpstr>
      <vt:lpstr>When to Refer </vt:lpstr>
      <vt:lpstr>How to Refer </vt:lpstr>
      <vt:lpstr>Where to Refer </vt:lpstr>
      <vt:lpstr>What if There is No ALS/MND Specialist in Your Region?</vt:lpstr>
      <vt:lpstr>Communicating Diagnostic Uncertainty and the Need for Specialist Referral </vt:lpstr>
      <vt:lpstr>Acknowledge Diagnostic Uncertainty and Patient Distress </vt:lpstr>
      <vt:lpstr>From Diagnostic Uncertainty to Clarity: Insights from the Voices of People Living with ALS/MND</vt:lpstr>
      <vt:lpstr>What if the Patient Asks: “Could this be ALS/MND?”</vt:lpstr>
      <vt:lpstr>What if the Patient Asks: “Could this be ALS/MND?”</vt:lpstr>
      <vt:lpstr>What NOT to Communicate </vt:lpstr>
      <vt:lpstr>Key Take-Home Messages </vt:lpstr>
      <vt:lpstr>Call to Action </vt:lpstr>
      <vt:lpstr>Resources </vt:lpstr>
      <vt:lpstr>Questions</vt:lpstr>
    </vt:vector>
  </TitlesOfParts>
  <Company>Bristol Myers Squibb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Pioneers of the third checkpoing</dc:title>
  <dc:creator>Ziemianski, Daniel</dc:creator>
  <cp:lastModifiedBy>Léonie Boulanger Tremblay</cp:lastModifiedBy>
  <cp:revision>1</cp:revision>
  <dcterms:created xsi:type="dcterms:W3CDTF">2023-06-21T15:03:18Z</dcterms:created>
  <dcterms:modified xsi:type="dcterms:W3CDTF">2026-03-06T16:54:36Z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0x01010028E098E5B22C5C4F93A7E2A6E993380D</vt:lpwstr>
  </property>
</Properties>
</file>