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6" r:id="rId4"/>
    <p:sldMasterId id="2147483743" r:id="rId5"/>
    <p:sldMasterId id="2147483746" r:id="rId6"/>
    <p:sldMasterId id="2147483663" r:id="rId7"/>
    <p:sldMasterId id="2147483689" r:id="rId8"/>
    <p:sldMasterId id="2147483750" r:id="rId9"/>
  </p:sldMasterIdLst>
  <p:notesMasterIdLst>
    <p:notesMasterId r:id="rId73"/>
  </p:notesMasterIdLst>
  <p:handoutMasterIdLst>
    <p:handoutMasterId r:id="rId74"/>
  </p:handoutMasterIdLst>
  <p:sldIdLst>
    <p:sldId id="256" r:id="rId10"/>
    <p:sldId id="1997" r:id="rId11"/>
    <p:sldId id="2000" r:id="rId12"/>
    <p:sldId id="1929" r:id="rId13"/>
    <p:sldId id="2066" r:id="rId14"/>
    <p:sldId id="2067" r:id="rId15"/>
    <p:sldId id="2107" r:id="rId16"/>
    <p:sldId id="2068" r:id="rId17"/>
    <p:sldId id="1982" r:id="rId18"/>
    <p:sldId id="2069" r:id="rId19"/>
    <p:sldId id="761" r:id="rId20"/>
    <p:sldId id="2070" r:id="rId21"/>
    <p:sldId id="2071" r:id="rId22"/>
    <p:sldId id="2072" r:id="rId23"/>
    <p:sldId id="2073" r:id="rId24"/>
    <p:sldId id="2074" r:id="rId25"/>
    <p:sldId id="2075" r:id="rId26"/>
    <p:sldId id="2076" r:id="rId27"/>
    <p:sldId id="2077" r:id="rId28"/>
    <p:sldId id="2078" r:id="rId29"/>
    <p:sldId id="2079" r:id="rId30"/>
    <p:sldId id="2080" r:id="rId31"/>
    <p:sldId id="2081" r:id="rId32"/>
    <p:sldId id="1959" r:id="rId33"/>
    <p:sldId id="2082" r:id="rId34"/>
    <p:sldId id="2083" r:id="rId35"/>
    <p:sldId id="2084" r:id="rId36"/>
    <p:sldId id="2085" r:id="rId37"/>
    <p:sldId id="2086" r:id="rId38"/>
    <p:sldId id="2087" r:id="rId39"/>
    <p:sldId id="2088" r:id="rId40"/>
    <p:sldId id="2089" r:id="rId41"/>
    <p:sldId id="2090" r:id="rId42"/>
    <p:sldId id="2091" r:id="rId43"/>
    <p:sldId id="2092" r:id="rId44"/>
    <p:sldId id="2093" r:id="rId45"/>
    <p:sldId id="2094" r:id="rId46"/>
    <p:sldId id="2095" r:id="rId47"/>
    <p:sldId id="2096" r:id="rId48"/>
    <p:sldId id="2097" r:id="rId49"/>
    <p:sldId id="1960" r:id="rId50"/>
    <p:sldId id="2098" r:id="rId51"/>
    <p:sldId id="2099" r:id="rId52"/>
    <p:sldId id="2040" r:id="rId53"/>
    <p:sldId id="2100" r:id="rId54"/>
    <p:sldId id="1991" r:id="rId55"/>
    <p:sldId id="2053" r:id="rId56"/>
    <p:sldId id="1962" r:id="rId57"/>
    <p:sldId id="2101" r:id="rId58"/>
    <p:sldId id="2023" r:id="rId59"/>
    <p:sldId id="2024" r:id="rId60"/>
    <p:sldId id="2048" r:id="rId61"/>
    <p:sldId id="1961" r:id="rId62"/>
    <p:sldId id="2102" r:id="rId63"/>
    <p:sldId id="2042" r:id="rId64"/>
    <p:sldId id="2052" r:id="rId65"/>
    <p:sldId id="2103" r:id="rId66"/>
    <p:sldId id="2104" r:id="rId67"/>
    <p:sldId id="2105" r:id="rId68"/>
    <p:sldId id="2046" r:id="rId69"/>
    <p:sldId id="2029" r:id="rId70"/>
    <p:sldId id="276" r:id="rId71"/>
    <p:sldId id="2034" r:id="rId72"/>
  </p:sldIdLst>
  <p:sldSz cx="12192000" cy="6858000"/>
  <p:notesSz cx="6858000" cy="9144000"/>
  <p:embeddedFontLst>
    <p:embeddedFont>
      <p:font typeface="Arial Nova" panose="020B0504020202020204" pitchFamily="34" charset="0"/>
      <p:regular r:id="rId75"/>
      <p:bold r:id="rId76"/>
      <p:italic r:id="rId77"/>
      <p:boldItalic r:id="rId78"/>
    </p:embeddedFont>
    <p:embeddedFont>
      <p:font typeface="Avenir Next LT Pro Light" panose="020B0304020202020204" pitchFamily="34" charset="0"/>
      <p:regular r:id="rId79"/>
      <p:italic r:id="rId80"/>
    </p:embeddedFont>
    <p:embeddedFont>
      <p:font typeface="Corbel" panose="020B0503020204020204" pitchFamily="34" charset="0"/>
      <p:regular r:id="rId81"/>
      <p:bold r:id="rId82"/>
      <p:italic r:id="rId83"/>
      <p:boldItalic r:id="rId84"/>
    </p:embeddedFont>
    <p:embeddedFont>
      <p:font typeface="Open Sans" pitchFamily="2" charset="0"/>
      <p:regular r:id="rId85"/>
      <p:bold r:id="rId86"/>
      <p:italic r:id="rId87"/>
      <p:boldItalic r:id="rId88"/>
    </p:embeddedFont>
    <p:embeddedFont>
      <p:font typeface="Open Sans ExtraBold" pitchFamily="2" charset="0"/>
      <p:bold r:id="rId89"/>
      <p:boldItalic r:id="rId90"/>
    </p:embeddedFont>
    <p:embeddedFont>
      <p:font typeface="Open Sans SemiBold" panose="020B0706030804020204" pitchFamily="34" charset="0"/>
      <p:bold r:id="rId91"/>
      <p:boldItalic r:id="rId92"/>
    </p:embeddedFont>
    <p:embeddedFont>
      <p:font typeface="Open Sans SemiBold" panose="020B0706030804020204" pitchFamily="34" charset="0"/>
      <p:bold r:id="rId91"/>
      <p:boldItalic r:id="rId92"/>
    </p:embeddedFont>
    <p:embeddedFont>
      <p:font typeface="Roboto" panose="02000000000000000000" pitchFamily="2" charset="0"/>
      <p:regular r:id="rId93"/>
      <p:bold r:id="rId94"/>
      <p:italic r:id="rId95"/>
      <p:boldItalic r:id="rId96"/>
    </p:embeddedFont>
    <p:embeddedFont>
      <p:font typeface="Segoe UI" panose="020B0502040204020203" pitchFamily="34" charset="0"/>
      <p:regular r:id="rId97"/>
      <p:bold r:id="rId98"/>
      <p:italic r:id="rId99"/>
      <p:boldItalic r:id="rId10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B07F1E-DE8A-7ED5-A99E-EBC7B1E20708}" name="hardimao@tcd.ie" initials="ha" userId="S::urn:spo:guest#hardimao@tcd.ie::" providerId="AD"/>
  <p188:author id="{C11F132B-CD34-0179-0F34-0BD785F6DDA1}" name="cindy.murray@uhn.ca" initials="ci" userId="S::urn:spo:guest#cindy.murray@uhn.ca::" providerId="AD"/>
  <p188:author id="{FFB53634-5323-E702-34CA-DC3CC9597B1F}" name="Julie Tasso" initials="JT" userId="8da35e968be3744e" providerId="Windows Live"/>
  <p188:author id="{C3F37636-8810-5D42-090B-2057A64F12CB}" name="nortina@um.edu.my" initials="no" userId="S::urn:spo:guest#nortina@um.edu.my::" providerId="AD"/>
  <p188:author id="{86B81437-613F-A4F1-739F-9D8EF4ADACA4}" name="KD" initials="KD" userId="KD" providerId="None"/>
  <p188:author id="{C2940938-4A94-9B2A-CB67-0007DD358A51}" name="julietasso@yahoo.ca" initials="ju" userId="S::urn:spo:guest#julietasso@yahoo.ca::" providerId="AD"/>
  <p188:author id="{DD4E793D-77AC-C4B1-F613-AA5AB7C78B03}" name="Laura  Hallward" initials="LH" userId="S::l.hallward@agenceunik.ca::03414e8c-29a8-4545-8590-1b08c2becbf0" providerId="AD"/>
  <p188:author id="{81CBD154-71A9-66DB-AEE2-D2D7FD5C7634}" name="marla.calder@horizonnb.ca" initials="ma" userId="S::urn:spo:guest#marla.calder@horizonnb.ca::" providerId="AD"/>
  <p188:author id="{20C021BA-AF6F-FF97-6952-482085327E5C}" name="cathy.cummings@als-mnd.org" initials="ca" userId="S::urn:spo:guest#cathy.cummings@als-mnd.org::" providerId="AD"/>
  <p188:author id="{07AA38DF-CE15-F71E-3915-21279D8991B2}" name="alswiki.org@gmail.com" initials="al" userId="S::urn:spo:guest#alswiki.org@gmail.com::" providerId="AD"/>
  <p188:author id="{504673E8-3919-0D6D-370E-972DC3A9EC56}" name="Katerine Sdicu" initials="KS" userId="S::k.sdicu@agenceunik.ca::3e032e6f-e20b-46cc-953f-39e5f2d6e142" providerId="AD"/>
  <p188:author id="{2D496BED-BAF3-8CC6-0786-701484EA1325}" name="Léonie Boulanger Tremblay" initials="LB" userId="S::l.btremblay@agenceunik.ca::fc73a1ac-0f02-4296-8bd8-6a73bb5b2b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232"/>
    <a:srgbClr val="B9DAF4"/>
    <a:srgbClr val="C6567A"/>
    <a:srgbClr val="613E78"/>
    <a:srgbClr val="57A4FE"/>
    <a:srgbClr val="AD9BB8"/>
    <a:srgbClr val="57CFAC"/>
    <a:srgbClr val="5BE7C0"/>
    <a:srgbClr val="E8E8E6"/>
    <a:srgbClr val="833A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E97F0A-654A-4586-ACD0-6AC7CB87B457}" v="6" dt="2026-05-06T19:59:51.5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guide orient="horz" pos="21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7.xml"/><Relationship Id="rId107" Type="http://schemas.microsoft.com/office/2018/10/relationships/authors" Target="authors.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handoutMaster" Target="handoutMasters/handoutMaster1.xml"/><Relationship Id="rId79" Type="http://schemas.openxmlformats.org/officeDocument/2006/relationships/font" Target="fonts/font5.fntdata"/><Relationship Id="rId102"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font" Target="fonts/font16.fntdata"/><Relationship Id="rId95" Type="http://schemas.openxmlformats.org/officeDocument/2006/relationships/font" Target="fonts/font21.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font" Target="fonts/font6.fntdata"/><Relationship Id="rId85" Type="http://schemas.openxmlformats.org/officeDocument/2006/relationships/font" Target="fonts/font11.fntdata"/><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font" Target="fonts/font2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microsoft.com/office/2015/10/relationships/revisionInfo" Target="revisionInfo.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schemas.openxmlformats.org/officeDocument/2006/relationships/font" Target="fonts/font25.fntdata"/><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font" Target="fonts/font2.fntdata"/><Relationship Id="rId97" Type="http://schemas.openxmlformats.org/officeDocument/2006/relationships/font" Target="fonts/font23.fntdata"/><Relationship Id="rId104"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font" Target="fonts/font13.fntdata"/><Relationship Id="rId61" Type="http://schemas.openxmlformats.org/officeDocument/2006/relationships/slide" Target="slides/slide52.xml"/><Relationship Id="rId82" Type="http://schemas.openxmlformats.org/officeDocument/2006/relationships/font" Target="fonts/font8.fntdata"/><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font" Target="fonts/font3.fntdata"/><Relationship Id="rId100" Type="http://schemas.openxmlformats.org/officeDocument/2006/relationships/font" Target="fonts/font26.fntdata"/><Relationship Id="rId105"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font" Target="fonts/font19.fntdata"/><Relationship Id="rId98" Type="http://schemas.openxmlformats.org/officeDocument/2006/relationships/font" Target="fonts/font24.fntdata"/><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éonie Boulanger Tremblay" userId="fc73a1ac-0f02-4296-8bd8-6a73bb5b2bbe" providerId="ADAL" clId="{DE619171-A563-4828-A080-5C6BF143EA57}"/>
    <pc:docChg chg="undo redo custSel addSld delSld modSld delMainMaster modMainMaster">
      <pc:chgData name="Léonie Boulanger Tremblay" userId="fc73a1ac-0f02-4296-8bd8-6a73bb5b2bbe" providerId="ADAL" clId="{DE619171-A563-4828-A080-5C6BF143EA57}" dt="2026-05-06T19:59:55.410" v="1239" actId="47"/>
      <pc:docMkLst>
        <pc:docMk/>
      </pc:docMkLst>
      <pc:sldChg chg="add del">
        <pc:chgData name="Léonie Boulanger Tremblay" userId="fc73a1ac-0f02-4296-8bd8-6a73bb5b2bbe" providerId="ADAL" clId="{DE619171-A563-4828-A080-5C6BF143EA57}" dt="2026-05-04T13:14:56.288" v="1235"/>
        <pc:sldMkLst>
          <pc:docMk/>
          <pc:sldMk cId="2607343937" sldId="276"/>
        </pc:sldMkLst>
      </pc:sldChg>
      <pc:sldChg chg="modSp add del mod">
        <pc:chgData name="Léonie Boulanger Tremblay" userId="fc73a1ac-0f02-4296-8bd8-6a73bb5b2bbe" providerId="ADAL" clId="{DE619171-A563-4828-A080-5C6BF143EA57}" dt="2026-05-06T19:59:55.410" v="1239" actId="47"/>
        <pc:sldMkLst>
          <pc:docMk/>
          <pc:sldMk cId="3194607326" sldId="1920"/>
        </pc:sldMkLst>
      </pc:sldChg>
      <pc:sldChg chg="add del">
        <pc:chgData name="Léonie Boulanger Tremblay" userId="fc73a1ac-0f02-4296-8bd8-6a73bb5b2bbe" providerId="ADAL" clId="{DE619171-A563-4828-A080-5C6BF143EA57}" dt="2026-05-06T19:59:51.538" v="1238"/>
        <pc:sldMkLst>
          <pc:docMk/>
          <pc:sldMk cId="2003617163" sldId="210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1-16A9-444B-BCD7-574A03319820}"/>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16A9-444B-BCD7-574A03319820}"/>
              </c:ext>
            </c:extLst>
          </c:dPt>
          <c:cat>
            <c:strRef>
              <c:f>Sheet1!$A$2:$A$3</c:f>
              <c:strCache>
                <c:ptCount val="2"/>
                <c:pt idx="0">
                  <c:v>1st Qtr</c:v>
                </c:pt>
                <c:pt idx="1">
                  <c:v>2nd Qtr</c:v>
                </c:pt>
              </c:strCache>
            </c:strRef>
          </c:cat>
          <c:val>
            <c:numRef>
              <c:f>Sheet1!$B$2:$B$3</c:f>
              <c:numCache>
                <c:formatCode>General</c:formatCode>
                <c:ptCount val="2"/>
                <c:pt idx="0">
                  <c:v>65</c:v>
                </c:pt>
                <c:pt idx="1">
                  <c:v>35</c:v>
                </c:pt>
              </c:numCache>
            </c:numRef>
          </c:val>
          <c:extLst>
            <c:ext xmlns:c16="http://schemas.microsoft.com/office/drawing/2014/chart" uri="{C3380CC4-5D6E-409C-BE32-E72D297353CC}">
              <c16:uniqueId val="{00000004-16A9-444B-BCD7-574A0331982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1-14E1-4F37-B130-DDC3225C7CB6}"/>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14E1-4F37-B130-DDC3225C7CB6}"/>
              </c:ext>
            </c:extLst>
          </c:dPt>
          <c:cat>
            <c:strRef>
              <c:f>Sheet1!$A$2:$A$3</c:f>
              <c:strCache>
                <c:ptCount val="2"/>
                <c:pt idx="0">
                  <c:v>1st Qtr</c:v>
                </c:pt>
                <c:pt idx="1">
                  <c:v>2nd Qtr</c:v>
                </c:pt>
              </c:strCache>
            </c:strRef>
          </c:cat>
          <c:val>
            <c:numRef>
              <c:f>Sheet1!$B$2:$B$3</c:f>
              <c:numCache>
                <c:formatCode>General</c:formatCode>
                <c:ptCount val="2"/>
                <c:pt idx="0">
                  <c:v>51</c:v>
                </c:pt>
                <c:pt idx="1">
                  <c:v>49</c:v>
                </c:pt>
              </c:numCache>
            </c:numRef>
          </c:val>
          <c:extLst>
            <c:ext xmlns:c16="http://schemas.microsoft.com/office/drawing/2014/chart" uri="{C3380CC4-5D6E-409C-BE32-E72D297353CC}">
              <c16:uniqueId val="{00000004-14E1-4F37-B130-DDC3225C7CB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1-F745-405E-8F93-27B3CFD8F1BC}"/>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F745-405E-8F93-27B3CFD8F1BC}"/>
              </c:ext>
            </c:extLst>
          </c:dPt>
          <c:cat>
            <c:strRef>
              <c:f>Sheet1!$A$2:$A$3</c:f>
              <c:strCache>
                <c:ptCount val="2"/>
                <c:pt idx="0">
                  <c:v>1st Qtr</c:v>
                </c:pt>
                <c:pt idx="1">
                  <c:v>2nd Qtr</c:v>
                </c:pt>
              </c:strCache>
            </c:strRef>
          </c:cat>
          <c:val>
            <c:numRef>
              <c:f>Sheet1!$B$2:$B$3</c:f>
              <c:numCache>
                <c:formatCode>General</c:formatCode>
                <c:ptCount val="2"/>
                <c:pt idx="0">
                  <c:v>91</c:v>
                </c:pt>
                <c:pt idx="1">
                  <c:v>9</c:v>
                </c:pt>
              </c:numCache>
            </c:numRef>
          </c:val>
          <c:extLst>
            <c:ext xmlns:c16="http://schemas.microsoft.com/office/drawing/2014/chart" uri="{C3380CC4-5D6E-409C-BE32-E72D297353CC}">
              <c16:uniqueId val="{00000004-F745-405E-8F93-27B3CFD8F1B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67974901574803"/>
          <c:y val="0.11133992917446302"/>
          <c:w val="0.843132750984252"/>
          <c:h val="0.65570296163244579"/>
        </c:manualLayout>
      </c:layout>
      <c:barChart>
        <c:barDir val="col"/>
        <c:grouping val="clustered"/>
        <c:varyColors val="0"/>
        <c:ser>
          <c:idx val="0"/>
          <c:order val="0"/>
          <c:tx>
            <c:strRef>
              <c:f>Sheet1!$B$1</c:f>
              <c:strCache>
                <c:ptCount val="1"/>
                <c:pt idx="0">
                  <c:v>Number of Contacts</c:v>
                </c:pt>
              </c:strCache>
            </c:strRef>
          </c:tx>
          <c:spPr>
            <a:solidFill>
              <a:schemeClr val="accent1"/>
            </a:solidFill>
            <a:ln>
              <a:noFill/>
            </a:ln>
            <a:effectLst/>
          </c:spPr>
          <c:invertIfNegative val="0"/>
          <c:dLbls>
            <c:dLbl>
              <c:idx val="0"/>
              <c:tx>
                <c:rich>
                  <a:bodyPr/>
                  <a:lstStyle/>
                  <a:p>
                    <a:fld id="{27AB31F5-E0EA-4F30-9B8E-B781B4E4F66F}"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887-47CB-95F5-82AAA488B40C}"/>
                </c:ext>
              </c:extLst>
            </c:dLbl>
            <c:dLbl>
              <c:idx val="1"/>
              <c:tx>
                <c:rich>
                  <a:bodyPr/>
                  <a:lstStyle/>
                  <a:p>
                    <a:fld id="{AB6C6C0E-AC76-4CC8-8C14-C402FA6FC769}"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887-47CB-95F5-82AAA488B40C}"/>
                </c:ext>
              </c:extLst>
            </c:dLbl>
            <c:dLbl>
              <c:idx val="2"/>
              <c:tx>
                <c:rich>
                  <a:bodyPr/>
                  <a:lstStyle/>
                  <a:p>
                    <a:fld id="{225B21C6-D211-4475-8A2B-6B71BC1E96C6}"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887-47CB-95F5-82AAA488B40C}"/>
                </c:ext>
              </c:extLst>
            </c:dLbl>
            <c:dLbl>
              <c:idx val="3"/>
              <c:tx>
                <c:rich>
                  <a:bodyPr/>
                  <a:lstStyle/>
                  <a:p>
                    <a:fld id="{8A70C108-7BC3-45E4-A084-EE9BE2872D85}"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887-47CB-95F5-82AAA488B40C}"/>
                </c:ext>
              </c:extLst>
            </c:dLbl>
            <c:dLbl>
              <c:idx val="4"/>
              <c:tx>
                <c:rich>
                  <a:bodyPr/>
                  <a:lstStyle/>
                  <a:p>
                    <a:fld id="{6F08BCF9-77FE-4836-9D20-ADF22326A754}"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887-47CB-95F5-82AAA488B40C}"/>
                </c:ext>
              </c:extLst>
            </c:dLbl>
            <c:dLbl>
              <c:idx val="5"/>
              <c:tx>
                <c:rich>
                  <a:bodyPr/>
                  <a:lstStyle/>
                  <a:p>
                    <a:fld id="{E3C66A5A-D7CB-4061-99B7-F4AE94E5662C}"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887-47CB-95F5-82AAA488B40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 contacts</c:v>
                </c:pt>
                <c:pt idx="1">
                  <c:v>3 contacts</c:v>
                </c:pt>
                <c:pt idx="2">
                  <c:v>4 contacts</c:v>
                </c:pt>
                <c:pt idx="3">
                  <c:v>5 contacts</c:v>
                </c:pt>
                <c:pt idx="4">
                  <c:v>6 contacts</c:v>
                </c:pt>
                <c:pt idx="5">
                  <c:v>7 contacts</c:v>
                </c:pt>
              </c:strCache>
            </c:strRef>
          </c:cat>
          <c:val>
            <c:numRef>
              <c:f>Sheet1!$B$2:$B$7</c:f>
              <c:numCache>
                <c:formatCode>General</c:formatCode>
                <c:ptCount val="6"/>
                <c:pt idx="0">
                  <c:v>8.6</c:v>
                </c:pt>
                <c:pt idx="1">
                  <c:v>42.9</c:v>
                </c:pt>
                <c:pt idx="2">
                  <c:v>17.100000000000001</c:v>
                </c:pt>
                <c:pt idx="3">
                  <c:v>11.4</c:v>
                </c:pt>
                <c:pt idx="4">
                  <c:v>14.3</c:v>
                </c:pt>
                <c:pt idx="5">
                  <c:v>5.7</c:v>
                </c:pt>
              </c:numCache>
            </c:numRef>
          </c:val>
          <c:extLst>
            <c:ext xmlns:c16="http://schemas.microsoft.com/office/drawing/2014/chart" uri="{C3380CC4-5D6E-409C-BE32-E72D297353CC}">
              <c16:uniqueId val="{00000006-0887-47CB-95F5-82AAA488B40C}"/>
            </c:ext>
          </c:extLst>
        </c:ser>
        <c:dLbls>
          <c:showLegendKey val="0"/>
          <c:showVal val="0"/>
          <c:showCatName val="0"/>
          <c:showSerName val="0"/>
          <c:showPercent val="0"/>
          <c:showBubbleSize val="0"/>
        </c:dLbls>
        <c:gapWidth val="129"/>
        <c:overlap val="-27"/>
        <c:axId val="1499442128"/>
        <c:axId val="1499442608"/>
      </c:barChart>
      <c:catAx>
        <c:axId val="149944212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CA" sz="1400" noProof="0"/>
                  <a:t>Number of Contacts</a:t>
                </a:r>
              </a:p>
            </c:rich>
          </c:tx>
          <c:layout>
            <c:manualLayout>
              <c:xMode val="edge"/>
              <c:yMode val="edge"/>
              <c:x val="0.44899606299212597"/>
              <c:y val="0.8615663224922292"/>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99442608"/>
        <c:crosses val="autoZero"/>
        <c:auto val="1"/>
        <c:lblAlgn val="ctr"/>
        <c:lblOffset val="100"/>
        <c:noMultiLvlLbl val="0"/>
      </c:catAx>
      <c:valAx>
        <c:axId val="1499442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CA" sz="1600" noProof="0"/>
                  <a:t>% Patients</a:t>
                </a:r>
              </a:p>
            </c:rich>
          </c:tx>
          <c:layout>
            <c:manualLayout>
              <c:xMode val="edge"/>
              <c:yMode val="edge"/>
              <c:x val="3.7499999999999999E-2"/>
              <c:y val="0.34384320888137876"/>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994421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66ABDE-C2C7-48BA-9653-56973C117FF5}"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CA"/>
        </a:p>
      </dgm:t>
    </dgm:pt>
    <dgm:pt modelId="{5CC35A49-992F-4CC5-BE58-AEE4127E72E8}">
      <dgm:prSet phldrT="[Text]" custT="1"/>
      <dgm:spPr/>
      <dgm:t>
        <a:bodyPr/>
        <a:lstStyle/>
        <a:p>
          <a:r>
            <a:rPr lang="en-CA" sz="1100" noProof="0">
              <a:latin typeface="+mn-lt"/>
            </a:rPr>
            <a:t>ALS/MND specialist </a:t>
          </a:r>
        </a:p>
      </dgm:t>
    </dgm:pt>
    <dgm:pt modelId="{73BF3C0A-6B4F-4A58-B33B-35A8AECA6967}" type="parTrans" cxnId="{BC53A35E-755C-452E-BE52-C7512B6E938C}">
      <dgm:prSet/>
      <dgm:spPr/>
      <dgm:t>
        <a:bodyPr/>
        <a:lstStyle/>
        <a:p>
          <a:endParaRPr lang="en-CA" sz="1600">
            <a:latin typeface="+mn-lt"/>
          </a:endParaRPr>
        </a:p>
      </dgm:t>
    </dgm:pt>
    <dgm:pt modelId="{1CFFB0EB-DCDC-480C-B190-DCA9DEC61163}" type="sibTrans" cxnId="{BC53A35E-755C-452E-BE52-C7512B6E938C}">
      <dgm:prSet/>
      <dgm:spPr/>
      <dgm:t>
        <a:bodyPr/>
        <a:lstStyle/>
        <a:p>
          <a:endParaRPr lang="en-CA" sz="1600">
            <a:latin typeface="+mn-lt"/>
          </a:endParaRPr>
        </a:p>
      </dgm:t>
    </dgm:pt>
    <dgm:pt modelId="{4F39FBDB-B6AE-466C-9872-626CE91D1C39}">
      <dgm:prSet phldrT="[Text]" custT="1"/>
      <dgm:spPr/>
      <dgm:t>
        <a:bodyPr/>
        <a:lstStyle/>
        <a:p>
          <a:r>
            <a:rPr lang="en-CA" sz="1100" noProof="0">
              <a:latin typeface="+mn-lt"/>
            </a:rPr>
            <a:t>Nursing professional </a:t>
          </a:r>
        </a:p>
      </dgm:t>
    </dgm:pt>
    <dgm:pt modelId="{D6D6C0BB-608B-4594-891C-8C6325DBB242}" type="parTrans" cxnId="{A726C4AE-3B7A-430B-9D5F-6B26D013ADE4}">
      <dgm:prSet/>
      <dgm:spPr/>
      <dgm:t>
        <a:bodyPr/>
        <a:lstStyle/>
        <a:p>
          <a:endParaRPr lang="en-CA" sz="1600">
            <a:latin typeface="+mn-lt"/>
          </a:endParaRPr>
        </a:p>
      </dgm:t>
    </dgm:pt>
    <dgm:pt modelId="{B19DD740-5561-400A-BEB9-A501033BC2B8}" type="sibTrans" cxnId="{A726C4AE-3B7A-430B-9D5F-6B26D013ADE4}">
      <dgm:prSet/>
      <dgm:spPr/>
      <dgm:t>
        <a:bodyPr/>
        <a:lstStyle/>
        <a:p>
          <a:endParaRPr lang="en-CA" sz="1600">
            <a:latin typeface="+mn-lt"/>
          </a:endParaRPr>
        </a:p>
      </dgm:t>
    </dgm:pt>
    <dgm:pt modelId="{09A1BCBB-F742-4B49-946E-32AA02A0D7B1}">
      <dgm:prSet phldrT="[Text]" custT="1"/>
      <dgm:spPr/>
      <dgm:t>
        <a:bodyPr/>
        <a:lstStyle/>
        <a:p>
          <a:r>
            <a:rPr lang="en-CA" sz="1100" noProof="0">
              <a:latin typeface="+mn-lt"/>
            </a:rPr>
            <a:t>Mental health professional</a:t>
          </a:r>
        </a:p>
      </dgm:t>
    </dgm:pt>
    <dgm:pt modelId="{B82E680D-992D-43E8-9EC2-96F8C47B1C2E}" type="parTrans" cxnId="{B63A507A-B408-4ED8-8A17-B17B58A113BF}">
      <dgm:prSet/>
      <dgm:spPr/>
      <dgm:t>
        <a:bodyPr/>
        <a:lstStyle/>
        <a:p>
          <a:endParaRPr lang="en-CA" sz="1600">
            <a:latin typeface="+mn-lt"/>
          </a:endParaRPr>
        </a:p>
      </dgm:t>
    </dgm:pt>
    <dgm:pt modelId="{9595A968-44D8-4373-B315-0B44A2AEE5A9}" type="sibTrans" cxnId="{B63A507A-B408-4ED8-8A17-B17B58A113BF}">
      <dgm:prSet/>
      <dgm:spPr/>
      <dgm:t>
        <a:bodyPr/>
        <a:lstStyle/>
        <a:p>
          <a:endParaRPr lang="en-CA" sz="1600">
            <a:latin typeface="+mn-lt"/>
          </a:endParaRPr>
        </a:p>
      </dgm:t>
    </dgm:pt>
    <dgm:pt modelId="{0195322B-E630-4020-9F7A-303C5324E75F}">
      <dgm:prSet phldrT="[Text]" custT="1"/>
      <dgm:spPr>
        <a:solidFill>
          <a:schemeClr val="accent1"/>
        </a:solidFill>
      </dgm:spPr>
      <dgm:t>
        <a:bodyPr/>
        <a:lstStyle/>
        <a:p>
          <a:r>
            <a:rPr lang="en-CA" sz="1100" noProof="0">
              <a:latin typeface="+mn-lt"/>
            </a:rPr>
            <a:t>Dietitian/ nutritionist</a:t>
          </a:r>
          <a:r>
            <a:rPr lang="en-CA" sz="1000" noProof="0">
              <a:latin typeface="+mn-lt"/>
            </a:rPr>
            <a:t> </a:t>
          </a:r>
        </a:p>
      </dgm:t>
    </dgm:pt>
    <dgm:pt modelId="{CB5BE409-EEC2-4D85-B4CB-3FA560C92A91}" type="parTrans" cxnId="{B5BC6236-B707-48C1-9BBE-8B9302B91676}">
      <dgm:prSet/>
      <dgm:spPr/>
      <dgm:t>
        <a:bodyPr/>
        <a:lstStyle/>
        <a:p>
          <a:endParaRPr lang="en-CA" sz="1600">
            <a:latin typeface="+mn-lt"/>
          </a:endParaRPr>
        </a:p>
      </dgm:t>
    </dgm:pt>
    <dgm:pt modelId="{7BB8FEC7-8A1A-42B0-AF51-7851547EBE7F}" type="sibTrans" cxnId="{B5BC6236-B707-48C1-9BBE-8B9302B91676}">
      <dgm:prSet/>
      <dgm:spPr>
        <a:solidFill>
          <a:schemeClr val="accent1"/>
        </a:solidFill>
      </dgm:spPr>
      <dgm:t>
        <a:bodyPr/>
        <a:lstStyle/>
        <a:p>
          <a:endParaRPr lang="en-CA" sz="1600">
            <a:latin typeface="+mn-lt"/>
          </a:endParaRPr>
        </a:p>
      </dgm:t>
    </dgm:pt>
    <dgm:pt modelId="{DE945DC3-859E-4875-8779-D4728C3C5FE9}">
      <dgm:prSet custT="1"/>
      <dgm:spPr/>
      <dgm:t>
        <a:bodyPr/>
        <a:lstStyle/>
        <a:p>
          <a:r>
            <a:rPr lang="en-CA" sz="1100" noProof="0">
              <a:latin typeface="+mn-lt"/>
            </a:rPr>
            <a:t>Occupational therapist</a:t>
          </a:r>
          <a:r>
            <a:rPr lang="en-CA" sz="900" noProof="0">
              <a:latin typeface="+mn-lt"/>
            </a:rPr>
            <a:t> </a:t>
          </a:r>
        </a:p>
      </dgm:t>
    </dgm:pt>
    <dgm:pt modelId="{FF24A7A5-72ED-4266-8014-5538A9C60771}" type="parTrans" cxnId="{934D3464-A512-487D-AE46-1EFF09C39C54}">
      <dgm:prSet/>
      <dgm:spPr/>
      <dgm:t>
        <a:bodyPr/>
        <a:lstStyle/>
        <a:p>
          <a:endParaRPr lang="en-CA" sz="1600">
            <a:latin typeface="+mn-lt"/>
          </a:endParaRPr>
        </a:p>
      </dgm:t>
    </dgm:pt>
    <dgm:pt modelId="{ED61A6E4-DB5E-4A0E-9E3A-85213D552B7C}" type="sibTrans" cxnId="{934D3464-A512-487D-AE46-1EFF09C39C54}">
      <dgm:prSet/>
      <dgm:spPr/>
      <dgm:t>
        <a:bodyPr/>
        <a:lstStyle/>
        <a:p>
          <a:endParaRPr lang="en-CA" sz="1600">
            <a:latin typeface="+mn-lt"/>
          </a:endParaRPr>
        </a:p>
      </dgm:t>
    </dgm:pt>
    <dgm:pt modelId="{83E34ACC-045D-4FBA-B629-08A3BDE37937}">
      <dgm:prSet custT="1"/>
      <dgm:spPr>
        <a:solidFill>
          <a:schemeClr val="accent4">
            <a:lumMod val="75000"/>
          </a:schemeClr>
        </a:solidFill>
      </dgm:spPr>
      <dgm:t>
        <a:bodyPr/>
        <a:lstStyle/>
        <a:p>
          <a:r>
            <a:rPr lang="en-CA" sz="1100" noProof="0">
              <a:latin typeface="+mn-lt"/>
            </a:rPr>
            <a:t>Respiratory therapist </a:t>
          </a:r>
        </a:p>
      </dgm:t>
    </dgm:pt>
    <dgm:pt modelId="{2BDADA81-A4F0-42FF-9789-025DE0E0ACA7}" type="parTrans" cxnId="{82057E2F-593A-4327-84FA-7A1E98F90350}">
      <dgm:prSet/>
      <dgm:spPr/>
      <dgm:t>
        <a:bodyPr/>
        <a:lstStyle/>
        <a:p>
          <a:endParaRPr lang="en-CA" sz="1600">
            <a:latin typeface="+mn-lt"/>
          </a:endParaRPr>
        </a:p>
      </dgm:t>
    </dgm:pt>
    <dgm:pt modelId="{52047536-D7C3-44AB-B76E-AEDFBD837F5D}" type="sibTrans" cxnId="{82057E2F-593A-4327-84FA-7A1E98F90350}">
      <dgm:prSet/>
      <dgm:spPr>
        <a:solidFill>
          <a:schemeClr val="accent4">
            <a:lumMod val="75000"/>
          </a:schemeClr>
        </a:solidFill>
      </dgm:spPr>
      <dgm:t>
        <a:bodyPr/>
        <a:lstStyle/>
        <a:p>
          <a:endParaRPr lang="en-CA" sz="1600">
            <a:latin typeface="+mn-lt"/>
          </a:endParaRPr>
        </a:p>
      </dgm:t>
    </dgm:pt>
    <dgm:pt modelId="{1F1D9704-1325-4FAD-AB01-1726E5FAF915}">
      <dgm:prSet custT="1"/>
      <dgm:spPr/>
      <dgm:t>
        <a:bodyPr/>
        <a:lstStyle/>
        <a:p>
          <a:r>
            <a:rPr lang="en-CA" sz="1100" noProof="0">
              <a:latin typeface="+mn-lt"/>
            </a:rPr>
            <a:t>Physical therapist</a:t>
          </a:r>
          <a:r>
            <a:rPr lang="en-CA" sz="1050" noProof="0">
              <a:latin typeface="+mn-lt"/>
            </a:rPr>
            <a:t> </a:t>
          </a:r>
        </a:p>
      </dgm:t>
    </dgm:pt>
    <dgm:pt modelId="{469107EA-1C44-4630-BDE7-A2EDA98DA017}" type="parTrans" cxnId="{CF7115FB-B2C6-4973-A61A-EEA7E4C31CA0}">
      <dgm:prSet/>
      <dgm:spPr/>
      <dgm:t>
        <a:bodyPr/>
        <a:lstStyle/>
        <a:p>
          <a:endParaRPr lang="en-CA" sz="1600">
            <a:latin typeface="+mn-lt"/>
          </a:endParaRPr>
        </a:p>
      </dgm:t>
    </dgm:pt>
    <dgm:pt modelId="{F4D9D883-8E5E-4958-ACCF-8DEE8DF33086}" type="sibTrans" cxnId="{CF7115FB-B2C6-4973-A61A-EEA7E4C31CA0}">
      <dgm:prSet/>
      <dgm:spPr/>
      <dgm:t>
        <a:bodyPr/>
        <a:lstStyle/>
        <a:p>
          <a:endParaRPr lang="en-CA" sz="1600">
            <a:latin typeface="+mn-lt"/>
          </a:endParaRPr>
        </a:p>
      </dgm:t>
    </dgm:pt>
    <dgm:pt modelId="{22256F7A-8706-4A24-BCC8-B404B759E5A0}">
      <dgm:prSet custT="1"/>
      <dgm:spPr>
        <a:solidFill>
          <a:schemeClr val="accent1"/>
        </a:solidFill>
      </dgm:spPr>
      <dgm:t>
        <a:bodyPr/>
        <a:lstStyle/>
        <a:p>
          <a:r>
            <a:rPr lang="en-CA" sz="1100" noProof="0">
              <a:latin typeface="+mn-lt"/>
            </a:rPr>
            <a:t>Speech language pathologist</a:t>
          </a:r>
          <a:r>
            <a:rPr lang="en-CA" sz="900" noProof="0">
              <a:latin typeface="+mn-lt"/>
            </a:rPr>
            <a:t> </a:t>
          </a:r>
        </a:p>
      </dgm:t>
    </dgm:pt>
    <dgm:pt modelId="{B8D89AB8-4F7C-406D-B250-BCDD6D12DEF2}" type="parTrans" cxnId="{F93B90D5-8751-4C4B-BF94-420AD09E04A1}">
      <dgm:prSet/>
      <dgm:spPr/>
      <dgm:t>
        <a:bodyPr/>
        <a:lstStyle/>
        <a:p>
          <a:endParaRPr lang="en-CA" sz="1600">
            <a:latin typeface="+mn-lt"/>
          </a:endParaRPr>
        </a:p>
      </dgm:t>
    </dgm:pt>
    <dgm:pt modelId="{874440E5-EB12-4C5C-8BA0-9A0C6D2E01D4}" type="sibTrans" cxnId="{F93B90D5-8751-4C4B-BF94-420AD09E04A1}">
      <dgm:prSet/>
      <dgm:spPr>
        <a:solidFill>
          <a:schemeClr val="accent1"/>
        </a:solidFill>
      </dgm:spPr>
      <dgm:t>
        <a:bodyPr/>
        <a:lstStyle/>
        <a:p>
          <a:endParaRPr lang="en-CA" sz="1600">
            <a:latin typeface="+mn-lt"/>
          </a:endParaRPr>
        </a:p>
      </dgm:t>
    </dgm:pt>
    <dgm:pt modelId="{91C37F1B-746E-4FA0-B6F0-9FE3CBA245AF}">
      <dgm:prSet custT="1"/>
      <dgm:spPr/>
      <dgm:t>
        <a:bodyPr/>
        <a:lstStyle/>
        <a:p>
          <a:r>
            <a:rPr lang="en-CA" sz="1100" noProof="0">
              <a:latin typeface="+mn-lt"/>
            </a:rPr>
            <a:t>Social worker </a:t>
          </a:r>
        </a:p>
      </dgm:t>
    </dgm:pt>
    <dgm:pt modelId="{0C7FDC15-B92C-4548-A32D-D4092104DD4E}" type="parTrans" cxnId="{4AE4E3CD-53D8-4CE1-BC26-365100726DB4}">
      <dgm:prSet/>
      <dgm:spPr/>
      <dgm:t>
        <a:bodyPr/>
        <a:lstStyle/>
        <a:p>
          <a:endParaRPr lang="en-CA" sz="1600">
            <a:latin typeface="+mn-lt"/>
          </a:endParaRPr>
        </a:p>
      </dgm:t>
    </dgm:pt>
    <dgm:pt modelId="{49B9C9A8-FE7E-4274-8F5D-9115BEFC3561}" type="sibTrans" cxnId="{4AE4E3CD-53D8-4CE1-BC26-365100726DB4}">
      <dgm:prSet/>
      <dgm:spPr/>
      <dgm:t>
        <a:bodyPr/>
        <a:lstStyle/>
        <a:p>
          <a:endParaRPr lang="en-CA" sz="1600">
            <a:latin typeface="+mn-lt"/>
          </a:endParaRPr>
        </a:p>
      </dgm:t>
    </dgm:pt>
    <dgm:pt modelId="{167514EB-42AD-4E8B-A63C-7B05B2A35CD6}">
      <dgm:prSet custT="1"/>
      <dgm:spPr>
        <a:solidFill>
          <a:schemeClr val="accent4">
            <a:lumMod val="75000"/>
          </a:schemeClr>
        </a:solidFill>
      </dgm:spPr>
      <dgm:t>
        <a:bodyPr/>
        <a:lstStyle/>
        <a:p>
          <a:r>
            <a:rPr lang="en-CA" sz="1100" noProof="0">
              <a:latin typeface="+mn-lt"/>
            </a:rPr>
            <a:t>ALS/MND organization</a:t>
          </a:r>
        </a:p>
      </dgm:t>
    </dgm:pt>
    <dgm:pt modelId="{488A81DE-AF88-460B-B99C-BF9F9C11B38B}" type="parTrans" cxnId="{9E841CBB-356C-4F44-AD47-54CF38A07FF2}">
      <dgm:prSet/>
      <dgm:spPr/>
      <dgm:t>
        <a:bodyPr/>
        <a:lstStyle/>
        <a:p>
          <a:endParaRPr lang="en-CA" sz="1600">
            <a:latin typeface="+mn-lt"/>
          </a:endParaRPr>
        </a:p>
      </dgm:t>
    </dgm:pt>
    <dgm:pt modelId="{4D4C44A6-D93C-47F0-8BDC-E38BDE2ABB48}" type="sibTrans" cxnId="{9E841CBB-356C-4F44-AD47-54CF38A07FF2}">
      <dgm:prSet/>
      <dgm:spPr>
        <a:solidFill>
          <a:schemeClr val="accent4">
            <a:lumMod val="75000"/>
          </a:schemeClr>
        </a:solidFill>
      </dgm:spPr>
      <dgm:t>
        <a:bodyPr/>
        <a:lstStyle/>
        <a:p>
          <a:endParaRPr lang="en-CA" sz="1600">
            <a:latin typeface="+mn-lt"/>
          </a:endParaRPr>
        </a:p>
      </dgm:t>
    </dgm:pt>
    <dgm:pt modelId="{B65683AF-AE4C-495F-B994-78D4C5F26EED}">
      <dgm:prSet/>
      <dgm:spPr/>
      <dgm:t>
        <a:bodyPr/>
        <a:lstStyle/>
        <a:p>
          <a:endParaRPr lang="en-CA" sz="1600">
            <a:latin typeface="+mn-lt"/>
          </a:endParaRPr>
        </a:p>
      </dgm:t>
    </dgm:pt>
    <dgm:pt modelId="{09A02DE9-22E6-4A0F-8110-6CE9574406FB}" type="parTrans" cxnId="{4B61588D-09CA-4198-A467-45EAD56831EE}">
      <dgm:prSet/>
      <dgm:spPr/>
      <dgm:t>
        <a:bodyPr/>
        <a:lstStyle/>
        <a:p>
          <a:endParaRPr lang="en-CA" sz="1600">
            <a:latin typeface="+mn-lt"/>
          </a:endParaRPr>
        </a:p>
      </dgm:t>
    </dgm:pt>
    <dgm:pt modelId="{88CE36D9-99F0-41D3-9857-E79D42289BCD}" type="sibTrans" cxnId="{4B61588D-09CA-4198-A467-45EAD56831EE}">
      <dgm:prSet/>
      <dgm:spPr/>
      <dgm:t>
        <a:bodyPr/>
        <a:lstStyle/>
        <a:p>
          <a:endParaRPr lang="en-CA" sz="1600">
            <a:latin typeface="+mn-lt"/>
          </a:endParaRPr>
        </a:p>
      </dgm:t>
    </dgm:pt>
    <dgm:pt modelId="{DD45C12E-9372-441B-AFEC-AC80FBD9C41D}">
      <dgm:prSet phldrT="[Text]" custT="1"/>
      <dgm:spPr/>
      <dgm:t>
        <a:bodyPr/>
        <a:lstStyle/>
        <a:p>
          <a:pPr rtl="0"/>
          <a:endParaRPr lang="en-CA" sz="1400" b="1" noProof="0">
            <a:latin typeface="+mn-lt"/>
          </a:endParaRPr>
        </a:p>
      </dgm:t>
    </dgm:pt>
    <dgm:pt modelId="{FE40C033-1D9B-428E-B820-9D2475EA34FA}" type="sibTrans" cxnId="{021E666F-0998-43A8-B3FE-45FA9603B0FD}">
      <dgm:prSet/>
      <dgm:spPr/>
      <dgm:t>
        <a:bodyPr/>
        <a:lstStyle/>
        <a:p>
          <a:endParaRPr lang="en-CA" sz="1600">
            <a:latin typeface="+mn-lt"/>
          </a:endParaRPr>
        </a:p>
      </dgm:t>
    </dgm:pt>
    <dgm:pt modelId="{23DB5D93-4F69-4FCC-A5E7-2E89C29CED00}" type="parTrans" cxnId="{021E666F-0998-43A8-B3FE-45FA9603B0FD}">
      <dgm:prSet/>
      <dgm:spPr/>
      <dgm:t>
        <a:bodyPr/>
        <a:lstStyle/>
        <a:p>
          <a:endParaRPr lang="en-CA" sz="1600">
            <a:latin typeface="+mn-lt"/>
          </a:endParaRPr>
        </a:p>
      </dgm:t>
    </dgm:pt>
    <dgm:pt modelId="{4F092125-AFC4-46D2-9DF6-D27F4CFEBF9F}" type="pres">
      <dgm:prSet presAssocID="{0166ABDE-C2C7-48BA-9653-56973C117FF5}" presName="Name0" presStyleCnt="0">
        <dgm:presLayoutVars>
          <dgm:chMax val="1"/>
          <dgm:dir/>
          <dgm:animLvl val="ctr"/>
          <dgm:resizeHandles val="exact"/>
        </dgm:presLayoutVars>
      </dgm:prSet>
      <dgm:spPr/>
    </dgm:pt>
    <dgm:pt modelId="{A4E6BDCC-522F-4575-9445-A7A111F207B3}" type="pres">
      <dgm:prSet presAssocID="{DD45C12E-9372-441B-AFEC-AC80FBD9C41D}" presName="centerShape" presStyleLbl="node0" presStyleIdx="0" presStyleCnt="1" custScaleX="64189" custScaleY="51652"/>
      <dgm:spPr/>
    </dgm:pt>
    <dgm:pt modelId="{277E63F8-77A7-416E-8481-E7DB4B44F03B}" type="pres">
      <dgm:prSet presAssocID="{5CC35A49-992F-4CC5-BE58-AEE4127E72E8}" presName="node" presStyleLbl="node1" presStyleIdx="0" presStyleCnt="10" custScaleX="137218">
        <dgm:presLayoutVars>
          <dgm:bulletEnabled val="1"/>
        </dgm:presLayoutVars>
      </dgm:prSet>
      <dgm:spPr/>
    </dgm:pt>
    <dgm:pt modelId="{050A8B58-D75E-4E20-90B0-9F73F62493B3}" type="pres">
      <dgm:prSet presAssocID="{5CC35A49-992F-4CC5-BE58-AEE4127E72E8}" presName="dummy" presStyleCnt="0"/>
      <dgm:spPr/>
    </dgm:pt>
    <dgm:pt modelId="{9FB77C29-CBF7-4685-BBC0-709523D3B51A}" type="pres">
      <dgm:prSet presAssocID="{1CFFB0EB-DCDC-480C-B190-DCA9DEC61163}" presName="sibTrans" presStyleLbl="sibTrans2D1" presStyleIdx="0" presStyleCnt="10"/>
      <dgm:spPr/>
    </dgm:pt>
    <dgm:pt modelId="{683B4E8D-4FF8-4F10-9DEF-AEE948ABC3A4}" type="pres">
      <dgm:prSet presAssocID="{4F39FBDB-B6AE-466C-9872-626CE91D1C39}" presName="node" presStyleLbl="node1" presStyleIdx="1" presStyleCnt="10" custScaleX="144212">
        <dgm:presLayoutVars>
          <dgm:bulletEnabled val="1"/>
        </dgm:presLayoutVars>
      </dgm:prSet>
      <dgm:spPr/>
    </dgm:pt>
    <dgm:pt modelId="{1FF00B2D-7F0C-4DD3-A883-2DAED056ABB8}" type="pres">
      <dgm:prSet presAssocID="{4F39FBDB-B6AE-466C-9872-626CE91D1C39}" presName="dummy" presStyleCnt="0"/>
      <dgm:spPr/>
    </dgm:pt>
    <dgm:pt modelId="{97BAEC8E-A739-4829-B0DF-0C35BF8A2086}" type="pres">
      <dgm:prSet presAssocID="{B19DD740-5561-400A-BEB9-A501033BC2B8}" presName="sibTrans" presStyleLbl="sibTrans2D1" presStyleIdx="1" presStyleCnt="10"/>
      <dgm:spPr/>
    </dgm:pt>
    <dgm:pt modelId="{89D512A4-40A5-4771-AFC2-FE22DAF43142}" type="pres">
      <dgm:prSet presAssocID="{167514EB-42AD-4E8B-A63C-7B05B2A35CD6}" presName="node" presStyleLbl="node1" presStyleIdx="2" presStyleCnt="10" custScaleX="147472">
        <dgm:presLayoutVars>
          <dgm:bulletEnabled val="1"/>
        </dgm:presLayoutVars>
      </dgm:prSet>
      <dgm:spPr/>
    </dgm:pt>
    <dgm:pt modelId="{216C3BB3-9201-470D-B5E4-5844F7F4E154}" type="pres">
      <dgm:prSet presAssocID="{167514EB-42AD-4E8B-A63C-7B05B2A35CD6}" presName="dummy" presStyleCnt="0"/>
      <dgm:spPr/>
    </dgm:pt>
    <dgm:pt modelId="{37984868-19DB-43CA-BB79-12494C72021F}" type="pres">
      <dgm:prSet presAssocID="{4D4C44A6-D93C-47F0-8BDC-E38BDE2ABB48}" presName="sibTrans" presStyleLbl="sibTrans2D1" presStyleIdx="2" presStyleCnt="10"/>
      <dgm:spPr/>
    </dgm:pt>
    <dgm:pt modelId="{DAD38072-603C-45A9-9953-B12FFD3D8CBA}" type="pres">
      <dgm:prSet presAssocID="{91C37F1B-746E-4FA0-B6F0-9FE3CBA245AF}" presName="node" presStyleLbl="node1" presStyleIdx="3" presStyleCnt="10" custScaleX="135145">
        <dgm:presLayoutVars>
          <dgm:bulletEnabled val="1"/>
        </dgm:presLayoutVars>
      </dgm:prSet>
      <dgm:spPr/>
    </dgm:pt>
    <dgm:pt modelId="{DE229241-940F-4632-9BF4-DD55B041BE80}" type="pres">
      <dgm:prSet presAssocID="{91C37F1B-746E-4FA0-B6F0-9FE3CBA245AF}" presName="dummy" presStyleCnt="0"/>
      <dgm:spPr/>
    </dgm:pt>
    <dgm:pt modelId="{F5F61356-4035-4323-A3E5-054247F52E4A}" type="pres">
      <dgm:prSet presAssocID="{49B9C9A8-FE7E-4274-8F5D-9115BEFC3561}" presName="sibTrans" presStyleLbl="sibTrans2D1" presStyleIdx="3" presStyleCnt="10"/>
      <dgm:spPr/>
    </dgm:pt>
    <dgm:pt modelId="{9553FB0E-0EA0-4B66-AE47-4CFBF28E9BB5}" type="pres">
      <dgm:prSet presAssocID="{22256F7A-8706-4A24-BCC8-B404B759E5A0}" presName="node" presStyleLbl="node1" presStyleIdx="4" presStyleCnt="10" custScaleX="151019" custRadScaleRad="100177" custRadScaleInc="-20877">
        <dgm:presLayoutVars>
          <dgm:bulletEnabled val="1"/>
        </dgm:presLayoutVars>
      </dgm:prSet>
      <dgm:spPr/>
    </dgm:pt>
    <dgm:pt modelId="{D3007651-8EED-4919-AE75-86E4ED412F62}" type="pres">
      <dgm:prSet presAssocID="{22256F7A-8706-4A24-BCC8-B404B759E5A0}" presName="dummy" presStyleCnt="0"/>
      <dgm:spPr/>
    </dgm:pt>
    <dgm:pt modelId="{6A8721EA-27B5-4CCC-AB41-CF35B86BF68E}" type="pres">
      <dgm:prSet presAssocID="{874440E5-EB12-4C5C-8BA0-9A0C6D2E01D4}" presName="sibTrans" presStyleLbl="sibTrans2D1" presStyleIdx="4" presStyleCnt="10"/>
      <dgm:spPr/>
    </dgm:pt>
    <dgm:pt modelId="{D8F2A2BC-3F9E-4F73-8178-8A7C3664728D}" type="pres">
      <dgm:prSet presAssocID="{DE945DC3-859E-4875-8779-D4728C3C5FE9}" presName="node" presStyleLbl="node1" presStyleIdx="5" presStyleCnt="10" custScaleX="169762">
        <dgm:presLayoutVars>
          <dgm:bulletEnabled val="1"/>
        </dgm:presLayoutVars>
      </dgm:prSet>
      <dgm:spPr/>
    </dgm:pt>
    <dgm:pt modelId="{30A88313-973F-4BB1-8320-033C7ACF76F9}" type="pres">
      <dgm:prSet presAssocID="{DE945DC3-859E-4875-8779-D4728C3C5FE9}" presName="dummy" presStyleCnt="0"/>
      <dgm:spPr/>
    </dgm:pt>
    <dgm:pt modelId="{7B1D3ADF-8D0A-42B7-8531-40EFE9C52A9F}" type="pres">
      <dgm:prSet presAssocID="{ED61A6E4-DB5E-4A0E-9E3A-85213D552B7C}" presName="sibTrans" presStyleLbl="sibTrans2D1" presStyleIdx="5" presStyleCnt="10"/>
      <dgm:spPr/>
    </dgm:pt>
    <dgm:pt modelId="{3E17BA40-D1B5-47FA-B16A-6D3BD54755FB}" type="pres">
      <dgm:prSet presAssocID="{1F1D9704-1325-4FAD-AB01-1726E5FAF915}" presName="node" presStyleLbl="node1" presStyleIdx="6" presStyleCnt="10" custScaleX="142828">
        <dgm:presLayoutVars>
          <dgm:bulletEnabled val="1"/>
        </dgm:presLayoutVars>
      </dgm:prSet>
      <dgm:spPr/>
    </dgm:pt>
    <dgm:pt modelId="{48BEFFBB-D4E3-4952-8077-ED42E09129CB}" type="pres">
      <dgm:prSet presAssocID="{1F1D9704-1325-4FAD-AB01-1726E5FAF915}" presName="dummy" presStyleCnt="0"/>
      <dgm:spPr/>
    </dgm:pt>
    <dgm:pt modelId="{D62B9502-AB66-44AC-AE71-A56C0D4338C6}" type="pres">
      <dgm:prSet presAssocID="{F4D9D883-8E5E-4958-ACCF-8DEE8DF33086}" presName="sibTrans" presStyleLbl="sibTrans2D1" presStyleIdx="6" presStyleCnt="10"/>
      <dgm:spPr/>
    </dgm:pt>
    <dgm:pt modelId="{BBF131AE-B37F-4C2D-AE17-3C389D49A0A0}" type="pres">
      <dgm:prSet presAssocID="{83E34ACC-045D-4FBA-B629-08A3BDE37937}" presName="node" presStyleLbl="node1" presStyleIdx="7" presStyleCnt="10" custScaleX="140676">
        <dgm:presLayoutVars>
          <dgm:bulletEnabled val="1"/>
        </dgm:presLayoutVars>
      </dgm:prSet>
      <dgm:spPr/>
    </dgm:pt>
    <dgm:pt modelId="{FF0564A1-D6EA-4243-81A3-9CAF18BA5CA0}" type="pres">
      <dgm:prSet presAssocID="{83E34ACC-045D-4FBA-B629-08A3BDE37937}" presName="dummy" presStyleCnt="0"/>
      <dgm:spPr/>
    </dgm:pt>
    <dgm:pt modelId="{F508D077-7F79-496D-8518-D26B0460EF5F}" type="pres">
      <dgm:prSet presAssocID="{52047536-D7C3-44AB-B76E-AEDFBD837F5D}" presName="sibTrans" presStyleLbl="sibTrans2D1" presStyleIdx="7" presStyleCnt="10"/>
      <dgm:spPr/>
    </dgm:pt>
    <dgm:pt modelId="{6A40C21A-B431-4B47-B8DB-8E013BB430D6}" type="pres">
      <dgm:prSet presAssocID="{09A1BCBB-F742-4B49-946E-32AA02A0D7B1}" presName="node" presStyleLbl="node1" presStyleIdx="8" presStyleCnt="10" custScaleX="153966">
        <dgm:presLayoutVars>
          <dgm:bulletEnabled val="1"/>
        </dgm:presLayoutVars>
      </dgm:prSet>
      <dgm:spPr/>
    </dgm:pt>
    <dgm:pt modelId="{4816A948-5C02-4C81-B929-C46E3314DD57}" type="pres">
      <dgm:prSet presAssocID="{09A1BCBB-F742-4B49-946E-32AA02A0D7B1}" presName="dummy" presStyleCnt="0"/>
      <dgm:spPr/>
    </dgm:pt>
    <dgm:pt modelId="{E4CEDC93-B5E0-40D2-A894-1A8FDEB00ED8}" type="pres">
      <dgm:prSet presAssocID="{9595A968-44D8-4373-B315-0B44A2AEE5A9}" presName="sibTrans" presStyleLbl="sibTrans2D1" presStyleIdx="8" presStyleCnt="10"/>
      <dgm:spPr/>
    </dgm:pt>
    <dgm:pt modelId="{B8C23AF7-5B1B-4C62-BB54-A67A65B6C6C2}" type="pres">
      <dgm:prSet presAssocID="{0195322B-E630-4020-9F7A-303C5324E75F}" presName="node" presStyleLbl="node1" presStyleIdx="9" presStyleCnt="10" custScaleX="127360">
        <dgm:presLayoutVars>
          <dgm:bulletEnabled val="1"/>
        </dgm:presLayoutVars>
      </dgm:prSet>
      <dgm:spPr/>
    </dgm:pt>
    <dgm:pt modelId="{A966A40A-06ED-437D-9058-FA6B3712FC9A}" type="pres">
      <dgm:prSet presAssocID="{0195322B-E630-4020-9F7A-303C5324E75F}" presName="dummy" presStyleCnt="0"/>
      <dgm:spPr/>
    </dgm:pt>
    <dgm:pt modelId="{6C50DF97-C0B9-45E5-BC20-5660F1F377E1}" type="pres">
      <dgm:prSet presAssocID="{7BB8FEC7-8A1A-42B0-AF51-7851547EBE7F}" presName="sibTrans" presStyleLbl="sibTrans2D1" presStyleIdx="9" presStyleCnt="10"/>
      <dgm:spPr/>
    </dgm:pt>
  </dgm:ptLst>
  <dgm:cxnLst>
    <dgm:cxn modelId="{0831500C-9658-42EA-BF55-9D5B573E0B52}" type="presOf" srcId="{B19DD740-5561-400A-BEB9-A501033BC2B8}" destId="{97BAEC8E-A739-4829-B0DF-0C35BF8A2086}" srcOrd="0" destOrd="0" presId="urn:microsoft.com/office/officeart/2005/8/layout/radial6"/>
    <dgm:cxn modelId="{F3F20523-7CB0-46A1-AD51-920033BC5216}" type="presOf" srcId="{7BB8FEC7-8A1A-42B0-AF51-7851547EBE7F}" destId="{6C50DF97-C0B9-45E5-BC20-5660F1F377E1}" srcOrd="0" destOrd="0" presId="urn:microsoft.com/office/officeart/2005/8/layout/radial6"/>
    <dgm:cxn modelId="{8B2C6D27-C092-4770-9513-F82C29A79AD3}" type="presOf" srcId="{4D4C44A6-D93C-47F0-8BDC-E38BDE2ABB48}" destId="{37984868-19DB-43CA-BB79-12494C72021F}" srcOrd="0" destOrd="0" presId="urn:microsoft.com/office/officeart/2005/8/layout/radial6"/>
    <dgm:cxn modelId="{82057E2F-593A-4327-84FA-7A1E98F90350}" srcId="{DD45C12E-9372-441B-AFEC-AC80FBD9C41D}" destId="{83E34ACC-045D-4FBA-B629-08A3BDE37937}" srcOrd="7" destOrd="0" parTransId="{2BDADA81-A4F0-42FF-9789-025DE0E0ACA7}" sibTransId="{52047536-D7C3-44AB-B76E-AEDFBD837F5D}"/>
    <dgm:cxn modelId="{B5BC6236-B707-48C1-9BBE-8B9302B91676}" srcId="{DD45C12E-9372-441B-AFEC-AC80FBD9C41D}" destId="{0195322B-E630-4020-9F7A-303C5324E75F}" srcOrd="9" destOrd="0" parTransId="{CB5BE409-EEC2-4D85-B4CB-3FA560C92A91}" sibTransId="{7BB8FEC7-8A1A-42B0-AF51-7851547EBE7F}"/>
    <dgm:cxn modelId="{21FD643C-1DBA-43D0-91E9-33EA8BCC96C1}" type="presOf" srcId="{49B9C9A8-FE7E-4274-8F5D-9115BEFC3561}" destId="{F5F61356-4035-4323-A3E5-054247F52E4A}" srcOrd="0" destOrd="0" presId="urn:microsoft.com/office/officeart/2005/8/layout/radial6"/>
    <dgm:cxn modelId="{FDBB4740-D002-4A42-99AF-1A68845A5BAD}" type="presOf" srcId="{1CFFB0EB-DCDC-480C-B190-DCA9DEC61163}" destId="{9FB77C29-CBF7-4685-BBC0-709523D3B51A}" srcOrd="0" destOrd="0" presId="urn:microsoft.com/office/officeart/2005/8/layout/radial6"/>
    <dgm:cxn modelId="{BC53A35E-755C-452E-BE52-C7512B6E938C}" srcId="{DD45C12E-9372-441B-AFEC-AC80FBD9C41D}" destId="{5CC35A49-992F-4CC5-BE58-AEE4127E72E8}" srcOrd="0" destOrd="0" parTransId="{73BF3C0A-6B4F-4A58-B33B-35A8AECA6967}" sibTransId="{1CFFB0EB-DCDC-480C-B190-DCA9DEC61163}"/>
    <dgm:cxn modelId="{934D3464-A512-487D-AE46-1EFF09C39C54}" srcId="{DD45C12E-9372-441B-AFEC-AC80FBD9C41D}" destId="{DE945DC3-859E-4875-8779-D4728C3C5FE9}" srcOrd="5" destOrd="0" parTransId="{FF24A7A5-72ED-4266-8014-5538A9C60771}" sibTransId="{ED61A6E4-DB5E-4A0E-9E3A-85213D552B7C}"/>
    <dgm:cxn modelId="{FAB1C345-F43C-4ADB-A076-46ADEAADEA61}" type="presOf" srcId="{22256F7A-8706-4A24-BCC8-B404B759E5A0}" destId="{9553FB0E-0EA0-4B66-AE47-4CFBF28E9BB5}" srcOrd="0" destOrd="0" presId="urn:microsoft.com/office/officeart/2005/8/layout/radial6"/>
    <dgm:cxn modelId="{2498286E-185D-4AF6-9CC6-B8777992AD61}" type="presOf" srcId="{DE945DC3-859E-4875-8779-D4728C3C5FE9}" destId="{D8F2A2BC-3F9E-4F73-8178-8A7C3664728D}" srcOrd="0" destOrd="0" presId="urn:microsoft.com/office/officeart/2005/8/layout/radial6"/>
    <dgm:cxn modelId="{021E666F-0998-43A8-B3FE-45FA9603B0FD}" srcId="{0166ABDE-C2C7-48BA-9653-56973C117FF5}" destId="{DD45C12E-9372-441B-AFEC-AC80FBD9C41D}" srcOrd="0" destOrd="0" parTransId="{23DB5D93-4F69-4FCC-A5E7-2E89C29CED00}" sibTransId="{FE40C033-1D9B-428E-B820-9D2475EA34FA}"/>
    <dgm:cxn modelId="{C9504E51-D8AF-46D5-8BF8-8608B7045176}" type="presOf" srcId="{DD45C12E-9372-441B-AFEC-AC80FBD9C41D}" destId="{A4E6BDCC-522F-4575-9445-A7A111F207B3}" srcOrd="0" destOrd="0" presId="urn:microsoft.com/office/officeart/2005/8/layout/radial6"/>
    <dgm:cxn modelId="{B63A507A-B408-4ED8-8A17-B17B58A113BF}" srcId="{DD45C12E-9372-441B-AFEC-AC80FBD9C41D}" destId="{09A1BCBB-F742-4B49-946E-32AA02A0D7B1}" srcOrd="8" destOrd="0" parTransId="{B82E680D-992D-43E8-9EC2-96F8C47B1C2E}" sibTransId="{9595A968-44D8-4373-B315-0B44A2AEE5A9}"/>
    <dgm:cxn modelId="{8857B47D-8E70-428D-B682-2E329ECFB6A5}" type="presOf" srcId="{0195322B-E630-4020-9F7A-303C5324E75F}" destId="{B8C23AF7-5B1B-4C62-BB54-A67A65B6C6C2}" srcOrd="0" destOrd="0" presId="urn:microsoft.com/office/officeart/2005/8/layout/radial6"/>
    <dgm:cxn modelId="{AF69CD85-A6BD-4ABC-9871-FCB1E23792E1}" type="presOf" srcId="{167514EB-42AD-4E8B-A63C-7B05B2A35CD6}" destId="{89D512A4-40A5-4771-AFC2-FE22DAF43142}" srcOrd="0" destOrd="0" presId="urn:microsoft.com/office/officeart/2005/8/layout/radial6"/>
    <dgm:cxn modelId="{951C2686-85A1-4D27-92FE-E7BD1A7F594B}" type="presOf" srcId="{874440E5-EB12-4C5C-8BA0-9A0C6D2E01D4}" destId="{6A8721EA-27B5-4CCC-AB41-CF35B86BF68E}" srcOrd="0" destOrd="0" presId="urn:microsoft.com/office/officeart/2005/8/layout/radial6"/>
    <dgm:cxn modelId="{4B61588D-09CA-4198-A467-45EAD56831EE}" srcId="{0166ABDE-C2C7-48BA-9653-56973C117FF5}" destId="{B65683AF-AE4C-495F-B994-78D4C5F26EED}" srcOrd="1" destOrd="0" parTransId="{09A02DE9-22E6-4A0F-8110-6CE9574406FB}" sibTransId="{88CE36D9-99F0-41D3-9857-E79D42289BCD}"/>
    <dgm:cxn modelId="{2CAB9C91-1D0D-4B3B-AB99-140339F49F79}" type="presOf" srcId="{F4D9D883-8E5E-4958-ACCF-8DEE8DF33086}" destId="{D62B9502-AB66-44AC-AE71-A56C0D4338C6}" srcOrd="0" destOrd="0" presId="urn:microsoft.com/office/officeart/2005/8/layout/radial6"/>
    <dgm:cxn modelId="{30E5A598-AF6E-46DE-A128-4EB3241D3107}" type="presOf" srcId="{4F39FBDB-B6AE-466C-9872-626CE91D1C39}" destId="{683B4E8D-4FF8-4F10-9DEF-AEE948ABC3A4}" srcOrd="0" destOrd="0" presId="urn:microsoft.com/office/officeart/2005/8/layout/radial6"/>
    <dgm:cxn modelId="{1F10719F-35EC-4179-864F-1E0F46E2E28E}" type="presOf" srcId="{1F1D9704-1325-4FAD-AB01-1726E5FAF915}" destId="{3E17BA40-D1B5-47FA-B16A-6D3BD54755FB}" srcOrd="0" destOrd="0" presId="urn:microsoft.com/office/officeart/2005/8/layout/radial6"/>
    <dgm:cxn modelId="{5EA0E5A6-28AB-451D-82B1-40D85FAF01DE}" type="presOf" srcId="{09A1BCBB-F742-4B49-946E-32AA02A0D7B1}" destId="{6A40C21A-B431-4B47-B8DB-8E013BB430D6}" srcOrd="0" destOrd="0" presId="urn:microsoft.com/office/officeart/2005/8/layout/radial6"/>
    <dgm:cxn modelId="{40D275A7-1E30-40AB-8B95-0CC1342FEA55}" type="presOf" srcId="{ED61A6E4-DB5E-4A0E-9E3A-85213D552B7C}" destId="{7B1D3ADF-8D0A-42B7-8531-40EFE9C52A9F}" srcOrd="0" destOrd="0" presId="urn:microsoft.com/office/officeart/2005/8/layout/radial6"/>
    <dgm:cxn modelId="{A726C4AE-3B7A-430B-9D5F-6B26D013ADE4}" srcId="{DD45C12E-9372-441B-AFEC-AC80FBD9C41D}" destId="{4F39FBDB-B6AE-466C-9872-626CE91D1C39}" srcOrd="1" destOrd="0" parTransId="{D6D6C0BB-608B-4594-891C-8C6325DBB242}" sibTransId="{B19DD740-5561-400A-BEB9-A501033BC2B8}"/>
    <dgm:cxn modelId="{9E841CBB-356C-4F44-AD47-54CF38A07FF2}" srcId="{DD45C12E-9372-441B-AFEC-AC80FBD9C41D}" destId="{167514EB-42AD-4E8B-A63C-7B05B2A35CD6}" srcOrd="2" destOrd="0" parTransId="{488A81DE-AF88-460B-B99C-BF9F9C11B38B}" sibTransId="{4D4C44A6-D93C-47F0-8BDC-E38BDE2ABB48}"/>
    <dgm:cxn modelId="{ECB504C0-81CF-42D9-A642-664688E703D4}" type="presOf" srcId="{5CC35A49-992F-4CC5-BE58-AEE4127E72E8}" destId="{277E63F8-77A7-416E-8481-E7DB4B44F03B}" srcOrd="0" destOrd="0" presId="urn:microsoft.com/office/officeart/2005/8/layout/radial6"/>
    <dgm:cxn modelId="{A3602DCA-C655-4AEB-935C-D42F9932EEEF}" type="presOf" srcId="{9595A968-44D8-4373-B315-0B44A2AEE5A9}" destId="{E4CEDC93-B5E0-40D2-A894-1A8FDEB00ED8}" srcOrd="0" destOrd="0" presId="urn:microsoft.com/office/officeart/2005/8/layout/radial6"/>
    <dgm:cxn modelId="{4AE4E3CD-53D8-4CE1-BC26-365100726DB4}" srcId="{DD45C12E-9372-441B-AFEC-AC80FBD9C41D}" destId="{91C37F1B-746E-4FA0-B6F0-9FE3CBA245AF}" srcOrd="3" destOrd="0" parTransId="{0C7FDC15-B92C-4548-A32D-D4092104DD4E}" sibTransId="{49B9C9A8-FE7E-4274-8F5D-9115BEFC3561}"/>
    <dgm:cxn modelId="{D26E03D2-6C5A-49E0-B848-8E64586C3B2F}" type="presOf" srcId="{83E34ACC-045D-4FBA-B629-08A3BDE37937}" destId="{BBF131AE-B37F-4C2D-AE17-3C389D49A0A0}" srcOrd="0" destOrd="0" presId="urn:microsoft.com/office/officeart/2005/8/layout/radial6"/>
    <dgm:cxn modelId="{F93B90D5-8751-4C4B-BF94-420AD09E04A1}" srcId="{DD45C12E-9372-441B-AFEC-AC80FBD9C41D}" destId="{22256F7A-8706-4A24-BCC8-B404B759E5A0}" srcOrd="4" destOrd="0" parTransId="{B8D89AB8-4F7C-406D-B250-BCDD6D12DEF2}" sibTransId="{874440E5-EB12-4C5C-8BA0-9A0C6D2E01D4}"/>
    <dgm:cxn modelId="{C4ABF0E0-DD8D-489F-A467-16BB9837C712}" type="presOf" srcId="{52047536-D7C3-44AB-B76E-AEDFBD837F5D}" destId="{F508D077-7F79-496D-8518-D26B0460EF5F}" srcOrd="0" destOrd="0" presId="urn:microsoft.com/office/officeart/2005/8/layout/radial6"/>
    <dgm:cxn modelId="{CF7115FB-B2C6-4973-A61A-EEA7E4C31CA0}" srcId="{DD45C12E-9372-441B-AFEC-AC80FBD9C41D}" destId="{1F1D9704-1325-4FAD-AB01-1726E5FAF915}" srcOrd="6" destOrd="0" parTransId="{469107EA-1C44-4630-BDE7-A2EDA98DA017}" sibTransId="{F4D9D883-8E5E-4958-ACCF-8DEE8DF33086}"/>
    <dgm:cxn modelId="{BD27DCFC-500D-4E2D-A815-BF3541C44502}" type="presOf" srcId="{91C37F1B-746E-4FA0-B6F0-9FE3CBA245AF}" destId="{DAD38072-603C-45A9-9953-B12FFD3D8CBA}" srcOrd="0" destOrd="0" presId="urn:microsoft.com/office/officeart/2005/8/layout/radial6"/>
    <dgm:cxn modelId="{8C17BCFF-4B5C-4851-BB86-2B4EEA604849}" type="presOf" srcId="{0166ABDE-C2C7-48BA-9653-56973C117FF5}" destId="{4F092125-AFC4-46D2-9DF6-D27F4CFEBF9F}" srcOrd="0" destOrd="0" presId="urn:microsoft.com/office/officeart/2005/8/layout/radial6"/>
    <dgm:cxn modelId="{AAD49CB4-1680-4ADE-ADB0-A5DDFA0DE22D}" type="presParOf" srcId="{4F092125-AFC4-46D2-9DF6-D27F4CFEBF9F}" destId="{A4E6BDCC-522F-4575-9445-A7A111F207B3}" srcOrd="0" destOrd="0" presId="urn:microsoft.com/office/officeart/2005/8/layout/radial6"/>
    <dgm:cxn modelId="{B581F490-ACA9-46D6-8910-D1452C2EFBAD}" type="presParOf" srcId="{4F092125-AFC4-46D2-9DF6-D27F4CFEBF9F}" destId="{277E63F8-77A7-416E-8481-E7DB4B44F03B}" srcOrd="1" destOrd="0" presId="urn:microsoft.com/office/officeart/2005/8/layout/radial6"/>
    <dgm:cxn modelId="{6F4EC5EF-F4AA-423C-9CAF-A722AC704BF1}" type="presParOf" srcId="{4F092125-AFC4-46D2-9DF6-D27F4CFEBF9F}" destId="{050A8B58-D75E-4E20-90B0-9F73F62493B3}" srcOrd="2" destOrd="0" presId="urn:microsoft.com/office/officeart/2005/8/layout/radial6"/>
    <dgm:cxn modelId="{732031CA-FB36-4D09-8DD0-90CE9CEF028A}" type="presParOf" srcId="{4F092125-AFC4-46D2-9DF6-D27F4CFEBF9F}" destId="{9FB77C29-CBF7-4685-BBC0-709523D3B51A}" srcOrd="3" destOrd="0" presId="urn:microsoft.com/office/officeart/2005/8/layout/radial6"/>
    <dgm:cxn modelId="{7753E039-911B-48E5-B8A7-ADE056C4022B}" type="presParOf" srcId="{4F092125-AFC4-46D2-9DF6-D27F4CFEBF9F}" destId="{683B4E8D-4FF8-4F10-9DEF-AEE948ABC3A4}" srcOrd="4" destOrd="0" presId="urn:microsoft.com/office/officeart/2005/8/layout/radial6"/>
    <dgm:cxn modelId="{2322819B-3D4E-468F-97C1-EFC2BDECA252}" type="presParOf" srcId="{4F092125-AFC4-46D2-9DF6-D27F4CFEBF9F}" destId="{1FF00B2D-7F0C-4DD3-A883-2DAED056ABB8}" srcOrd="5" destOrd="0" presId="urn:microsoft.com/office/officeart/2005/8/layout/radial6"/>
    <dgm:cxn modelId="{F2ED53B9-5E2C-4BF7-8CC4-4AAC136568B3}" type="presParOf" srcId="{4F092125-AFC4-46D2-9DF6-D27F4CFEBF9F}" destId="{97BAEC8E-A739-4829-B0DF-0C35BF8A2086}" srcOrd="6" destOrd="0" presId="urn:microsoft.com/office/officeart/2005/8/layout/radial6"/>
    <dgm:cxn modelId="{0F7E79F5-845E-4092-9360-6B2F6D98229D}" type="presParOf" srcId="{4F092125-AFC4-46D2-9DF6-D27F4CFEBF9F}" destId="{89D512A4-40A5-4771-AFC2-FE22DAF43142}" srcOrd="7" destOrd="0" presId="urn:microsoft.com/office/officeart/2005/8/layout/radial6"/>
    <dgm:cxn modelId="{B8F3CB2B-C856-4EFE-A87C-B2EE841EA277}" type="presParOf" srcId="{4F092125-AFC4-46D2-9DF6-D27F4CFEBF9F}" destId="{216C3BB3-9201-470D-B5E4-5844F7F4E154}" srcOrd="8" destOrd="0" presId="urn:microsoft.com/office/officeart/2005/8/layout/radial6"/>
    <dgm:cxn modelId="{232C7DC0-C3FB-4699-A527-4D9DE15CE867}" type="presParOf" srcId="{4F092125-AFC4-46D2-9DF6-D27F4CFEBF9F}" destId="{37984868-19DB-43CA-BB79-12494C72021F}" srcOrd="9" destOrd="0" presId="urn:microsoft.com/office/officeart/2005/8/layout/radial6"/>
    <dgm:cxn modelId="{FF9CC79C-78E6-4AA7-BBCA-7470D063E98B}" type="presParOf" srcId="{4F092125-AFC4-46D2-9DF6-D27F4CFEBF9F}" destId="{DAD38072-603C-45A9-9953-B12FFD3D8CBA}" srcOrd="10" destOrd="0" presId="urn:microsoft.com/office/officeart/2005/8/layout/radial6"/>
    <dgm:cxn modelId="{477B2920-C2FC-4776-8C81-4F8C7612F332}" type="presParOf" srcId="{4F092125-AFC4-46D2-9DF6-D27F4CFEBF9F}" destId="{DE229241-940F-4632-9BF4-DD55B041BE80}" srcOrd="11" destOrd="0" presId="urn:microsoft.com/office/officeart/2005/8/layout/radial6"/>
    <dgm:cxn modelId="{F86DA9D1-CC84-48DD-B09E-D8C0174B9A2A}" type="presParOf" srcId="{4F092125-AFC4-46D2-9DF6-D27F4CFEBF9F}" destId="{F5F61356-4035-4323-A3E5-054247F52E4A}" srcOrd="12" destOrd="0" presId="urn:microsoft.com/office/officeart/2005/8/layout/radial6"/>
    <dgm:cxn modelId="{8765146F-7CD5-49D5-AA36-92836630A414}" type="presParOf" srcId="{4F092125-AFC4-46D2-9DF6-D27F4CFEBF9F}" destId="{9553FB0E-0EA0-4B66-AE47-4CFBF28E9BB5}" srcOrd="13" destOrd="0" presId="urn:microsoft.com/office/officeart/2005/8/layout/radial6"/>
    <dgm:cxn modelId="{DA0B5687-3E91-4FF6-9C8E-825822632316}" type="presParOf" srcId="{4F092125-AFC4-46D2-9DF6-D27F4CFEBF9F}" destId="{D3007651-8EED-4919-AE75-86E4ED412F62}" srcOrd="14" destOrd="0" presId="urn:microsoft.com/office/officeart/2005/8/layout/radial6"/>
    <dgm:cxn modelId="{AC76DA26-F83C-4C6C-9D70-CDDEB6E6E020}" type="presParOf" srcId="{4F092125-AFC4-46D2-9DF6-D27F4CFEBF9F}" destId="{6A8721EA-27B5-4CCC-AB41-CF35B86BF68E}" srcOrd="15" destOrd="0" presId="urn:microsoft.com/office/officeart/2005/8/layout/radial6"/>
    <dgm:cxn modelId="{3B8FCF35-4E56-46DB-8E5D-0948FA57A8DD}" type="presParOf" srcId="{4F092125-AFC4-46D2-9DF6-D27F4CFEBF9F}" destId="{D8F2A2BC-3F9E-4F73-8178-8A7C3664728D}" srcOrd="16" destOrd="0" presId="urn:microsoft.com/office/officeart/2005/8/layout/radial6"/>
    <dgm:cxn modelId="{9B439C0B-5F80-41FA-AB46-B7798D66A9AE}" type="presParOf" srcId="{4F092125-AFC4-46D2-9DF6-D27F4CFEBF9F}" destId="{30A88313-973F-4BB1-8320-033C7ACF76F9}" srcOrd="17" destOrd="0" presId="urn:microsoft.com/office/officeart/2005/8/layout/radial6"/>
    <dgm:cxn modelId="{958FADAB-6C2B-44B1-94B3-428071B3EB75}" type="presParOf" srcId="{4F092125-AFC4-46D2-9DF6-D27F4CFEBF9F}" destId="{7B1D3ADF-8D0A-42B7-8531-40EFE9C52A9F}" srcOrd="18" destOrd="0" presId="urn:microsoft.com/office/officeart/2005/8/layout/radial6"/>
    <dgm:cxn modelId="{7BF8E425-D697-4C97-9048-36D33BD8E908}" type="presParOf" srcId="{4F092125-AFC4-46D2-9DF6-D27F4CFEBF9F}" destId="{3E17BA40-D1B5-47FA-B16A-6D3BD54755FB}" srcOrd="19" destOrd="0" presId="urn:microsoft.com/office/officeart/2005/8/layout/radial6"/>
    <dgm:cxn modelId="{9E3735AB-2891-4D94-8540-115B33D427BA}" type="presParOf" srcId="{4F092125-AFC4-46D2-9DF6-D27F4CFEBF9F}" destId="{48BEFFBB-D4E3-4952-8077-ED42E09129CB}" srcOrd="20" destOrd="0" presId="urn:microsoft.com/office/officeart/2005/8/layout/radial6"/>
    <dgm:cxn modelId="{DF73EF96-A42D-49BF-BBE0-E4887D0FBA11}" type="presParOf" srcId="{4F092125-AFC4-46D2-9DF6-D27F4CFEBF9F}" destId="{D62B9502-AB66-44AC-AE71-A56C0D4338C6}" srcOrd="21" destOrd="0" presId="urn:microsoft.com/office/officeart/2005/8/layout/radial6"/>
    <dgm:cxn modelId="{241B40B8-2C91-4F11-A5BB-E46A262CCCEC}" type="presParOf" srcId="{4F092125-AFC4-46D2-9DF6-D27F4CFEBF9F}" destId="{BBF131AE-B37F-4C2D-AE17-3C389D49A0A0}" srcOrd="22" destOrd="0" presId="urn:microsoft.com/office/officeart/2005/8/layout/radial6"/>
    <dgm:cxn modelId="{B06E4EA3-0FD8-4056-8F93-189F1DE5FD16}" type="presParOf" srcId="{4F092125-AFC4-46D2-9DF6-D27F4CFEBF9F}" destId="{FF0564A1-D6EA-4243-81A3-9CAF18BA5CA0}" srcOrd="23" destOrd="0" presId="urn:microsoft.com/office/officeart/2005/8/layout/radial6"/>
    <dgm:cxn modelId="{94F815A2-DF91-437D-AC23-43D461A05E36}" type="presParOf" srcId="{4F092125-AFC4-46D2-9DF6-D27F4CFEBF9F}" destId="{F508D077-7F79-496D-8518-D26B0460EF5F}" srcOrd="24" destOrd="0" presId="urn:microsoft.com/office/officeart/2005/8/layout/radial6"/>
    <dgm:cxn modelId="{9BBCEF73-8D52-4774-9B0F-DE4A05592990}" type="presParOf" srcId="{4F092125-AFC4-46D2-9DF6-D27F4CFEBF9F}" destId="{6A40C21A-B431-4B47-B8DB-8E013BB430D6}" srcOrd="25" destOrd="0" presId="urn:microsoft.com/office/officeart/2005/8/layout/radial6"/>
    <dgm:cxn modelId="{FAB67096-875F-4B92-8C50-36D69AB17EFC}" type="presParOf" srcId="{4F092125-AFC4-46D2-9DF6-D27F4CFEBF9F}" destId="{4816A948-5C02-4C81-B929-C46E3314DD57}" srcOrd="26" destOrd="0" presId="urn:microsoft.com/office/officeart/2005/8/layout/radial6"/>
    <dgm:cxn modelId="{791E8232-C805-4BC0-B54D-6ED0213101CF}" type="presParOf" srcId="{4F092125-AFC4-46D2-9DF6-D27F4CFEBF9F}" destId="{E4CEDC93-B5E0-40D2-A894-1A8FDEB00ED8}" srcOrd="27" destOrd="0" presId="urn:microsoft.com/office/officeart/2005/8/layout/radial6"/>
    <dgm:cxn modelId="{DF7FD365-BA0D-4607-A9EE-53EB5A70ABA8}" type="presParOf" srcId="{4F092125-AFC4-46D2-9DF6-D27F4CFEBF9F}" destId="{B8C23AF7-5B1B-4C62-BB54-A67A65B6C6C2}" srcOrd="28" destOrd="0" presId="urn:microsoft.com/office/officeart/2005/8/layout/radial6"/>
    <dgm:cxn modelId="{4D9B8B22-90AD-4E6E-9B2F-81E9A40002D8}" type="presParOf" srcId="{4F092125-AFC4-46D2-9DF6-D27F4CFEBF9F}" destId="{A966A40A-06ED-437D-9058-FA6B3712FC9A}" srcOrd="29" destOrd="0" presId="urn:microsoft.com/office/officeart/2005/8/layout/radial6"/>
    <dgm:cxn modelId="{5B7A5679-3292-4891-99DB-44C9E5714F1A}" type="presParOf" srcId="{4F092125-AFC4-46D2-9DF6-D27F4CFEBF9F}" destId="{6C50DF97-C0B9-45E5-BC20-5660F1F377E1}" srcOrd="30"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0DF97-C0B9-45E5-BC20-5660F1F377E1}">
      <dsp:nvSpPr>
        <dsp:cNvPr id="0" name=""/>
        <dsp:cNvSpPr/>
      </dsp:nvSpPr>
      <dsp:spPr>
        <a:xfrm>
          <a:off x="2345257" y="406282"/>
          <a:ext cx="4531357" cy="4531357"/>
        </a:xfrm>
        <a:prstGeom prst="blockArc">
          <a:avLst>
            <a:gd name="adj1" fmla="val 14040000"/>
            <a:gd name="adj2" fmla="val 16200000"/>
            <a:gd name="adj3" fmla="val 2761"/>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E4CEDC93-B5E0-40D2-A894-1A8FDEB00ED8}">
      <dsp:nvSpPr>
        <dsp:cNvPr id="0" name=""/>
        <dsp:cNvSpPr/>
      </dsp:nvSpPr>
      <dsp:spPr>
        <a:xfrm>
          <a:off x="2345257" y="406282"/>
          <a:ext cx="4531357" cy="4531357"/>
        </a:xfrm>
        <a:prstGeom prst="blockArc">
          <a:avLst>
            <a:gd name="adj1" fmla="val 11880000"/>
            <a:gd name="adj2" fmla="val 14040000"/>
            <a:gd name="adj3" fmla="val 276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08D077-7F79-496D-8518-D26B0460EF5F}">
      <dsp:nvSpPr>
        <dsp:cNvPr id="0" name=""/>
        <dsp:cNvSpPr/>
      </dsp:nvSpPr>
      <dsp:spPr>
        <a:xfrm>
          <a:off x="2345257" y="406282"/>
          <a:ext cx="4531357" cy="4531357"/>
        </a:xfrm>
        <a:prstGeom prst="blockArc">
          <a:avLst>
            <a:gd name="adj1" fmla="val 9720000"/>
            <a:gd name="adj2" fmla="val 11880000"/>
            <a:gd name="adj3" fmla="val 2761"/>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D62B9502-AB66-44AC-AE71-A56C0D4338C6}">
      <dsp:nvSpPr>
        <dsp:cNvPr id="0" name=""/>
        <dsp:cNvSpPr/>
      </dsp:nvSpPr>
      <dsp:spPr>
        <a:xfrm>
          <a:off x="2345257" y="406282"/>
          <a:ext cx="4531357" cy="4531357"/>
        </a:xfrm>
        <a:prstGeom prst="blockArc">
          <a:avLst>
            <a:gd name="adj1" fmla="val 7560000"/>
            <a:gd name="adj2" fmla="val 9720000"/>
            <a:gd name="adj3" fmla="val 276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1D3ADF-8D0A-42B7-8531-40EFE9C52A9F}">
      <dsp:nvSpPr>
        <dsp:cNvPr id="0" name=""/>
        <dsp:cNvSpPr/>
      </dsp:nvSpPr>
      <dsp:spPr>
        <a:xfrm>
          <a:off x="2345257" y="406282"/>
          <a:ext cx="4531357" cy="4531357"/>
        </a:xfrm>
        <a:prstGeom prst="blockArc">
          <a:avLst>
            <a:gd name="adj1" fmla="val 5400000"/>
            <a:gd name="adj2" fmla="val 7560000"/>
            <a:gd name="adj3" fmla="val 276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8721EA-27B5-4CCC-AB41-CF35B86BF68E}">
      <dsp:nvSpPr>
        <dsp:cNvPr id="0" name=""/>
        <dsp:cNvSpPr/>
      </dsp:nvSpPr>
      <dsp:spPr>
        <a:xfrm>
          <a:off x="2351606" y="406291"/>
          <a:ext cx="4531357" cy="4531357"/>
        </a:xfrm>
        <a:prstGeom prst="blockArc">
          <a:avLst>
            <a:gd name="adj1" fmla="val 3097322"/>
            <a:gd name="adj2" fmla="val 5409770"/>
            <a:gd name="adj3" fmla="val 2761"/>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F5F61356-4035-4323-A3E5-054247F52E4A}">
      <dsp:nvSpPr>
        <dsp:cNvPr id="0" name=""/>
        <dsp:cNvSpPr/>
      </dsp:nvSpPr>
      <dsp:spPr>
        <a:xfrm>
          <a:off x="2343054" y="413098"/>
          <a:ext cx="4531357" cy="4531357"/>
        </a:xfrm>
        <a:prstGeom prst="blockArc">
          <a:avLst>
            <a:gd name="adj1" fmla="val 1068978"/>
            <a:gd name="adj2" fmla="val 3080504"/>
            <a:gd name="adj3" fmla="val 276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984868-19DB-43CA-BB79-12494C72021F}">
      <dsp:nvSpPr>
        <dsp:cNvPr id="0" name=""/>
        <dsp:cNvSpPr/>
      </dsp:nvSpPr>
      <dsp:spPr>
        <a:xfrm>
          <a:off x="2345257" y="406282"/>
          <a:ext cx="4531357" cy="4531357"/>
        </a:xfrm>
        <a:prstGeom prst="blockArc">
          <a:avLst>
            <a:gd name="adj1" fmla="val 20520000"/>
            <a:gd name="adj2" fmla="val 1080000"/>
            <a:gd name="adj3" fmla="val 2761"/>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97BAEC8E-A739-4829-B0DF-0C35BF8A2086}">
      <dsp:nvSpPr>
        <dsp:cNvPr id="0" name=""/>
        <dsp:cNvSpPr/>
      </dsp:nvSpPr>
      <dsp:spPr>
        <a:xfrm>
          <a:off x="2345257" y="406282"/>
          <a:ext cx="4531357" cy="4531357"/>
        </a:xfrm>
        <a:prstGeom prst="blockArc">
          <a:avLst>
            <a:gd name="adj1" fmla="val 18360000"/>
            <a:gd name="adj2" fmla="val 20520000"/>
            <a:gd name="adj3" fmla="val 276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B77C29-CBF7-4685-BBC0-709523D3B51A}">
      <dsp:nvSpPr>
        <dsp:cNvPr id="0" name=""/>
        <dsp:cNvSpPr/>
      </dsp:nvSpPr>
      <dsp:spPr>
        <a:xfrm>
          <a:off x="2345257" y="406282"/>
          <a:ext cx="4531357" cy="4531357"/>
        </a:xfrm>
        <a:prstGeom prst="blockArc">
          <a:avLst>
            <a:gd name="adj1" fmla="val 16200000"/>
            <a:gd name="adj2" fmla="val 18360000"/>
            <a:gd name="adj3" fmla="val 276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E6BDCC-522F-4575-9445-A7A111F207B3}">
      <dsp:nvSpPr>
        <dsp:cNvPr id="0" name=""/>
        <dsp:cNvSpPr/>
      </dsp:nvSpPr>
      <dsp:spPr>
        <a:xfrm>
          <a:off x="4212568" y="2351399"/>
          <a:ext cx="796735" cy="64112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endParaRPr lang="en-CA" sz="1400" b="1" kern="1200" noProof="0">
            <a:latin typeface="+mn-lt"/>
          </a:endParaRPr>
        </a:p>
      </dsp:txBody>
      <dsp:txXfrm>
        <a:off x="4329247" y="2445289"/>
        <a:ext cx="563377" cy="453342"/>
      </dsp:txXfrm>
    </dsp:sp>
    <dsp:sp modelId="{277E63F8-77A7-416E-8481-E7DB4B44F03B}">
      <dsp:nvSpPr>
        <dsp:cNvPr id="0" name=""/>
        <dsp:cNvSpPr/>
      </dsp:nvSpPr>
      <dsp:spPr>
        <a:xfrm>
          <a:off x="4014817" y="3129"/>
          <a:ext cx="1192237" cy="868863"/>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ALS/MND specialist </a:t>
          </a:r>
        </a:p>
      </dsp:txBody>
      <dsp:txXfrm>
        <a:off x="4189416" y="130371"/>
        <a:ext cx="843039" cy="614379"/>
      </dsp:txXfrm>
    </dsp:sp>
    <dsp:sp modelId="{683B4E8D-4FF8-4F10-9DEF-AEE948ABC3A4}">
      <dsp:nvSpPr>
        <dsp:cNvPr id="0" name=""/>
        <dsp:cNvSpPr/>
      </dsp:nvSpPr>
      <dsp:spPr>
        <a:xfrm>
          <a:off x="5297780" y="429861"/>
          <a:ext cx="1253005" cy="868863"/>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Nursing professional </a:t>
          </a:r>
        </a:p>
      </dsp:txBody>
      <dsp:txXfrm>
        <a:off x="5481278" y="557103"/>
        <a:ext cx="886009" cy="614379"/>
      </dsp:txXfrm>
    </dsp:sp>
    <dsp:sp modelId="{89D512A4-40A5-4771-AFC2-FE22DAF43142}">
      <dsp:nvSpPr>
        <dsp:cNvPr id="0" name=""/>
        <dsp:cNvSpPr/>
      </dsp:nvSpPr>
      <dsp:spPr>
        <a:xfrm>
          <a:off x="6095311" y="1547061"/>
          <a:ext cx="1281330" cy="868863"/>
        </a:xfrm>
        <a:prstGeom prst="ellipse">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ALS/MND organization</a:t>
          </a:r>
        </a:p>
      </dsp:txBody>
      <dsp:txXfrm>
        <a:off x="6282957" y="1674303"/>
        <a:ext cx="906038" cy="614379"/>
      </dsp:txXfrm>
    </dsp:sp>
    <dsp:sp modelId="{DAD38072-603C-45A9-9953-B12FFD3D8CBA}">
      <dsp:nvSpPr>
        <dsp:cNvPr id="0" name=""/>
        <dsp:cNvSpPr/>
      </dsp:nvSpPr>
      <dsp:spPr>
        <a:xfrm>
          <a:off x="6148863" y="2927996"/>
          <a:ext cx="1174225" cy="868863"/>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Social worker </a:t>
          </a:r>
        </a:p>
      </dsp:txBody>
      <dsp:txXfrm>
        <a:off x="6320824" y="3055238"/>
        <a:ext cx="830303" cy="614379"/>
      </dsp:txXfrm>
    </dsp:sp>
    <dsp:sp modelId="{9553FB0E-0EA0-4B66-AE47-4CFBF28E9BB5}">
      <dsp:nvSpPr>
        <dsp:cNvPr id="0" name=""/>
        <dsp:cNvSpPr/>
      </dsp:nvSpPr>
      <dsp:spPr>
        <a:xfrm>
          <a:off x="5348430" y="3989156"/>
          <a:ext cx="1312149" cy="868863"/>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Speech language pathologist</a:t>
          </a:r>
          <a:r>
            <a:rPr lang="en-CA" sz="900" kern="1200" noProof="0">
              <a:latin typeface="+mn-lt"/>
            </a:rPr>
            <a:t> </a:t>
          </a:r>
        </a:p>
      </dsp:txBody>
      <dsp:txXfrm>
        <a:off x="5540590" y="4116398"/>
        <a:ext cx="927829" cy="614379"/>
      </dsp:txXfrm>
    </dsp:sp>
    <dsp:sp modelId="{D8F2A2BC-3F9E-4F73-8178-8A7C3664728D}">
      <dsp:nvSpPr>
        <dsp:cNvPr id="0" name=""/>
        <dsp:cNvSpPr/>
      </dsp:nvSpPr>
      <dsp:spPr>
        <a:xfrm>
          <a:off x="3873435" y="4471928"/>
          <a:ext cx="1475000" cy="868863"/>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Occupational therapist</a:t>
          </a:r>
          <a:r>
            <a:rPr lang="en-CA" sz="900" kern="1200" noProof="0">
              <a:latin typeface="+mn-lt"/>
            </a:rPr>
            <a:t> </a:t>
          </a:r>
        </a:p>
      </dsp:txBody>
      <dsp:txXfrm>
        <a:off x="4089444" y="4599170"/>
        <a:ext cx="1042982" cy="614379"/>
      </dsp:txXfrm>
    </dsp:sp>
    <dsp:sp modelId="{3E17BA40-D1B5-47FA-B16A-6D3BD54755FB}">
      <dsp:nvSpPr>
        <dsp:cNvPr id="0" name=""/>
        <dsp:cNvSpPr/>
      </dsp:nvSpPr>
      <dsp:spPr>
        <a:xfrm>
          <a:off x="2677098" y="4045196"/>
          <a:ext cx="1240980" cy="868863"/>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Physical therapist</a:t>
          </a:r>
          <a:r>
            <a:rPr lang="en-CA" sz="1050" kern="1200" noProof="0">
              <a:latin typeface="+mn-lt"/>
            </a:rPr>
            <a:t> </a:t>
          </a:r>
        </a:p>
      </dsp:txBody>
      <dsp:txXfrm>
        <a:off x="2858835" y="4172438"/>
        <a:ext cx="877506" cy="614379"/>
      </dsp:txXfrm>
    </dsp:sp>
    <dsp:sp modelId="{BBF131AE-B37F-4C2D-AE17-3C389D49A0A0}">
      <dsp:nvSpPr>
        <dsp:cNvPr id="0" name=""/>
        <dsp:cNvSpPr/>
      </dsp:nvSpPr>
      <dsp:spPr>
        <a:xfrm>
          <a:off x="1874754" y="2927996"/>
          <a:ext cx="1222282" cy="868863"/>
        </a:xfrm>
        <a:prstGeom prst="ellipse">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Respiratory therapist </a:t>
          </a:r>
        </a:p>
      </dsp:txBody>
      <dsp:txXfrm>
        <a:off x="2053753" y="3055238"/>
        <a:ext cx="864284" cy="614379"/>
      </dsp:txXfrm>
    </dsp:sp>
    <dsp:sp modelId="{6A40C21A-B431-4B47-B8DB-8E013BB430D6}">
      <dsp:nvSpPr>
        <dsp:cNvPr id="0" name=""/>
        <dsp:cNvSpPr/>
      </dsp:nvSpPr>
      <dsp:spPr>
        <a:xfrm>
          <a:off x="1817018" y="1547061"/>
          <a:ext cx="1337754" cy="868863"/>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Mental health professional</a:t>
          </a:r>
        </a:p>
      </dsp:txBody>
      <dsp:txXfrm>
        <a:off x="2012928" y="1674303"/>
        <a:ext cx="945934" cy="614379"/>
      </dsp:txXfrm>
    </dsp:sp>
    <dsp:sp modelId="{B8C23AF7-5B1B-4C62-BB54-A67A65B6C6C2}">
      <dsp:nvSpPr>
        <dsp:cNvPr id="0" name=""/>
        <dsp:cNvSpPr/>
      </dsp:nvSpPr>
      <dsp:spPr>
        <a:xfrm>
          <a:off x="2744296" y="429861"/>
          <a:ext cx="1106584" cy="868863"/>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Dietitian/ nutritionist</a:t>
          </a:r>
          <a:r>
            <a:rPr lang="en-CA" sz="1000" kern="1200" noProof="0">
              <a:latin typeface="+mn-lt"/>
            </a:rPr>
            <a:t> </a:t>
          </a:r>
        </a:p>
      </dsp:txBody>
      <dsp:txXfrm>
        <a:off x="2906351" y="557103"/>
        <a:ext cx="782474" cy="61437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6657CD-8B45-FB61-8CF1-EB6414FEED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latin typeface="Avenir Next LT Pro Light" panose="020B0304020202020204" pitchFamily="34" charset="0"/>
            </a:endParaRPr>
          </a:p>
        </p:txBody>
      </p:sp>
      <p:sp>
        <p:nvSpPr>
          <p:cNvPr id="3" name="Date Placeholder 2">
            <a:extLst>
              <a:ext uri="{FF2B5EF4-FFF2-40B4-BE49-F238E27FC236}">
                <a16:creationId xmlns:a16="http://schemas.microsoft.com/office/drawing/2014/main" id="{53A51BA9-208C-2A3C-3D6B-634D4E91DE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B54C31-067D-44B2-AB24-E6A217B427C7}" type="datetimeFigureOut">
              <a:rPr lang="en-CA" smtClean="0">
                <a:latin typeface="Avenir Next LT Pro Light" panose="020B0304020202020204" pitchFamily="34" charset="0"/>
              </a:rPr>
              <a:t>2026-05-06</a:t>
            </a:fld>
            <a:endParaRPr lang="en-CA">
              <a:latin typeface="Avenir Next LT Pro Light" panose="020B0304020202020204" pitchFamily="34" charset="0"/>
            </a:endParaRPr>
          </a:p>
        </p:txBody>
      </p:sp>
      <p:sp>
        <p:nvSpPr>
          <p:cNvPr id="4" name="Footer Placeholder 3">
            <a:extLst>
              <a:ext uri="{FF2B5EF4-FFF2-40B4-BE49-F238E27FC236}">
                <a16:creationId xmlns:a16="http://schemas.microsoft.com/office/drawing/2014/main" id="{61A0465C-B72D-57CB-3E70-41AE1966EB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latin typeface="Avenir Next LT Pro Light" panose="020B0304020202020204" pitchFamily="34" charset="0"/>
            </a:endParaRPr>
          </a:p>
        </p:txBody>
      </p:sp>
      <p:sp>
        <p:nvSpPr>
          <p:cNvPr id="5" name="Slide Number Placeholder 4">
            <a:extLst>
              <a:ext uri="{FF2B5EF4-FFF2-40B4-BE49-F238E27FC236}">
                <a16:creationId xmlns:a16="http://schemas.microsoft.com/office/drawing/2014/main" id="{3A8E3F1D-74F7-7562-D131-D8A744A88D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53EFAA-9724-4DBD-9E13-F29A05EE6FC9}" type="slidenum">
              <a:rPr lang="en-CA" smtClean="0">
                <a:latin typeface="Avenir Next LT Pro Light" panose="020B0304020202020204" pitchFamily="34" charset="0"/>
              </a:rPr>
              <a:t>‹#›</a:t>
            </a:fld>
            <a:endParaRPr lang="en-CA">
              <a:latin typeface="Avenir Next LT Pro Light" panose="020B0304020202020204" pitchFamily="34" charset="0"/>
            </a:endParaRPr>
          </a:p>
        </p:txBody>
      </p:sp>
    </p:spTree>
    <p:extLst>
      <p:ext uri="{BB962C8B-B14F-4D97-AF65-F5344CB8AC3E}">
        <p14:creationId xmlns:p14="http://schemas.microsoft.com/office/powerpoint/2010/main" val="2657603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B3FD83-13C6-406B-838A-1F6B9608F422}" type="datetimeFigureOut">
              <a:rPr lang="en-CA" smtClean="0"/>
              <a:t>2026-05-06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818CCC-BE0F-49C9-B2CD-133ADAF53432}" type="slidenum">
              <a:rPr lang="en-CA" smtClean="0"/>
              <a:t>‹#›</a:t>
            </a:fld>
            <a:endParaRPr lang="en-CA"/>
          </a:p>
        </p:txBody>
      </p:sp>
    </p:spTree>
    <p:extLst>
      <p:ext uri="{BB962C8B-B14F-4D97-AF65-F5344CB8AC3E}">
        <p14:creationId xmlns:p14="http://schemas.microsoft.com/office/powerpoint/2010/main" val="3629996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cbi.nlm.nih.gov/books/n/gene/als-overview/"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1</a:t>
            </a:fld>
            <a:endParaRPr lang="en-CA"/>
          </a:p>
        </p:txBody>
      </p:sp>
    </p:spTree>
    <p:extLst>
      <p:ext uri="{BB962C8B-B14F-4D97-AF65-F5344CB8AC3E}">
        <p14:creationId xmlns:p14="http://schemas.microsoft.com/office/powerpoint/2010/main" val="3587445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636A4-60B9-DFA4-F5E1-D6B5FF6E9D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B79B5-C723-2A20-B38D-ED64115CA0D4}"/>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0B94C59E-7521-3CBF-BC2F-98DC3FF4988D}"/>
              </a:ext>
            </a:extLst>
          </p:cNvPr>
          <p:cNvSpPr>
            <a:spLocks noGrp="1"/>
          </p:cNvSpPr>
          <p:nvPr>
            <p:ph type="body" idx="1"/>
          </p:nvPr>
        </p:nvSpPr>
        <p:spPr/>
        <p:txBody>
          <a:bodyPr/>
          <a:lstStyle/>
          <a:p>
            <a:r>
              <a:rPr lang="en-US" sz="1200" b="0" i="0" kern="1200">
                <a:solidFill>
                  <a:schemeClr val="tx1"/>
                </a:solidFill>
                <a:effectLst/>
                <a:latin typeface="+mn-lt"/>
                <a:ea typeface="+mn-ea"/>
                <a:cs typeface="+mn-cs"/>
              </a:rPr>
              <a:t>Richards D, Morren JA, Pioro EP. Time to diagnosis and factors affecting diagnostic delay in amyotrophic lateral sclerosis. J Neurol Sci. 2020 Oct 15;417:117054.</a:t>
            </a:r>
            <a:endParaRPr lang="en-CA"/>
          </a:p>
        </p:txBody>
      </p:sp>
      <p:sp>
        <p:nvSpPr>
          <p:cNvPr id="4" name="Slide Number Placeholder 3">
            <a:extLst>
              <a:ext uri="{FF2B5EF4-FFF2-40B4-BE49-F238E27FC236}">
                <a16:creationId xmlns:a16="http://schemas.microsoft.com/office/drawing/2014/main" id="{8E53FE1B-B277-91AC-E990-3C4D6AFBC220}"/>
              </a:ext>
            </a:extLst>
          </p:cNvPr>
          <p:cNvSpPr>
            <a:spLocks noGrp="1"/>
          </p:cNvSpPr>
          <p:nvPr>
            <p:ph type="sldNum" sz="quarter" idx="5"/>
          </p:nvPr>
        </p:nvSpPr>
        <p:spPr/>
        <p:txBody>
          <a:bodyPr/>
          <a:lstStyle/>
          <a:p>
            <a:fld id="{E44BD3BF-AB75-DD48-8CE4-6A432DA3CE8E}" type="slidenum">
              <a:rPr lang="en-US" smtClean="0"/>
              <a:t>10</a:t>
            </a:fld>
            <a:endParaRPr lang="en-US"/>
          </a:p>
        </p:txBody>
      </p:sp>
    </p:spTree>
    <p:extLst>
      <p:ext uri="{BB962C8B-B14F-4D97-AF65-F5344CB8AC3E}">
        <p14:creationId xmlns:p14="http://schemas.microsoft.com/office/powerpoint/2010/main" val="2976429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r>
              <a:rPr lang="en-CA" sz="1200" b="0" i="0" kern="1200">
                <a:solidFill>
                  <a:schemeClr val="tx1"/>
                </a:solidFill>
                <a:effectLst/>
                <a:latin typeface="+mn-lt"/>
                <a:ea typeface="+mn-ea"/>
                <a:cs typeface="+mn-cs"/>
              </a:rPr>
              <a:t>Galvin M, Madden C, Maguire S, Heverin M, Vajda A, Staines A, Hardiman O. Patient journey to a specialist amyotrophic lateral sclerosis multidisciplinary clinic: an exploratory study. BMC Health Serv Res. 2015;15:571. </a:t>
            </a:r>
            <a:endParaRPr lang="en-CA"/>
          </a:p>
        </p:txBody>
      </p:sp>
      <p:sp>
        <p:nvSpPr>
          <p:cNvPr id="4" name="Slide Number Placeholder 3"/>
          <p:cNvSpPr>
            <a:spLocks noGrp="1"/>
          </p:cNvSpPr>
          <p:nvPr>
            <p:ph type="sldNum" sz="quarter" idx="5"/>
          </p:nvPr>
        </p:nvSpPr>
        <p:spPr/>
        <p:txBody>
          <a:bodyPr/>
          <a:lstStyle/>
          <a:p>
            <a:fld id="{E44BD3BF-AB75-DD48-8CE4-6A432DA3CE8E}" type="slidenum">
              <a:rPr lang="en-US" smtClean="0"/>
              <a:t>11</a:t>
            </a:fld>
            <a:endParaRPr lang="en-US"/>
          </a:p>
        </p:txBody>
      </p:sp>
    </p:spTree>
    <p:extLst>
      <p:ext uri="{BB962C8B-B14F-4D97-AF65-F5344CB8AC3E}">
        <p14:creationId xmlns:p14="http://schemas.microsoft.com/office/powerpoint/2010/main" val="4208092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E0517-033E-8384-DC78-4AFA8EDB7F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115727-9298-68FF-21A2-E72BAC641149}"/>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0DA6B6F6-0AF9-7D62-FD57-64F7BA140854}"/>
              </a:ext>
            </a:extLst>
          </p:cNvPr>
          <p:cNvSpPr>
            <a:spLocks noGrp="1"/>
          </p:cNvSpPr>
          <p:nvPr>
            <p:ph type="body" idx="1"/>
          </p:nvPr>
        </p:nvSpPr>
        <p:spPr/>
        <p:txBody>
          <a:bodyPr/>
          <a:lstStyle/>
          <a:p>
            <a:r>
              <a:rPr lang="en-CA" sz="1200" b="0" i="0" kern="1200">
                <a:solidFill>
                  <a:schemeClr val="tx1"/>
                </a:solidFill>
                <a:effectLst/>
                <a:latin typeface="+mn-lt"/>
                <a:ea typeface="+mn-ea"/>
                <a:cs typeface="+mn-cs"/>
              </a:rPr>
              <a:t>Gwathmey KG, Corcia P, McDermott CJ, Genge A, Sennfält S, de Carvalho M, Ingre C. Diagnostic delay in amyotrophic lateral sclerosis. Eur J Neurol. 2023 Sep;30(9):2595-2601. </a:t>
            </a:r>
          </a:p>
          <a:p>
            <a:r>
              <a:rPr lang="en-CA" sz="1200" b="0" i="0" kern="1200">
                <a:solidFill>
                  <a:schemeClr val="tx1"/>
                </a:solidFill>
                <a:effectLst/>
                <a:latin typeface="+mn-lt"/>
                <a:ea typeface="+mn-ea"/>
                <a:cs typeface="+mn-cs"/>
              </a:rPr>
              <a:t>Mitsumoto H, Kasarskis EJ, Simmons Z. Hastening the Diagnosis of Amyotrophic Lateral Sclerosis. Neurology. 2022 Jul 11;99(2):60-68. </a:t>
            </a:r>
            <a:endParaRPr lang="en-CA"/>
          </a:p>
        </p:txBody>
      </p:sp>
      <p:sp>
        <p:nvSpPr>
          <p:cNvPr id="4" name="Slide Number Placeholder 3">
            <a:extLst>
              <a:ext uri="{FF2B5EF4-FFF2-40B4-BE49-F238E27FC236}">
                <a16:creationId xmlns:a16="http://schemas.microsoft.com/office/drawing/2014/main" id="{FFD39A9E-EE0D-8D09-D64C-61612409F1EA}"/>
              </a:ext>
            </a:extLst>
          </p:cNvPr>
          <p:cNvSpPr>
            <a:spLocks noGrp="1"/>
          </p:cNvSpPr>
          <p:nvPr>
            <p:ph type="sldNum" sz="quarter" idx="5"/>
          </p:nvPr>
        </p:nvSpPr>
        <p:spPr/>
        <p:txBody>
          <a:bodyPr/>
          <a:lstStyle/>
          <a:p>
            <a:fld id="{E44BD3BF-AB75-DD48-8CE4-6A432DA3CE8E}" type="slidenum">
              <a:rPr lang="en-US" smtClean="0"/>
              <a:t>12</a:t>
            </a:fld>
            <a:endParaRPr lang="en-US"/>
          </a:p>
        </p:txBody>
      </p:sp>
    </p:spTree>
    <p:extLst>
      <p:ext uri="{BB962C8B-B14F-4D97-AF65-F5344CB8AC3E}">
        <p14:creationId xmlns:p14="http://schemas.microsoft.com/office/powerpoint/2010/main" val="2042274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10C0F-E329-B875-76B4-330B94F24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BA9E7-C0FA-92F9-A28A-93AFA4DC01C1}"/>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5BED6D5E-13BB-AF73-70D7-6B8A634BE26B}"/>
              </a:ext>
            </a:extLst>
          </p:cNvPr>
          <p:cNvSpPr>
            <a:spLocks noGrp="1"/>
          </p:cNvSpPr>
          <p:nvPr>
            <p:ph type="body" idx="1"/>
          </p:nvPr>
        </p:nvSpPr>
        <p:spPr/>
        <p:txBody>
          <a:bodyPr/>
          <a:lstStyle/>
          <a:p>
            <a:r>
              <a:rPr lang="en-CA" sz="1200" b="0" i="0" kern="1200">
                <a:solidFill>
                  <a:schemeClr val="tx1"/>
                </a:solidFill>
                <a:effectLst/>
                <a:latin typeface="+mn-lt"/>
                <a:ea typeface="+mn-ea"/>
                <a:cs typeface="+mn-cs"/>
              </a:rPr>
              <a:t>Miller RG, Jackson CE, Kasarskis EJ, England JD, Forshew D, Johnston W, Kalra S, Katz JS, Mitsumoto H, Rosenfeld J, Shoesmith C, Strong MJ, Woolley SC; Quality Standards Subcommittee of the American Academy of Neurology. Practice parameter update: the care of the patient with amyotrophic lateral sclerosis: multidisciplinary care, symptom management, and cognitive/behavioral impairment (an evidence-based review): report of the Quality Standards Subcommittee of the American Academy of Neurology. Neurology. 2009 Oct 13;73(15):1227-33. </a:t>
            </a:r>
            <a:endParaRPr lang="en-CA"/>
          </a:p>
        </p:txBody>
      </p:sp>
      <p:sp>
        <p:nvSpPr>
          <p:cNvPr id="4" name="Slide Number Placeholder 3">
            <a:extLst>
              <a:ext uri="{FF2B5EF4-FFF2-40B4-BE49-F238E27FC236}">
                <a16:creationId xmlns:a16="http://schemas.microsoft.com/office/drawing/2014/main" id="{3AB0BEF8-B56A-B1B1-DC42-6FDBC538FE2A}"/>
              </a:ext>
            </a:extLst>
          </p:cNvPr>
          <p:cNvSpPr>
            <a:spLocks noGrp="1"/>
          </p:cNvSpPr>
          <p:nvPr>
            <p:ph type="sldNum" sz="quarter" idx="5"/>
          </p:nvPr>
        </p:nvSpPr>
        <p:spPr/>
        <p:txBody>
          <a:bodyPr/>
          <a:lstStyle/>
          <a:p>
            <a:fld id="{E44BD3BF-AB75-DD48-8CE4-6A432DA3CE8E}" type="slidenum">
              <a:rPr lang="en-US" smtClean="0"/>
              <a:t>13</a:t>
            </a:fld>
            <a:endParaRPr lang="en-US"/>
          </a:p>
        </p:txBody>
      </p:sp>
    </p:spTree>
    <p:extLst>
      <p:ext uri="{BB962C8B-B14F-4D97-AF65-F5344CB8AC3E}">
        <p14:creationId xmlns:p14="http://schemas.microsoft.com/office/powerpoint/2010/main" val="108817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D92B8-9960-2C4F-811D-95C8D1ACF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BD840-9E58-4C3C-FFA6-57F7D20DA507}"/>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A97D6FF3-7010-63D5-98CA-7F0AA93CE59B}"/>
              </a:ext>
            </a:extLst>
          </p:cNvPr>
          <p:cNvSpPr>
            <a:spLocks noGrp="1"/>
          </p:cNvSpPr>
          <p:nvPr>
            <p:ph type="body" idx="1"/>
          </p:nvPr>
        </p:nvSpPr>
        <p:spPr/>
        <p:txBody>
          <a:bodyPr/>
          <a:lstStyle/>
          <a:p>
            <a:endParaRPr lang="en-CA" sz="1200" b="0" i="0" kern="1200">
              <a:solidFill>
                <a:schemeClr val="tx1"/>
              </a:solidFill>
              <a:effectLst/>
              <a:latin typeface="+mn-lt"/>
            </a:endParaRPr>
          </a:p>
          <a:p>
            <a:r>
              <a:rPr lang="en-CA" sz="1200" b="0" i="0" kern="1200">
                <a:solidFill>
                  <a:schemeClr val="tx1"/>
                </a:solidFill>
                <a:effectLst/>
                <a:latin typeface="+mn-lt"/>
                <a:ea typeface="+mn-ea"/>
                <a:cs typeface="+mn-cs"/>
              </a:rPr>
              <a:t> </a:t>
            </a:r>
            <a:endParaRPr lang="en-CA" sz="1200" b="0" i="0" kern="1200">
              <a:solidFill>
                <a:schemeClr val="tx1"/>
              </a:solidFill>
              <a:effectLst/>
              <a:latin typeface="+mn-lt"/>
            </a:endParaRPr>
          </a:p>
        </p:txBody>
      </p:sp>
      <p:sp>
        <p:nvSpPr>
          <p:cNvPr id="4" name="Slide Number Placeholder 3">
            <a:extLst>
              <a:ext uri="{FF2B5EF4-FFF2-40B4-BE49-F238E27FC236}">
                <a16:creationId xmlns:a16="http://schemas.microsoft.com/office/drawing/2014/main" id="{816CE98F-A231-E845-DACE-A13F789D290E}"/>
              </a:ext>
            </a:extLst>
          </p:cNvPr>
          <p:cNvSpPr>
            <a:spLocks noGrp="1"/>
          </p:cNvSpPr>
          <p:nvPr>
            <p:ph type="sldNum" sz="quarter" idx="5"/>
          </p:nvPr>
        </p:nvSpPr>
        <p:spPr/>
        <p:txBody>
          <a:bodyPr/>
          <a:lstStyle/>
          <a:p>
            <a:fld id="{E44BD3BF-AB75-DD48-8CE4-6A432DA3CE8E}" type="slidenum">
              <a:rPr lang="en-US" smtClean="0"/>
              <a:t>14</a:t>
            </a:fld>
            <a:endParaRPr lang="en-US"/>
          </a:p>
        </p:txBody>
      </p:sp>
    </p:spTree>
    <p:extLst>
      <p:ext uri="{BB962C8B-B14F-4D97-AF65-F5344CB8AC3E}">
        <p14:creationId xmlns:p14="http://schemas.microsoft.com/office/powerpoint/2010/main" val="796189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C7F98-3EEF-8E93-0A96-0BCF71B8C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0CD80F-6D82-A12A-4ECA-2EAD6E6E1E69}"/>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15C57842-2D31-0368-D11E-B1AABDEDB849}"/>
              </a:ext>
            </a:extLst>
          </p:cNvPr>
          <p:cNvSpPr>
            <a:spLocks noGrp="1"/>
          </p:cNvSpPr>
          <p:nvPr>
            <p:ph type="body" idx="1"/>
          </p:nvPr>
        </p:nvSpPr>
        <p:spPr/>
        <p:txBody>
          <a:bodyPr/>
          <a:lstStyle/>
          <a:p>
            <a:pPr marL="287655" indent="-287655">
              <a:buClr>
                <a:srgbClr val="57CFAC"/>
              </a:buClr>
              <a:buFont typeface="Wingdings" panose="05000000000000000000" pitchFamily="2" charset="2"/>
              <a:buChar char="§"/>
            </a:pPr>
            <a:r>
              <a:rPr lang="en-CA" sz="1800" noProof="0">
                <a:solidFill>
                  <a:schemeClr val="bg1"/>
                </a:solidFill>
              </a:rPr>
              <a:t>Many individuals diagnosed with ALS/MND experience a “frame shift” — redefining what brings meaning and joy to their lives</a:t>
            </a:r>
            <a:endParaRPr lang="en-US"/>
          </a:p>
          <a:p>
            <a:pPr marL="287655" indent="-287655">
              <a:buClr>
                <a:srgbClr val="57CFAC"/>
              </a:buClr>
              <a:buFont typeface="Wingdings" panose="05000000000000000000" pitchFamily="2" charset="2"/>
              <a:buChar char="§"/>
            </a:pPr>
            <a:r>
              <a:rPr lang="en-CA" sz="1800" noProof="0">
                <a:solidFill>
                  <a:schemeClr val="bg1"/>
                </a:solidFill>
              </a:rPr>
              <a:t>Early diagnosis enables individuals to:</a:t>
            </a:r>
            <a:endParaRPr lang="en-CA" sz="1800" noProof="0">
              <a:solidFill>
                <a:schemeClr val="bg1"/>
              </a:solidFill>
              <a:cs typeface="Open Sans"/>
            </a:endParaRPr>
          </a:p>
          <a:p>
            <a:pPr marL="553720" lvl="1" indent="-171450">
              <a:buClr>
                <a:srgbClr val="57CFAC"/>
              </a:buClr>
              <a:buFont typeface="Courier New" panose="02070309020205020404" pitchFamily="49" charset="0"/>
              <a:buChar char="o"/>
            </a:pPr>
            <a:r>
              <a:rPr lang="en-CA" sz="1400" noProof="0">
                <a:solidFill>
                  <a:schemeClr val="bg1"/>
                </a:solidFill>
                <a:ea typeface="Roboto"/>
              </a:rPr>
              <a:t>Make critical life decisions, such as where to live or how to plan financially, </a:t>
            </a:r>
            <a:r>
              <a:rPr lang="en-CA" sz="1400" i="1" noProof="0">
                <a:solidFill>
                  <a:schemeClr val="bg1"/>
                </a:solidFill>
                <a:ea typeface="Roboto"/>
              </a:rPr>
              <a:t>before</a:t>
            </a:r>
            <a:r>
              <a:rPr lang="en-CA" sz="1400" noProof="0">
                <a:solidFill>
                  <a:schemeClr val="bg1"/>
                </a:solidFill>
                <a:ea typeface="Roboto"/>
              </a:rPr>
              <a:t> function declines</a:t>
            </a:r>
            <a:endParaRPr lang="en-CA" sz="1400" noProof="0">
              <a:solidFill>
                <a:schemeClr val="bg1"/>
              </a:solidFill>
              <a:ea typeface="Roboto"/>
              <a:cs typeface="Open Sans"/>
            </a:endParaRPr>
          </a:p>
          <a:p>
            <a:pPr marL="553720" lvl="1" indent="-171450">
              <a:buClr>
                <a:srgbClr val="57CFAC"/>
              </a:buClr>
              <a:buFont typeface="Courier New" panose="02070309020205020404" pitchFamily="49" charset="0"/>
              <a:buChar char="o"/>
            </a:pPr>
            <a:r>
              <a:rPr lang="en-CA" sz="1400" noProof="0">
                <a:solidFill>
                  <a:schemeClr val="bg1"/>
                </a:solidFill>
                <a:ea typeface="Roboto"/>
              </a:rPr>
              <a:t>Make informed life decisions that are aligned with future needs (eg, buying a new car may not be an appropriate decision given future mobility challenges)</a:t>
            </a:r>
            <a:endParaRPr lang="en-CA" sz="1400" noProof="0">
              <a:solidFill>
                <a:schemeClr val="bg1"/>
              </a:solidFill>
              <a:ea typeface="Roboto"/>
              <a:cs typeface="Open Sans"/>
            </a:endParaRP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Simmons Z. Patient-Perceived Outcomes and Quality of Life in ALS. Neurotherapeutics. 2015 Apr;12(2):394-402. </a:t>
            </a:r>
            <a:endParaRPr lang="en-CA"/>
          </a:p>
        </p:txBody>
      </p:sp>
      <p:sp>
        <p:nvSpPr>
          <p:cNvPr id="4" name="Slide Number Placeholder 3">
            <a:extLst>
              <a:ext uri="{FF2B5EF4-FFF2-40B4-BE49-F238E27FC236}">
                <a16:creationId xmlns:a16="http://schemas.microsoft.com/office/drawing/2014/main" id="{0E965494-3C3D-E552-72DB-C74BFD1B6143}"/>
              </a:ext>
            </a:extLst>
          </p:cNvPr>
          <p:cNvSpPr>
            <a:spLocks noGrp="1"/>
          </p:cNvSpPr>
          <p:nvPr>
            <p:ph type="sldNum" sz="quarter" idx="5"/>
          </p:nvPr>
        </p:nvSpPr>
        <p:spPr/>
        <p:txBody>
          <a:bodyPr/>
          <a:lstStyle/>
          <a:p>
            <a:fld id="{E44BD3BF-AB75-DD48-8CE4-6A432DA3CE8E}" type="slidenum">
              <a:rPr lang="en-US" smtClean="0"/>
              <a:t>15</a:t>
            </a:fld>
            <a:endParaRPr lang="en-US"/>
          </a:p>
        </p:txBody>
      </p:sp>
    </p:spTree>
    <p:extLst>
      <p:ext uri="{BB962C8B-B14F-4D97-AF65-F5344CB8AC3E}">
        <p14:creationId xmlns:p14="http://schemas.microsoft.com/office/powerpoint/2010/main" val="862410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A1E20-0E4E-C485-6F37-530AA3E90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568A8-501D-E7D3-475F-FC7F34E355E1}"/>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37DD9457-B205-51AE-1585-C2E6864C238E}"/>
              </a:ext>
            </a:extLst>
          </p:cNvPr>
          <p:cNvSpPr>
            <a:spLocks noGrp="1"/>
          </p:cNvSpPr>
          <p:nvPr>
            <p:ph type="body" idx="1"/>
          </p:nvPr>
        </p:nvSpPr>
        <p:spPr/>
        <p:txBody>
          <a:bodyPr/>
          <a:lstStyle/>
          <a:p>
            <a:r>
              <a:rPr lang="en-US" sz="1200" b="0" i="0" kern="1200">
                <a:solidFill>
                  <a:schemeClr val="tx1"/>
                </a:solidFill>
                <a:effectLst/>
                <a:latin typeface="+mn-lt"/>
                <a:ea typeface="+mn-ea"/>
                <a:cs typeface="+mn-cs"/>
              </a:rPr>
              <a:t>Jiang J, Wang Y, Deng M. New developments and opportunities in drugs being trialed for amyotrophic lateral sclerosis from 2020 to 2022. Front Pharmacol. 2022 Nov 28;13:1054006. </a:t>
            </a:r>
          </a:p>
          <a:p>
            <a:r>
              <a:rPr lang="en-CA" sz="1200" b="0" i="0" kern="1200">
                <a:solidFill>
                  <a:schemeClr val="tx1"/>
                </a:solidFill>
                <a:effectLst/>
                <a:latin typeface="+mn-lt"/>
                <a:ea typeface="+mn-ea"/>
                <a:cs typeface="+mn-cs"/>
              </a:rPr>
              <a:t>Martinez-Gonzalez L, Martinez A. Emerging clinical investigational drugs for the treatment of amyotrophic lateral sclerosis. Expert Opin Investig Drugs. 2023 Feb;32(2):141-160. </a:t>
            </a:r>
          </a:p>
          <a:p>
            <a:r>
              <a:rPr lang="en-CA" sz="1200" b="0" i="0" kern="1200">
                <a:solidFill>
                  <a:schemeClr val="tx1"/>
                </a:solidFill>
                <a:effectLst/>
                <a:latin typeface="+mn-lt"/>
                <a:ea typeface="+mn-ea"/>
                <a:cs typeface="+mn-cs"/>
              </a:rPr>
              <a:t>De Marchi F, Lombardi I, Bombaci A, Diamanti L, Olivero M, Perciballi E, Tornabene D, Vulcano E, Ferrari D, Mazzini L. Recent therapeutic advances in the treatment and management of amyotrophic lateral sclerosis: the era of regenerative medicine. Expert Rev Neurother. 2025 Jul;25(7):773-789. </a:t>
            </a:r>
          </a:p>
          <a:p>
            <a:r>
              <a:rPr lang="en-CA" sz="1200" b="0" i="0" kern="1200">
                <a:solidFill>
                  <a:schemeClr val="tx1"/>
                </a:solidFill>
                <a:effectLst/>
                <a:latin typeface="+mn-lt"/>
                <a:ea typeface="+mn-ea"/>
                <a:cs typeface="+mn-cs"/>
              </a:rPr>
              <a:t>Rizea RE, Corlatescu AD, Costin HP, Dumitru A, Ciurea AV. Understanding Amyotrophic Lateral Sclerosis: Pathophysiology, Diagnosis, and Therapeutic Advances. Int J Mol Sci. 2024 Sep 15;25(18):9966. </a:t>
            </a:r>
            <a:endParaRPr lang="en-CA"/>
          </a:p>
          <a:p>
            <a:endParaRPr lang="en-CA"/>
          </a:p>
          <a:p>
            <a:endParaRPr lang="en-CA"/>
          </a:p>
        </p:txBody>
      </p:sp>
      <p:sp>
        <p:nvSpPr>
          <p:cNvPr id="4" name="Slide Number Placeholder 3">
            <a:extLst>
              <a:ext uri="{FF2B5EF4-FFF2-40B4-BE49-F238E27FC236}">
                <a16:creationId xmlns:a16="http://schemas.microsoft.com/office/drawing/2014/main" id="{7086F99A-BEEE-F51E-9CA2-E1E904B688E6}"/>
              </a:ext>
            </a:extLst>
          </p:cNvPr>
          <p:cNvSpPr>
            <a:spLocks noGrp="1"/>
          </p:cNvSpPr>
          <p:nvPr>
            <p:ph type="sldNum" sz="quarter" idx="5"/>
          </p:nvPr>
        </p:nvSpPr>
        <p:spPr/>
        <p:txBody>
          <a:bodyPr/>
          <a:lstStyle/>
          <a:p>
            <a:fld id="{E44BD3BF-AB75-DD48-8CE4-6A432DA3CE8E}" type="slidenum">
              <a:rPr lang="en-US" smtClean="0"/>
              <a:t>16</a:t>
            </a:fld>
            <a:endParaRPr lang="en-US"/>
          </a:p>
        </p:txBody>
      </p:sp>
    </p:spTree>
    <p:extLst>
      <p:ext uri="{BB962C8B-B14F-4D97-AF65-F5344CB8AC3E}">
        <p14:creationId xmlns:p14="http://schemas.microsoft.com/office/powerpoint/2010/main" val="3597193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5AAD0-8E96-5EAD-5648-737D5B13C1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AAF141-9FE3-FDCC-16E5-CEBA7865C986}"/>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B790CFA9-05B7-F8A3-2652-A920E8BBF975}"/>
              </a:ext>
            </a:extLst>
          </p:cNvPr>
          <p:cNvSpPr>
            <a:spLocks noGrp="1"/>
          </p:cNvSpPr>
          <p:nvPr>
            <p:ph type="body" idx="1"/>
          </p:nvPr>
        </p:nvSpPr>
        <p:spPr/>
        <p:txBody>
          <a:bodyPr/>
          <a:lstStyle/>
          <a:p>
            <a:r>
              <a:rPr lang="en-CA" sz="1200" b="0" i="0" kern="1200">
                <a:solidFill>
                  <a:schemeClr val="tx1"/>
                </a:solidFill>
                <a:effectLst/>
                <a:latin typeface="+mn-lt"/>
                <a:ea typeface="+mn-ea"/>
                <a:cs typeface="+mn-cs"/>
              </a:rPr>
              <a:t>Reynolds SJ, Chhetri SK. Specialist referrals and diagnostic delays in motor neurone disease: Mapping patients' journey through hoops and hurdles in healthcare. Clin Med (Lond). 2024 Jul;24(4):100228.</a:t>
            </a:r>
            <a:endParaRPr lang="en-CA"/>
          </a:p>
        </p:txBody>
      </p:sp>
      <p:sp>
        <p:nvSpPr>
          <p:cNvPr id="4" name="Slide Number Placeholder 3">
            <a:extLst>
              <a:ext uri="{FF2B5EF4-FFF2-40B4-BE49-F238E27FC236}">
                <a16:creationId xmlns:a16="http://schemas.microsoft.com/office/drawing/2014/main" id="{2F5F6545-09BD-CD65-467E-FB1634FFB085}"/>
              </a:ext>
            </a:extLst>
          </p:cNvPr>
          <p:cNvSpPr>
            <a:spLocks noGrp="1"/>
          </p:cNvSpPr>
          <p:nvPr>
            <p:ph type="sldNum" sz="quarter" idx="5"/>
          </p:nvPr>
        </p:nvSpPr>
        <p:spPr/>
        <p:txBody>
          <a:bodyPr/>
          <a:lstStyle/>
          <a:p>
            <a:fld id="{E44BD3BF-AB75-DD48-8CE4-6A432DA3CE8E}" type="slidenum">
              <a:rPr lang="en-US" smtClean="0"/>
              <a:t>17</a:t>
            </a:fld>
            <a:endParaRPr lang="en-US"/>
          </a:p>
        </p:txBody>
      </p:sp>
    </p:spTree>
    <p:extLst>
      <p:ext uri="{BB962C8B-B14F-4D97-AF65-F5344CB8AC3E}">
        <p14:creationId xmlns:p14="http://schemas.microsoft.com/office/powerpoint/2010/main" val="2172761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BB0DB-4481-EB8D-E39D-575EBE66F7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127BE8-27B7-9198-F41A-9F41C7A9226A}"/>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A550831E-002A-A290-5CB4-F34D930435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t>42.9% of the patients had 3 contact points before arriving at the </a:t>
            </a:r>
            <a:r>
              <a:rPr lang="en-IE" err="1"/>
              <a:t>mdt</a:t>
            </a:r>
            <a:r>
              <a:rPr lang="en-IE"/>
              <a:t> clinic</a:t>
            </a:r>
          </a:p>
        </p:txBody>
      </p:sp>
      <p:sp>
        <p:nvSpPr>
          <p:cNvPr id="4" name="Slide Number Placeholder 3">
            <a:extLst>
              <a:ext uri="{FF2B5EF4-FFF2-40B4-BE49-F238E27FC236}">
                <a16:creationId xmlns:a16="http://schemas.microsoft.com/office/drawing/2014/main" id="{529197D2-C77B-8560-621C-46D92B009D34}"/>
              </a:ext>
            </a:extLst>
          </p:cNvPr>
          <p:cNvSpPr>
            <a:spLocks noGrp="1"/>
          </p:cNvSpPr>
          <p:nvPr>
            <p:ph type="sldNum" sz="quarter" idx="5"/>
          </p:nvPr>
        </p:nvSpPr>
        <p:spPr/>
        <p:txBody>
          <a:bodyPr/>
          <a:lstStyle/>
          <a:p>
            <a:fld id="{F1818CCC-BE0F-49C9-B2CD-133ADAF53432}" type="slidenum">
              <a:rPr lang="en-CA" smtClean="0"/>
              <a:t>18</a:t>
            </a:fld>
            <a:endParaRPr lang="en-CA"/>
          </a:p>
        </p:txBody>
      </p:sp>
    </p:spTree>
    <p:extLst>
      <p:ext uri="{BB962C8B-B14F-4D97-AF65-F5344CB8AC3E}">
        <p14:creationId xmlns:p14="http://schemas.microsoft.com/office/powerpoint/2010/main" val="2861672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C605B-7162-E33A-FCA1-E71265923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260451-0DBC-179C-D880-2507BFCEF8A5}"/>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0CD5CE04-CFAD-ABF4-E04B-346C840CC854}"/>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54E839A1-55D6-1471-6764-21F0D0560BF4}"/>
              </a:ext>
            </a:extLst>
          </p:cNvPr>
          <p:cNvSpPr>
            <a:spLocks noGrp="1"/>
          </p:cNvSpPr>
          <p:nvPr>
            <p:ph type="sldNum" sz="quarter" idx="5"/>
          </p:nvPr>
        </p:nvSpPr>
        <p:spPr/>
        <p:txBody>
          <a:bodyPr/>
          <a:lstStyle/>
          <a:p>
            <a:fld id="{F1818CCC-BE0F-49C9-B2CD-133ADAF53432}" type="slidenum">
              <a:rPr lang="en-CA" smtClean="0"/>
              <a:t>19</a:t>
            </a:fld>
            <a:endParaRPr lang="en-CA"/>
          </a:p>
        </p:txBody>
      </p:sp>
    </p:spTree>
    <p:extLst>
      <p:ext uri="{BB962C8B-B14F-4D97-AF65-F5344CB8AC3E}">
        <p14:creationId xmlns:p14="http://schemas.microsoft.com/office/powerpoint/2010/main" val="2379228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2</a:t>
            </a:fld>
            <a:endParaRPr lang="en-CA"/>
          </a:p>
        </p:txBody>
      </p:sp>
    </p:spTree>
    <p:extLst>
      <p:ext uri="{BB962C8B-B14F-4D97-AF65-F5344CB8AC3E}">
        <p14:creationId xmlns:p14="http://schemas.microsoft.com/office/powerpoint/2010/main" val="142128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E8EA2-6817-FFDF-FBC5-799803BC3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065F8-C50F-3E78-FCFD-9FD047E0B022}"/>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CAFC9248-1102-AF4C-BA2B-19AABE1EFE25}"/>
              </a:ext>
            </a:extLst>
          </p:cNvPr>
          <p:cNvSpPr>
            <a:spLocks noGrp="1"/>
          </p:cNvSpPr>
          <p:nvPr>
            <p:ph type="body" idx="1"/>
          </p:nvPr>
        </p:nvSpPr>
        <p:spPr/>
        <p:txBody>
          <a:bodyPr/>
          <a:lstStyle/>
          <a:p>
            <a:r>
              <a:rPr lang="en-CA" b="1"/>
              <a:t>This slide illustrates the critical role that non-ALS/MND clinicians play in determining diagnostic timelines, as their recognition of signs and symptoms and timely referrals can significantly speed up the path to an ALS/MND diagnosis. </a:t>
            </a:r>
            <a:r>
              <a:rPr lang="en-CA"/>
              <a:t>People with ALS/MND symptoms often consult their primary physician first, while some may consult neurologists and other specialists, such as otolaryngologists, orthopedic surgeons, or neurosurgeons. Arrows indicate the many different paths to reach the diagnosis of ALS/MND. Red thick arrows denote less common paths that often derail the expected paths to diagnosis. Every physician during this process may order tests, including multiple neuroimaging procedures and electrodiagnostic studies (nerve conduction studies and EMGs), which require time. Some patients might undergo inappropriate interventions, resulting in a long delay to a correct diagnosis. Scheduling and general logistics of obtaining appointments take time as well. These waiting periods sum up to create the observed long duration from symptom onset to the diagnosis of ALS/MND.</a:t>
            </a:r>
            <a:endParaRPr lang="en-US"/>
          </a:p>
          <a:p>
            <a:endParaRPr lang="en-CA"/>
          </a:p>
        </p:txBody>
      </p:sp>
      <p:sp>
        <p:nvSpPr>
          <p:cNvPr id="4" name="Slide Number Placeholder 3">
            <a:extLst>
              <a:ext uri="{FF2B5EF4-FFF2-40B4-BE49-F238E27FC236}">
                <a16:creationId xmlns:a16="http://schemas.microsoft.com/office/drawing/2014/main" id="{16FFE1AF-B7E2-30F2-EF37-04511AFC585D}"/>
              </a:ext>
            </a:extLst>
          </p:cNvPr>
          <p:cNvSpPr>
            <a:spLocks noGrp="1"/>
          </p:cNvSpPr>
          <p:nvPr>
            <p:ph type="sldNum" sz="quarter" idx="5"/>
          </p:nvPr>
        </p:nvSpPr>
        <p:spPr/>
        <p:txBody>
          <a:bodyPr/>
          <a:lstStyle/>
          <a:p>
            <a:fld id="{F1818CCC-BE0F-49C9-B2CD-133ADAF53432}" type="slidenum">
              <a:rPr lang="en-CA" smtClean="0"/>
              <a:t>20</a:t>
            </a:fld>
            <a:endParaRPr lang="en-CA"/>
          </a:p>
        </p:txBody>
      </p:sp>
    </p:spTree>
    <p:extLst>
      <p:ext uri="{BB962C8B-B14F-4D97-AF65-F5344CB8AC3E}">
        <p14:creationId xmlns:p14="http://schemas.microsoft.com/office/powerpoint/2010/main" val="3771143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D9BB2-3CCC-C0AD-8E73-CFD32E968C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2835E-44D1-5945-807B-DD4B98C9CF29}"/>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8BCC3105-B088-5AD4-F522-D1E0812716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A78CAB-DC56-3F81-8C36-9E3B4B664FAC}"/>
              </a:ext>
            </a:extLst>
          </p:cNvPr>
          <p:cNvSpPr>
            <a:spLocks noGrp="1"/>
          </p:cNvSpPr>
          <p:nvPr>
            <p:ph type="sldNum" sz="quarter" idx="5"/>
          </p:nvPr>
        </p:nvSpPr>
        <p:spPr/>
        <p:txBody>
          <a:bodyPr/>
          <a:lstStyle/>
          <a:p>
            <a:fld id="{F1818CCC-BE0F-49C9-B2CD-133ADAF53432}" type="slidenum">
              <a:rPr lang="en-CA" smtClean="0"/>
              <a:t>21</a:t>
            </a:fld>
            <a:endParaRPr lang="en-CA"/>
          </a:p>
        </p:txBody>
      </p:sp>
    </p:spTree>
    <p:extLst>
      <p:ext uri="{BB962C8B-B14F-4D97-AF65-F5344CB8AC3E}">
        <p14:creationId xmlns:p14="http://schemas.microsoft.com/office/powerpoint/2010/main" val="3324088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66142-7044-1525-D32B-3F67A231C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8F187E-A8A5-FCAD-EF10-6412C1ADF6E0}"/>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C63F29D3-D8CA-3C11-19F6-30C7D0783E1C}"/>
              </a:ext>
            </a:extLst>
          </p:cNvPr>
          <p:cNvSpPr>
            <a:spLocks noGrp="1"/>
          </p:cNvSpPr>
          <p:nvPr>
            <p:ph type="body" idx="1"/>
          </p:nvPr>
        </p:nvSpPr>
        <p:spPr/>
        <p:txBody>
          <a:bodyPr/>
          <a:lstStyle/>
          <a:p>
            <a:r>
              <a:rPr lang="fr-CA" err="1">
                <a:solidFill>
                  <a:srgbClr val="1B1B1B"/>
                </a:solidFill>
              </a:rPr>
              <a:t>Maksymowicz</a:t>
            </a:r>
            <a:r>
              <a:rPr lang="fr-CA">
                <a:solidFill>
                  <a:srgbClr val="1B1B1B"/>
                </a:solidFill>
              </a:rPr>
              <a:t> S, </a:t>
            </a:r>
            <a:r>
              <a:rPr lang="fr-CA" err="1">
                <a:solidFill>
                  <a:srgbClr val="1B1B1B"/>
                </a:solidFill>
              </a:rPr>
              <a:t>Libura</a:t>
            </a:r>
            <a:r>
              <a:rPr lang="fr-CA">
                <a:solidFill>
                  <a:srgbClr val="1B1B1B"/>
                </a:solidFill>
              </a:rPr>
              <a:t> M, </a:t>
            </a:r>
            <a:r>
              <a:rPr lang="fr-CA" err="1">
                <a:solidFill>
                  <a:srgbClr val="1B1B1B"/>
                </a:solidFill>
              </a:rPr>
              <a:t>Malarkiewicz</a:t>
            </a:r>
            <a:r>
              <a:rPr lang="fr-CA">
                <a:solidFill>
                  <a:srgbClr val="1B1B1B"/>
                </a:solidFill>
              </a:rPr>
              <a:t> P. </a:t>
            </a:r>
            <a:r>
              <a:rPr lang="fr-CA" err="1">
                <a:solidFill>
                  <a:srgbClr val="1B1B1B"/>
                </a:solidFill>
              </a:rPr>
              <a:t>Overcoming</a:t>
            </a:r>
            <a:r>
              <a:rPr lang="fr-CA">
                <a:solidFill>
                  <a:srgbClr val="1B1B1B"/>
                </a:solidFill>
              </a:rPr>
              <a:t> </a:t>
            </a:r>
            <a:r>
              <a:rPr lang="fr-CA" err="1">
                <a:solidFill>
                  <a:srgbClr val="1B1B1B"/>
                </a:solidFill>
              </a:rPr>
              <a:t>therapeutic</a:t>
            </a:r>
            <a:r>
              <a:rPr lang="fr-CA">
                <a:solidFill>
                  <a:srgbClr val="1B1B1B"/>
                </a:solidFill>
              </a:rPr>
              <a:t> </a:t>
            </a:r>
            <a:r>
              <a:rPr lang="fr-CA" err="1">
                <a:solidFill>
                  <a:srgbClr val="1B1B1B"/>
                </a:solidFill>
              </a:rPr>
              <a:t>nihilism</a:t>
            </a:r>
            <a:r>
              <a:rPr lang="fr-CA">
                <a:solidFill>
                  <a:srgbClr val="1B1B1B"/>
                </a:solidFill>
              </a:rPr>
              <a:t>. Breaking </a:t>
            </a:r>
            <a:r>
              <a:rPr lang="fr-CA" err="1">
                <a:solidFill>
                  <a:srgbClr val="1B1B1B"/>
                </a:solidFill>
              </a:rPr>
              <a:t>bad</a:t>
            </a:r>
            <a:r>
              <a:rPr lang="fr-CA">
                <a:solidFill>
                  <a:srgbClr val="1B1B1B"/>
                </a:solidFill>
              </a:rPr>
              <a:t> news of </a:t>
            </a:r>
            <a:r>
              <a:rPr lang="fr-CA" err="1">
                <a:solidFill>
                  <a:srgbClr val="1B1B1B"/>
                </a:solidFill>
              </a:rPr>
              <a:t>amyotrophic</a:t>
            </a:r>
            <a:r>
              <a:rPr lang="fr-CA">
                <a:solidFill>
                  <a:srgbClr val="1B1B1B"/>
                </a:solidFill>
              </a:rPr>
              <a:t> </a:t>
            </a:r>
            <a:r>
              <a:rPr lang="fr-CA" err="1">
                <a:solidFill>
                  <a:srgbClr val="1B1B1B"/>
                </a:solidFill>
              </a:rPr>
              <a:t>lateral</a:t>
            </a:r>
            <a:r>
              <a:rPr lang="fr-CA">
                <a:solidFill>
                  <a:srgbClr val="1B1B1B"/>
                </a:solidFill>
              </a:rPr>
              <a:t> </a:t>
            </a:r>
            <a:r>
              <a:rPr lang="fr-CA" err="1">
                <a:solidFill>
                  <a:srgbClr val="1B1B1B"/>
                </a:solidFill>
              </a:rPr>
              <a:t>sclerosis</a:t>
            </a:r>
            <a:r>
              <a:rPr lang="fr-CA">
                <a:solidFill>
                  <a:srgbClr val="1B1B1B"/>
                </a:solidFill>
              </a:rPr>
              <a:t>-a patient-</a:t>
            </a:r>
            <a:r>
              <a:rPr lang="fr-CA" err="1">
                <a:solidFill>
                  <a:srgbClr val="1B1B1B"/>
                </a:solidFill>
              </a:rPr>
              <a:t>centred</a:t>
            </a:r>
            <a:r>
              <a:rPr lang="fr-CA">
                <a:solidFill>
                  <a:srgbClr val="1B1B1B"/>
                </a:solidFill>
              </a:rPr>
              <a:t> perspective in rare </a:t>
            </a:r>
            <a:r>
              <a:rPr lang="fr-CA" err="1">
                <a:solidFill>
                  <a:srgbClr val="1B1B1B"/>
                </a:solidFill>
              </a:rPr>
              <a:t>diseases</a:t>
            </a:r>
            <a:r>
              <a:rPr lang="fr-CA">
                <a:solidFill>
                  <a:srgbClr val="1B1B1B"/>
                </a:solidFill>
              </a:rPr>
              <a:t>. </a:t>
            </a:r>
            <a:r>
              <a:rPr lang="fr-CA" err="1">
                <a:solidFill>
                  <a:srgbClr val="1B1B1B"/>
                </a:solidFill>
              </a:rPr>
              <a:t>Neurol</a:t>
            </a:r>
            <a:r>
              <a:rPr lang="fr-CA">
                <a:solidFill>
                  <a:srgbClr val="1B1B1B"/>
                </a:solidFill>
              </a:rPr>
              <a:t> </a:t>
            </a:r>
            <a:r>
              <a:rPr lang="fr-CA" err="1">
                <a:solidFill>
                  <a:srgbClr val="1B1B1B"/>
                </a:solidFill>
              </a:rPr>
              <a:t>Sci</a:t>
            </a:r>
            <a:r>
              <a:rPr lang="fr-CA">
                <a:solidFill>
                  <a:srgbClr val="1B1B1B"/>
                </a:solidFill>
              </a:rPr>
              <a:t>. 2022 Jul;43(7):4257-4265.</a:t>
            </a:r>
            <a:endParaRPr lang="en-US"/>
          </a:p>
        </p:txBody>
      </p:sp>
      <p:sp>
        <p:nvSpPr>
          <p:cNvPr id="4" name="Slide Number Placeholder 3">
            <a:extLst>
              <a:ext uri="{FF2B5EF4-FFF2-40B4-BE49-F238E27FC236}">
                <a16:creationId xmlns:a16="http://schemas.microsoft.com/office/drawing/2014/main" id="{9F22A660-9E0C-99C7-6111-E6F74F85624E}"/>
              </a:ext>
            </a:extLst>
          </p:cNvPr>
          <p:cNvSpPr>
            <a:spLocks noGrp="1"/>
          </p:cNvSpPr>
          <p:nvPr>
            <p:ph type="sldNum" sz="quarter" idx="5"/>
          </p:nvPr>
        </p:nvSpPr>
        <p:spPr/>
        <p:txBody>
          <a:bodyPr/>
          <a:lstStyle/>
          <a:p>
            <a:fld id="{F1818CCC-BE0F-49C9-B2CD-133ADAF53432}" type="slidenum">
              <a:rPr lang="en-CA" smtClean="0"/>
              <a:t>22</a:t>
            </a:fld>
            <a:endParaRPr lang="en-CA"/>
          </a:p>
        </p:txBody>
      </p:sp>
    </p:spTree>
    <p:extLst>
      <p:ext uri="{BB962C8B-B14F-4D97-AF65-F5344CB8AC3E}">
        <p14:creationId xmlns:p14="http://schemas.microsoft.com/office/powerpoint/2010/main" val="3968713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E3F3E-9ECE-BD1D-E7A2-094BF5893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25B1F-2AFB-9543-045B-EDF91C333C41}"/>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9ED667C6-7A7F-B72E-DBCD-80680E86F65F}"/>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B2781B3A-EC23-B73E-3241-F3F5FB3A5000}"/>
              </a:ext>
            </a:extLst>
          </p:cNvPr>
          <p:cNvSpPr>
            <a:spLocks noGrp="1"/>
          </p:cNvSpPr>
          <p:nvPr>
            <p:ph type="sldNum" sz="quarter" idx="5"/>
          </p:nvPr>
        </p:nvSpPr>
        <p:spPr/>
        <p:txBody>
          <a:bodyPr/>
          <a:lstStyle/>
          <a:p>
            <a:fld id="{F1818CCC-BE0F-49C9-B2CD-133ADAF53432}" type="slidenum">
              <a:rPr lang="en-CA" smtClean="0"/>
              <a:t>23</a:t>
            </a:fld>
            <a:endParaRPr lang="en-CA"/>
          </a:p>
        </p:txBody>
      </p:sp>
    </p:spTree>
    <p:extLst>
      <p:ext uri="{BB962C8B-B14F-4D97-AF65-F5344CB8AC3E}">
        <p14:creationId xmlns:p14="http://schemas.microsoft.com/office/powerpoint/2010/main" val="1771079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24</a:t>
            </a:fld>
            <a:endParaRPr lang="en-CA"/>
          </a:p>
        </p:txBody>
      </p:sp>
    </p:spTree>
    <p:extLst>
      <p:ext uri="{BB962C8B-B14F-4D97-AF65-F5344CB8AC3E}">
        <p14:creationId xmlns:p14="http://schemas.microsoft.com/office/powerpoint/2010/main" val="965699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FD965-8579-9B66-7687-770223286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32C0D7-39E2-69B6-CDCA-17208D980A91}"/>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04B8CBD8-564A-546E-64E1-13EE8C8C28BD}"/>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8E3B378D-5582-DEE8-49D6-EDB6E6803E6D}"/>
              </a:ext>
            </a:extLst>
          </p:cNvPr>
          <p:cNvSpPr>
            <a:spLocks noGrp="1"/>
          </p:cNvSpPr>
          <p:nvPr>
            <p:ph type="sldNum" sz="quarter" idx="5"/>
          </p:nvPr>
        </p:nvSpPr>
        <p:spPr/>
        <p:txBody>
          <a:bodyPr/>
          <a:lstStyle/>
          <a:p>
            <a:fld id="{F1818CCC-BE0F-49C9-B2CD-133ADAF53432}" type="slidenum">
              <a:rPr lang="en-CA" smtClean="0"/>
              <a:t>25</a:t>
            </a:fld>
            <a:endParaRPr lang="en-CA"/>
          </a:p>
        </p:txBody>
      </p:sp>
    </p:spTree>
    <p:extLst>
      <p:ext uri="{BB962C8B-B14F-4D97-AF65-F5344CB8AC3E}">
        <p14:creationId xmlns:p14="http://schemas.microsoft.com/office/powerpoint/2010/main" val="4275498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9DDEF-5016-4409-047D-B1D97AD205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E954A-4B4A-4EB2-380A-AF232741C1D2}"/>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392323FF-1DE2-8FED-9085-0A77731F7BE1}"/>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B1D69051-A245-2F7F-5254-D03CD0123648}"/>
              </a:ext>
            </a:extLst>
          </p:cNvPr>
          <p:cNvSpPr>
            <a:spLocks noGrp="1"/>
          </p:cNvSpPr>
          <p:nvPr>
            <p:ph type="sldNum" sz="quarter" idx="5"/>
          </p:nvPr>
        </p:nvSpPr>
        <p:spPr/>
        <p:txBody>
          <a:bodyPr/>
          <a:lstStyle/>
          <a:p>
            <a:fld id="{F1818CCC-BE0F-49C9-B2CD-133ADAF53432}" type="slidenum">
              <a:rPr lang="en-CA" smtClean="0"/>
              <a:t>26</a:t>
            </a:fld>
            <a:endParaRPr lang="en-CA"/>
          </a:p>
        </p:txBody>
      </p:sp>
    </p:spTree>
    <p:extLst>
      <p:ext uri="{BB962C8B-B14F-4D97-AF65-F5344CB8AC3E}">
        <p14:creationId xmlns:p14="http://schemas.microsoft.com/office/powerpoint/2010/main" val="1866213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BB4CB-168B-FA5D-17C6-A2E80001B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E177A-DC44-6CB3-4119-F3043E1CBE2E}"/>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F759CB83-0650-32B5-A9DD-65921C7456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a:solidFill>
                  <a:srgbClr val="212121"/>
                </a:solidFill>
                <a:effectLst/>
                <a:latin typeface="BlinkMacSystemFont"/>
              </a:rPr>
              <a:t>Reynolds SJ, Chhetri SK. Specialist referrals and diagnostic delays in motor neurone disease: Mapping patients' journey through hoops and hurdles in healthcare. Clin Med (Lond). 2024 Jul;24(4):100228. </a:t>
            </a:r>
            <a:endParaRPr lang="en-CA" sz="1200"/>
          </a:p>
          <a:p>
            <a:endParaRPr lang="en-CA"/>
          </a:p>
        </p:txBody>
      </p:sp>
      <p:sp>
        <p:nvSpPr>
          <p:cNvPr id="4" name="Slide Number Placeholder 3">
            <a:extLst>
              <a:ext uri="{FF2B5EF4-FFF2-40B4-BE49-F238E27FC236}">
                <a16:creationId xmlns:a16="http://schemas.microsoft.com/office/drawing/2014/main" id="{84630726-146C-B59D-FB4A-743687908D06}"/>
              </a:ext>
            </a:extLst>
          </p:cNvPr>
          <p:cNvSpPr>
            <a:spLocks noGrp="1"/>
          </p:cNvSpPr>
          <p:nvPr>
            <p:ph type="sldNum" sz="quarter" idx="5"/>
          </p:nvPr>
        </p:nvSpPr>
        <p:spPr/>
        <p:txBody>
          <a:bodyPr/>
          <a:lstStyle/>
          <a:p>
            <a:fld id="{E44BD3BF-AB75-DD48-8CE4-6A432DA3CE8E}" type="slidenum">
              <a:rPr lang="en-US" smtClean="0"/>
              <a:t>27</a:t>
            </a:fld>
            <a:endParaRPr lang="en-US"/>
          </a:p>
        </p:txBody>
      </p:sp>
    </p:spTree>
    <p:extLst>
      <p:ext uri="{BB962C8B-B14F-4D97-AF65-F5344CB8AC3E}">
        <p14:creationId xmlns:p14="http://schemas.microsoft.com/office/powerpoint/2010/main" val="814336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C71A3-ACD5-F041-3839-2DDA116B21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A7B7BF-FB50-55BA-77D4-5CC1BDE743DA}"/>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E4C48737-31B3-3501-1C72-E41EA7D656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a:solidFill>
                  <a:srgbClr val="212121"/>
                </a:solidFill>
                <a:effectLst/>
                <a:latin typeface="BlinkMacSystemFont"/>
              </a:rPr>
              <a:t>Reynolds SJ, Chhetri SK. Specialist referrals and diagnostic delays in motor neurone disease: Mapping patients' journey through hoops and hurdles in healthcare. Clin Med (Lond). 2024 Jul;24(4):100228. </a:t>
            </a:r>
            <a:endParaRPr lang="en-CA" sz="1200"/>
          </a:p>
          <a:p>
            <a:endParaRPr lang="en-CA"/>
          </a:p>
        </p:txBody>
      </p:sp>
      <p:sp>
        <p:nvSpPr>
          <p:cNvPr id="4" name="Slide Number Placeholder 3">
            <a:extLst>
              <a:ext uri="{FF2B5EF4-FFF2-40B4-BE49-F238E27FC236}">
                <a16:creationId xmlns:a16="http://schemas.microsoft.com/office/drawing/2014/main" id="{727E6539-CD11-C016-A70C-C5C8B01982F1}"/>
              </a:ext>
            </a:extLst>
          </p:cNvPr>
          <p:cNvSpPr>
            <a:spLocks noGrp="1"/>
          </p:cNvSpPr>
          <p:nvPr>
            <p:ph type="sldNum" sz="quarter" idx="5"/>
          </p:nvPr>
        </p:nvSpPr>
        <p:spPr/>
        <p:txBody>
          <a:bodyPr/>
          <a:lstStyle/>
          <a:p>
            <a:fld id="{E44BD3BF-AB75-DD48-8CE4-6A432DA3CE8E}" type="slidenum">
              <a:rPr lang="en-US" smtClean="0"/>
              <a:t>28</a:t>
            </a:fld>
            <a:endParaRPr lang="en-US"/>
          </a:p>
        </p:txBody>
      </p:sp>
    </p:spTree>
    <p:extLst>
      <p:ext uri="{BB962C8B-B14F-4D97-AF65-F5344CB8AC3E}">
        <p14:creationId xmlns:p14="http://schemas.microsoft.com/office/powerpoint/2010/main" val="1880044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5D93E-CEE6-D9BE-EB3D-5CAD61A53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4F9DF6-1D11-3E8E-C622-8456FD166BFE}"/>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6BBD06B1-C091-4F9F-C8F7-BB6C3CCC6173}"/>
              </a:ext>
            </a:extLst>
          </p:cNvPr>
          <p:cNvSpPr>
            <a:spLocks noGrp="1"/>
          </p:cNvSpPr>
          <p:nvPr>
            <p:ph type="body" idx="1"/>
          </p:nvPr>
        </p:nvSpPr>
        <p:spPr/>
        <p:txBody>
          <a:bodyPr/>
          <a:lstStyle/>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Brown RH, Al-Chalabi A. Amyotrophic Lateral Sclerosis. N Engl J Med. 2017 Jul 13;377(2):162-172. </a:t>
            </a:r>
            <a:br>
              <a:rPr lang="en-CA" sz="1200" b="0" i="0" kern="1200">
                <a:solidFill>
                  <a:schemeClr val="tx1"/>
                </a:solidFill>
                <a:effectLst/>
                <a:latin typeface="+mn-lt"/>
                <a:ea typeface="+mn-ea"/>
                <a:cs typeface="+mn-cs"/>
              </a:rPr>
            </a:br>
            <a:br>
              <a:rPr lang="en-CA" sz="1200" b="0" i="0" kern="1200">
                <a:solidFill>
                  <a:schemeClr val="tx1"/>
                </a:solidFill>
                <a:effectLst/>
                <a:latin typeface="+mn-lt"/>
                <a:ea typeface="+mn-ea"/>
                <a:cs typeface="+mn-cs"/>
              </a:rPr>
            </a:br>
            <a:r>
              <a:rPr lang="en-CA" sz="1200" b="0" i="0" kern="1200">
                <a:solidFill>
                  <a:schemeClr val="tx1"/>
                </a:solidFill>
                <a:effectLst/>
                <a:latin typeface="+mn-lt"/>
                <a:ea typeface="+mn-ea"/>
                <a:cs typeface="+mn-cs"/>
              </a:rPr>
              <a:t>Garnier M, </a:t>
            </a:r>
            <a:r>
              <a:rPr lang="en-CA" sz="1200" b="0" i="0" kern="1200" err="1">
                <a:solidFill>
                  <a:schemeClr val="tx1"/>
                </a:solidFill>
                <a:effectLst/>
                <a:latin typeface="+mn-lt"/>
                <a:ea typeface="+mn-ea"/>
                <a:cs typeface="+mn-cs"/>
              </a:rPr>
              <a:t>Camdessanché</a:t>
            </a:r>
            <a:r>
              <a:rPr lang="en-CA" sz="1200" b="0" i="0" kern="1200">
                <a:solidFill>
                  <a:schemeClr val="tx1"/>
                </a:solidFill>
                <a:effectLst/>
                <a:latin typeface="+mn-lt"/>
                <a:ea typeface="+mn-ea"/>
                <a:cs typeface="+mn-cs"/>
              </a:rPr>
              <a:t> JP, </a:t>
            </a:r>
            <a:r>
              <a:rPr lang="en-CA" sz="1200" b="0" i="0" kern="1200" err="1">
                <a:solidFill>
                  <a:schemeClr val="tx1"/>
                </a:solidFill>
                <a:effectLst/>
                <a:latin typeface="+mn-lt"/>
                <a:ea typeface="+mn-ea"/>
                <a:cs typeface="+mn-cs"/>
              </a:rPr>
              <a:t>Cassereau</a:t>
            </a:r>
            <a:r>
              <a:rPr lang="en-CA" sz="1200" b="0" i="0" kern="1200">
                <a:solidFill>
                  <a:schemeClr val="tx1"/>
                </a:solidFill>
                <a:effectLst/>
                <a:latin typeface="+mn-lt"/>
                <a:ea typeface="+mn-ea"/>
                <a:cs typeface="+mn-cs"/>
              </a:rPr>
              <a:t> J, </a:t>
            </a:r>
            <a:r>
              <a:rPr lang="en-CA" sz="1200" b="0" i="0" kern="1200" err="1">
                <a:solidFill>
                  <a:schemeClr val="tx1"/>
                </a:solidFill>
                <a:effectLst/>
                <a:latin typeface="+mn-lt"/>
                <a:ea typeface="+mn-ea"/>
                <a:cs typeface="+mn-cs"/>
              </a:rPr>
              <a:t>Codron</a:t>
            </a:r>
            <a:r>
              <a:rPr lang="en-CA" sz="1200" b="0" i="0" kern="1200">
                <a:solidFill>
                  <a:schemeClr val="tx1"/>
                </a:solidFill>
                <a:effectLst/>
                <a:latin typeface="+mn-lt"/>
                <a:ea typeface="+mn-ea"/>
                <a:cs typeface="+mn-cs"/>
              </a:rPr>
              <a:t> P. From suspicion to diagnosis: exploration strategy for suspected amyotrophic lateral sclerosis. Ann Med. 2024 Dec;56(1):2398199. </a:t>
            </a:r>
          </a:p>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Van Es MA. Amyotrophic lateral sclerosis; clinical features, differential diagnosis and pathology. Int Rev </a:t>
            </a:r>
            <a:r>
              <a:rPr lang="en-CA" sz="1200" b="0" i="0" kern="1200" err="1">
                <a:solidFill>
                  <a:schemeClr val="tx1"/>
                </a:solidFill>
                <a:effectLst/>
                <a:latin typeface="+mn-lt"/>
                <a:ea typeface="+mn-ea"/>
                <a:cs typeface="+mn-cs"/>
              </a:rPr>
              <a:t>Neurobiol</a:t>
            </a:r>
            <a:r>
              <a:rPr lang="en-CA" sz="1200" b="0" i="0" kern="1200">
                <a:solidFill>
                  <a:schemeClr val="tx1"/>
                </a:solidFill>
                <a:effectLst/>
                <a:latin typeface="+mn-lt"/>
                <a:ea typeface="+mn-ea"/>
                <a:cs typeface="+mn-cs"/>
              </a:rPr>
              <a:t>. 2024;176:1-47. </a:t>
            </a:r>
          </a:p>
          <a:p>
            <a:endParaRPr lang="en-CA"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a:solidFill>
                  <a:schemeClr val="tx1"/>
                </a:solidFill>
                <a:effectLst/>
                <a:latin typeface="+mn-lt"/>
                <a:ea typeface="+mn-ea"/>
                <a:cs typeface="+mn-cs"/>
              </a:rPr>
              <a:t>Siddique N, Siddique T. </a:t>
            </a:r>
            <a:r>
              <a:rPr lang="en-CA" sz="1200" b="0" i="0" u="none" strike="noStrike" kern="1200">
                <a:solidFill>
                  <a:schemeClr val="tx1"/>
                </a:solidFill>
                <a:effectLst/>
                <a:latin typeface="+mn-lt"/>
                <a:ea typeface="+mn-ea"/>
                <a:cs typeface="+mn-cs"/>
                <a:hlinkClick r:id="rId3"/>
              </a:rPr>
              <a:t>Amyotrophic Lateral Sclerosis Overview.</a:t>
            </a:r>
            <a:r>
              <a:rPr lang="en-CA" sz="1200" b="0" i="0" kern="1200">
                <a:solidFill>
                  <a:schemeClr val="tx1"/>
                </a:solidFill>
                <a:effectLst/>
                <a:latin typeface="+mn-lt"/>
                <a:ea typeface="+mn-ea"/>
                <a:cs typeface="+mn-cs"/>
              </a:rPr>
              <a:t> </a:t>
            </a:r>
            <a:r>
              <a:rPr lang="en-CA" sz="1200" b="0" i="0" kern="1200" err="1">
                <a:solidFill>
                  <a:schemeClr val="tx1"/>
                </a:solidFill>
                <a:effectLst/>
                <a:latin typeface="+mn-lt"/>
                <a:ea typeface="+mn-ea"/>
                <a:cs typeface="+mn-cs"/>
              </a:rPr>
              <a:t>GeneReviews</a:t>
            </a:r>
            <a:r>
              <a:rPr lang="en-CA" sz="1200" b="0" i="0" kern="1200">
                <a:solidFill>
                  <a:schemeClr val="tx1"/>
                </a:solidFill>
                <a:effectLst/>
                <a:latin typeface="+mn-lt"/>
                <a:ea typeface="+mn-ea"/>
                <a:cs typeface="+mn-cs"/>
              </a:rPr>
              <a:t> [Internet]. Updated 2023 Sep 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a:solidFill>
                  <a:schemeClr val="tx1"/>
                </a:solidFill>
                <a:effectLst/>
                <a:latin typeface="+mn-lt"/>
                <a:ea typeface="+mn-ea"/>
                <a:cs typeface="+mn-cs"/>
              </a:rPr>
              <a:t>Gwathmey KG, Corcia P, McDermott CJ, Genge A, </a:t>
            </a:r>
            <a:r>
              <a:rPr lang="en-CA" sz="1200" b="0" i="0" kern="1200" err="1">
                <a:solidFill>
                  <a:schemeClr val="tx1"/>
                </a:solidFill>
                <a:effectLst/>
                <a:latin typeface="+mn-lt"/>
                <a:ea typeface="+mn-ea"/>
                <a:cs typeface="+mn-cs"/>
              </a:rPr>
              <a:t>Sennfält</a:t>
            </a:r>
            <a:r>
              <a:rPr lang="en-CA" sz="1200" b="0" i="0" kern="1200">
                <a:solidFill>
                  <a:schemeClr val="tx1"/>
                </a:solidFill>
                <a:effectLst/>
                <a:latin typeface="+mn-lt"/>
                <a:ea typeface="+mn-ea"/>
                <a:cs typeface="+mn-cs"/>
              </a:rPr>
              <a:t> S, de Carvalho M, </a:t>
            </a:r>
            <a:r>
              <a:rPr lang="en-CA" sz="1200" b="0" i="0" kern="1200" err="1">
                <a:solidFill>
                  <a:schemeClr val="tx1"/>
                </a:solidFill>
                <a:effectLst/>
                <a:latin typeface="+mn-lt"/>
                <a:ea typeface="+mn-ea"/>
                <a:cs typeface="+mn-cs"/>
              </a:rPr>
              <a:t>Ingre</a:t>
            </a:r>
            <a:r>
              <a:rPr lang="en-CA" sz="1200" b="0" i="0" kern="1200">
                <a:solidFill>
                  <a:schemeClr val="tx1"/>
                </a:solidFill>
                <a:effectLst/>
                <a:latin typeface="+mn-lt"/>
                <a:ea typeface="+mn-ea"/>
                <a:cs typeface="+mn-cs"/>
              </a:rPr>
              <a:t> C. Diagnostic delay in amyotrophic lateral sclerosis. </a:t>
            </a:r>
            <a:r>
              <a:rPr lang="en-CA" sz="1200" b="0" i="0" kern="1200" err="1">
                <a:solidFill>
                  <a:schemeClr val="tx1"/>
                </a:solidFill>
                <a:effectLst/>
                <a:latin typeface="+mn-lt"/>
                <a:ea typeface="+mn-ea"/>
                <a:cs typeface="+mn-cs"/>
              </a:rPr>
              <a:t>Eur</a:t>
            </a:r>
            <a:r>
              <a:rPr lang="en-CA" sz="1200" b="0" i="0" kern="1200">
                <a:solidFill>
                  <a:schemeClr val="tx1"/>
                </a:solidFill>
                <a:effectLst/>
                <a:latin typeface="+mn-lt"/>
                <a:ea typeface="+mn-ea"/>
                <a:cs typeface="+mn-cs"/>
              </a:rPr>
              <a:t> J Neurol. 2023 Sep;30(9):2595-2601. </a:t>
            </a:r>
          </a:p>
          <a:p>
            <a:br>
              <a:rPr lang="en-CA" sz="1200" b="0" i="0" kern="1200">
                <a:solidFill>
                  <a:schemeClr val="tx1"/>
                </a:solidFill>
                <a:effectLst/>
                <a:latin typeface="+mn-lt"/>
                <a:ea typeface="+mn-ea"/>
                <a:cs typeface="+mn-cs"/>
              </a:rPr>
            </a:br>
            <a:br>
              <a:rPr lang="en-CA" sz="1200" b="0" i="0" kern="1200">
                <a:solidFill>
                  <a:schemeClr val="tx1"/>
                </a:solidFill>
                <a:effectLst/>
                <a:latin typeface="+mn-lt"/>
                <a:ea typeface="+mn-ea"/>
                <a:cs typeface="+mn-cs"/>
              </a:rPr>
            </a:br>
            <a:br>
              <a:rPr lang="en-CA" sz="1200" b="0" i="0" kern="1200">
                <a:solidFill>
                  <a:schemeClr val="tx1"/>
                </a:solidFill>
                <a:effectLst/>
                <a:latin typeface="+mn-lt"/>
                <a:ea typeface="+mn-ea"/>
                <a:cs typeface="+mn-cs"/>
              </a:rPr>
            </a:br>
            <a:endParaRPr lang="en-CA"/>
          </a:p>
          <a:p>
            <a:endParaRPr lang="en-CA"/>
          </a:p>
        </p:txBody>
      </p:sp>
      <p:sp>
        <p:nvSpPr>
          <p:cNvPr id="4" name="Slide Number Placeholder 3">
            <a:extLst>
              <a:ext uri="{FF2B5EF4-FFF2-40B4-BE49-F238E27FC236}">
                <a16:creationId xmlns:a16="http://schemas.microsoft.com/office/drawing/2014/main" id="{1EC56527-E25C-6D96-13AF-B96989D4E054}"/>
              </a:ext>
            </a:extLst>
          </p:cNvPr>
          <p:cNvSpPr>
            <a:spLocks noGrp="1"/>
          </p:cNvSpPr>
          <p:nvPr>
            <p:ph type="sldNum" sz="quarter" idx="5"/>
          </p:nvPr>
        </p:nvSpPr>
        <p:spPr/>
        <p:txBody>
          <a:bodyPr/>
          <a:lstStyle/>
          <a:p>
            <a:fld id="{E44BD3BF-AB75-DD48-8CE4-6A432DA3CE8E}" type="slidenum">
              <a:rPr lang="en-US" smtClean="0"/>
              <a:t>29</a:t>
            </a:fld>
            <a:endParaRPr lang="en-US"/>
          </a:p>
        </p:txBody>
      </p:sp>
    </p:spTree>
    <p:extLst>
      <p:ext uri="{BB962C8B-B14F-4D97-AF65-F5344CB8AC3E}">
        <p14:creationId xmlns:p14="http://schemas.microsoft.com/office/powerpoint/2010/main" val="303594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3</a:t>
            </a:fld>
            <a:endParaRPr lang="en-CA"/>
          </a:p>
        </p:txBody>
      </p:sp>
    </p:spTree>
    <p:extLst>
      <p:ext uri="{BB962C8B-B14F-4D97-AF65-F5344CB8AC3E}">
        <p14:creationId xmlns:p14="http://schemas.microsoft.com/office/powerpoint/2010/main" val="3057400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6E155-1D97-4F6F-E95C-BE1919F91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A6E04-0431-C610-8B72-62F6B28A05F0}"/>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4751D8AC-1C56-D39B-F581-E9C1F73B7C41}"/>
              </a:ext>
            </a:extLst>
          </p:cNvPr>
          <p:cNvSpPr>
            <a:spLocks noGrp="1"/>
          </p:cNvSpPr>
          <p:nvPr>
            <p:ph type="body" idx="1"/>
          </p:nvPr>
        </p:nvSpPr>
        <p:spPr/>
        <p:txBody>
          <a:bodyPr/>
          <a:lstStyle/>
          <a:p>
            <a:r>
              <a:rPr lang="en-CA" sz="1200" b="0" i="0" kern="1200">
                <a:solidFill>
                  <a:schemeClr val="tx1"/>
                </a:solidFill>
                <a:effectLst/>
                <a:latin typeface="+mn-lt"/>
                <a:ea typeface="+mn-ea"/>
                <a:cs typeface="+mn-cs"/>
              </a:rPr>
              <a:t>Thomson CG, Hutchinson PR, Stern PJ. Misdiagnosis in Amyotrophic Lateral Sclerosis. J Hand Surg Am. 2023 Aug;48(8):822-826. </a:t>
            </a:r>
            <a:endParaRPr lang="en-CA"/>
          </a:p>
        </p:txBody>
      </p:sp>
      <p:sp>
        <p:nvSpPr>
          <p:cNvPr id="4" name="Slide Number Placeholder 3">
            <a:extLst>
              <a:ext uri="{FF2B5EF4-FFF2-40B4-BE49-F238E27FC236}">
                <a16:creationId xmlns:a16="http://schemas.microsoft.com/office/drawing/2014/main" id="{A12035B2-1950-58EA-576B-0741D238655D}"/>
              </a:ext>
            </a:extLst>
          </p:cNvPr>
          <p:cNvSpPr>
            <a:spLocks noGrp="1"/>
          </p:cNvSpPr>
          <p:nvPr>
            <p:ph type="sldNum" sz="quarter" idx="5"/>
          </p:nvPr>
        </p:nvSpPr>
        <p:spPr/>
        <p:txBody>
          <a:bodyPr/>
          <a:lstStyle/>
          <a:p>
            <a:fld id="{E44BD3BF-AB75-DD48-8CE4-6A432DA3CE8E}" type="slidenum">
              <a:rPr lang="en-US" smtClean="0"/>
              <a:t>30</a:t>
            </a:fld>
            <a:endParaRPr lang="en-US"/>
          </a:p>
        </p:txBody>
      </p:sp>
    </p:spTree>
    <p:extLst>
      <p:ext uri="{BB962C8B-B14F-4D97-AF65-F5344CB8AC3E}">
        <p14:creationId xmlns:p14="http://schemas.microsoft.com/office/powerpoint/2010/main" val="1583559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36047-A5B8-9D47-0DB6-D79532AF9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AC783-8937-8CD1-CE24-CD7CD867A986}"/>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1FC28320-7B28-A6EB-D327-E5DF04498526}"/>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1727564E-88E1-9537-3E50-E525D04AF5D9}"/>
              </a:ext>
            </a:extLst>
          </p:cNvPr>
          <p:cNvSpPr>
            <a:spLocks noGrp="1"/>
          </p:cNvSpPr>
          <p:nvPr>
            <p:ph type="sldNum" sz="quarter" idx="5"/>
          </p:nvPr>
        </p:nvSpPr>
        <p:spPr/>
        <p:txBody>
          <a:bodyPr/>
          <a:lstStyle/>
          <a:p>
            <a:fld id="{E44BD3BF-AB75-DD48-8CE4-6A432DA3CE8E}" type="slidenum">
              <a:rPr lang="en-US" smtClean="0"/>
              <a:t>31</a:t>
            </a:fld>
            <a:endParaRPr lang="en-US"/>
          </a:p>
        </p:txBody>
      </p:sp>
    </p:spTree>
    <p:extLst>
      <p:ext uri="{BB962C8B-B14F-4D97-AF65-F5344CB8AC3E}">
        <p14:creationId xmlns:p14="http://schemas.microsoft.com/office/powerpoint/2010/main" val="1013432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51303-525C-6EE2-3E62-5A3B54383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94AD8F-E40A-0F5F-FAD3-7A33A673F03A}"/>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538B6711-2F46-72A1-7309-317C7A42321F}"/>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D5DAD454-9B15-F6BA-E41A-789459E0488D}"/>
              </a:ext>
            </a:extLst>
          </p:cNvPr>
          <p:cNvSpPr>
            <a:spLocks noGrp="1"/>
          </p:cNvSpPr>
          <p:nvPr>
            <p:ph type="sldNum" sz="quarter" idx="5"/>
          </p:nvPr>
        </p:nvSpPr>
        <p:spPr/>
        <p:txBody>
          <a:bodyPr/>
          <a:lstStyle/>
          <a:p>
            <a:fld id="{E44BD3BF-AB75-DD48-8CE4-6A432DA3CE8E}" type="slidenum">
              <a:rPr lang="en-US" smtClean="0"/>
              <a:t>32</a:t>
            </a:fld>
            <a:endParaRPr lang="en-US"/>
          </a:p>
        </p:txBody>
      </p:sp>
    </p:spTree>
    <p:extLst>
      <p:ext uri="{BB962C8B-B14F-4D97-AF65-F5344CB8AC3E}">
        <p14:creationId xmlns:p14="http://schemas.microsoft.com/office/powerpoint/2010/main" val="2091298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A7534-00FB-3FC3-231D-B791E30C3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36C597-E348-F4F8-6380-960D03FE9AE0}"/>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4D5E09E6-F24A-2C04-3556-FB95676C3EE2}"/>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9660CFF2-1645-1DC1-6C1B-762D268378FD}"/>
              </a:ext>
            </a:extLst>
          </p:cNvPr>
          <p:cNvSpPr>
            <a:spLocks noGrp="1"/>
          </p:cNvSpPr>
          <p:nvPr>
            <p:ph type="sldNum" sz="quarter" idx="5"/>
          </p:nvPr>
        </p:nvSpPr>
        <p:spPr/>
        <p:txBody>
          <a:bodyPr/>
          <a:lstStyle/>
          <a:p>
            <a:fld id="{E44BD3BF-AB75-DD48-8CE4-6A432DA3CE8E}" type="slidenum">
              <a:rPr lang="en-US" smtClean="0"/>
              <a:t>33</a:t>
            </a:fld>
            <a:endParaRPr lang="en-US"/>
          </a:p>
        </p:txBody>
      </p:sp>
    </p:spTree>
    <p:extLst>
      <p:ext uri="{BB962C8B-B14F-4D97-AF65-F5344CB8AC3E}">
        <p14:creationId xmlns:p14="http://schemas.microsoft.com/office/powerpoint/2010/main" val="352745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E38A4-FC08-3AC4-BE6F-EB807686E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EA030-2521-AAD3-92F1-E4281923FDC5}"/>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A598CBC6-5E9F-4F29-2D59-A9B04D908541}"/>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E34B9C6E-BA0C-E66C-1BC4-C6B56A5FBB61}"/>
              </a:ext>
            </a:extLst>
          </p:cNvPr>
          <p:cNvSpPr>
            <a:spLocks noGrp="1"/>
          </p:cNvSpPr>
          <p:nvPr>
            <p:ph type="sldNum" sz="quarter" idx="5"/>
          </p:nvPr>
        </p:nvSpPr>
        <p:spPr/>
        <p:txBody>
          <a:bodyPr/>
          <a:lstStyle/>
          <a:p>
            <a:fld id="{E44BD3BF-AB75-DD48-8CE4-6A432DA3CE8E}" type="slidenum">
              <a:rPr lang="en-US" smtClean="0"/>
              <a:t>34</a:t>
            </a:fld>
            <a:endParaRPr lang="en-US"/>
          </a:p>
        </p:txBody>
      </p:sp>
    </p:spTree>
    <p:extLst>
      <p:ext uri="{BB962C8B-B14F-4D97-AF65-F5344CB8AC3E}">
        <p14:creationId xmlns:p14="http://schemas.microsoft.com/office/powerpoint/2010/main" val="4010308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6B551-21CC-8875-5F30-2F3968D3FF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B7DCB-1FCF-E9B9-0687-A66A2821D4D1}"/>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583B9A87-1719-8A00-2889-467D26E5D490}"/>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2F6BD4C3-FF80-DF32-F1A6-4A7D45112D38}"/>
              </a:ext>
            </a:extLst>
          </p:cNvPr>
          <p:cNvSpPr>
            <a:spLocks noGrp="1"/>
          </p:cNvSpPr>
          <p:nvPr>
            <p:ph type="sldNum" sz="quarter" idx="5"/>
          </p:nvPr>
        </p:nvSpPr>
        <p:spPr/>
        <p:txBody>
          <a:bodyPr/>
          <a:lstStyle/>
          <a:p>
            <a:fld id="{E44BD3BF-AB75-DD48-8CE4-6A432DA3CE8E}" type="slidenum">
              <a:rPr lang="en-US" smtClean="0"/>
              <a:t>35</a:t>
            </a:fld>
            <a:endParaRPr lang="en-US"/>
          </a:p>
        </p:txBody>
      </p:sp>
    </p:spTree>
    <p:extLst>
      <p:ext uri="{BB962C8B-B14F-4D97-AF65-F5344CB8AC3E}">
        <p14:creationId xmlns:p14="http://schemas.microsoft.com/office/powerpoint/2010/main" val="21867774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325AF-15BC-6603-FD3E-48750D013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8BD5C-91EA-9E89-AA2A-977911B4DB12}"/>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8B97B0D6-3CBA-3B20-8AC0-9EEEE6F81A35}"/>
              </a:ext>
            </a:extLst>
          </p:cNvPr>
          <p:cNvSpPr>
            <a:spLocks noGrp="1"/>
          </p:cNvSpPr>
          <p:nvPr>
            <p:ph type="body" idx="1"/>
          </p:nvPr>
        </p:nvSpPr>
        <p:spPr/>
        <p:txBody>
          <a:bodyPr/>
          <a:lstStyle/>
          <a:p>
            <a:r>
              <a:rPr lang="en-US"/>
              <a:t>NOTE: </a:t>
            </a:r>
            <a:r>
              <a:rPr lang="en-US" sz="1200">
                <a:solidFill>
                  <a:srgbClr val="C00000"/>
                </a:solidFill>
                <a:highlight>
                  <a:srgbClr val="FFFF00"/>
                </a:highlight>
                <a:latin typeface="Arial Nova" panose="020B0504020202020204" pitchFamily="34" charset="0"/>
              </a:rPr>
              <a:t>This clinical scenario would be highly suggestive of ALS/MND due to the presence of characteristic features such as progressive weakness in one limb (right hand), no pain or sensory changes, fasciculations, etc. </a:t>
            </a:r>
            <a:endParaRPr lang="en-CA"/>
          </a:p>
        </p:txBody>
      </p:sp>
      <p:sp>
        <p:nvSpPr>
          <p:cNvPr id="4" name="Slide Number Placeholder 3">
            <a:extLst>
              <a:ext uri="{FF2B5EF4-FFF2-40B4-BE49-F238E27FC236}">
                <a16:creationId xmlns:a16="http://schemas.microsoft.com/office/drawing/2014/main" id="{905A3FE1-48BC-1E34-B521-C36A4CA2A880}"/>
              </a:ext>
            </a:extLst>
          </p:cNvPr>
          <p:cNvSpPr>
            <a:spLocks noGrp="1"/>
          </p:cNvSpPr>
          <p:nvPr>
            <p:ph type="sldNum" sz="quarter" idx="5"/>
          </p:nvPr>
        </p:nvSpPr>
        <p:spPr/>
        <p:txBody>
          <a:bodyPr/>
          <a:lstStyle/>
          <a:p>
            <a:fld id="{E44BD3BF-AB75-DD48-8CE4-6A432DA3CE8E}" type="slidenum">
              <a:rPr lang="en-US" smtClean="0"/>
              <a:t>36</a:t>
            </a:fld>
            <a:endParaRPr lang="en-US"/>
          </a:p>
        </p:txBody>
      </p:sp>
    </p:spTree>
    <p:extLst>
      <p:ext uri="{BB962C8B-B14F-4D97-AF65-F5344CB8AC3E}">
        <p14:creationId xmlns:p14="http://schemas.microsoft.com/office/powerpoint/2010/main" val="682315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C9CD4-E6C0-68D8-907D-955462B242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1113E-F22F-80CE-8ED5-463B2DE3C348}"/>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D51C99D8-D9BB-FE09-ACB0-E8EAAAB177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a:t>
            </a:r>
            <a:r>
              <a:rPr lang="en-US" sz="1200">
                <a:solidFill>
                  <a:srgbClr val="C00000"/>
                </a:solidFill>
                <a:highlight>
                  <a:srgbClr val="FFFF00"/>
                </a:highlight>
                <a:latin typeface="Arial Nova" panose="020B0504020202020204" pitchFamily="34" charset="0"/>
              </a:rPr>
              <a:t>This clinical scenario is unlikely to be ALS/MND due to several features that are not consistent with the disease such as bilateral hand weakness &amp; numbness, nocturnal paresthesias, intermittent pain, reduced sensation, no fasciculations, etc.</a:t>
            </a:r>
          </a:p>
          <a:p>
            <a:endParaRPr lang="en-CA"/>
          </a:p>
        </p:txBody>
      </p:sp>
      <p:sp>
        <p:nvSpPr>
          <p:cNvPr id="4" name="Slide Number Placeholder 3">
            <a:extLst>
              <a:ext uri="{FF2B5EF4-FFF2-40B4-BE49-F238E27FC236}">
                <a16:creationId xmlns:a16="http://schemas.microsoft.com/office/drawing/2014/main" id="{1B7F1CEF-1C15-28E0-1850-BDE52FF8D3A5}"/>
              </a:ext>
            </a:extLst>
          </p:cNvPr>
          <p:cNvSpPr>
            <a:spLocks noGrp="1"/>
          </p:cNvSpPr>
          <p:nvPr>
            <p:ph type="sldNum" sz="quarter" idx="5"/>
          </p:nvPr>
        </p:nvSpPr>
        <p:spPr/>
        <p:txBody>
          <a:bodyPr/>
          <a:lstStyle/>
          <a:p>
            <a:fld id="{E44BD3BF-AB75-DD48-8CE4-6A432DA3CE8E}" type="slidenum">
              <a:rPr lang="en-US" smtClean="0"/>
              <a:t>37</a:t>
            </a:fld>
            <a:endParaRPr lang="en-US"/>
          </a:p>
        </p:txBody>
      </p:sp>
    </p:spTree>
    <p:extLst>
      <p:ext uri="{BB962C8B-B14F-4D97-AF65-F5344CB8AC3E}">
        <p14:creationId xmlns:p14="http://schemas.microsoft.com/office/powerpoint/2010/main" val="3257410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F517C-0084-8F78-30C3-8219F11BE8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BB2FE6-80D9-3BA3-6CFC-7F9BFA4908D2}"/>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595924FC-DF50-351B-9BB2-EC256D136EA3}"/>
              </a:ext>
            </a:extLst>
          </p:cNvPr>
          <p:cNvSpPr>
            <a:spLocks noGrp="1"/>
          </p:cNvSpPr>
          <p:nvPr>
            <p:ph type="body" idx="1"/>
          </p:nvPr>
        </p:nvSpPr>
        <p:spPr/>
        <p:txBody>
          <a:bodyPr/>
          <a:lstStyle/>
          <a:p>
            <a:r>
              <a:rPr lang="en-US"/>
              <a:t>NOTE: </a:t>
            </a:r>
            <a:r>
              <a:rPr lang="en-US" sz="1200">
                <a:solidFill>
                  <a:srgbClr val="C00000"/>
                </a:solidFill>
                <a:highlight>
                  <a:srgbClr val="FFFF00"/>
                </a:highlight>
                <a:latin typeface="Arial Nova" panose="020B0504020202020204" pitchFamily="34" charset="0"/>
              </a:rPr>
              <a:t>This clinical scenario would be highly suggestive of bulbar-onset ALS/MND due to the presence of characteristic features such as </a:t>
            </a:r>
            <a:r>
              <a:rPr lang="en-CA"/>
              <a:t>progressive dysarthria, dysphagia, tongue atrophy with fasciculations, etc.</a:t>
            </a:r>
          </a:p>
        </p:txBody>
      </p:sp>
      <p:sp>
        <p:nvSpPr>
          <p:cNvPr id="4" name="Slide Number Placeholder 3">
            <a:extLst>
              <a:ext uri="{FF2B5EF4-FFF2-40B4-BE49-F238E27FC236}">
                <a16:creationId xmlns:a16="http://schemas.microsoft.com/office/drawing/2014/main" id="{631A2EB9-867F-28DD-7F9B-7EA452FCC79C}"/>
              </a:ext>
            </a:extLst>
          </p:cNvPr>
          <p:cNvSpPr>
            <a:spLocks noGrp="1"/>
          </p:cNvSpPr>
          <p:nvPr>
            <p:ph type="sldNum" sz="quarter" idx="5"/>
          </p:nvPr>
        </p:nvSpPr>
        <p:spPr/>
        <p:txBody>
          <a:bodyPr/>
          <a:lstStyle/>
          <a:p>
            <a:fld id="{E44BD3BF-AB75-DD48-8CE4-6A432DA3CE8E}" type="slidenum">
              <a:rPr lang="en-US" smtClean="0"/>
              <a:t>38</a:t>
            </a:fld>
            <a:endParaRPr lang="en-US"/>
          </a:p>
        </p:txBody>
      </p:sp>
    </p:spTree>
    <p:extLst>
      <p:ext uri="{BB962C8B-B14F-4D97-AF65-F5344CB8AC3E}">
        <p14:creationId xmlns:p14="http://schemas.microsoft.com/office/powerpoint/2010/main" val="3095756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68B1F-5E03-B415-4EC2-E61A9855F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138B14-B3F8-52E5-E267-06A014537100}"/>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BCA3EB8B-12C3-4E94-EBA0-D53A888DF8EA}"/>
              </a:ext>
            </a:extLst>
          </p:cNvPr>
          <p:cNvSpPr>
            <a:spLocks noGrp="1"/>
          </p:cNvSpPr>
          <p:nvPr>
            <p:ph type="body" idx="1"/>
          </p:nvPr>
        </p:nvSpPr>
        <p:spPr/>
        <p:txBody>
          <a:bodyPr/>
          <a:lstStyle/>
          <a:p>
            <a:r>
              <a:rPr lang="en-CA" sz="1200" b="0" i="0" kern="1200">
                <a:solidFill>
                  <a:schemeClr val="tx1"/>
                </a:solidFill>
                <a:effectLst/>
                <a:latin typeface="+mn-lt"/>
                <a:ea typeface="+mn-ea"/>
                <a:cs typeface="+mn-cs"/>
              </a:rPr>
              <a:t>Van Es MA. Amyotrophic lateral sclerosis; clinical features, differential diagnosis and pathology. Int Rev Neurobiol. 2024;176:1-47. </a:t>
            </a:r>
            <a:endParaRPr lang="en-CA"/>
          </a:p>
        </p:txBody>
      </p:sp>
      <p:sp>
        <p:nvSpPr>
          <p:cNvPr id="4" name="Slide Number Placeholder 3">
            <a:extLst>
              <a:ext uri="{FF2B5EF4-FFF2-40B4-BE49-F238E27FC236}">
                <a16:creationId xmlns:a16="http://schemas.microsoft.com/office/drawing/2014/main" id="{20C2330A-3528-F177-9F11-EC9669E4C0E5}"/>
              </a:ext>
            </a:extLst>
          </p:cNvPr>
          <p:cNvSpPr>
            <a:spLocks noGrp="1"/>
          </p:cNvSpPr>
          <p:nvPr>
            <p:ph type="sldNum" sz="quarter" idx="5"/>
          </p:nvPr>
        </p:nvSpPr>
        <p:spPr/>
        <p:txBody>
          <a:bodyPr/>
          <a:lstStyle/>
          <a:p>
            <a:fld id="{E44BD3BF-AB75-DD48-8CE4-6A432DA3CE8E}" type="slidenum">
              <a:rPr lang="en-US" smtClean="0"/>
              <a:t>42</a:t>
            </a:fld>
            <a:endParaRPr lang="en-US"/>
          </a:p>
        </p:txBody>
      </p:sp>
    </p:spTree>
    <p:extLst>
      <p:ext uri="{BB962C8B-B14F-4D97-AF65-F5344CB8AC3E}">
        <p14:creationId xmlns:p14="http://schemas.microsoft.com/office/powerpoint/2010/main" val="2102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4</a:t>
            </a:fld>
            <a:endParaRPr lang="en-CA"/>
          </a:p>
        </p:txBody>
      </p:sp>
    </p:spTree>
    <p:extLst>
      <p:ext uri="{BB962C8B-B14F-4D97-AF65-F5344CB8AC3E}">
        <p14:creationId xmlns:p14="http://schemas.microsoft.com/office/powerpoint/2010/main" val="32160379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2C4FA-F423-2099-277A-295E068AB9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FE5D67-C0EA-6D1E-E4F1-84335BD1E207}"/>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28718B50-59AF-3439-9AE6-9A4AD080FAA3}"/>
              </a:ext>
            </a:extLst>
          </p:cNvPr>
          <p:cNvSpPr>
            <a:spLocks noGrp="1"/>
          </p:cNvSpPr>
          <p:nvPr>
            <p:ph type="body" idx="1"/>
          </p:nvPr>
        </p:nvSpPr>
        <p:spPr/>
        <p:txBody>
          <a:bodyPr/>
          <a:lstStyle/>
          <a:p>
            <a:r>
              <a:rPr lang="en-CA" sz="1200" b="0" i="0" kern="1200">
                <a:solidFill>
                  <a:schemeClr val="tx1"/>
                </a:solidFill>
                <a:effectLst/>
                <a:latin typeface="+mn-lt"/>
                <a:ea typeface="+mn-ea"/>
                <a:cs typeface="+mn-cs"/>
              </a:rPr>
              <a:t>Hardiman O, Al-Chalabi A, Chio A, Corr EM, Logroscino G, Robberecht W, Shaw PJ, Simmons Z, van den Berg LH. Amyotrophic lateral sclerosis. Nat Rev Dis Primers. 2017 Oct 5;3:17071. </a:t>
            </a:r>
          </a:p>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Brown RH, Al-Chalabi A. Amyotrophic Lateral Sclerosis. N Engl J Med. 2017 Jul 13;377(2):162-172. </a:t>
            </a:r>
          </a:p>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Kiernan MC, Vucic S, Cheah BC, Turner MR, Eisen A, Hardiman O, Burrell JR, Zoing MC. Amyotrophic lateral sclerosis. Lancet. 2011 Mar 12;377(9769):942-55. </a:t>
            </a:r>
          </a:p>
          <a:p>
            <a:endParaRPr lang="en-CA" sz="1200" b="0" i="0" kern="1200">
              <a:solidFill>
                <a:schemeClr val="tx1"/>
              </a:solidFill>
              <a:effectLst/>
              <a:latin typeface="+mn-lt"/>
              <a:ea typeface="+mn-ea"/>
              <a:cs typeface="+mn-cs"/>
            </a:endParaRPr>
          </a:p>
          <a:p>
            <a:endParaRPr lang="en-CA"/>
          </a:p>
          <a:p>
            <a:endParaRPr lang="en-CA"/>
          </a:p>
        </p:txBody>
      </p:sp>
      <p:sp>
        <p:nvSpPr>
          <p:cNvPr id="4" name="Slide Number Placeholder 3">
            <a:extLst>
              <a:ext uri="{FF2B5EF4-FFF2-40B4-BE49-F238E27FC236}">
                <a16:creationId xmlns:a16="http://schemas.microsoft.com/office/drawing/2014/main" id="{223D7031-9044-894B-DD1B-1083F56EC000}"/>
              </a:ext>
            </a:extLst>
          </p:cNvPr>
          <p:cNvSpPr>
            <a:spLocks noGrp="1"/>
          </p:cNvSpPr>
          <p:nvPr>
            <p:ph type="sldNum" sz="quarter" idx="5"/>
          </p:nvPr>
        </p:nvSpPr>
        <p:spPr/>
        <p:txBody>
          <a:bodyPr/>
          <a:lstStyle/>
          <a:p>
            <a:fld id="{E44BD3BF-AB75-DD48-8CE4-6A432DA3CE8E}" type="slidenum">
              <a:rPr lang="en-US" smtClean="0"/>
              <a:t>43</a:t>
            </a:fld>
            <a:endParaRPr lang="en-US"/>
          </a:p>
        </p:txBody>
      </p:sp>
    </p:spTree>
    <p:extLst>
      <p:ext uri="{BB962C8B-B14F-4D97-AF65-F5344CB8AC3E}">
        <p14:creationId xmlns:p14="http://schemas.microsoft.com/office/powerpoint/2010/main" val="31828996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BD3BF-AB75-DD48-8CE4-6A432DA3CE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56514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E9557-7453-1270-7B71-E6D7539943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1F2BFD-4505-6E31-4CB2-88BC84F25ECE}"/>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3EB54418-6DF3-84C5-A4C4-C0AECE5B779B}"/>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0D8F39B6-2B6C-EFB1-FDEC-FF437F90D402}"/>
              </a:ext>
            </a:extLst>
          </p:cNvPr>
          <p:cNvSpPr>
            <a:spLocks noGrp="1"/>
          </p:cNvSpPr>
          <p:nvPr>
            <p:ph type="sldNum" sz="quarter" idx="5"/>
          </p:nvPr>
        </p:nvSpPr>
        <p:spPr/>
        <p:txBody>
          <a:bodyPr/>
          <a:lstStyle/>
          <a:p>
            <a:fld id="{F1818CCC-BE0F-49C9-B2CD-133ADAF53432}" type="slidenum">
              <a:rPr lang="en-CA" smtClean="0"/>
              <a:t>49</a:t>
            </a:fld>
            <a:endParaRPr lang="en-CA"/>
          </a:p>
        </p:txBody>
      </p:sp>
    </p:spTree>
    <p:extLst>
      <p:ext uri="{BB962C8B-B14F-4D97-AF65-F5344CB8AC3E}">
        <p14:creationId xmlns:p14="http://schemas.microsoft.com/office/powerpoint/2010/main" val="35862551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2D36B-64D2-9240-A980-C77CCE8E5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D4EFB-290A-84FC-A5F5-DCE61DD89D79}"/>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DECBA331-69D9-D987-C8AE-5A638C6C9E5F}"/>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5DF0B52C-3256-0C74-ED61-7BDFEC55FB26}"/>
              </a:ext>
            </a:extLst>
          </p:cNvPr>
          <p:cNvSpPr>
            <a:spLocks noGrp="1"/>
          </p:cNvSpPr>
          <p:nvPr>
            <p:ph type="sldNum" sz="quarter" idx="5"/>
          </p:nvPr>
        </p:nvSpPr>
        <p:spPr/>
        <p:txBody>
          <a:bodyPr/>
          <a:lstStyle/>
          <a:p>
            <a:fld id="{E44BD3BF-AB75-DD48-8CE4-6A432DA3CE8E}" type="slidenum">
              <a:rPr lang="en-US" smtClean="0"/>
              <a:t>54</a:t>
            </a:fld>
            <a:endParaRPr lang="en-US"/>
          </a:p>
        </p:txBody>
      </p:sp>
    </p:spTree>
    <p:extLst>
      <p:ext uri="{BB962C8B-B14F-4D97-AF65-F5344CB8AC3E}">
        <p14:creationId xmlns:p14="http://schemas.microsoft.com/office/powerpoint/2010/main" val="23389061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A8E11-FF43-6572-3461-9416FC8528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ADFA21-2E2D-2130-14A6-79CDF9C95559}"/>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F90ACB35-5F1E-7F8E-3660-E4D94DFF72BF}"/>
              </a:ext>
            </a:extLst>
          </p:cNvPr>
          <p:cNvSpPr>
            <a:spLocks noGrp="1"/>
          </p:cNvSpPr>
          <p:nvPr>
            <p:ph type="body" idx="1"/>
          </p:nvPr>
        </p:nvSpPr>
        <p:spPr/>
        <p:txBody>
          <a:bodyPr/>
          <a:lstStyle/>
          <a:p>
            <a:r>
              <a:rPr lang="en-CA" sz="1200" b="0" i="0" kern="1200">
                <a:solidFill>
                  <a:schemeClr val="tx1"/>
                </a:solidFill>
                <a:effectLst/>
                <a:latin typeface="+mn-lt"/>
                <a:ea typeface="+mn-ea"/>
                <a:cs typeface="+mn-cs"/>
              </a:rPr>
              <a:t>O'Connell C, Kavanaugh MS, Cummings C, Genge A. How to break the news in amyotrophic lateral sclerosis/motor neuron disease: practical guidelines from experts. Amyotroph Lateral Scler Frontotemporal Degener. 2025 Feb;26(1-2):5-14.</a:t>
            </a:r>
            <a:endParaRPr lang="en-CA"/>
          </a:p>
        </p:txBody>
      </p:sp>
      <p:sp>
        <p:nvSpPr>
          <p:cNvPr id="4" name="Slide Number Placeholder 3">
            <a:extLst>
              <a:ext uri="{FF2B5EF4-FFF2-40B4-BE49-F238E27FC236}">
                <a16:creationId xmlns:a16="http://schemas.microsoft.com/office/drawing/2014/main" id="{AD2F1FC1-603F-5445-CDE0-263471BB551E}"/>
              </a:ext>
            </a:extLst>
          </p:cNvPr>
          <p:cNvSpPr>
            <a:spLocks noGrp="1"/>
          </p:cNvSpPr>
          <p:nvPr>
            <p:ph type="sldNum" sz="quarter" idx="5"/>
          </p:nvPr>
        </p:nvSpPr>
        <p:spPr/>
        <p:txBody>
          <a:bodyPr/>
          <a:lstStyle/>
          <a:p>
            <a:fld id="{E44BD3BF-AB75-DD48-8CE4-6A432DA3CE8E}" type="slidenum">
              <a:rPr lang="en-US" smtClean="0"/>
              <a:t>58</a:t>
            </a:fld>
            <a:endParaRPr lang="en-US"/>
          </a:p>
        </p:txBody>
      </p:sp>
    </p:spTree>
    <p:extLst>
      <p:ext uri="{BB962C8B-B14F-4D97-AF65-F5344CB8AC3E}">
        <p14:creationId xmlns:p14="http://schemas.microsoft.com/office/powerpoint/2010/main" val="17906613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177184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63</a:t>
            </a:fld>
            <a:endParaRPr lang="en-CA"/>
          </a:p>
        </p:txBody>
      </p:sp>
    </p:spTree>
    <p:extLst>
      <p:ext uri="{BB962C8B-B14F-4D97-AF65-F5344CB8AC3E}">
        <p14:creationId xmlns:p14="http://schemas.microsoft.com/office/powerpoint/2010/main" val="1142325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EDEC4-5356-A7FF-C2CE-FC4708B9A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176D0B-88B3-0362-CAFE-8910E8421832}"/>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035B90B8-378E-6160-FFE7-C4193ADDAA50}"/>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49B059FD-C7DA-ECC9-7EB1-4DF95CA1A51F}"/>
              </a:ext>
            </a:extLst>
          </p:cNvPr>
          <p:cNvSpPr>
            <a:spLocks noGrp="1"/>
          </p:cNvSpPr>
          <p:nvPr>
            <p:ph type="sldNum" sz="quarter" idx="5"/>
          </p:nvPr>
        </p:nvSpPr>
        <p:spPr/>
        <p:txBody>
          <a:bodyPr/>
          <a:lstStyle/>
          <a:p>
            <a:fld id="{F1818CCC-BE0F-49C9-B2CD-133ADAF53432}" type="slidenum">
              <a:rPr lang="en-CA" smtClean="0"/>
              <a:t>5</a:t>
            </a:fld>
            <a:endParaRPr lang="en-CA"/>
          </a:p>
        </p:txBody>
      </p:sp>
    </p:spTree>
    <p:extLst>
      <p:ext uri="{BB962C8B-B14F-4D97-AF65-F5344CB8AC3E}">
        <p14:creationId xmlns:p14="http://schemas.microsoft.com/office/powerpoint/2010/main" val="2369039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6BC15-952C-070D-CD0A-5F234A8B94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778998-86A1-1813-E424-B767AE73CDC4}"/>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85B6CC17-F93B-C538-E76F-B6F6F6865DA9}"/>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74DCA409-C6DF-AD90-372D-375F2FFD4358}"/>
              </a:ext>
            </a:extLst>
          </p:cNvPr>
          <p:cNvSpPr>
            <a:spLocks noGrp="1"/>
          </p:cNvSpPr>
          <p:nvPr>
            <p:ph type="sldNum" sz="quarter" idx="5"/>
          </p:nvPr>
        </p:nvSpPr>
        <p:spPr/>
        <p:txBody>
          <a:bodyPr/>
          <a:lstStyle/>
          <a:p>
            <a:fld id="{F1818CCC-BE0F-49C9-B2CD-133ADAF53432}" type="slidenum">
              <a:rPr lang="en-CA" smtClean="0"/>
              <a:t>6</a:t>
            </a:fld>
            <a:endParaRPr lang="en-CA"/>
          </a:p>
        </p:txBody>
      </p:sp>
    </p:spTree>
    <p:extLst>
      <p:ext uri="{BB962C8B-B14F-4D97-AF65-F5344CB8AC3E}">
        <p14:creationId xmlns:p14="http://schemas.microsoft.com/office/powerpoint/2010/main" val="2721030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18CCC-BE0F-49C9-B2CD-133ADAF53432}"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2149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F2E0F-6C87-CE92-4888-6F68839CA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4A424D-36EC-D99D-E6C0-3A46904477FF}"/>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86526EB4-63E2-A2D9-7CA2-1C3794877692}"/>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3BB49A39-7E72-949C-F31F-DB24DD2DB9B5}"/>
              </a:ext>
            </a:extLst>
          </p:cNvPr>
          <p:cNvSpPr>
            <a:spLocks noGrp="1"/>
          </p:cNvSpPr>
          <p:nvPr>
            <p:ph type="sldNum" sz="quarter" idx="5"/>
          </p:nvPr>
        </p:nvSpPr>
        <p:spPr/>
        <p:txBody>
          <a:bodyPr/>
          <a:lstStyle/>
          <a:p>
            <a:fld id="{F1818CCC-BE0F-49C9-B2CD-133ADAF53432}" type="slidenum">
              <a:rPr lang="en-CA" smtClean="0"/>
              <a:t>8</a:t>
            </a:fld>
            <a:endParaRPr lang="en-CA"/>
          </a:p>
        </p:txBody>
      </p:sp>
    </p:spTree>
    <p:extLst>
      <p:ext uri="{BB962C8B-B14F-4D97-AF65-F5344CB8AC3E}">
        <p14:creationId xmlns:p14="http://schemas.microsoft.com/office/powerpoint/2010/main" val="2817970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18CCC-BE0F-49C9-B2CD-133ADAF53432}"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0827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EA694-E9CF-3190-FA39-6D5BD412A8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6DDDF70F-F252-856C-8350-FFD0E341CECA}"/>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pic>
        <p:nvPicPr>
          <p:cNvPr id="7" name="Picture 6" descr="A white text on a black background&#10;&#10;AI-generated content may be incorrect.">
            <a:extLst>
              <a:ext uri="{FF2B5EF4-FFF2-40B4-BE49-F238E27FC236}">
                <a16:creationId xmlns:a16="http://schemas.microsoft.com/office/drawing/2014/main" id="{74EC1D6D-9AFD-6423-5D5E-456136FC81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1684" y="147388"/>
            <a:ext cx="1004866" cy="712623"/>
          </a:xfrm>
          <a:prstGeom prst="rect">
            <a:avLst/>
          </a:prstGeom>
          <a:effectLst>
            <a:outerShdw blurRad="63500" algn="ctr" rotWithShape="0">
              <a:prstClr val="black">
                <a:alpha val="40000"/>
              </a:prstClr>
            </a:outerShdw>
          </a:effectLst>
        </p:spPr>
      </p:pic>
      <p:cxnSp>
        <p:nvCxnSpPr>
          <p:cNvPr id="6" name="Straight Connector 5">
            <a:extLst>
              <a:ext uri="{FF2B5EF4-FFF2-40B4-BE49-F238E27FC236}">
                <a16:creationId xmlns:a16="http://schemas.microsoft.com/office/drawing/2014/main" id="{8E4C6901-ECA9-9093-2734-09BBCB4FF7F2}"/>
              </a:ext>
            </a:extLst>
          </p:cNvPr>
          <p:cNvCxnSpPr>
            <a:cxnSpLocks/>
          </p:cNvCxnSpPr>
          <p:nvPr userDrawn="1"/>
        </p:nvCxnSpPr>
        <p:spPr>
          <a:xfrm>
            <a:off x="10915650" y="147388"/>
            <a:ext cx="0" cy="71262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2F4960A4-5C3C-155B-C13C-2A4A7CD3FF1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8750707" y="266529"/>
            <a:ext cx="2017960" cy="474341"/>
          </a:xfrm>
          <a:prstGeom prst="rect">
            <a:avLst/>
          </a:prstGeom>
        </p:spPr>
      </p:pic>
    </p:spTree>
    <p:extLst>
      <p:ext uri="{BB962C8B-B14F-4D97-AF65-F5344CB8AC3E}">
        <p14:creationId xmlns:p14="http://schemas.microsoft.com/office/powerpoint/2010/main" val="3348509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CA40FA-0009-D351-27AA-E21389F983B4}"/>
              </a:ext>
            </a:extLst>
          </p:cNvPr>
          <p:cNvSpPr>
            <a:spLocks noGrp="1"/>
          </p:cNvSpPr>
          <p:nvPr>
            <p:ph type="title" hasCustomPrompt="1"/>
          </p:nvPr>
        </p:nvSpPr>
        <p:spPr>
          <a:xfrm>
            <a:off x="384496" y="385819"/>
            <a:ext cx="11339255" cy="604781"/>
          </a:xfrm>
          <a:prstGeom prst="rect">
            <a:avLst/>
          </a:prstGeom>
        </p:spPr>
        <p:txBody>
          <a:bodyPr wrap="square" lIns="0" anchor="b" anchorCtr="0">
            <a:spAutoFit/>
          </a:bodyPr>
          <a:lstStyle>
            <a:lvl1pPr algn="l">
              <a:defRPr sz="3600" b="1">
                <a:solidFill>
                  <a:schemeClr val="accent1"/>
                </a:solidFill>
                <a:latin typeface="+mj-lt"/>
                <a:ea typeface="Roboto" panose="02000000000000000000" pitchFamily="2" charset="0"/>
              </a:defRPr>
            </a:lvl1pPr>
          </a:lstStyle>
          <a:p>
            <a:r>
              <a:rPr lang="en-US"/>
              <a:t>[Section Title]</a:t>
            </a:r>
            <a:endParaRPr lang="en-CA"/>
          </a:p>
        </p:txBody>
      </p:sp>
      <p:sp>
        <p:nvSpPr>
          <p:cNvPr id="4" name="Content Placeholder 2">
            <a:extLst>
              <a:ext uri="{FF2B5EF4-FFF2-40B4-BE49-F238E27FC236}">
                <a16:creationId xmlns:a16="http://schemas.microsoft.com/office/drawing/2014/main" id="{C9BDDF02-C8B2-3D62-3E7A-02B8CBB4DD6A}"/>
              </a:ext>
            </a:extLst>
          </p:cNvPr>
          <p:cNvSpPr>
            <a:spLocks noGrp="1"/>
          </p:cNvSpPr>
          <p:nvPr>
            <p:ph idx="1"/>
          </p:nvPr>
        </p:nvSpPr>
        <p:spPr>
          <a:xfrm>
            <a:off x="384497" y="1173772"/>
            <a:ext cx="11339256" cy="5047566"/>
          </a:xfrm>
          <a:prstGeom prst="rect">
            <a:avLst/>
          </a:prstGeom>
        </p:spPr>
        <p:txBody>
          <a:bodyPr lIns="0"/>
          <a:lstStyle>
            <a:lvl1pPr marL="288000" indent="-288000">
              <a:buClr>
                <a:schemeClr val="accent1"/>
              </a:buClr>
              <a:buSzPct val="100000"/>
              <a:buFontTx/>
              <a:buBlip>
                <a:blip>
                  <a:extLst>
                    <a:ext uri="{96DAC541-7B7A-43D3-8B79-37D633B846F1}">
                      <asvg:svgBlip xmlns:asvg="http://schemas.microsoft.com/office/drawing/2016/SVG/main" r:embed="rId2"/>
                    </a:ext>
                  </a:extLst>
                </a:blip>
              </a:buBlip>
              <a:defRPr sz="2400">
                <a:solidFill>
                  <a:schemeClr val="tx2"/>
                </a:solidFill>
                <a:latin typeface="+mn-lt"/>
                <a:ea typeface="Roboto" panose="02000000000000000000" pitchFamily="2" charset="0"/>
              </a:defRPr>
            </a:lvl1pPr>
            <a:lvl2pPr marL="576000" indent="-288000">
              <a:buClr>
                <a:schemeClr val="accent1"/>
              </a:buClr>
              <a:buSzPct val="100000"/>
              <a:buFont typeface="Arial" panose="020B0604020202020204" pitchFamily="34" charset="0"/>
              <a:buChar char="•"/>
              <a:defRPr sz="2000">
                <a:solidFill>
                  <a:schemeClr val="tx2"/>
                </a:solidFill>
                <a:latin typeface="+mn-lt"/>
                <a:ea typeface="Roboto" panose="02000000000000000000" pitchFamily="2"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3" name="Text Placeholder 8">
            <a:extLst>
              <a:ext uri="{FF2B5EF4-FFF2-40B4-BE49-F238E27FC236}">
                <a16:creationId xmlns:a16="http://schemas.microsoft.com/office/drawing/2014/main" id="{8A15692A-243E-9048-09E3-7869F348D8DF}"/>
              </a:ext>
            </a:extLst>
          </p:cNvPr>
          <p:cNvSpPr>
            <a:spLocks noGrp="1"/>
          </p:cNvSpPr>
          <p:nvPr>
            <p:ph type="body" sz="quarter" idx="16" hasCustomPrompt="1"/>
          </p:nvPr>
        </p:nvSpPr>
        <p:spPr>
          <a:xfrm>
            <a:off x="339363" y="6586275"/>
            <a:ext cx="11157806" cy="96950"/>
          </a:xfrm>
          <a:prstGeom prst="rect">
            <a:avLst/>
          </a:prstGeom>
          <a:noFill/>
        </p:spPr>
        <p:txBody>
          <a:bodyPr wrap="square" lIns="0" tIns="0" rIns="0" bIns="0" anchor="b" anchorCtr="0">
            <a:spAutoFit/>
          </a:bodyPr>
          <a:lstStyle>
            <a:lvl1pPr marL="0" indent="0" algn="l">
              <a:buNone/>
              <a:defRPr sz="700">
                <a:solidFill>
                  <a:schemeClr val="tx2"/>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10" name="TextBox 9">
            <a:extLst>
              <a:ext uri="{FF2B5EF4-FFF2-40B4-BE49-F238E27FC236}">
                <a16:creationId xmlns:a16="http://schemas.microsoft.com/office/drawing/2014/main" id="{BB3E599B-89B3-CC8A-D885-78285150335D}"/>
              </a:ext>
            </a:extLst>
          </p:cNvPr>
          <p:cNvSpPr txBox="1"/>
          <p:nvPr userDrawn="1"/>
        </p:nvSpPr>
        <p:spPr>
          <a:xfrm>
            <a:off x="11715728" y="6432171"/>
            <a:ext cx="293670" cy="200055"/>
          </a:xfrm>
          <a:prstGeom prst="rect">
            <a:avLst/>
          </a:prstGeom>
          <a:noFill/>
        </p:spPr>
        <p:txBody>
          <a:bodyPr wrap="none" rtlCol="0">
            <a:spAutoFit/>
          </a:bodyPr>
          <a:lstStyle/>
          <a:p>
            <a:fld id="{FDB995F6-43E2-4FBD-A76E-116392B7736F}" type="slidenum">
              <a:rPr lang="en-CA" sz="700" smtClean="0">
                <a:solidFill>
                  <a:schemeClr val="bg1"/>
                </a:solidFill>
              </a:rPr>
              <a:t>‹#›</a:t>
            </a:fld>
            <a:endParaRPr lang="en-CA" sz="700">
              <a:solidFill>
                <a:schemeClr val="bg1"/>
              </a:solidFill>
            </a:endParaRPr>
          </a:p>
        </p:txBody>
      </p:sp>
    </p:spTree>
    <p:extLst>
      <p:ext uri="{BB962C8B-B14F-4D97-AF65-F5344CB8AC3E}">
        <p14:creationId xmlns:p14="http://schemas.microsoft.com/office/powerpoint/2010/main" val="1923077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CA40FA-0009-D351-27AA-E21389F983B4}"/>
              </a:ext>
            </a:extLst>
          </p:cNvPr>
          <p:cNvSpPr>
            <a:spLocks noGrp="1"/>
          </p:cNvSpPr>
          <p:nvPr>
            <p:ph type="title" hasCustomPrompt="1"/>
          </p:nvPr>
        </p:nvSpPr>
        <p:spPr>
          <a:xfrm>
            <a:off x="384496" y="385819"/>
            <a:ext cx="11339255" cy="604781"/>
          </a:xfrm>
          <a:prstGeom prst="rect">
            <a:avLst/>
          </a:prstGeom>
        </p:spPr>
        <p:txBody>
          <a:bodyPr wrap="square" lIns="0" anchor="b" anchorCtr="0">
            <a:spAutoFit/>
          </a:bodyPr>
          <a:lstStyle>
            <a:lvl1pPr algn="l">
              <a:defRPr sz="3600" b="1">
                <a:solidFill>
                  <a:schemeClr val="accent1"/>
                </a:solidFill>
                <a:latin typeface="+mj-lt"/>
                <a:ea typeface="Roboto" panose="02000000000000000000" pitchFamily="2" charset="0"/>
              </a:defRPr>
            </a:lvl1pPr>
          </a:lstStyle>
          <a:p>
            <a:r>
              <a:rPr lang="en-US"/>
              <a:t>[Section Title]</a:t>
            </a:r>
            <a:endParaRPr lang="en-CA"/>
          </a:p>
        </p:txBody>
      </p:sp>
      <p:sp>
        <p:nvSpPr>
          <p:cNvPr id="5" name="Text Placeholder 10">
            <a:extLst>
              <a:ext uri="{FF2B5EF4-FFF2-40B4-BE49-F238E27FC236}">
                <a16:creationId xmlns:a16="http://schemas.microsoft.com/office/drawing/2014/main" id="{6D4D8038-3B63-715C-DBC1-B1D58DDDD053}"/>
              </a:ext>
            </a:extLst>
          </p:cNvPr>
          <p:cNvSpPr>
            <a:spLocks noGrp="1"/>
          </p:cNvSpPr>
          <p:nvPr>
            <p:ph type="body" sz="quarter" idx="10" hasCustomPrompt="1"/>
          </p:nvPr>
        </p:nvSpPr>
        <p:spPr>
          <a:xfrm>
            <a:off x="384495" y="1035545"/>
            <a:ext cx="11339255" cy="377026"/>
          </a:xfrm>
          <a:prstGeom prst="rect">
            <a:avLst/>
          </a:prstGeom>
        </p:spPr>
        <p:txBody>
          <a:bodyPr wrap="square" lIns="0">
            <a:spAutoFit/>
          </a:bodyPr>
          <a:lstStyle>
            <a:lvl1pPr marL="0" indent="0" algn="l">
              <a:buNone/>
              <a:defRPr lang="en-CA" sz="2000" b="0" kern="1200" dirty="0">
                <a:solidFill>
                  <a:schemeClr val="tx2"/>
                </a:solidFill>
                <a:latin typeface="+mn-lt"/>
                <a:ea typeface="Roboto" panose="02000000000000000000" pitchFamily="2" charset="0"/>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[Section Subtitle]</a:t>
            </a:r>
            <a:endParaRPr lang="en-CA"/>
          </a:p>
        </p:txBody>
      </p:sp>
      <p:sp>
        <p:nvSpPr>
          <p:cNvPr id="4" name="Content Placeholder 2">
            <a:extLst>
              <a:ext uri="{FF2B5EF4-FFF2-40B4-BE49-F238E27FC236}">
                <a16:creationId xmlns:a16="http://schemas.microsoft.com/office/drawing/2014/main" id="{C9BDDF02-C8B2-3D62-3E7A-02B8CBB4DD6A}"/>
              </a:ext>
            </a:extLst>
          </p:cNvPr>
          <p:cNvSpPr>
            <a:spLocks noGrp="1"/>
          </p:cNvSpPr>
          <p:nvPr>
            <p:ph idx="1"/>
          </p:nvPr>
        </p:nvSpPr>
        <p:spPr>
          <a:xfrm>
            <a:off x="384497" y="1653848"/>
            <a:ext cx="11339256" cy="4510456"/>
          </a:xfrm>
          <a:prstGeom prst="rect">
            <a:avLst/>
          </a:prstGeom>
        </p:spPr>
        <p:txBody>
          <a:bodyPr lIns="0"/>
          <a:lstStyle>
            <a:lvl1pPr marL="288000" indent="-288000">
              <a:buClr>
                <a:schemeClr val="accent1"/>
              </a:buClr>
              <a:buSzPct val="100000"/>
              <a:buFontTx/>
              <a:buBlip>
                <a:blip>
                  <a:extLst>
                    <a:ext uri="{96DAC541-7B7A-43D3-8B79-37D633B846F1}">
                      <asvg:svgBlip xmlns:asvg="http://schemas.microsoft.com/office/drawing/2016/SVG/main" r:embed="rId2"/>
                    </a:ext>
                  </a:extLst>
                </a:blip>
              </a:buBlip>
              <a:defRPr sz="2400">
                <a:solidFill>
                  <a:schemeClr val="tx2"/>
                </a:solidFill>
                <a:latin typeface="+mn-lt"/>
                <a:ea typeface="Roboto" panose="02000000000000000000" pitchFamily="2" charset="0"/>
              </a:defRPr>
            </a:lvl1pPr>
            <a:lvl2pPr marL="576000" indent="-288000">
              <a:buClr>
                <a:schemeClr val="accent2"/>
              </a:buClr>
              <a:buSzPct val="100000"/>
              <a:buFont typeface="Arial" panose="020B0604020202020204" pitchFamily="34" charset="0"/>
              <a:buChar char="•"/>
              <a:defRPr sz="2000">
                <a:solidFill>
                  <a:schemeClr val="tx2"/>
                </a:solidFill>
                <a:latin typeface="+mn-lt"/>
                <a:ea typeface="Roboto" panose="02000000000000000000" pitchFamily="2"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3" name="Text Placeholder 8">
            <a:extLst>
              <a:ext uri="{FF2B5EF4-FFF2-40B4-BE49-F238E27FC236}">
                <a16:creationId xmlns:a16="http://schemas.microsoft.com/office/drawing/2014/main" id="{8A15692A-243E-9048-09E3-7869F348D8DF}"/>
              </a:ext>
            </a:extLst>
          </p:cNvPr>
          <p:cNvSpPr>
            <a:spLocks noGrp="1"/>
          </p:cNvSpPr>
          <p:nvPr>
            <p:ph type="body" sz="quarter" idx="16" hasCustomPrompt="1"/>
          </p:nvPr>
        </p:nvSpPr>
        <p:spPr>
          <a:xfrm>
            <a:off x="339363" y="6586275"/>
            <a:ext cx="11157806" cy="96950"/>
          </a:xfrm>
          <a:prstGeom prst="rect">
            <a:avLst/>
          </a:prstGeom>
          <a:noFill/>
        </p:spPr>
        <p:txBody>
          <a:bodyPr wrap="square" lIns="0" tIns="0" rIns="0" bIns="0" anchor="b" anchorCtr="0">
            <a:spAutoFit/>
          </a:bodyPr>
          <a:lstStyle>
            <a:lvl1pPr marL="0" indent="0" algn="l">
              <a:buNone/>
              <a:defRPr sz="700">
                <a:solidFill>
                  <a:schemeClr val="tx2"/>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extBox 1">
            <a:extLst>
              <a:ext uri="{FF2B5EF4-FFF2-40B4-BE49-F238E27FC236}">
                <a16:creationId xmlns:a16="http://schemas.microsoft.com/office/drawing/2014/main" id="{56294F5A-F6FF-C8AC-4826-4538EACB91E6}"/>
              </a:ext>
            </a:extLst>
          </p:cNvPr>
          <p:cNvSpPr txBox="1"/>
          <p:nvPr userDrawn="1"/>
        </p:nvSpPr>
        <p:spPr>
          <a:xfrm>
            <a:off x="11715728" y="6432171"/>
            <a:ext cx="293670" cy="200055"/>
          </a:xfrm>
          <a:prstGeom prst="rect">
            <a:avLst/>
          </a:prstGeom>
          <a:noFill/>
        </p:spPr>
        <p:txBody>
          <a:bodyPr wrap="none" rtlCol="0">
            <a:spAutoFit/>
          </a:bodyPr>
          <a:lstStyle/>
          <a:p>
            <a:fld id="{FDB995F6-43E2-4FBD-A76E-116392B7736F}" type="slidenum">
              <a:rPr lang="en-CA" sz="700" smtClean="0">
                <a:solidFill>
                  <a:schemeClr val="bg1"/>
                </a:solidFill>
              </a:rPr>
              <a:t>‹#›</a:t>
            </a:fld>
            <a:endParaRPr lang="en-CA" sz="700">
              <a:solidFill>
                <a:schemeClr val="bg1"/>
              </a:solidFill>
            </a:endParaRPr>
          </a:p>
        </p:txBody>
      </p:sp>
    </p:spTree>
    <p:extLst>
      <p:ext uri="{BB962C8B-B14F-4D97-AF65-F5344CB8AC3E}">
        <p14:creationId xmlns:p14="http://schemas.microsoft.com/office/powerpoint/2010/main" val="1202381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EA694-E9CF-3190-FA39-6D5BD412A8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6DDDF70F-F252-856C-8350-FFD0E341CECA}"/>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Tree>
    <p:extLst>
      <p:ext uri="{BB962C8B-B14F-4D97-AF65-F5344CB8AC3E}">
        <p14:creationId xmlns:p14="http://schemas.microsoft.com/office/powerpoint/2010/main" val="1801697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2100441" y="1180452"/>
            <a:ext cx="8243842" cy="875964"/>
          </a:xfrm>
          <a:custGeom>
            <a:avLst/>
            <a:gdLst>
              <a:gd name="csX0" fmla="*/ 0 w 8243842"/>
              <a:gd name="csY0" fmla="*/ 0 h 875964"/>
              <a:gd name="csX1" fmla="*/ 604548 w 8243842"/>
              <a:gd name="csY1" fmla="*/ 0 h 875964"/>
              <a:gd name="csX2" fmla="*/ 1044220 w 8243842"/>
              <a:gd name="csY2" fmla="*/ 0 h 875964"/>
              <a:gd name="csX3" fmla="*/ 1896084 w 8243842"/>
              <a:gd name="csY3" fmla="*/ 0 h 875964"/>
              <a:gd name="csX4" fmla="*/ 2500632 w 8243842"/>
              <a:gd name="csY4" fmla="*/ 0 h 875964"/>
              <a:gd name="csX5" fmla="*/ 3105180 w 8243842"/>
              <a:gd name="csY5" fmla="*/ 0 h 875964"/>
              <a:gd name="csX6" fmla="*/ 3957044 w 8243842"/>
              <a:gd name="csY6" fmla="*/ 0 h 875964"/>
              <a:gd name="csX7" fmla="*/ 4479154 w 8243842"/>
              <a:gd name="csY7" fmla="*/ 0 h 875964"/>
              <a:gd name="csX8" fmla="*/ 5331018 w 8243842"/>
              <a:gd name="csY8" fmla="*/ 0 h 875964"/>
              <a:gd name="csX9" fmla="*/ 6182882 w 8243842"/>
              <a:gd name="csY9" fmla="*/ 0 h 875964"/>
              <a:gd name="csX10" fmla="*/ 6869868 w 8243842"/>
              <a:gd name="csY10" fmla="*/ 0 h 875964"/>
              <a:gd name="csX11" fmla="*/ 8243842 w 8243842"/>
              <a:gd name="csY11" fmla="*/ 0 h 875964"/>
              <a:gd name="csX12" fmla="*/ 8243842 w 8243842"/>
              <a:gd name="csY12" fmla="*/ 429222 h 875964"/>
              <a:gd name="csX13" fmla="*/ 8243842 w 8243842"/>
              <a:gd name="csY13" fmla="*/ 875964 h 875964"/>
              <a:gd name="csX14" fmla="*/ 7556855 w 8243842"/>
              <a:gd name="csY14" fmla="*/ 875964 h 875964"/>
              <a:gd name="csX15" fmla="*/ 7034745 w 8243842"/>
              <a:gd name="csY15" fmla="*/ 875964 h 875964"/>
              <a:gd name="csX16" fmla="*/ 6347758 w 8243842"/>
              <a:gd name="csY16" fmla="*/ 875964 h 875964"/>
              <a:gd name="csX17" fmla="*/ 5495895 w 8243842"/>
              <a:gd name="csY17" fmla="*/ 875964 h 875964"/>
              <a:gd name="csX18" fmla="*/ 4808908 w 8243842"/>
              <a:gd name="csY18" fmla="*/ 875964 h 875964"/>
              <a:gd name="csX19" fmla="*/ 4369236 w 8243842"/>
              <a:gd name="csY19" fmla="*/ 875964 h 875964"/>
              <a:gd name="csX20" fmla="*/ 3847126 w 8243842"/>
              <a:gd name="csY20" fmla="*/ 875964 h 875964"/>
              <a:gd name="csX21" fmla="*/ 2995263 w 8243842"/>
              <a:gd name="csY21" fmla="*/ 875964 h 875964"/>
              <a:gd name="csX22" fmla="*/ 2308276 w 8243842"/>
              <a:gd name="csY22" fmla="*/ 875964 h 875964"/>
              <a:gd name="csX23" fmla="*/ 1786166 w 8243842"/>
              <a:gd name="csY23" fmla="*/ 875964 h 875964"/>
              <a:gd name="csX24" fmla="*/ 1099179 w 8243842"/>
              <a:gd name="csY24" fmla="*/ 875964 h 875964"/>
              <a:gd name="csX25" fmla="*/ 659507 w 8243842"/>
              <a:gd name="csY25" fmla="*/ 875964 h 875964"/>
              <a:gd name="csX26" fmla="*/ 0 w 8243842"/>
              <a:gd name="csY26" fmla="*/ 875964 h 875964"/>
              <a:gd name="csX27" fmla="*/ 0 w 8243842"/>
              <a:gd name="csY27" fmla="*/ 437982 h 875964"/>
              <a:gd name="csX28" fmla="*/ 0 w 8243842"/>
              <a:gd name="csY28"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8243842" h="875964" extrusionOk="0">
                <a:moveTo>
                  <a:pt x="0" y="0"/>
                </a:moveTo>
                <a:cubicBezTo>
                  <a:pt x="256968" y="-6358"/>
                  <a:pt x="324822" y="687"/>
                  <a:pt x="604548" y="0"/>
                </a:cubicBezTo>
                <a:cubicBezTo>
                  <a:pt x="884274" y="-687"/>
                  <a:pt x="939435" y="-12986"/>
                  <a:pt x="1044220" y="0"/>
                </a:cubicBezTo>
                <a:cubicBezTo>
                  <a:pt x="1149005" y="12986"/>
                  <a:pt x="1635514" y="-15771"/>
                  <a:pt x="1896084" y="0"/>
                </a:cubicBezTo>
                <a:cubicBezTo>
                  <a:pt x="2156654" y="15771"/>
                  <a:pt x="2374218" y="19541"/>
                  <a:pt x="2500632" y="0"/>
                </a:cubicBezTo>
                <a:cubicBezTo>
                  <a:pt x="2627046" y="-19541"/>
                  <a:pt x="2911859" y="29698"/>
                  <a:pt x="3105180" y="0"/>
                </a:cubicBezTo>
                <a:cubicBezTo>
                  <a:pt x="3298501" y="-29698"/>
                  <a:pt x="3588809" y="-3225"/>
                  <a:pt x="3957044" y="0"/>
                </a:cubicBezTo>
                <a:cubicBezTo>
                  <a:pt x="4325279" y="3225"/>
                  <a:pt x="4251896" y="25720"/>
                  <a:pt x="4479154" y="0"/>
                </a:cubicBezTo>
                <a:cubicBezTo>
                  <a:pt x="4706412" y="-25720"/>
                  <a:pt x="5118037" y="9181"/>
                  <a:pt x="5331018" y="0"/>
                </a:cubicBezTo>
                <a:cubicBezTo>
                  <a:pt x="5543999" y="-9181"/>
                  <a:pt x="5934146" y="34250"/>
                  <a:pt x="6182882" y="0"/>
                </a:cubicBezTo>
                <a:cubicBezTo>
                  <a:pt x="6431618" y="-34250"/>
                  <a:pt x="6645393" y="7194"/>
                  <a:pt x="6869868" y="0"/>
                </a:cubicBezTo>
                <a:cubicBezTo>
                  <a:pt x="7094343" y="-7194"/>
                  <a:pt x="7961022" y="1244"/>
                  <a:pt x="8243842" y="0"/>
                </a:cubicBezTo>
                <a:cubicBezTo>
                  <a:pt x="8238680" y="86475"/>
                  <a:pt x="8264054" y="264421"/>
                  <a:pt x="8243842" y="429222"/>
                </a:cubicBezTo>
                <a:cubicBezTo>
                  <a:pt x="8223630" y="594023"/>
                  <a:pt x="8237311" y="769398"/>
                  <a:pt x="8243842" y="875964"/>
                </a:cubicBezTo>
                <a:cubicBezTo>
                  <a:pt x="8104736" y="883495"/>
                  <a:pt x="7695911" y="874522"/>
                  <a:pt x="7556855" y="875964"/>
                </a:cubicBezTo>
                <a:cubicBezTo>
                  <a:pt x="7417799" y="877406"/>
                  <a:pt x="7203651" y="858126"/>
                  <a:pt x="7034745" y="875964"/>
                </a:cubicBezTo>
                <a:cubicBezTo>
                  <a:pt x="6865839" y="893803"/>
                  <a:pt x="6492561" y="865704"/>
                  <a:pt x="6347758" y="875964"/>
                </a:cubicBezTo>
                <a:cubicBezTo>
                  <a:pt x="6202955" y="886224"/>
                  <a:pt x="5774866" y="863300"/>
                  <a:pt x="5495895" y="875964"/>
                </a:cubicBezTo>
                <a:cubicBezTo>
                  <a:pt x="5216924" y="888628"/>
                  <a:pt x="5052428" y="885785"/>
                  <a:pt x="4808908" y="875964"/>
                </a:cubicBezTo>
                <a:cubicBezTo>
                  <a:pt x="4565388" y="866143"/>
                  <a:pt x="4550445" y="895967"/>
                  <a:pt x="4369236" y="875964"/>
                </a:cubicBezTo>
                <a:cubicBezTo>
                  <a:pt x="4188027" y="855961"/>
                  <a:pt x="3968988" y="899526"/>
                  <a:pt x="3847126" y="875964"/>
                </a:cubicBezTo>
                <a:cubicBezTo>
                  <a:pt x="3725264" y="852403"/>
                  <a:pt x="3420151" y="905795"/>
                  <a:pt x="2995263" y="875964"/>
                </a:cubicBezTo>
                <a:cubicBezTo>
                  <a:pt x="2570375" y="846133"/>
                  <a:pt x="2641883" y="860002"/>
                  <a:pt x="2308276" y="875964"/>
                </a:cubicBezTo>
                <a:cubicBezTo>
                  <a:pt x="1974669" y="891926"/>
                  <a:pt x="2016344" y="899501"/>
                  <a:pt x="1786166" y="875964"/>
                </a:cubicBezTo>
                <a:cubicBezTo>
                  <a:pt x="1555988" y="852428"/>
                  <a:pt x="1286283" y="885925"/>
                  <a:pt x="1099179" y="875964"/>
                </a:cubicBezTo>
                <a:cubicBezTo>
                  <a:pt x="912075" y="866003"/>
                  <a:pt x="837844" y="885806"/>
                  <a:pt x="659507" y="875964"/>
                </a:cubicBezTo>
                <a:cubicBezTo>
                  <a:pt x="481170" y="866122"/>
                  <a:pt x="286975" y="905189"/>
                  <a:pt x="0" y="875964"/>
                </a:cubicBezTo>
                <a:cubicBezTo>
                  <a:pt x="21572" y="759577"/>
                  <a:pt x="1535" y="527112"/>
                  <a:pt x="0" y="437982"/>
                </a:cubicBezTo>
                <a:cubicBezTo>
                  <a:pt x="-1535" y="348852"/>
                  <a:pt x="-7578" y="17516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
        <p:nvSpPr>
          <p:cNvPr id="3" name="Text Placeholder 10">
            <a:extLst>
              <a:ext uri="{FF2B5EF4-FFF2-40B4-BE49-F238E27FC236}">
                <a16:creationId xmlns:a16="http://schemas.microsoft.com/office/drawing/2014/main" id="{04B63CE0-7BC1-192E-EBEC-335B3B76306B}"/>
              </a:ext>
            </a:extLst>
          </p:cNvPr>
          <p:cNvSpPr>
            <a:spLocks noGrp="1"/>
          </p:cNvSpPr>
          <p:nvPr>
            <p:ph type="body" sz="quarter" idx="10" hasCustomPrompt="1"/>
          </p:nvPr>
        </p:nvSpPr>
        <p:spPr>
          <a:xfrm>
            <a:off x="2100441" y="2097900"/>
            <a:ext cx="8243842" cy="619740"/>
          </a:xfrm>
          <a:prstGeom prst="rect">
            <a:avLst/>
          </a:prstGeom>
          <a:noFill/>
          <a:ln w="31750">
            <a:noFill/>
            <a:extLst>
              <a:ext uri="{C807C97D-BFC1-408E-A445-0C87EB9F89A2}">
                <ask:lineSketchStyleProps xmlns:ask="http://schemas.microsoft.com/office/drawing/2018/sketchyshapes" sd="2214188587">
                  <a:custGeom>
                    <a:avLst/>
                    <a:gdLst>
                      <a:gd name="connsiteX0" fmla="*/ 0 w 5368652"/>
                      <a:gd name="connsiteY0" fmla="*/ 0 h 593101"/>
                      <a:gd name="connsiteX1" fmla="*/ 724768 w 5368652"/>
                      <a:gd name="connsiteY1" fmla="*/ 0 h 593101"/>
                      <a:gd name="connsiteX2" fmla="*/ 1449536 w 5368652"/>
                      <a:gd name="connsiteY2" fmla="*/ 0 h 593101"/>
                      <a:gd name="connsiteX3" fmla="*/ 2120618 w 5368652"/>
                      <a:gd name="connsiteY3" fmla="*/ 0 h 593101"/>
                      <a:gd name="connsiteX4" fmla="*/ 2738013 w 5368652"/>
                      <a:gd name="connsiteY4" fmla="*/ 0 h 593101"/>
                      <a:gd name="connsiteX5" fmla="*/ 3248034 w 5368652"/>
                      <a:gd name="connsiteY5" fmla="*/ 0 h 593101"/>
                      <a:gd name="connsiteX6" fmla="*/ 3919116 w 5368652"/>
                      <a:gd name="connsiteY6" fmla="*/ 0 h 593101"/>
                      <a:gd name="connsiteX7" fmla="*/ 4697571 w 5368652"/>
                      <a:gd name="connsiteY7" fmla="*/ 0 h 593101"/>
                      <a:gd name="connsiteX8" fmla="*/ 5368652 w 5368652"/>
                      <a:gd name="connsiteY8" fmla="*/ 0 h 593101"/>
                      <a:gd name="connsiteX9" fmla="*/ 5368652 w 5368652"/>
                      <a:gd name="connsiteY9" fmla="*/ 0 h 593101"/>
                      <a:gd name="connsiteX10" fmla="*/ 5368652 w 5368652"/>
                      <a:gd name="connsiteY10" fmla="*/ 436837 h 593101"/>
                      <a:gd name="connsiteX11" fmla="*/ 5212388 w 5368652"/>
                      <a:gd name="connsiteY11" fmla="*/ 593101 h 593101"/>
                      <a:gd name="connsiteX12" fmla="*/ 4732056 w 5368652"/>
                      <a:gd name="connsiteY12" fmla="*/ 593101 h 593101"/>
                      <a:gd name="connsiteX13" fmla="*/ 3998918 w 5368652"/>
                      <a:gd name="connsiteY13" fmla="*/ 593101 h 593101"/>
                      <a:gd name="connsiteX14" fmla="*/ 3518586 w 5368652"/>
                      <a:gd name="connsiteY14" fmla="*/ 593101 h 593101"/>
                      <a:gd name="connsiteX15" fmla="*/ 2785448 w 5368652"/>
                      <a:gd name="connsiteY15" fmla="*/ 593101 h 593101"/>
                      <a:gd name="connsiteX16" fmla="*/ 2102872 w 5368652"/>
                      <a:gd name="connsiteY16" fmla="*/ 593101 h 593101"/>
                      <a:gd name="connsiteX17" fmla="*/ 1571979 w 5368652"/>
                      <a:gd name="connsiteY17" fmla="*/ 593101 h 593101"/>
                      <a:gd name="connsiteX18" fmla="*/ 889402 w 5368652"/>
                      <a:gd name="connsiteY18" fmla="*/ 593101 h 593101"/>
                      <a:gd name="connsiteX19" fmla="*/ 156264 w 5368652"/>
                      <a:gd name="connsiteY19" fmla="*/ 593101 h 593101"/>
                      <a:gd name="connsiteX20" fmla="*/ 0 w 5368652"/>
                      <a:gd name="connsiteY20" fmla="*/ 436837 h 593101"/>
                      <a:gd name="connsiteX21" fmla="*/ 0 w 5368652"/>
                      <a:gd name="connsiteY21" fmla="*/ 0 h 593101"/>
                      <a:gd name="connsiteX22" fmla="*/ 0 w 5368652"/>
                      <a:gd name="connsiteY22" fmla="*/ 0 h 5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8652" h="593101" fill="none" extrusionOk="0">
                        <a:moveTo>
                          <a:pt x="0" y="0"/>
                        </a:moveTo>
                        <a:cubicBezTo>
                          <a:pt x="251422" y="-24274"/>
                          <a:pt x="415726" y="-5207"/>
                          <a:pt x="724768" y="0"/>
                        </a:cubicBezTo>
                        <a:cubicBezTo>
                          <a:pt x="1033810" y="5207"/>
                          <a:pt x="1247969" y="4343"/>
                          <a:pt x="1449536" y="0"/>
                        </a:cubicBezTo>
                        <a:cubicBezTo>
                          <a:pt x="1651103" y="-4343"/>
                          <a:pt x="1824760" y="7952"/>
                          <a:pt x="2120618" y="0"/>
                        </a:cubicBezTo>
                        <a:cubicBezTo>
                          <a:pt x="2416476" y="-7952"/>
                          <a:pt x="2495997" y="-7270"/>
                          <a:pt x="2738013" y="0"/>
                        </a:cubicBezTo>
                        <a:cubicBezTo>
                          <a:pt x="2980029" y="7270"/>
                          <a:pt x="3076162" y="-18845"/>
                          <a:pt x="3248034" y="0"/>
                        </a:cubicBezTo>
                        <a:cubicBezTo>
                          <a:pt x="3419906" y="18845"/>
                          <a:pt x="3719195" y="-10114"/>
                          <a:pt x="3919116" y="0"/>
                        </a:cubicBezTo>
                        <a:cubicBezTo>
                          <a:pt x="4119037" y="10114"/>
                          <a:pt x="4524996" y="-33782"/>
                          <a:pt x="4697571" y="0"/>
                        </a:cubicBezTo>
                        <a:cubicBezTo>
                          <a:pt x="4870146" y="33782"/>
                          <a:pt x="5054041" y="6737"/>
                          <a:pt x="5368652" y="0"/>
                        </a:cubicBezTo>
                        <a:lnTo>
                          <a:pt x="5368652" y="0"/>
                        </a:lnTo>
                        <a:cubicBezTo>
                          <a:pt x="5351254" y="126737"/>
                          <a:pt x="5385208" y="293971"/>
                          <a:pt x="5368652" y="436837"/>
                        </a:cubicBezTo>
                        <a:cubicBezTo>
                          <a:pt x="5374499" y="526219"/>
                          <a:pt x="5310897" y="583521"/>
                          <a:pt x="5212388" y="593101"/>
                        </a:cubicBezTo>
                        <a:cubicBezTo>
                          <a:pt x="5111828" y="595426"/>
                          <a:pt x="4884731" y="592146"/>
                          <a:pt x="4732056" y="593101"/>
                        </a:cubicBezTo>
                        <a:cubicBezTo>
                          <a:pt x="4579381" y="594056"/>
                          <a:pt x="4305665" y="561136"/>
                          <a:pt x="3998918" y="593101"/>
                        </a:cubicBezTo>
                        <a:cubicBezTo>
                          <a:pt x="3692171" y="625066"/>
                          <a:pt x="3726985" y="571532"/>
                          <a:pt x="3518586" y="593101"/>
                        </a:cubicBezTo>
                        <a:cubicBezTo>
                          <a:pt x="3310187" y="614670"/>
                          <a:pt x="3030125" y="601295"/>
                          <a:pt x="2785448" y="593101"/>
                        </a:cubicBezTo>
                        <a:cubicBezTo>
                          <a:pt x="2540771" y="584907"/>
                          <a:pt x="2333044" y="581064"/>
                          <a:pt x="2102872" y="593101"/>
                        </a:cubicBezTo>
                        <a:cubicBezTo>
                          <a:pt x="1872700" y="605138"/>
                          <a:pt x="1681297" y="604752"/>
                          <a:pt x="1571979" y="593101"/>
                        </a:cubicBezTo>
                        <a:cubicBezTo>
                          <a:pt x="1462661" y="581450"/>
                          <a:pt x="1087096" y="574794"/>
                          <a:pt x="889402" y="593101"/>
                        </a:cubicBezTo>
                        <a:cubicBezTo>
                          <a:pt x="691708" y="611408"/>
                          <a:pt x="495352" y="617542"/>
                          <a:pt x="156264" y="593101"/>
                        </a:cubicBezTo>
                        <a:cubicBezTo>
                          <a:pt x="68952" y="597789"/>
                          <a:pt x="-3609" y="533944"/>
                          <a:pt x="0" y="436837"/>
                        </a:cubicBezTo>
                        <a:cubicBezTo>
                          <a:pt x="-6821" y="311436"/>
                          <a:pt x="-20525" y="144469"/>
                          <a:pt x="0" y="0"/>
                        </a:cubicBezTo>
                        <a:lnTo>
                          <a:pt x="0" y="0"/>
                        </a:lnTo>
                        <a:close/>
                      </a:path>
                      <a:path w="5368652" h="593101" stroke="0" extrusionOk="0">
                        <a:moveTo>
                          <a:pt x="0" y="0"/>
                        </a:moveTo>
                        <a:cubicBezTo>
                          <a:pt x="272509" y="7055"/>
                          <a:pt x="430804" y="-29560"/>
                          <a:pt x="778455" y="0"/>
                        </a:cubicBezTo>
                        <a:cubicBezTo>
                          <a:pt x="1126106" y="29560"/>
                          <a:pt x="1077263" y="-24458"/>
                          <a:pt x="1288476" y="0"/>
                        </a:cubicBezTo>
                        <a:cubicBezTo>
                          <a:pt x="1499689" y="24458"/>
                          <a:pt x="1726848" y="-1720"/>
                          <a:pt x="1905871" y="0"/>
                        </a:cubicBezTo>
                        <a:cubicBezTo>
                          <a:pt x="2084894" y="1720"/>
                          <a:pt x="2354552" y="12060"/>
                          <a:pt x="2630639" y="0"/>
                        </a:cubicBezTo>
                        <a:cubicBezTo>
                          <a:pt x="2906726" y="-12060"/>
                          <a:pt x="3004242" y="-18975"/>
                          <a:pt x="3355408" y="0"/>
                        </a:cubicBezTo>
                        <a:cubicBezTo>
                          <a:pt x="3706574" y="18975"/>
                          <a:pt x="3670795" y="-23845"/>
                          <a:pt x="3865429" y="0"/>
                        </a:cubicBezTo>
                        <a:cubicBezTo>
                          <a:pt x="4060063" y="23845"/>
                          <a:pt x="4282634" y="-24557"/>
                          <a:pt x="4429138" y="0"/>
                        </a:cubicBezTo>
                        <a:cubicBezTo>
                          <a:pt x="4575642" y="24557"/>
                          <a:pt x="4976651" y="-21658"/>
                          <a:pt x="5368652" y="0"/>
                        </a:cubicBezTo>
                        <a:lnTo>
                          <a:pt x="5368652" y="0"/>
                        </a:lnTo>
                        <a:cubicBezTo>
                          <a:pt x="5365286" y="161631"/>
                          <a:pt x="5364430" y="265611"/>
                          <a:pt x="5368652" y="436837"/>
                        </a:cubicBezTo>
                        <a:cubicBezTo>
                          <a:pt x="5378825" y="517498"/>
                          <a:pt x="5297842" y="582918"/>
                          <a:pt x="5212388" y="593101"/>
                        </a:cubicBezTo>
                        <a:cubicBezTo>
                          <a:pt x="5042311" y="627088"/>
                          <a:pt x="4862169" y="591987"/>
                          <a:pt x="4529811" y="593101"/>
                        </a:cubicBezTo>
                        <a:cubicBezTo>
                          <a:pt x="4197453" y="594215"/>
                          <a:pt x="4080708" y="603442"/>
                          <a:pt x="3897796" y="593101"/>
                        </a:cubicBezTo>
                        <a:cubicBezTo>
                          <a:pt x="3714885" y="582760"/>
                          <a:pt x="3502403" y="557379"/>
                          <a:pt x="3164658" y="593101"/>
                        </a:cubicBezTo>
                        <a:cubicBezTo>
                          <a:pt x="2826913" y="628823"/>
                          <a:pt x="2836224" y="610598"/>
                          <a:pt x="2684326" y="593101"/>
                        </a:cubicBezTo>
                        <a:cubicBezTo>
                          <a:pt x="2532428" y="575604"/>
                          <a:pt x="2191025" y="598739"/>
                          <a:pt x="1951188" y="593101"/>
                        </a:cubicBezTo>
                        <a:cubicBezTo>
                          <a:pt x="1711351" y="587463"/>
                          <a:pt x="1513641" y="619747"/>
                          <a:pt x="1369734" y="593101"/>
                        </a:cubicBezTo>
                        <a:cubicBezTo>
                          <a:pt x="1225827" y="566455"/>
                          <a:pt x="664663" y="575035"/>
                          <a:pt x="156264" y="593101"/>
                        </a:cubicBezTo>
                        <a:cubicBezTo>
                          <a:pt x="78805" y="602369"/>
                          <a:pt x="-11005" y="534173"/>
                          <a:pt x="0" y="436837"/>
                        </a:cubicBezTo>
                        <a:cubicBezTo>
                          <a:pt x="-6706" y="243180"/>
                          <a:pt x="18007" y="156443"/>
                          <a:pt x="0" y="0"/>
                        </a:cubicBezTo>
                        <a:lnTo>
                          <a:pt x="0" y="0"/>
                        </a:lnTo>
                        <a:close/>
                      </a:path>
                    </a:pathLst>
                  </a:custGeom>
                  <ask:type>
                    <ask:lineSketchNone/>
                  </ask:type>
                </ask:lineSketchStyleProps>
              </a:ext>
            </a:extLst>
          </a:ln>
        </p:spPr>
        <p:txBody>
          <a:bodyPr wrap="square" lIns="180000" tIns="180000" rIns="180000" bIns="180000" anchor="t" anchorCtr="0">
            <a:spAutoFit/>
          </a:bodyPr>
          <a:lstStyle>
            <a:lvl1pPr marL="0" indent="0" algn="ctr">
              <a:buNone/>
              <a:defRPr sz="1800" b="0" i="0">
                <a:solidFill>
                  <a:schemeClr val="tx2"/>
                </a:solidFill>
                <a:latin typeface="+mn-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Subtitle]</a:t>
            </a:r>
            <a:endParaRPr lang="en-CA"/>
          </a:p>
        </p:txBody>
      </p:sp>
      <p:sp>
        <p:nvSpPr>
          <p:cNvPr id="4" name="Rectangle 3">
            <a:extLst>
              <a:ext uri="{FF2B5EF4-FFF2-40B4-BE49-F238E27FC236}">
                <a16:creationId xmlns:a16="http://schemas.microsoft.com/office/drawing/2014/main" id="{AC2F837E-64F1-E89E-F2F7-155489DD5ACC}"/>
              </a:ext>
            </a:extLst>
          </p:cNvPr>
          <p:cNvSpPr/>
          <p:nvPr userDrawn="1"/>
        </p:nvSpPr>
        <p:spPr>
          <a:xfrm>
            <a:off x="2082362" y="2066973"/>
            <a:ext cx="8280000" cy="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39322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no subtitle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2100441" y="1702966"/>
            <a:ext cx="8243842" cy="875964"/>
          </a:xfrm>
          <a:custGeom>
            <a:avLst/>
            <a:gdLst>
              <a:gd name="csX0" fmla="*/ 0 w 8243842"/>
              <a:gd name="csY0" fmla="*/ 0 h 875964"/>
              <a:gd name="csX1" fmla="*/ 604548 w 8243842"/>
              <a:gd name="csY1" fmla="*/ 0 h 875964"/>
              <a:gd name="csX2" fmla="*/ 1044220 w 8243842"/>
              <a:gd name="csY2" fmla="*/ 0 h 875964"/>
              <a:gd name="csX3" fmla="*/ 1896084 w 8243842"/>
              <a:gd name="csY3" fmla="*/ 0 h 875964"/>
              <a:gd name="csX4" fmla="*/ 2500632 w 8243842"/>
              <a:gd name="csY4" fmla="*/ 0 h 875964"/>
              <a:gd name="csX5" fmla="*/ 3105180 w 8243842"/>
              <a:gd name="csY5" fmla="*/ 0 h 875964"/>
              <a:gd name="csX6" fmla="*/ 3957044 w 8243842"/>
              <a:gd name="csY6" fmla="*/ 0 h 875964"/>
              <a:gd name="csX7" fmla="*/ 4479154 w 8243842"/>
              <a:gd name="csY7" fmla="*/ 0 h 875964"/>
              <a:gd name="csX8" fmla="*/ 5331018 w 8243842"/>
              <a:gd name="csY8" fmla="*/ 0 h 875964"/>
              <a:gd name="csX9" fmla="*/ 6182882 w 8243842"/>
              <a:gd name="csY9" fmla="*/ 0 h 875964"/>
              <a:gd name="csX10" fmla="*/ 6869868 w 8243842"/>
              <a:gd name="csY10" fmla="*/ 0 h 875964"/>
              <a:gd name="csX11" fmla="*/ 8243842 w 8243842"/>
              <a:gd name="csY11" fmla="*/ 0 h 875964"/>
              <a:gd name="csX12" fmla="*/ 8243842 w 8243842"/>
              <a:gd name="csY12" fmla="*/ 429222 h 875964"/>
              <a:gd name="csX13" fmla="*/ 8243842 w 8243842"/>
              <a:gd name="csY13" fmla="*/ 875964 h 875964"/>
              <a:gd name="csX14" fmla="*/ 7556855 w 8243842"/>
              <a:gd name="csY14" fmla="*/ 875964 h 875964"/>
              <a:gd name="csX15" fmla="*/ 7034745 w 8243842"/>
              <a:gd name="csY15" fmla="*/ 875964 h 875964"/>
              <a:gd name="csX16" fmla="*/ 6347758 w 8243842"/>
              <a:gd name="csY16" fmla="*/ 875964 h 875964"/>
              <a:gd name="csX17" fmla="*/ 5495895 w 8243842"/>
              <a:gd name="csY17" fmla="*/ 875964 h 875964"/>
              <a:gd name="csX18" fmla="*/ 4808908 w 8243842"/>
              <a:gd name="csY18" fmla="*/ 875964 h 875964"/>
              <a:gd name="csX19" fmla="*/ 4369236 w 8243842"/>
              <a:gd name="csY19" fmla="*/ 875964 h 875964"/>
              <a:gd name="csX20" fmla="*/ 3847126 w 8243842"/>
              <a:gd name="csY20" fmla="*/ 875964 h 875964"/>
              <a:gd name="csX21" fmla="*/ 2995263 w 8243842"/>
              <a:gd name="csY21" fmla="*/ 875964 h 875964"/>
              <a:gd name="csX22" fmla="*/ 2308276 w 8243842"/>
              <a:gd name="csY22" fmla="*/ 875964 h 875964"/>
              <a:gd name="csX23" fmla="*/ 1786166 w 8243842"/>
              <a:gd name="csY23" fmla="*/ 875964 h 875964"/>
              <a:gd name="csX24" fmla="*/ 1099179 w 8243842"/>
              <a:gd name="csY24" fmla="*/ 875964 h 875964"/>
              <a:gd name="csX25" fmla="*/ 659507 w 8243842"/>
              <a:gd name="csY25" fmla="*/ 875964 h 875964"/>
              <a:gd name="csX26" fmla="*/ 0 w 8243842"/>
              <a:gd name="csY26" fmla="*/ 875964 h 875964"/>
              <a:gd name="csX27" fmla="*/ 0 w 8243842"/>
              <a:gd name="csY27" fmla="*/ 437982 h 875964"/>
              <a:gd name="csX28" fmla="*/ 0 w 8243842"/>
              <a:gd name="csY28"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8243842" h="875964" extrusionOk="0">
                <a:moveTo>
                  <a:pt x="0" y="0"/>
                </a:moveTo>
                <a:cubicBezTo>
                  <a:pt x="256968" y="-6358"/>
                  <a:pt x="324822" y="687"/>
                  <a:pt x="604548" y="0"/>
                </a:cubicBezTo>
                <a:cubicBezTo>
                  <a:pt x="884274" y="-687"/>
                  <a:pt x="939435" y="-12986"/>
                  <a:pt x="1044220" y="0"/>
                </a:cubicBezTo>
                <a:cubicBezTo>
                  <a:pt x="1149005" y="12986"/>
                  <a:pt x="1635514" y="-15771"/>
                  <a:pt x="1896084" y="0"/>
                </a:cubicBezTo>
                <a:cubicBezTo>
                  <a:pt x="2156654" y="15771"/>
                  <a:pt x="2374218" y="19541"/>
                  <a:pt x="2500632" y="0"/>
                </a:cubicBezTo>
                <a:cubicBezTo>
                  <a:pt x="2627046" y="-19541"/>
                  <a:pt x="2911859" y="29698"/>
                  <a:pt x="3105180" y="0"/>
                </a:cubicBezTo>
                <a:cubicBezTo>
                  <a:pt x="3298501" y="-29698"/>
                  <a:pt x="3588809" y="-3225"/>
                  <a:pt x="3957044" y="0"/>
                </a:cubicBezTo>
                <a:cubicBezTo>
                  <a:pt x="4325279" y="3225"/>
                  <a:pt x="4251896" y="25720"/>
                  <a:pt x="4479154" y="0"/>
                </a:cubicBezTo>
                <a:cubicBezTo>
                  <a:pt x="4706412" y="-25720"/>
                  <a:pt x="5118037" y="9181"/>
                  <a:pt x="5331018" y="0"/>
                </a:cubicBezTo>
                <a:cubicBezTo>
                  <a:pt x="5543999" y="-9181"/>
                  <a:pt x="5934146" y="34250"/>
                  <a:pt x="6182882" y="0"/>
                </a:cubicBezTo>
                <a:cubicBezTo>
                  <a:pt x="6431618" y="-34250"/>
                  <a:pt x="6645393" y="7194"/>
                  <a:pt x="6869868" y="0"/>
                </a:cubicBezTo>
                <a:cubicBezTo>
                  <a:pt x="7094343" y="-7194"/>
                  <a:pt x="7961022" y="1244"/>
                  <a:pt x="8243842" y="0"/>
                </a:cubicBezTo>
                <a:cubicBezTo>
                  <a:pt x="8238680" y="86475"/>
                  <a:pt x="8264054" y="264421"/>
                  <a:pt x="8243842" y="429222"/>
                </a:cubicBezTo>
                <a:cubicBezTo>
                  <a:pt x="8223630" y="594023"/>
                  <a:pt x="8237311" y="769398"/>
                  <a:pt x="8243842" y="875964"/>
                </a:cubicBezTo>
                <a:cubicBezTo>
                  <a:pt x="8104736" y="883495"/>
                  <a:pt x="7695911" y="874522"/>
                  <a:pt x="7556855" y="875964"/>
                </a:cubicBezTo>
                <a:cubicBezTo>
                  <a:pt x="7417799" y="877406"/>
                  <a:pt x="7203651" y="858126"/>
                  <a:pt x="7034745" y="875964"/>
                </a:cubicBezTo>
                <a:cubicBezTo>
                  <a:pt x="6865839" y="893803"/>
                  <a:pt x="6492561" y="865704"/>
                  <a:pt x="6347758" y="875964"/>
                </a:cubicBezTo>
                <a:cubicBezTo>
                  <a:pt x="6202955" y="886224"/>
                  <a:pt x="5774866" y="863300"/>
                  <a:pt x="5495895" y="875964"/>
                </a:cubicBezTo>
                <a:cubicBezTo>
                  <a:pt x="5216924" y="888628"/>
                  <a:pt x="5052428" y="885785"/>
                  <a:pt x="4808908" y="875964"/>
                </a:cubicBezTo>
                <a:cubicBezTo>
                  <a:pt x="4565388" y="866143"/>
                  <a:pt x="4550445" y="895967"/>
                  <a:pt x="4369236" y="875964"/>
                </a:cubicBezTo>
                <a:cubicBezTo>
                  <a:pt x="4188027" y="855961"/>
                  <a:pt x="3968988" y="899526"/>
                  <a:pt x="3847126" y="875964"/>
                </a:cubicBezTo>
                <a:cubicBezTo>
                  <a:pt x="3725264" y="852403"/>
                  <a:pt x="3420151" y="905795"/>
                  <a:pt x="2995263" y="875964"/>
                </a:cubicBezTo>
                <a:cubicBezTo>
                  <a:pt x="2570375" y="846133"/>
                  <a:pt x="2641883" y="860002"/>
                  <a:pt x="2308276" y="875964"/>
                </a:cubicBezTo>
                <a:cubicBezTo>
                  <a:pt x="1974669" y="891926"/>
                  <a:pt x="2016344" y="899501"/>
                  <a:pt x="1786166" y="875964"/>
                </a:cubicBezTo>
                <a:cubicBezTo>
                  <a:pt x="1555988" y="852428"/>
                  <a:pt x="1286283" y="885925"/>
                  <a:pt x="1099179" y="875964"/>
                </a:cubicBezTo>
                <a:cubicBezTo>
                  <a:pt x="912075" y="866003"/>
                  <a:pt x="837844" y="885806"/>
                  <a:pt x="659507" y="875964"/>
                </a:cubicBezTo>
                <a:cubicBezTo>
                  <a:pt x="481170" y="866122"/>
                  <a:pt x="286975" y="905189"/>
                  <a:pt x="0" y="875964"/>
                </a:cubicBezTo>
                <a:cubicBezTo>
                  <a:pt x="21572" y="759577"/>
                  <a:pt x="1535" y="527112"/>
                  <a:pt x="0" y="437982"/>
                </a:cubicBezTo>
                <a:cubicBezTo>
                  <a:pt x="-1535" y="348852"/>
                  <a:pt x="-7578" y="17516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ctr"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Tree>
    <p:extLst>
      <p:ext uri="{BB962C8B-B14F-4D97-AF65-F5344CB8AC3E}">
        <p14:creationId xmlns:p14="http://schemas.microsoft.com/office/powerpoint/2010/main" val="51258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4619133" y="1199306"/>
            <a:ext cx="6674179" cy="875964"/>
          </a:xfrm>
          <a:custGeom>
            <a:avLst/>
            <a:gdLst>
              <a:gd name="csX0" fmla="*/ 0 w 6674179"/>
              <a:gd name="csY0" fmla="*/ 0 h 875964"/>
              <a:gd name="csX1" fmla="*/ 600676 w 6674179"/>
              <a:gd name="csY1" fmla="*/ 0 h 875964"/>
              <a:gd name="csX2" fmla="*/ 1067869 w 6674179"/>
              <a:gd name="csY2" fmla="*/ 0 h 875964"/>
              <a:gd name="csX3" fmla="*/ 1868770 w 6674179"/>
              <a:gd name="csY3" fmla="*/ 0 h 875964"/>
              <a:gd name="csX4" fmla="*/ 2469446 w 6674179"/>
              <a:gd name="csY4" fmla="*/ 0 h 875964"/>
              <a:gd name="csX5" fmla="*/ 3070122 w 6674179"/>
              <a:gd name="csY5" fmla="*/ 0 h 875964"/>
              <a:gd name="csX6" fmla="*/ 3871024 w 6674179"/>
              <a:gd name="csY6" fmla="*/ 0 h 875964"/>
              <a:gd name="csX7" fmla="*/ 4404958 w 6674179"/>
              <a:gd name="csY7" fmla="*/ 0 h 875964"/>
              <a:gd name="csX8" fmla="*/ 5205860 w 6674179"/>
              <a:gd name="csY8" fmla="*/ 0 h 875964"/>
              <a:gd name="csX9" fmla="*/ 6006761 w 6674179"/>
              <a:gd name="csY9" fmla="*/ 0 h 875964"/>
              <a:gd name="csX10" fmla="*/ 6674179 w 6674179"/>
              <a:gd name="csY10" fmla="*/ 0 h 875964"/>
              <a:gd name="csX11" fmla="*/ 6674179 w 6674179"/>
              <a:gd name="csY11" fmla="*/ 455501 h 875964"/>
              <a:gd name="csX12" fmla="*/ 6674179 w 6674179"/>
              <a:gd name="csY12" fmla="*/ 875964 h 875964"/>
              <a:gd name="csX13" fmla="*/ 6206986 w 6674179"/>
              <a:gd name="csY13" fmla="*/ 875964 h 875964"/>
              <a:gd name="csX14" fmla="*/ 5406085 w 6674179"/>
              <a:gd name="csY14" fmla="*/ 875964 h 875964"/>
              <a:gd name="csX15" fmla="*/ 4872151 w 6674179"/>
              <a:gd name="csY15" fmla="*/ 875964 h 875964"/>
              <a:gd name="csX16" fmla="*/ 4204733 w 6674179"/>
              <a:gd name="csY16" fmla="*/ 875964 h 875964"/>
              <a:gd name="csX17" fmla="*/ 3403831 w 6674179"/>
              <a:gd name="csY17" fmla="*/ 875964 h 875964"/>
              <a:gd name="csX18" fmla="*/ 2736413 w 6674179"/>
              <a:gd name="csY18" fmla="*/ 875964 h 875964"/>
              <a:gd name="csX19" fmla="*/ 2269221 w 6674179"/>
              <a:gd name="csY19" fmla="*/ 875964 h 875964"/>
              <a:gd name="csX20" fmla="*/ 1735287 w 6674179"/>
              <a:gd name="csY20" fmla="*/ 875964 h 875964"/>
              <a:gd name="csX21" fmla="*/ 934385 w 6674179"/>
              <a:gd name="csY21" fmla="*/ 875964 h 875964"/>
              <a:gd name="csX22" fmla="*/ 0 w 6674179"/>
              <a:gd name="csY22" fmla="*/ 875964 h 875964"/>
              <a:gd name="csX23" fmla="*/ 0 w 6674179"/>
              <a:gd name="csY23" fmla="*/ 455501 h 875964"/>
              <a:gd name="csX24" fmla="*/ 0 w 6674179"/>
              <a:gd name="csY24"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74179" h="875964" extrusionOk="0">
                <a:moveTo>
                  <a:pt x="0" y="0"/>
                </a:moveTo>
                <a:cubicBezTo>
                  <a:pt x="137669" y="-25159"/>
                  <a:pt x="416226" y="22236"/>
                  <a:pt x="600676" y="0"/>
                </a:cubicBezTo>
                <a:cubicBezTo>
                  <a:pt x="785126" y="-22236"/>
                  <a:pt x="889016" y="7791"/>
                  <a:pt x="1067869" y="0"/>
                </a:cubicBezTo>
                <a:cubicBezTo>
                  <a:pt x="1246722" y="-7791"/>
                  <a:pt x="1655539" y="-18873"/>
                  <a:pt x="1868770" y="0"/>
                </a:cubicBezTo>
                <a:cubicBezTo>
                  <a:pt x="2082001" y="18873"/>
                  <a:pt x="2348638" y="27814"/>
                  <a:pt x="2469446" y="0"/>
                </a:cubicBezTo>
                <a:cubicBezTo>
                  <a:pt x="2590254" y="-27814"/>
                  <a:pt x="2932369" y="4447"/>
                  <a:pt x="3070122" y="0"/>
                </a:cubicBezTo>
                <a:cubicBezTo>
                  <a:pt x="3207875" y="-4447"/>
                  <a:pt x="3608285" y="-21935"/>
                  <a:pt x="3871024" y="0"/>
                </a:cubicBezTo>
                <a:cubicBezTo>
                  <a:pt x="4133763" y="21935"/>
                  <a:pt x="4222667" y="-2035"/>
                  <a:pt x="4404958" y="0"/>
                </a:cubicBezTo>
                <a:cubicBezTo>
                  <a:pt x="4587249" y="2035"/>
                  <a:pt x="4937184" y="-3757"/>
                  <a:pt x="5205860" y="0"/>
                </a:cubicBezTo>
                <a:cubicBezTo>
                  <a:pt x="5474536" y="3757"/>
                  <a:pt x="5666488" y="32030"/>
                  <a:pt x="6006761" y="0"/>
                </a:cubicBezTo>
                <a:cubicBezTo>
                  <a:pt x="6347034" y="-32030"/>
                  <a:pt x="6374468" y="23928"/>
                  <a:pt x="6674179" y="0"/>
                </a:cubicBezTo>
                <a:cubicBezTo>
                  <a:pt x="6687330" y="97720"/>
                  <a:pt x="6661980" y="298338"/>
                  <a:pt x="6674179" y="455501"/>
                </a:cubicBezTo>
                <a:cubicBezTo>
                  <a:pt x="6686378" y="612664"/>
                  <a:pt x="6687402" y="673429"/>
                  <a:pt x="6674179" y="875964"/>
                </a:cubicBezTo>
                <a:cubicBezTo>
                  <a:pt x="6563599" y="878930"/>
                  <a:pt x="6431098" y="890904"/>
                  <a:pt x="6206986" y="875964"/>
                </a:cubicBezTo>
                <a:cubicBezTo>
                  <a:pt x="5982874" y="861024"/>
                  <a:pt x="5651484" y="904122"/>
                  <a:pt x="5406085" y="875964"/>
                </a:cubicBezTo>
                <a:cubicBezTo>
                  <a:pt x="5160686" y="847806"/>
                  <a:pt x="5110825" y="888869"/>
                  <a:pt x="4872151" y="875964"/>
                </a:cubicBezTo>
                <a:cubicBezTo>
                  <a:pt x="4633477" y="863059"/>
                  <a:pt x="4527588" y="905980"/>
                  <a:pt x="4204733" y="875964"/>
                </a:cubicBezTo>
                <a:cubicBezTo>
                  <a:pt x="3881878" y="845948"/>
                  <a:pt x="3608414" y="884105"/>
                  <a:pt x="3403831" y="875964"/>
                </a:cubicBezTo>
                <a:cubicBezTo>
                  <a:pt x="3199248" y="867823"/>
                  <a:pt x="3068597" y="889388"/>
                  <a:pt x="2736413" y="875964"/>
                </a:cubicBezTo>
                <a:cubicBezTo>
                  <a:pt x="2404229" y="862540"/>
                  <a:pt x="2381385" y="866822"/>
                  <a:pt x="2269221" y="875964"/>
                </a:cubicBezTo>
                <a:cubicBezTo>
                  <a:pt x="2157057" y="885106"/>
                  <a:pt x="1952274" y="887429"/>
                  <a:pt x="1735287" y="875964"/>
                </a:cubicBezTo>
                <a:cubicBezTo>
                  <a:pt x="1518300" y="864499"/>
                  <a:pt x="1288060" y="852951"/>
                  <a:pt x="934385" y="875964"/>
                </a:cubicBezTo>
                <a:cubicBezTo>
                  <a:pt x="580710" y="898977"/>
                  <a:pt x="354181" y="837602"/>
                  <a:pt x="0" y="875964"/>
                </a:cubicBezTo>
                <a:cubicBezTo>
                  <a:pt x="8635" y="729897"/>
                  <a:pt x="2449" y="543237"/>
                  <a:pt x="0" y="455501"/>
                </a:cubicBezTo>
                <a:cubicBezTo>
                  <a:pt x="-2449" y="367765"/>
                  <a:pt x="-3842" y="15990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
        <p:nvSpPr>
          <p:cNvPr id="3" name="Text Placeholder 10">
            <a:extLst>
              <a:ext uri="{FF2B5EF4-FFF2-40B4-BE49-F238E27FC236}">
                <a16:creationId xmlns:a16="http://schemas.microsoft.com/office/drawing/2014/main" id="{04B63CE0-7BC1-192E-EBEC-335B3B76306B}"/>
              </a:ext>
            </a:extLst>
          </p:cNvPr>
          <p:cNvSpPr>
            <a:spLocks noGrp="1"/>
          </p:cNvSpPr>
          <p:nvPr>
            <p:ph type="body" sz="quarter" idx="10" hasCustomPrompt="1"/>
          </p:nvPr>
        </p:nvSpPr>
        <p:spPr>
          <a:xfrm>
            <a:off x="4619133" y="2116754"/>
            <a:ext cx="6674179" cy="619740"/>
          </a:xfrm>
          <a:prstGeom prst="rect">
            <a:avLst/>
          </a:prstGeom>
          <a:noFill/>
          <a:ln w="31750">
            <a:noFill/>
            <a:extLst>
              <a:ext uri="{C807C97D-BFC1-408E-A445-0C87EB9F89A2}">
                <ask:lineSketchStyleProps xmlns:ask="http://schemas.microsoft.com/office/drawing/2018/sketchyshapes" sd="2214188587">
                  <a:custGeom>
                    <a:avLst/>
                    <a:gdLst>
                      <a:gd name="connsiteX0" fmla="*/ 0 w 5368652"/>
                      <a:gd name="connsiteY0" fmla="*/ 0 h 593101"/>
                      <a:gd name="connsiteX1" fmla="*/ 724768 w 5368652"/>
                      <a:gd name="connsiteY1" fmla="*/ 0 h 593101"/>
                      <a:gd name="connsiteX2" fmla="*/ 1449536 w 5368652"/>
                      <a:gd name="connsiteY2" fmla="*/ 0 h 593101"/>
                      <a:gd name="connsiteX3" fmla="*/ 2120618 w 5368652"/>
                      <a:gd name="connsiteY3" fmla="*/ 0 h 593101"/>
                      <a:gd name="connsiteX4" fmla="*/ 2738013 w 5368652"/>
                      <a:gd name="connsiteY4" fmla="*/ 0 h 593101"/>
                      <a:gd name="connsiteX5" fmla="*/ 3248034 w 5368652"/>
                      <a:gd name="connsiteY5" fmla="*/ 0 h 593101"/>
                      <a:gd name="connsiteX6" fmla="*/ 3919116 w 5368652"/>
                      <a:gd name="connsiteY6" fmla="*/ 0 h 593101"/>
                      <a:gd name="connsiteX7" fmla="*/ 4697571 w 5368652"/>
                      <a:gd name="connsiteY7" fmla="*/ 0 h 593101"/>
                      <a:gd name="connsiteX8" fmla="*/ 5368652 w 5368652"/>
                      <a:gd name="connsiteY8" fmla="*/ 0 h 593101"/>
                      <a:gd name="connsiteX9" fmla="*/ 5368652 w 5368652"/>
                      <a:gd name="connsiteY9" fmla="*/ 0 h 593101"/>
                      <a:gd name="connsiteX10" fmla="*/ 5368652 w 5368652"/>
                      <a:gd name="connsiteY10" fmla="*/ 436837 h 593101"/>
                      <a:gd name="connsiteX11" fmla="*/ 5212388 w 5368652"/>
                      <a:gd name="connsiteY11" fmla="*/ 593101 h 593101"/>
                      <a:gd name="connsiteX12" fmla="*/ 4732056 w 5368652"/>
                      <a:gd name="connsiteY12" fmla="*/ 593101 h 593101"/>
                      <a:gd name="connsiteX13" fmla="*/ 3998918 w 5368652"/>
                      <a:gd name="connsiteY13" fmla="*/ 593101 h 593101"/>
                      <a:gd name="connsiteX14" fmla="*/ 3518586 w 5368652"/>
                      <a:gd name="connsiteY14" fmla="*/ 593101 h 593101"/>
                      <a:gd name="connsiteX15" fmla="*/ 2785448 w 5368652"/>
                      <a:gd name="connsiteY15" fmla="*/ 593101 h 593101"/>
                      <a:gd name="connsiteX16" fmla="*/ 2102872 w 5368652"/>
                      <a:gd name="connsiteY16" fmla="*/ 593101 h 593101"/>
                      <a:gd name="connsiteX17" fmla="*/ 1571979 w 5368652"/>
                      <a:gd name="connsiteY17" fmla="*/ 593101 h 593101"/>
                      <a:gd name="connsiteX18" fmla="*/ 889402 w 5368652"/>
                      <a:gd name="connsiteY18" fmla="*/ 593101 h 593101"/>
                      <a:gd name="connsiteX19" fmla="*/ 156264 w 5368652"/>
                      <a:gd name="connsiteY19" fmla="*/ 593101 h 593101"/>
                      <a:gd name="connsiteX20" fmla="*/ 0 w 5368652"/>
                      <a:gd name="connsiteY20" fmla="*/ 436837 h 593101"/>
                      <a:gd name="connsiteX21" fmla="*/ 0 w 5368652"/>
                      <a:gd name="connsiteY21" fmla="*/ 0 h 593101"/>
                      <a:gd name="connsiteX22" fmla="*/ 0 w 5368652"/>
                      <a:gd name="connsiteY22" fmla="*/ 0 h 5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8652" h="593101" fill="none" extrusionOk="0">
                        <a:moveTo>
                          <a:pt x="0" y="0"/>
                        </a:moveTo>
                        <a:cubicBezTo>
                          <a:pt x="251422" y="-24274"/>
                          <a:pt x="415726" y="-5207"/>
                          <a:pt x="724768" y="0"/>
                        </a:cubicBezTo>
                        <a:cubicBezTo>
                          <a:pt x="1033810" y="5207"/>
                          <a:pt x="1247969" y="4343"/>
                          <a:pt x="1449536" y="0"/>
                        </a:cubicBezTo>
                        <a:cubicBezTo>
                          <a:pt x="1651103" y="-4343"/>
                          <a:pt x="1824760" y="7952"/>
                          <a:pt x="2120618" y="0"/>
                        </a:cubicBezTo>
                        <a:cubicBezTo>
                          <a:pt x="2416476" y="-7952"/>
                          <a:pt x="2495997" y="-7270"/>
                          <a:pt x="2738013" y="0"/>
                        </a:cubicBezTo>
                        <a:cubicBezTo>
                          <a:pt x="2980029" y="7270"/>
                          <a:pt x="3076162" y="-18845"/>
                          <a:pt x="3248034" y="0"/>
                        </a:cubicBezTo>
                        <a:cubicBezTo>
                          <a:pt x="3419906" y="18845"/>
                          <a:pt x="3719195" y="-10114"/>
                          <a:pt x="3919116" y="0"/>
                        </a:cubicBezTo>
                        <a:cubicBezTo>
                          <a:pt x="4119037" y="10114"/>
                          <a:pt x="4524996" y="-33782"/>
                          <a:pt x="4697571" y="0"/>
                        </a:cubicBezTo>
                        <a:cubicBezTo>
                          <a:pt x="4870146" y="33782"/>
                          <a:pt x="5054041" y="6737"/>
                          <a:pt x="5368652" y="0"/>
                        </a:cubicBezTo>
                        <a:lnTo>
                          <a:pt x="5368652" y="0"/>
                        </a:lnTo>
                        <a:cubicBezTo>
                          <a:pt x="5351254" y="126737"/>
                          <a:pt x="5385208" y="293971"/>
                          <a:pt x="5368652" y="436837"/>
                        </a:cubicBezTo>
                        <a:cubicBezTo>
                          <a:pt x="5374499" y="526219"/>
                          <a:pt x="5310897" y="583521"/>
                          <a:pt x="5212388" y="593101"/>
                        </a:cubicBezTo>
                        <a:cubicBezTo>
                          <a:pt x="5111828" y="595426"/>
                          <a:pt x="4884731" y="592146"/>
                          <a:pt x="4732056" y="593101"/>
                        </a:cubicBezTo>
                        <a:cubicBezTo>
                          <a:pt x="4579381" y="594056"/>
                          <a:pt x="4305665" y="561136"/>
                          <a:pt x="3998918" y="593101"/>
                        </a:cubicBezTo>
                        <a:cubicBezTo>
                          <a:pt x="3692171" y="625066"/>
                          <a:pt x="3726985" y="571532"/>
                          <a:pt x="3518586" y="593101"/>
                        </a:cubicBezTo>
                        <a:cubicBezTo>
                          <a:pt x="3310187" y="614670"/>
                          <a:pt x="3030125" y="601295"/>
                          <a:pt x="2785448" y="593101"/>
                        </a:cubicBezTo>
                        <a:cubicBezTo>
                          <a:pt x="2540771" y="584907"/>
                          <a:pt x="2333044" y="581064"/>
                          <a:pt x="2102872" y="593101"/>
                        </a:cubicBezTo>
                        <a:cubicBezTo>
                          <a:pt x="1872700" y="605138"/>
                          <a:pt x="1681297" y="604752"/>
                          <a:pt x="1571979" y="593101"/>
                        </a:cubicBezTo>
                        <a:cubicBezTo>
                          <a:pt x="1462661" y="581450"/>
                          <a:pt x="1087096" y="574794"/>
                          <a:pt x="889402" y="593101"/>
                        </a:cubicBezTo>
                        <a:cubicBezTo>
                          <a:pt x="691708" y="611408"/>
                          <a:pt x="495352" y="617542"/>
                          <a:pt x="156264" y="593101"/>
                        </a:cubicBezTo>
                        <a:cubicBezTo>
                          <a:pt x="68952" y="597789"/>
                          <a:pt x="-3609" y="533944"/>
                          <a:pt x="0" y="436837"/>
                        </a:cubicBezTo>
                        <a:cubicBezTo>
                          <a:pt x="-6821" y="311436"/>
                          <a:pt x="-20525" y="144469"/>
                          <a:pt x="0" y="0"/>
                        </a:cubicBezTo>
                        <a:lnTo>
                          <a:pt x="0" y="0"/>
                        </a:lnTo>
                        <a:close/>
                      </a:path>
                      <a:path w="5368652" h="593101" stroke="0" extrusionOk="0">
                        <a:moveTo>
                          <a:pt x="0" y="0"/>
                        </a:moveTo>
                        <a:cubicBezTo>
                          <a:pt x="272509" y="7055"/>
                          <a:pt x="430804" y="-29560"/>
                          <a:pt x="778455" y="0"/>
                        </a:cubicBezTo>
                        <a:cubicBezTo>
                          <a:pt x="1126106" y="29560"/>
                          <a:pt x="1077263" y="-24458"/>
                          <a:pt x="1288476" y="0"/>
                        </a:cubicBezTo>
                        <a:cubicBezTo>
                          <a:pt x="1499689" y="24458"/>
                          <a:pt x="1726848" y="-1720"/>
                          <a:pt x="1905871" y="0"/>
                        </a:cubicBezTo>
                        <a:cubicBezTo>
                          <a:pt x="2084894" y="1720"/>
                          <a:pt x="2354552" y="12060"/>
                          <a:pt x="2630639" y="0"/>
                        </a:cubicBezTo>
                        <a:cubicBezTo>
                          <a:pt x="2906726" y="-12060"/>
                          <a:pt x="3004242" y="-18975"/>
                          <a:pt x="3355408" y="0"/>
                        </a:cubicBezTo>
                        <a:cubicBezTo>
                          <a:pt x="3706574" y="18975"/>
                          <a:pt x="3670795" y="-23845"/>
                          <a:pt x="3865429" y="0"/>
                        </a:cubicBezTo>
                        <a:cubicBezTo>
                          <a:pt x="4060063" y="23845"/>
                          <a:pt x="4282634" y="-24557"/>
                          <a:pt x="4429138" y="0"/>
                        </a:cubicBezTo>
                        <a:cubicBezTo>
                          <a:pt x="4575642" y="24557"/>
                          <a:pt x="4976651" y="-21658"/>
                          <a:pt x="5368652" y="0"/>
                        </a:cubicBezTo>
                        <a:lnTo>
                          <a:pt x="5368652" y="0"/>
                        </a:lnTo>
                        <a:cubicBezTo>
                          <a:pt x="5365286" y="161631"/>
                          <a:pt x="5364430" y="265611"/>
                          <a:pt x="5368652" y="436837"/>
                        </a:cubicBezTo>
                        <a:cubicBezTo>
                          <a:pt x="5378825" y="517498"/>
                          <a:pt x="5297842" y="582918"/>
                          <a:pt x="5212388" y="593101"/>
                        </a:cubicBezTo>
                        <a:cubicBezTo>
                          <a:pt x="5042311" y="627088"/>
                          <a:pt x="4862169" y="591987"/>
                          <a:pt x="4529811" y="593101"/>
                        </a:cubicBezTo>
                        <a:cubicBezTo>
                          <a:pt x="4197453" y="594215"/>
                          <a:pt x="4080708" y="603442"/>
                          <a:pt x="3897796" y="593101"/>
                        </a:cubicBezTo>
                        <a:cubicBezTo>
                          <a:pt x="3714885" y="582760"/>
                          <a:pt x="3502403" y="557379"/>
                          <a:pt x="3164658" y="593101"/>
                        </a:cubicBezTo>
                        <a:cubicBezTo>
                          <a:pt x="2826913" y="628823"/>
                          <a:pt x="2836224" y="610598"/>
                          <a:pt x="2684326" y="593101"/>
                        </a:cubicBezTo>
                        <a:cubicBezTo>
                          <a:pt x="2532428" y="575604"/>
                          <a:pt x="2191025" y="598739"/>
                          <a:pt x="1951188" y="593101"/>
                        </a:cubicBezTo>
                        <a:cubicBezTo>
                          <a:pt x="1711351" y="587463"/>
                          <a:pt x="1513641" y="619747"/>
                          <a:pt x="1369734" y="593101"/>
                        </a:cubicBezTo>
                        <a:cubicBezTo>
                          <a:pt x="1225827" y="566455"/>
                          <a:pt x="664663" y="575035"/>
                          <a:pt x="156264" y="593101"/>
                        </a:cubicBezTo>
                        <a:cubicBezTo>
                          <a:pt x="78805" y="602369"/>
                          <a:pt x="-11005" y="534173"/>
                          <a:pt x="0" y="436837"/>
                        </a:cubicBezTo>
                        <a:cubicBezTo>
                          <a:pt x="-6706" y="243180"/>
                          <a:pt x="18007" y="156443"/>
                          <a:pt x="0" y="0"/>
                        </a:cubicBezTo>
                        <a:lnTo>
                          <a:pt x="0" y="0"/>
                        </a:lnTo>
                        <a:close/>
                      </a:path>
                    </a:pathLst>
                  </a:custGeom>
                  <ask:type>
                    <ask:lineSketchNone/>
                  </ask:type>
                </ask:lineSketchStyleProps>
              </a:ext>
            </a:extLst>
          </a:ln>
        </p:spPr>
        <p:txBody>
          <a:bodyPr wrap="square" lIns="180000" tIns="180000" rIns="180000" bIns="180000" anchor="t" anchorCtr="0">
            <a:spAutoFit/>
          </a:bodyPr>
          <a:lstStyle>
            <a:lvl1pPr marL="0" indent="0" algn="ctr">
              <a:buNone/>
              <a:defRPr sz="1800" b="0" i="0">
                <a:solidFill>
                  <a:schemeClr val="tx2"/>
                </a:solidFill>
                <a:latin typeface="+mn-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Subtitle]</a:t>
            </a:r>
            <a:endParaRPr lang="en-CA"/>
          </a:p>
        </p:txBody>
      </p:sp>
      <p:sp>
        <p:nvSpPr>
          <p:cNvPr id="4" name="Rectangle 3">
            <a:extLst>
              <a:ext uri="{FF2B5EF4-FFF2-40B4-BE49-F238E27FC236}">
                <a16:creationId xmlns:a16="http://schemas.microsoft.com/office/drawing/2014/main" id="{AC2F837E-64F1-E89E-F2F7-155489DD5ACC}"/>
              </a:ext>
            </a:extLst>
          </p:cNvPr>
          <p:cNvSpPr/>
          <p:nvPr userDrawn="1"/>
        </p:nvSpPr>
        <p:spPr>
          <a:xfrm>
            <a:off x="4612225" y="2085827"/>
            <a:ext cx="6703453" cy="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30098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Slide no subtitl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4619133" y="2177206"/>
            <a:ext cx="6674179" cy="875964"/>
          </a:xfrm>
          <a:custGeom>
            <a:avLst/>
            <a:gdLst>
              <a:gd name="csX0" fmla="*/ 0 w 6674179"/>
              <a:gd name="csY0" fmla="*/ 0 h 875964"/>
              <a:gd name="csX1" fmla="*/ 600676 w 6674179"/>
              <a:gd name="csY1" fmla="*/ 0 h 875964"/>
              <a:gd name="csX2" fmla="*/ 1067869 w 6674179"/>
              <a:gd name="csY2" fmla="*/ 0 h 875964"/>
              <a:gd name="csX3" fmla="*/ 1868770 w 6674179"/>
              <a:gd name="csY3" fmla="*/ 0 h 875964"/>
              <a:gd name="csX4" fmla="*/ 2469446 w 6674179"/>
              <a:gd name="csY4" fmla="*/ 0 h 875964"/>
              <a:gd name="csX5" fmla="*/ 3070122 w 6674179"/>
              <a:gd name="csY5" fmla="*/ 0 h 875964"/>
              <a:gd name="csX6" fmla="*/ 3871024 w 6674179"/>
              <a:gd name="csY6" fmla="*/ 0 h 875964"/>
              <a:gd name="csX7" fmla="*/ 4404958 w 6674179"/>
              <a:gd name="csY7" fmla="*/ 0 h 875964"/>
              <a:gd name="csX8" fmla="*/ 5205860 w 6674179"/>
              <a:gd name="csY8" fmla="*/ 0 h 875964"/>
              <a:gd name="csX9" fmla="*/ 6006761 w 6674179"/>
              <a:gd name="csY9" fmla="*/ 0 h 875964"/>
              <a:gd name="csX10" fmla="*/ 6674179 w 6674179"/>
              <a:gd name="csY10" fmla="*/ 0 h 875964"/>
              <a:gd name="csX11" fmla="*/ 6674179 w 6674179"/>
              <a:gd name="csY11" fmla="*/ 455501 h 875964"/>
              <a:gd name="csX12" fmla="*/ 6674179 w 6674179"/>
              <a:gd name="csY12" fmla="*/ 875964 h 875964"/>
              <a:gd name="csX13" fmla="*/ 6206986 w 6674179"/>
              <a:gd name="csY13" fmla="*/ 875964 h 875964"/>
              <a:gd name="csX14" fmla="*/ 5406085 w 6674179"/>
              <a:gd name="csY14" fmla="*/ 875964 h 875964"/>
              <a:gd name="csX15" fmla="*/ 4872151 w 6674179"/>
              <a:gd name="csY15" fmla="*/ 875964 h 875964"/>
              <a:gd name="csX16" fmla="*/ 4204733 w 6674179"/>
              <a:gd name="csY16" fmla="*/ 875964 h 875964"/>
              <a:gd name="csX17" fmla="*/ 3403831 w 6674179"/>
              <a:gd name="csY17" fmla="*/ 875964 h 875964"/>
              <a:gd name="csX18" fmla="*/ 2736413 w 6674179"/>
              <a:gd name="csY18" fmla="*/ 875964 h 875964"/>
              <a:gd name="csX19" fmla="*/ 2269221 w 6674179"/>
              <a:gd name="csY19" fmla="*/ 875964 h 875964"/>
              <a:gd name="csX20" fmla="*/ 1735287 w 6674179"/>
              <a:gd name="csY20" fmla="*/ 875964 h 875964"/>
              <a:gd name="csX21" fmla="*/ 934385 w 6674179"/>
              <a:gd name="csY21" fmla="*/ 875964 h 875964"/>
              <a:gd name="csX22" fmla="*/ 0 w 6674179"/>
              <a:gd name="csY22" fmla="*/ 875964 h 875964"/>
              <a:gd name="csX23" fmla="*/ 0 w 6674179"/>
              <a:gd name="csY23" fmla="*/ 455501 h 875964"/>
              <a:gd name="csX24" fmla="*/ 0 w 6674179"/>
              <a:gd name="csY24"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74179" h="875964" extrusionOk="0">
                <a:moveTo>
                  <a:pt x="0" y="0"/>
                </a:moveTo>
                <a:cubicBezTo>
                  <a:pt x="137669" y="-25159"/>
                  <a:pt x="416226" y="22236"/>
                  <a:pt x="600676" y="0"/>
                </a:cubicBezTo>
                <a:cubicBezTo>
                  <a:pt x="785126" y="-22236"/>
                  <a:pt x="889016" y="7791"/>
                  <a:pt x="1067869" y="0"/>
                </a:cubicBezTo>
                <a:cubicBezTo>
                  <a:pt x="1246722" y="-7791"/>
                  <a:pt x="1655539" y="-18873"/>
                  <a:pt x="1868770" y="0"/>
                </a:cubicBezTo>
                <a:cubicBezTo>
                  <a:pt x="2082001" y="18873"/>
                  <a:pt x="2348638" y="27814"/>
                  <a:pt x="2469446" y="0"/>
                </a:cubicBezTo>
                <a:cubicBezTo>
                  <a:pt x="2590254" y="-27814"/>
                  <a:pt x="2932369" y="4447"/>
                  <a:pt x="3070122" y="0"/>
                </a:cubicBezTo>
                <a:cubicBezTo>
                  <a:pt x="3207875" y="-4447"/>
                  <a:pt x="3608285" y="-21935"/>
                  <a:pt x="3871024" y="0"/>
                </a:cubicBezTo>
                <a:cubicBezTo>
                  <a:pt x="4133763" y="21935"/>
                  <a:pt x="4222667" y="-2035"/>
                  <a:pt x="4404958" y="0"/>
                </a:cubicBezTo>
                <a:cubicBezTo>
                  <a:pt x="4587249" y="2035"/>
                  <a:pt x="4937184" y="-3757"/>
                  <a:pt x="5205860" y="0"/>
                </a:cubicBezTo>
                <a:cubicBezTo>
                  <a:pt x="5474536" y="3757"/>
                  <a:pt x="5666488" y="32030"/>
                  <a:pt x="6006761" y="0"/>
                </a:cubicBezTo>
                <a:cubicBezTo>
                  <a:pt x="6347034" y="-32030"/>
                  <a:pt x="6374468" y="23928"/>
                  <a:pt x="6674179" y="0"/>
                </a:cubicBezTo>
                <a:cubicBezTo>
                  <a:pt x="6687330" y="97720"/>
                  <a:pt x="6661980" y="298338"/>
                  <a:pt x="6674179" y="455501"/>
                </a:cubicBezTo>
                <a:cubicBezTo>
                  <a:pt x="6686378" y="612664"/>
                  <a:pt x="6687402" y="673429"/>
                  <a:pt x="6674179" y="875964"/>
                </a:cubicBezTo>
                <a:cubicBezTo>
                  <a:pt x="6563599" y="878930"/>
                  <a:pt x="6431098" y="890904"/>
                  <a:pt x="6206986" y="875964"/>
                </a:cubicBezTo>
                <a:cubicBezTo>
                  <a:pt x="5982874" y="861024"/>
                  <a:pt x="5651484" y="904122"/>
                  <a:pt x="5406085" y="875964"/>
                </a:cubicBezTo>
                <a:cubicBezTo>
                  <a:pt x="5160686" y="847806"/>
                  <a:pt x="5110825" y="888869"/>
                  <a:pt x="4872151" y="875964"/>
                </a:cubicBezTo>
                <a:cubicBezTo>
                  <a:pt x="4633477" y="863059"/>
                  <a:pt x="4527588" y="905980"/>
                  <a:pt x="4204733" y="875964"/>
                </a:cubicBezTo>
                <a:cubicBezTo>
                  <a:pt x="3881878" y="845948"/>
                  <a:pt x="3608414" y="884105"/>
                  <a:pt x="3403831" y="875964"/>
                </a:cubicBezTo>
                <a:cubicBezTo>
                  <a:pt x="3199248" y="867823"/>
                  <a:pt x="3068597" y="889388"/>
                  <a:pt x="2736413" y="875964"/>
                </a:cubicBezTo>
                <a:cubicBezTo>
                  <a:pt x="2404229" y="862540"/>
                  <a:pt x="2381385" y="866822"/>
                  <a:pt x="2269221" y="875964"/>
                </a:cubicBezTo>
                <a:cubicBezTo>
                  <a:pt x="2157057" y="885106"/>
                  <a:pt x="1952274" y="887429"/>
                  <a:pt x="1735287" y="875964"/>
                </a:cubicBezTo>
                <a:cubicBezTo>
                  <a:pt x="1518300" y="864499"/>
                  <a:pt x="1288060" y="852951"/>
                  <a:pt x="934385" y="875964"/>
                </a:cubicBezTo>
                <a:cubicBezTo>
                  <a:pt x="580710" y="898977"/>
                  <a:pt x="354181" y="837602"/>
                  <a:pt x="0" y="875964"/>
                </a:cubicBezTo>
                <a:cubicBezTo>
                  <a:pt x="8635" y="729897"/>
                  <a:pt x="2449" y="543237"/>
                  <a:pt x="0" y="455501"/>
                </a:cubicBezTo>
                <a:cubicBezTo>
                  <a:pt x="-2449" y="367765"/>
                  <a:pt x="-3842" y="15990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Tree>
    <p:extLst>
      <p:ext uri="{BB962C8B-B14F-4D97-AF65-F5344CB8AC3E}">
        <p14:creationId xmlns:p14="http://schemas.microsoft.com/office/powerpoint/2010/main" val="3227668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CA40FA-0009-D351-27AA-E21389F983B4}"/>
              </a:ext>
            </a:extLst>
          </p:cNvPr>
          <p:cNvSpPr>
            <a:spLocks noGrp="1"/>
          </p:cNvSpPr>
          <p:nvPr>
            <p:ph type="title" hasCustomPrompt="1"/>
          </p:nvPr>
        </p:nvSpPr>
        <p:spPr>
          <a:xfrm>
            <a:off x="384496" y="455069"/>
            <a:ext cx="11339255" cy="535531"/>
          </a:xfrm>
          <a:prstGeom prst="rect">
            <a:avLst/>
          </a:prstGeom>
        </p:spPr>
        <p:txBody>
          <a:bodyPr wrap="square" lIns="0" anchor="b" anchorCtr="0">
            <a:spAutoFit/>
          </a:bodyPr>
          <a:lstStyle>
            <a:lvl1pPr algn="l">
              <a:defRPr sz="3200" b="1">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[Section Title]</a:t>
            </a:r>
            <a:endParaRPr lang="en-CA"/>
          </a:p>
        </p:txBody>
      </p:sp>
      <p:sp>
        <p:nvSpPr>
          <p:cNvPr id="4" name="Content Placeholder 2">
            <a:extLst>
              <a:ext uri="{FF2B5EF4-FFF2-40B4-BE49-F238E27FC236}">
                <a16:creationId xmlns:a16="http://schemas.microsoft.com/office/drawing/2014/main" id="{C9BDDF02-C8B2-3D62-3E7A-02B8CBB4DD6A}"/>
              </a:ext>
            </a:extLst>
          </p:cNvPr>
          <p:cNvSpPr>
            <a:spLocks noGrp="1"/>
          </p:cNvSpPr>
          <p:nvPr>
            <p:ph idx="1"/>
          </p:nvPr>
        </p:nvSpPr>
        <p:spPr>
          <a:xfrm>
            <a:off x="384497" y="1305652"/>
            <a:ext cx="11339256" cy="5047566"/>
          </a:xfrm>
          <a:prstGeom prst="rect">
            <a:avLst/>
          </a:prstGeom>
        </p:spPr>
        <p:txBody>
          <a:bodyPr lIns="0"/>
          <a:lstStyle>
            <a:lvl1pPr marL="288000" indent="-288000">
              <a:lnSpc>
                <a:spcPct val="100000"/>
              </a:lnSpc>
              <a:buClr>
                <a:schemeClr val="accent1"/>
              </a:buClr>
              <a:buSzPct val="100000"/>
              <a:buFontTx/>
              <a:buBlip>
                <a:blip>
                  <a:extLst>
                    <a:ext uri="{96DAC541-7B7A-43D3-8B79-37D633B846F1}">
                      <asvg:svgBlip xmlns:asvg="http://schemas.microsoft.com/office/drawing/2016/SVG/main" r:embed="rId2"/>
                    </a:ext>
                  </a:extLst>
                </a:blip>
              </a:buBlip>
              <a:defRPr sz="2400">
                <a:solidFill>
                  <a:schemeClr val="tx2"/>
                </a:solidFill>
                <a:latin typeface="+mn-lt"/>
                <a:ea typeface="Roboto" panose="02000000000000000000" pitchFamily="2" charset="0"/>
              </a:defRPr>
            </a:lvl1pPr>
            <a:lvl2pPr marL="576000" indent="-288000">
              <a:lnSpc>
                <a:spcPct val="100000"/>
              </a:lnSpc>
              <a:buClr>
                <a:schemeClr val="accent1"/>
              </a:buClr>
              <a:buSzPct val="100000"/>
              <a:buFont typeface="Arial" panose="020B0604020202020204" pitchFamily="34" charset="0"/>
              <a:buChar char="•"/>
              <a:defRPr sz="2000">
                <a:solidFill>
                  <a:schemeClr val="tx2"/>
                </a:solidFill>
                <a:latin typeface="+mn-lt"/>
                <a:ea typeface="Roboto" panose="02000000000000000000" pitchFamily="2"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3" name="Text Placeholder 8">
            <a:extLst>
              <a:ext uri="{FF2B5EF4-FFF2-40B4-BE49-F238E27FC236}">
                <a16:creationId xmlns:a16="http://schemas.microsoft.com/office/drawing/2014/main" id="{8A15692A-243E-9048-09E3-7869F348D8DF}"/>
              </a:ext>
            </a:extLst>
          </p:cNvPr>
          <p:cNvSpPr>
            <a:spLocks noGrp="1"/>
          </p:cNvSpPr>
          <p:nvPr>
            <p:ph type="body" sz="quarter" idx="16" hasCustomPrompt="1"/>
          </p:nvPr>
        </p:nvSpPr>
        <p:spPr>
          <a:xfrm>
            <a:off x="339363" y="6586275"/>
            <a:ext cx="11157806" cy="96950"/>
          </a:xfrm>
          <a:prstGeom prst="rect">
            <a:avLst/>
          </a:prstGeom>
          <a:noFill/>
        </p:spPr>
        <p:txBody>
          <a:bodyPr wrap="square" lIns="0" tIns="0" rIns="0" bIns="0" anchor="b" anchorCtr="0">
            <a:spAutoFit/>
          </a:bodyPr>
          <a:lstStyle>
            <a:lvl1pPr marL="0" indent="0" algn="l">
              <a:spcBef>
                <a:spcPts val="0"/>
              </a:spcBef>
              <a:buNone/>
              <a:defRPr sz="700">
                <a:solidFill>
                  <a:schemeClr val="tx2"/>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10" name="TextBox 9">
            <a:extLst>
              <a:ext uri="{FF2B5EF4-FFF2-40B4-BE49-F238E27FC236}">
                <a16:creationId xmlns:a16="http://schemas.microsoft.com/office/drawing/2014/main" id="{BB3E599B-89B3-CC8A-D885-78285150335D}"/>
              </a:ext>
            </a:extLst>
          </p:cNvPr>
          <p:cNvSpPr txBox="1"/>
          <p:nvPr userDrawn="1"/>
        </p:nvSpPr>
        <p:spPr>
          <a:xfrm>
            <a:off x="11715728" y="6432171"/>
            <a:ext cx="293670" cy="200055"/>
          </a:xfrm>
          <a:prstGeom prst="rect">
            <a:avLst/>
          </a:prstGeom>
          <a:noFill/>
        </p:spPr>
        <p:txBody>
          <a:bodyPr wrap="none" rtlCol="0">
            <a:spAutoFit/>
          </a:bodyPr>
          <a:lstStyle/>
          <a:p>
            <a:fld id="{FDB995F6-43E2-4FBD-A76E-116392B7736F}" type="slidenum">
              <a:rPr lang="en-CA" sz="700" smtClean="0">
                <a:solidFill>
                  <a:schemeClr val="bg1"/>
                </a:solidFill>
              </a:rPr>
              <a:t>‹#›</a:t>
            </a:fld>
            <a:endParaRPr lang="en-CA" sz="700">
              <a:solidFill>
                <a:schemeClr val="bg1"/>
              </a:solidFill>
            </a:endParaRPr>
          </a:p>
        </p:txBody>
      </p:sp>
    </p:spTree>
    <p:extLst>
      <p:ext uri="{BB962C8B-B14F-4D97-AF65-F5344CB8AC3E}">
        <p14:creationId xmlns:p14="http://schemas.microsoft.com/office/powerpoint/2010/main" val="38624430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CA40FA-0009-D351-27AA-E21389F983B4}"/>
              </a:ext>
            </a:extLst>
          </p:cNvPr>
          <p:cNvSpPr>
            <a:spLocks noGrp="1"/>
          </p:cNvSpPr>
          <p:nvPr>
            <p:ph type="title" hasCustomPrompt="1"/>
          </p:nvPr>
        </p:nvSpPr>
        <p:spPr>
          <a:xfrm>
            <a:off x="384496" y="455069"/>
            <a:ext cx="11339255" cy="535531"/>
          </a:xfrm>
          <a:prstGeom prst="rect">
            <a:avLst/>
          </a:prstGeom>
        </p:spPr>
        <p:txBody>
          <a:bodyPr wrap="square" lIns="0" anchor="b" anchorCtr="0">
            <a:spAutoFit/>
          </a:bodyPr>
          <a:lstStyle>
            <a:lvl1pPr algn="l">
              <a:defRPr sz="3200" b="1">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[Section Title]</a:t>
            </a:r>
            <a:endParaRPr lang="en-CA"/>
          </a:p>
        </p:txBody>
      </p:sp>
      <p:sp>
        <p:nvSpPr>
          <p:cNvPr id="5" name="Text Placeholder 10">
            <a:extLst>
              <a:ext uri="{FF2B5EF4-FFF2-40B4-BE49-F238E27FC236}">
                <a16:creationId xmlns:a16="http://schemas.microsoft.com/office/drawing/2014/main" id="{6D4D8038-3B63-715C-DBC1-B1D58DDDD053}"/>
              </a:ext>
            </a:extLst>
          </p:cNvPr>
          <p:cNvSpPr>
            <a:spLocks noGrp="1"/>
          </p:cNvSpPr>
          <p:nvPr>
            <p:ph type="body" sz="quarter" idx="10" hasCustomPrompt="1"/>
          </p:nvPr>
        </p:nvSpPr>
        <p:spPr>
          <a:xfrm>
            <a:off x="384495" y="1123465"/>
            <a:ext cx="11339255" cy="377026"/>
          </a:xfrm>
          <a:prstGeom prst="rect">
            <a:avLst/>
          </a:prstGeom>
        </p:spPr>
        <p:txBody>
          <a:bodyPr wrap="square" lIns="0">
            <a:spAutoFit/>
          </a:bodyPr>
          <a:lstStyle>
            <a:lvl1pPr marL="0" indent="0" algn="l">
              <a:buNone/>
              <a:defRPr lang="en-CA" sz="2000" b="0" kern="1200" dirty="0">
                <a:solidFill>
                  <a:schemeClr val="tx2"/>
                </a:solidFill>
                <a:latin typeface="+mn-lt"/>
                <a:ea typeface="Roboto" panose="02000000000000000000" pitchFamily="2" charset="0"/>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[Section Subtitle]</a:t>
            </a:r>
            <a:endParaRPr lang="en-CA"/>
          </a:p>
        </p:txBody>
      </p:sp>
      <p:sp>
        <p:nvSpPr>
          <p:cNvPr id="4" name="Content Placeholder 2">
            <a:extLst>
              <a:ext uri="{FF2B5EF4-FFF2-40B4-BE49-F238E27FC236}">
                <a16:creationId xmlns:a16="http://schemas.microsoft.com/office/drawing/2014/main" id="{C9BDDF02-C8B2-3D62-3E7A-02B8CBB4DD6A}"/>
              </a:ext>
            </a:extLst>
          </p:cNvPr>
          <p:cNvSpPr>
            <a:spLocks noGrp="1"/>
          </p:cNvSpPr>
          <p:nvPr>
            <p:ph idx="1"/>
          </p:nvPr>
        </p:nvSpPr>
        <p:spPr>
          <a:xfrm>
            <a:off x="384497" y="1653848"/>
            <a:ext cx="11339256" cy="4510456"/>
          </a:xfrm>
          <a:prstGeom prst="rect">
            <a:avLst/>
          </a:prstGeom>
        </p:spPr>
        <p:txBody>
          <a:bodyPr lIns="0"/>
          <a:lstStyle>
            <a:lvl1pPr marL="288000" indent="-288000">
              <a:lnSpc>
                <a:spcPct val="100000"/>
              </a:lnSpc>
              <a:buClr>
                <a:schemeClr val="accent1"/>
              </a:buClr>
              <a:buSzPct val="100000"/>
              <a:buFontTx/>
              <a:buBlip>
                <a:blip>
                  <a:extLst>
                    <a:ext uri="{96DAC541-7B7A-43D3-8B79-37D633B846F1}">
                      <asvg:svgBlip xmlns:asvg="http://schemas.microsoft.com/office/drawing/2016/SVG/main" r:embed="rId2"/>
                    </a:ext>
                  </a:extLst>
                </a:blip>
              </a:buBlip>
              <a:defRPr sz="2400">
                <a:solidFill>
                  <a:schemeClr val="tx2"/>
                </a:solidFill>
                <a:latin typeface="+mn-lt"/>
                <a:ea typeface="Roboto" panose="02000000000000000000" pitchFamily="2" charset="0"/>
              </a:defRPr>
            </a:lvl1pPr>
            <a:lvl2pPr marL="576000" indent="-288000">
              <a:lnSpc>
                <a:spcPct val="100000"/>
              </a:lnSpc>
              <a:buClr>
                <a:schemeClr val="accent2"/>
              </a:buClr>
              <a:buSzPct val="100000"/>
              <a:buFont typeface="Arial" panose="020B0604020202020204" pitchFamily="34" charset="0"/>
              <a:buChar char="•"/>
              <a:defRPr sz="2000">
                <a:solidFill>
                  <a:schemeClr val="tx2"/>
                </a:solidFill>
                <a:latin typeface="+mn-lt"/>
                <a:ea typeface="Roboto" panose="02000000000000000000" pitchFamily="2"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3" name="Text Placeholder 8">
            <a:extLst>
              <a:ext uri="{FF2B5EF4-FFF2-40B4-BE49-F238E27FC236}">
                <a16:creationId xmlns:a16="http://schemas.microsoft.com/office/drawing/2014/main" id="{8A15692A-243E-9048-09E3-7869F348D8DF}"/>
              </a:ext>
            </a:extLst>
          </p:cNvPr>
          <p:cNvSpPr>
            <a:spLocks noGrp="1"/>
          </p:cNvSpPr>
          <p:nvPr>
            <p:ph type="body" sz="quarter" idx="16" hasCustomPrompt="1"/>
          </p:nvPr>
        </p:nvSpPr>
        <p:spPr>
          <a:xfrm>
            <a:off x="339363" y="6586275"/>
            <a:ext cx="11157806" cy="96950"/>
          </a:xfrm>
          <a:prstGeom prst="rect">
            <a:avLst/>
          </a:prstGeom>
          <a:noFill/>
        </p:spPr>
        <p:txBody>
          <a:bodyPr wrap="square" lIns="0" tIns="0" rIns="0" bIns="0" anchor="b" anchorCtr="0">
            <a:spAutoFit/>
          </a:bodyPr>
          <a:lstStyle>
            <a:lvl1pPr marL="0" indent="0" algn="l">
              <a:spcBef>
                <a:spcPts val="0"/>
              </a:spcBef>
              <a:buNone/>
              <a:defRPr sz="700">
                <a:solidFill>
                  <a:schemeClr val="tx2"/>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extBox 1">
            <a:extLst>
              <a:ext uri="{FF2B5EF4-FFF2-40B4-BE49-F238E27FC236}">
                <a16:creationId xmlns:a16="http://schemas.microsoft.com/office/drawing/2014/main" id="{56294F5A-F6FF-C8AC-4826-4538EACB91E6}"/>
              </a:ext>
            </a:extLst>
          </p:cNvPr>
          <p:cNvSpPr txBox="1"/>
          <p:nvPr userDrawn="1"/>
        </p:nvSpPr>
        <p:spPr>
          <a:xfrm>
            <a:off x="11715728" y="6432171"/>
            <a:ext cx="293670" cy="200055"/>
          </a:xfrm>
          <a:prstGeom prst="rect">
            <a:avLst/>
          </a:prstGeom>
          <a:noFill/>
        </p:spPr>
        <p:txBody>
          <a:bodyPr wrap="none" rtlCol="0">
            <a:spAutoFit/>
          </a:bodyPr>
          <a:lstStyle/>
          <a:p>
            <a:fld id="{FDB995F6-43E2-4FBD-A76E-116392B7736F}" type="slidenum">
              <a:rPr lang="en-CA" sz="700" smtClean="0">
                <a:solidFill>
                  <a:schemeClr val="bg1"/>
                </a:solidFill>
              </a:rPr>
              <a:t>‹#›</a:t>
            </a:fld>
            <a:endParaRPr lang="en-CA" sz="700">
              <a:solidFill>
                <a:schemeClr val="bg1"/>
              </a:solidFill>
            </a:endParaRPr>
          </a:p>
        </p:txBody>
      </p:sp>
    </p:spTree>
    <p:extLst>
      <p:ext uri="{BB962C8B-B14F-4D97-AF65-F5344CB8AC3E}">
        <p14:creationId xmlns:p14="http://schemas.microsoft.com/office/powerpoint/2010/main" val="1875985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EA694-E9CF-3190-FA39-6D5BD412A8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6DDDF70F-F252-856C-8350-FFD0E341CECA}"/>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Tree>
    <p:extLst>
      <p:ext uri="{BB962C8B-B14F-4D97-AF65-F5344CB8AC3E}">
        <p14:creationId xmlns:p14="http://schemas.microsoft.com/office/powerpoint/2010/main" val="2916576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EA694-E9CF-3190-FA39-6D5BD412A8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6DDDF70F-F252-856C-8350-FFD0E341CECA}"/>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pic>
        <p:nvPicPr>
          <p:cNvPr id="7" name="Picture 6" descr="A white text on a black background&#10;&#10;AI-generated content may be incorrect.">
            <a:extLst>
              <a:ext uri="{FF2B5EF4-FFF2-40B4-BE49-F238E27FC236}">
                <a16:creationId xmlns:a16="http://schemas.microsoft.com/office/drawing/2014/main" id="{74EC1D6D-9AFD-6423-5D5E-456136FC81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363" y="5753651"/>
            <a:ext cx="1004866" cy="712623"/>
          </a:xfrm>
          <a:prstGeom prst="rect">
            <a:avLst/>
          </a:prstGeom>
        </p:spPr>
      </p:pic>
      <p:pic>
        <p:nvPicPr>
          <p:cNvPr id="5" name="Graphic 4">
            <a:extLst>
              <a:ext uri="{FF2B5EF4-FFF2-40B4-BE49-F238E27FC236}">
                <a16:creationId xmlns:a16="http://schemas.microsoft.com/office/drawing/2014/main" id="{E6B1B888-C13D-E8DF-1D3D-486300B5F0F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508164" y="215972"/>
            <a:ext cx="2463876" cy="579158"/>
          </a:xfrm>
          <a:prstGeom prst="rect">
            <a:avLst/>
          </a:prstGeom>
        </p:spPr>
      </p:pic>
    </p:spTree>
    <p:extLst>
      <p:ext uri="{BB962C8B-B14F-4D97-AF65-F5344CB8AC3E}">
        <p14:creationId xmlns:p14="http://schemas.microsoft.com/office/powerpoint/2010/main" val="3041135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587" y="593367"/>
            <a:ext cx="1136042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8" name="Google Shape;18;p4"/>
          <p:cNvSpPr txBox="1">
            <a:spLocks noGrp="1"/>
          </p:cNvSpPr>
          <p:nvPr>
            <p:ph type="body" idx="1"/>
          </p:nvPr>
        </p:nvSpPr>
        <p:spPr>
          <a:xfrm>
            <a:off x="415587" y="1536633"/>
            <a:ext cx="11360420" cy="4555200"/>
          </a:xfrm>
          <a:prstGeom prst="rect">
            <a:avLst/>
          </a:prstGeom>
        </p:spPr>
        <p:txBody>
          <a:bodyPr spcFirstLastPara="1" wrap="square" lIns="121900" tIns="121900" rIns="121900" bIns="121900" anchor="t" anchorCtr="0">
            <a:normAutofit/>
          </a:bodyPr>
          <a:lstStyle>
            <a:lvl1pPr marL="457154" lvl="0" indent="-380962">
              <a:spcBef>
                <a:spcPts val="0"/>
              </a:spcBef>
              <a:spcAft>
                <a:spcPts val="0"/>
              </a:spcAft>
              <a:buSzPts val="2400"/>
              <a:buChar char="●"/>
              <a:defRPr/>
            </a:lvl1pPr>
            <a:lvl2pPr marL="914309" lvl="1" indent="-349215">
              <a:spcBef>
                <a:spcPts val="0"/>
              </a:spcBef>
              <a:spcAft>
                <a:spcPts val="0"/>
              </a:spcAft>
              <a:buSzPts val="1900"/>
              <a:buChar char="○"/>
              <a:defRPr/>
            </a:lvl2pPr>
            <a:lvl3pPr marL="1371463" lvl="2" indent="-349215">
              <a:spcBef>
                <a:spcPts val="0"/>
              </a:spcBef>
              <a:spcAft>
                <a:spcPts val="0"/>
              </a:spcAft>
              <a:buSzPts val="1900"/>
              <a:buChar char="■"/>
              <a:defRPr/>
            </a:lvl3pPr>
            <a:lvl4pPr marL="1828617" lvl="3" indent="-349215">
              <a:spcBef>
                <a:spcPts val="0"/>
              </a:spcBef>
              <a:spcAft>
                <a:spcPts val="0"/>
              </a:spcAft>
              <a:buSzPts val="1900"/>
              <a:buChar char="●"/>
              <a:defRPr/>
            </a:lvl4pPr>
            <a:lvl5pPr marL="2285771" lvl="4" indent="-349215">
              <a:spcBef>
                <a:spcPts val="0"/>
              </a:spcBef>
              <a:spcAft>
                <a:spcPts val="0"/>
              </a:spcAft>
              <a:buSzPts val="1900"/>
              <a:buChar char="○"/>
              <a:defRPr/>
            </a:lvl5pPr>
            <a:lvl6pPr marL="2742926" lvl="5" indent="-349215">
              <a:spcBef>
                <a:spcPts val="0"/>
              </a:spcBef>
              <a:spcAft>
                <a:spcPts val="0"/>
              </a:spcAft>
              <a:buSzPts val="1900"/>
              <a:buChar char="■"/>
              <a:defRPr/>
            </a:lvl6pPr>
            <a:lvl7pPr marL="3200080" lvl="6" indent="-349215">
              <a:spcBef>
                <a:spcPts val="0"/>
              </a:spcBef>
              <a:spcAft>
                <a:spcPts val="0"/>
              </a:spcAft>
              <a:buSzPts val="1900"/>
              <a:buChar char="●"/>
              <a:defRPr/>
            </a:lvl7pPr>
            <a:lvl8pPr marL="3657234" lvl="7" indent="-349215">
              <a:spcBef>
                <a:spcPts val="0"/>
              </a:spcBef>
              <a:spcAft>
                <a:spcPts val="0"/>
              </a:spcAft>
              <a:buSzPts val="1900"/>
              <a:buChar char="○"/>
              <a:defRPr/>
            </a:lvl8pPr>
            <a:lvl9pPr marL="4114389" lvl="8" indent="-349215">
              <a:spcBef>
                <a:spcPts val="0"/>
              </a:spcBef>
              <a:spcAft>
                <a:spcPts val="0"/>
              </a:spcAft>
              <a:buSzPts val="1900"/>
              <a:buChar char="■"/>
              <a:defRPr/>
            </a:lvl9pPr>
          </a:lstStyle>
          <a:p>
            <a:endParaRPr/>
          </a:p>
        </p:txBody>
      </p:sp>
      <p:sp>
        <p:nvSpPr>
          <p:cNvPr id="19" name="Google Shape;19;p4"/>
          <p:cNvSpPr txBox="1">
            <a:spLocks noGrp="1"/>
          </p:cNvSpPr>
          <p:nvPr>
            <p:ph type="sldNum" idx="12"/>
          </p:nvPr>
        </p:nvSpPr>
        <p:spPr>
          <a:xfrm>
            <a:off x="11296251" y="6217622"/>
            <a:ext cx="73160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1194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587" y="593367"/>
            <a:ext cx="1136042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p5"/>
          <p:cNvSpPr txBox="1">
            <a:spLocks noGrp="1"/>
          </p:cNvSpPr>
          <p:nvPr>
            <p:ph type="body" idx="1"/>
          </p:nvPr>
        </p:nvSpPr>
        <p:spPr>
          <a:xfrm>
            <a:off x="415587" y="1536633"/>
            <a:ext cx="5333005" cy="4555200"/>
          </a:xfrm>
          <a:prstGeom prst="rect">
            <a:avLst/>
          </a:prstGeom>
        </p:spPr>
        <p:txBody>
          <a:bodyPr spcFirstLastPara="1" wrap="square" lIns="121900" tIns="121900" rIns="121900" bIns="121900" anchor="t" anchorCtr="0">
            <a:normAutofit/>
          </a:bodyPr>
          <a:lstStyle>
            <a:lvl1pPr marL="457154" lvl="0" indent="-349215">
              <a:spcBef>
                <a:spcPts val="0"/>
              </a:spcBef>
              <a:spcAft>
                <a:spcPts val="0"/>
              </a:spcAft>
              <a:buSzPts val="1900"/>
              <a:buChar char="●"/>
              <a:defRPr sz="1900"/>
            </a:lvl1pPr>
            <a:lvl2pPr marL="914309" lvl="1" indent="-330167">
              <a:spcBef>
                <a:spcPts val="0"/>
              </a:spcBef>
              <a:spcAft>
                <a:spcPts val="0"/>
              </a:spcAft>
              <a:buSzPts val="1600"/>
              <a:buChar char="○"/>
              <a:defRPr sz="1600"/>
            </a:lvl2pPr>
            <a:lvl3pPr marL="1371463" lvl="2" indent="-330167">
              <a:spcBef>
                <a:spcPts val="0"/>
              </a:spcBef>
              <a:spcAft>
                <a:spcPts val="0"/>
              </a:spcAft>
              <a:buSzPts val="1600"/>
              <a:buChar char="■"/>
              <a:defRPr sz="1600"/>
            </a:lvl3pPr>
            <a:lvl4pPr marL="1828617" lvl="3" indent="-330167">
              <a:spcBef>
                <a:spcPts val="0"/>
              </a:spcBef>
              <a:spcAft>
                <a:spcPts val="0"/>
              </a:spcAft>
              <a:buSzPts val="1600"/>
              <a:buChar char="●"/>
              <a:defRPr sz="1600"/>
            </a:lvl4pPr>
            <a:lvl5pPr marL="2285771" lvl="4" indent="-330167">
              <a:spcBef>
                <a:spcPts val="0"/>
              </a:spcBef>
              <a:spcAft>
                <a:spcPts val="0"/>
              </a:spcAft>
              <a:buSzPts val="1600"/>
              <a:buChar char="○"/>
              <a:defRPr sz="1600"/>
            </a:lvl5pPr>
            <a:lvl6pPr marL="2742926" lvl="5" indent="-330167">
              <a:spcBef>
                <a:spcPts val="0"/>
              </a:spcBef>
              <a:spcAft>
                <a:spcPts val="0"/>
              </a:spcAft>
              <a:buSzPts val="1600"/>
              <a:buChar char="■"/>
              <a:defRPr sz="1600"/>
            </a:lvl6pPr>
            <a:lvl7pPr marL="3200080" lvl="6" indent="-330167">
              <a:spcBef>
                <a:spcPts val="0"/>
              </a:spcBef>
              <a:spcAft>
                <a:spcPts val="0"/>
              </a:spcAft>
              <a:buSzPts val="1600"/>
              <a:buChar char="●"/>
              <a:defRPr sz="1600"/>
            </a:lvl7pPr>
            <a:lvl8pPr marL="3657234" lvl="7" indent="-330167">
              <a:spcBef>
                <a:spcPts val="0"/>
              </a:spcBef>
              <a:spcAft>
                <a:spcPts val="0"/>
              </a:spcAft>
              <a:buSzPts val="1600"/>
              <a:buChar char="○"/>
              <a:defRPr sz="1600"/>
            </a:lvl8pPr>
            <a:lvl9pPr marL="4114389" lvl="8" indent="-330167">
              <a:spcBef>
                <a:spcPts val="0"/>
              </a:spcBef>
              <a:spcAft>
                <a:spcPts val="0"/>
              </a:spcAft>
              <a:buSzPts val="1600"/>
              <a:buChar char="■"/>
              <a:defRPr sz="1600"/>
            </a:lvl9pPr>
          </a:lstStyle>
          <a:p>
            <a:endParaRPr/>
          </a:p>
        </p:txBody>
      </p:sp>
      <p:sp>
        <p:nvSpPr>
          <p:cNvPr id="23" name="Google Shape;23;p5"/>
          <p:cNvSpPr txBox="1">
            <a:spLocks noGrp="1"/>
          </p:cNvSpPr>
          <p:nvPr>
            <p:ph type="body" idx="2"/>
          </p:nvPr>
        </p:nvSpPr>
        <p:spPr>
          <a:xfrm>
            <a:off x="6442995" y="1536633"/>
            <a:ext cx="5333005" cy="4555200"/>
          </a:xfrm>
          <a:prstGeom prst="rect">
            <a:avLst/>
          </a:prstGeom>
        </p:spPr>
        <p:txBody>
          <a:bodyPr spcFirstLastPara="1" wrap="square" lIns="121900" tIns="121900" rIns="121900" bIns="121900" anchor="t" anchorCtr="0">
            <a:normAutofit/>
          </a:bodyPr>
          <a:lstStyle>
            <a:lvl1pPr marL="457154" lvl="0" indent="-349215">
              <a:spcBef>
                <a:spcPts val="0"/>
              </a:spcBef>
              <a:spcAft>
                <a:spcPts val="0"/>
              </a:spcAft>
              <a:buSzPts val="1900"/>
              <a:buChar char="●"/>
              <a:defRPr sz="1900"/>
            </a:lvl1pPr>
            <a:lvl2pPr marL="914309" lvl="1" indent="-330167">
              <a:spcBef>
                <a:spcPts val="0"/>
              </a:spcBef>
              <a:spcAft>
                <a:spcPts val="0"/>
              </a:spcAft>
              <a:buSzPts val="1600"/>
              <a:buChar char="○"/>
              <a:defRPr sz="1600"/>
            </a:lvl2pPr>
            <a:lvl3pPr marL="1371463" lvl="2" indent="-330167">
              <a:spcBef>
                <a:spcPts val="0"/>
              </a:spcBef>
              <a:spcAft>
                <a:spcPts val="0"/>
              </a:spcAft>
              <a:buSzPts val="1600"/>
              <a:buChar char="■"/>
              <a:defRPr sz="1600"/>
            </a:lvl3pPr>
            <a:lvl4pPr marL="1828617" lvl="3" indent="-330167">
              <a:spcBef>
                <a:spcPts val="0"/>
              </a:spcBef>
              <a:spcAft>
                <a:spcPts val="0"/>
              </a:spcAft>
              <a:buSzPts val="1600"/>
              <a:buChar char="●"/>
              <a:defRPr sz="1600"/>
            </a:lvl4pPr>
            <a:lvl5pPr marL="2285771" lvl="4" indent="-330167">
              <a:spcBef>
                <a:spcPts val="0"/>
              </a:spcBef>
              <a:spcAft>
                <a:spcPts val="0"/>
              </a:spcAft>
              <a:buSzPts val="1600"/>
              <a:buChar char="○"/>
              <a:defRPr sz="1600"/>
            </a:lvl5pPr>
            <a:lvl6pPr marL="2742926" lvl="5" indent="-330167">
              <a:spcBef>
                <a:spcPts val="0"/>
              </a:spcBef>
              <a:spcAft>
                <a:spcPts val="0"/>
              </a:spcAft>
              <a:buSzPts val="1600"/>
              <a:buChar char="■"/>
              <a:defRPr sz="1600"/>
            </a:lvl6pPr>
            <a:lvl7pPr marL="3200080" lvl="6" indent="-330167">
              <a:spcBef>
                <a:spcPts val="0"/>
              </a:spcBef>
              <a:spcAft>
                <a:spcPts val="0"/>
              </a:spcAft>
              <a:buSzPts val="1600"/>
              <a:buChar char="●"/>
              <a:defRPr sz="1600"/>
            </a:lvl7pPr>
            <a:lvl8pPr marL="3657234" lvl="7" indent="-330167">
              <a:spcBef>
                <a:spcPts val="0"/>
              </a:spcBef>
              <a:spcAft>
                <a:spcPts val="0"/>
              </a:spcAft>
              <a:buSzPts val="1600"/>
              <a:buChar char="○"/>
              <a:defRPr sz="1600"/>
            </a:lvl8pPr>
            <a:lvl9pPr marL="4114389" lvl="8" indent="-330167">
              <a:spcBef>
                <a:spcPts val="0"/>
              </a:spcBef>
              <a:spcAft>
                <a:spcPts val="0"/>
              </a:spcAft>
              <a:buSzPts val="1600"/>
              <a:buChar char="■"/>
              <a:defRPr sz="1600"/>
            </a:lvl9pPr>
          </a:lstStyle>
          <a:p>
            <a:endParaRPr/>
          </a:p>
        </p:txBody>
      </p:sp>
      <p:sp>
        <p:nvSpPr>
          <p:cNvPr id="24" name="Google Shape;24;p5"/>
          <p:cNvSpPr txBox="1">
            <a:spLocks noGrp="1"/>
          </p:cNvSpPr>
          <p:nvPr>
            <p:ph type="sldNum" idx="12"/>
          </p:nvPr>
        </p:nvSpPr>
        <p:spPr>
          <a:xfrm>
            <a:off x="11296251" y="6217622"/>
            <a:ext cx="73160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5158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587" y="593367"/>
            <a:ext cx="1136042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7" name="Google Shape;27;p6"/>
          <p:cNvSpPr txBox="1">
            <a:spLocks noGrp="1"/>
          </p:cNvSpPr>
          <p:nvPr>
            <p:ph type="sldNum" idx="12"/>
          </p:nvPr>
        </p:nvSpPr>
        <p:spPr>
          <a:xfrm>
            <a:off x="11296251" y="6217622"/>
            <a:ext cx="73160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42530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587" y="740800"/>
            <a:ext cx="3743812"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0" name="Google Shape;30;p7"/>
          <p:cNvSpPr txBox="1">
            <a:spLocks noGrp="1"/>
          </p:cNvSpPr>
          <p:nvPr>
            <p:ph type="body" idx="1"/>
          </p:nvPr>
        </p:nvSpPr>
        <p:spPr>
          <a:xfrm>
            <a:off x="415587" y="1852800"/>
            <a:ext cx="3743812" cy="4239300"/>
          </a:xfrm>
          <a:prstGeom prst="rect">
            <a:avLst/>
          </a:prstGeom>
        </p:spPr>
        <p:txBody>
          <a:bodyPr spcFirstLastPara="1" wrap="square" lIns="121900" tIns="121900" rIns="121900" bIns="121900" anchor="t" anchorCtr="0">
            <a:normAutofit/>
          </a:bodyPr>
          <a:lstStyle>
            <a:lvl1pPr marL="457154" lvl="0" indent="-330167">
              <a:spcBef>
                <a:spcPts val="0"/>
              </a:spcBef>
              <a:spcAft>
                <a:spcPts val="0"/>
              </a:spcAft>
              <a:buSzPts val="1600"/>
              <a:buChar char="●"/>
              <a:defRPr sz="1600"/>
            </a:lvl1pPr>
            <a:lvl2pPr marL="914309" lvl="1" indent="-330167">
              <a:spcBef>
                <a:spcPts val="0"/>
              </a:spcBef>
              <a:spcAft>
                <a:spcPts val="0"/>
              </a:spcAft>
              <a:buSzPts val="1600"/>
              <a:buChar char="○"/>
              <a:defRPr sz="1600"/>
            </a:lvl2pPr>
            <a:lvl3pPr marL="1371463" lvl="2" indent="-330167">
              <a:spcBef>
                <a:spcPts val="0"/>
              </a:spcBef>
              <a:spcAft>
                <a:spcPts val="0"/>
              </a:spcAft>
              <a:buSzPts val="1600"/>
              <a:buChar char="■"/>
              <a:defRPr sz="1600"/>
            </a:lvl3pPr>
            <a:lvl4pPr marL="1828617" lvl="3" indent="-330167">
              <a:spcBef>
                <a:spcPts val="0"/>
              </a:spcBef>
              <a:spcAft>
                <a:spcPts val="0"/>
              </a:spcAft>
              <a:buSzPts val="1600"/>
              <a:buChar char="●"/>
              <a:defRPr sz="1600"/>
            </a:lvl4pPr>
            <a:lvl5pPr marL="2285771" lvl="4" indent="-330167">
              <a:spcBef>
                <a:spcPts val="0"/>
              </a:spcBef>
              <a:spcAft>
                <a:spcPts val="0"/>
              </a:spcAft>
              <a:buSzPts val="1600"/>
              <a:buChar char="○"/>
              <a:defRPr sz="1600"/>
            </a:lvl5pPr>
            <a:lvl6pPr marL="2742926" lvl="5" indent="-330167">
              <a:spcBef>
                <a:spcPts val="0"/>
              </a:spcBef>
              <a:spcAft>
                <a:spcPts val="0"/>
              </a:spcAft>
              <a:buSzPts val="1600"/>
              <a:buChar char="■"/>
              <a:defRPr sz="1600"/>
            </a:lvl6pPr>
            <a:lvl7pPr marL="3200080" lvl="6" indent="-330167">
              <a:spcBef>
                <a:spcPts val="0"/>
              </a:spcBef>
              <a:spcAft>
                <a:spcPts val="0"/>
              </a:spcAft>
              <a:buSzPts val="1600"/>
              <a:buChar char="●"/>
              <a:defRPr sz="1600"/>
            </a:lvl7pPr>
            <a:lvl8pPr marL="3657234" lvl="7" indent="-330167">
              <a:spcBef>
                <a:spcPts val="0"/>
              </a:spcBef>
              <a:spcAft>
                <a:spcPts val="0"/>
              </a:spcAft>
              <a:buSzPts val="1600"/>
              <a:buChar char="○"/>
              <a:defRPr sz="1600"/>
            </a:lvl8pPr>
            <a:lvl9pPr marL="4114389" lvl="8" indent="-330167">
              <a:spcBef>
                <a:spcPts val="0"/>
              </a:spcBef>
              <a:spcAft>
                <a:spcPts val="0"/>
              </a:spcAft>
              <a:buSzPts val="1600"/>
              <a:buChar char="■"/>
              <a:defRPr sz="1600"/>
            </a:lvl9pPr>
          </a:lstStyle>
          <a:p>
            <a:endParaRPr/>
          </a:p>
        </p:txBody>
      </p:sp>
      <p:sp>
        <p:nvSpPr>
          <p:cNvPr id="31" name="Google Shape;31;p7"/>
          <p:cNvSpPr txBox="1">
            <a:spLocks noGrp="1"/>
          </p:cNvSpPr>
          <p:nvPr>
            <p:ph type="sldNum" idx="12"/>
          </p:nvPr>
        </p:nvSpPr>
        <p:spPr>
          <a:xfrm>
            <a:off x="11296251" y="6217622"/>
            <a:ext cx="73160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20301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46" y="600200"/>
            <a:ext cx="8490094"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399"/>
            </a:lvl1pPr>
            <a:lvl2pPr lvl="1">
              <a:spcBef>
                <a:spcPts val="0"/>
              </a:spcBef>
              <a:spcAft>
                <a:spcPts val="0"/>
              </a:spcAft>
              <a:buSzPts val="6400"/>
              <a:buNone/>
              <a:defRPr sz="6399"/>
            </a:lvl2pPr>
            <a:lvl3pPr lvl="2">
              <a:spcBef>
                <a:spcPts val="0"/>
              </a:spcBef>
              <a:spcAft>
                <a:spcPts val="0"/>
              </a:spcAft>
              <a:buSzPts val="6400"/>
              <a:buNone/>
              <a:defRPr sz="6399"/>
            </a:lvl3pPr>
            <a:lvl4pPr lvl="3">
              <a:spcBef>
                <a:spcPts val="0"/>
              </a:spcBef>
              <a:spcAft>
                <a:spcPts val="0"/>
              </a:spcAft>
              <a:buSzPts val="6400"/>
              <a:buNone/>
              <a:defRPr sz="6399"/>
            </a:lvl4pPr>
            <a:lvl5pPr lvl="4">
              <a:spcBef>
                <a:spcPts val="0"/>
              </a:spcBef>
              <a:spcAft>
                <a:spcPts val="0"/>
              </a:spcAft>
              <a:buSzPts val="6400"/>
              <a:buNone/>
              <a:defRPr sz="6399"/>
            </a:lvl5pPr>
            <a:lvl6pPr lvl="5">
              <a:spcBef>
                <a:spcPts val="0"/>
              </a:spcBef>
              <a:spcAft>
                <a:spcPts val="0"/>
              </a:spcAft>
              <a:buSzPts val="6400"/>
              <a:buNone/>
              <a:defRPr sz="6399"/>
            </a:lvl6pPr>
            <a:lvl7pPr lvl="6">
              <a:spcBef>
                <a:spcPts val="0"/>
              </a:spcBef>
              <a:spcAft>
                <a:spcPts val="0"/>
              </a:spcAft>
              <a:buSzPts val="6400"/>
              <a:buNone/>
              <a:defRPr sz="6399"/>
            </a:lvl7pPr>
            <a:lvl8pPr lvl="7">
              <a:spcBef>
                <a:spcPts val="0"/>
              </a:spcBef>
              <a:spcAft>
                <a:spcPts val="0"/>
              </a:spcAft>
              <a:buSzPts val="6400"/>
              <a:buNone/>
              <a:defRPr sz="6399"/>
            </a:lvl8pPr>
            <a:lvl9pPr lvl="8">
              <a:spcBef>
                <a:spcPts val="0"/>
              </a:spcBef>
              <a:spcAft>
                <a:spcPts val="0"/>
              </a:spcAft>
              <a:buSzPts val="6400"/>
              <a:buNone/>
              <a:defRPr sz="6399"/>
            </a:lvl9pPr>
          </a:lstStyle>
          <a:p>
            <a:endParaRPr/>
          </a:p>
        </p:txBody>
      </p:sp>
      <p:sp>
        <p:nvSpPr>
          <p:cNvPr id="34" name="Google Shape;34;p8"/>
          <p:cNvSpPr txBox="1">
            <a:spLocks noGrp="1"/>
          </p:cNvSpPr>
          <p:nvPr>
            <p:ph type="sldNum" idx="12"/>
          </p:nvPr>
        </p:nvSpPr>
        <p:spPr>
          <a:xfrm>
            <a:off x="11296251" y="6217622"/>
            <a:ext cx="73160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6940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5806" y="-167"/>
            <a:ext cx="6095806" cy="6858000"/>
          </a:xfrm>
          <a:prstGeom prst="rect">
            <a:avLst/>
          </a:pr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353989" y="1644233"/>
            <a:ext cx="5393298"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599"/>
            </a:lvl1pPr>
            <a:lvl2pPr lvl="1" algn="ctr">
              <a:spcBef>
                <a:spcPts val="0"/>
              </a:spcBef>
              <a:spcAft>
                <a:spcPts val="0"/>
              </a:spcAft>
              <a:buSzPts val="5600"/>
              <a:buNone/>
              <a:defRPr sz="5599"/>
            </a:lvl2pPr>
            <a:lvl3pPr lvl="2" algn="ctr">
              <a:spcBef>
                <a:spcPts val="0"/>
              </a:spcBef>
              <a:spcAft>
                <a:spcPts val="0"/>
              </a:spcAft>
              <a:buSzPts val="5600"/>
              <a:buNone/>
              <a:defRPr sz="5599"/>
            </a:lvl3pPr>
            <a:lvl4pPr lvl="3" algn="ctr">
              <a:spcBef>
                <a:spcPts val="0"/>
              </a:spcBef>
              <a:spcAft>
                <a:spcPts val="0"/>
              </a:spcAft>
              <a:buSzPts val="5600"/>
              <a:buNone/>
              <a:defRPr sz="5599"/>
            </a:lvl4pPr>
            <a:lvl5pPr lvl="4" algn="ctr">
              <a:spcBef>
                <a:spcPts val="0"/>
              </a:spcBef>
              <a:spcAft>
                <a:spcPts val="0"/>
              </a:spcAft>
              <a:buSzPts val="5600"/>
              <a:buNone/>
              <a:defRPr sz="5599"/>
            </a:lvl5pPr>
            <a:lvl6pPr lvl="5" algn="ctr">
              <a:spcBef>
                <a:spcPts val="0"/>
              </a:spcBef>
              <a:spcAft>
                <a:spcPts val="0"/>
              </a:spcAft>
              <a:buSzPts val="5600"/>
              <a:buNone/>
              <a:defRPr sz="5599"/>
            </a:lvl6pPr>
            <a:lvl7pPr lvl="6" algn="ctr">
              <a:spcBef>
                <a:spcPts val="0"/>
              </a:spcBef>
              <a:spcAft>
                <a:spcPts val="0"/>
              </a:spcAft>
              <a:buSzPts val="5600"/>
              <a:buNone/>
              <a:defRPr sz="5599"/>
            </a:lvl7pPr>
            <a:lvl8pPr lvl="7" algn="ctr">
              <a:spcBef>
                <a:spcPts val="0"/>
              </a:spcBef>
              <a:spcAft>
                <a:spcPts val="0"/>
              </a:spcAft>
              <a:buSzPts val="5600"/>
              <a:buNone/>
              <a:defRPr sz="5599"/>
            </a:lvl8pPr>
            <a:lvl9pPr lvl="8" algn="ctr">
              <a:spcBef>
                <a:spcPts val="0"/>
              </a:spcBef>
              <a:spcAft>
                <a:spcPts val="0"/>
              </a:spcAft>
              <a:buSzPts val="5600"/>
              <a:buNone/>
              <a:defRPr sz="5599"/>
            </a:lvl9pPr>
          </a:lstStyle>
          <a:p>
            <a:endParaRPr/>
          </a:p>
        </p:txBody>
      </p:sp>
      <p:sp>
        <p:nvSpPr>
          <p:cNvPr id="38" name="Google Shape;38;p9"/>
          <p:cNvSpPr txBox="1">
            <a:spLocks noGrp="1"/>
          </p:cNvSpPr>
          <p:nvPr>
            <p:ph type="subTitle" idx="1"/>
          </p:nvPr>
        </p:nvSpPr>
        <p:spPr>
          <a:xfrm>
            <a:off x="353989" y="3737433"/>
            <a:ext cx="5393298"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9" name="Google Shape;39;p9"/>
          <p:cNvSpPr txBox="1">
            <a:spLocks noGrp="1"/>
          </p:cNvSpPr>
          <p:nvPr>
            <p:ph type="body" idx="2"/>
          </p:nvPr>
        </p:nvSpPr>
        <p:spPr>
          <a:xfrm>
            <a:off x="6585790" y="965433"/>
            <a:ext cx="5115834" cy="4926900"/>
          </a:xfrm>
          <a:prstGeom prst="rect">
            <a:avLst/>
          </a:prstGeom>
        </p:spPr>
        <p:txBody>
          <a:bodyPr spcFirstLastPara="1" wrap="square" lIns="121900" tIns="121900" rIns="121900" bIns="121900" anchor="ctr" anchorCtr="0">
            <a:normAutofit/>
          </a:bodyPr>
          <a:lstStyle>
            <a:lvl1pPr marL="457154" lvl="0" indent="-380962">
              <a:spcBef>
                <a:spcPts val="0"/>
              </a:spcBef>
              <a:spcAft>
                <a:spcPts val="0"/>
              </a:spcAft>
              <a:buSzPts val="2400"/>
              <a:buChar char="●"/>
              <a:defRPr/>
            </a:lvl1pPr>
            <a:lvl2pPr marL="914309" lvl="1" indent="-349215">
              <a:spcBef>
                <a:spcPts val="0"/>
              </a:spcBef>
              <a:spcAft>
                <a:spcPts val="0"/>
              </a:spcAft>
              <a:buSzPts val="1900"/>
              <a:buChar char="○"/>
              <a:defRPr/>
            </a:lvl2pPr>
            <a:lvl3pPr marL="1371463" lvl="2" indent="-349215">
              <a:spcBef>
                <a:spcPts val="0"/>
              </a:spcBef>
              <a:spcAft>
                <a:spcPts val="0"/>
              </a:spcAft>
              <a:buSzPts val="1900"/>
              <a:buChar char="■"/>
              <a:defRPr/>
            </a:lvl3pPr>
            <a:lvl4pPr marL="1828617" lvl="3" indent="-349215">
              <a:spcBef>
                <a:spcPts val="0"/>
              </a:spcBef>
              <a:spcAft>
                <a:spcPts val="0"/>
              </a:spcAft>
              <a:buSzPts val="1900"/>
              <a:buChar char="●"/>
              <a:defRPr/>
            </a:lvl4pPr>
            <a:lvl5pPr marL="2285771" lvl="4" indent="-349215">
              <a:spcBef>
                <a:spcPts val="0"/>
              </a:spcBef>
              <a:spcAft>
                <a:spcPts val="0"/>
              </a:spcAft>
              <a:buSzPts val="1900"/>
              <a:buChar char="○"/>
              <a:defRPr/>
            </a:lvl5pPr>
            <a:lvl6pPr marL="2742926" lvl="5" indent="-349215">
              <a:spcBef>
                <a:spcPts val="0"/>
              </a:spcBef>
              <a:spcAft>
                <a:spcPts val="0"/>
              </a:spcAft>
              <a:buSzPts val="1900"/>
              <a:buChar char="■"/>
              <a:defRPr/>
            </a:lvl6pPr>
            <a:lvl7pPr marL="3200080" lvl="6" indent="-349215">
              <a:spcBef>
                <a:spcPts val="0"/>
              </a:spcBef>
              <a:spcAft>
                <a:spcPts val="0"/>
              </a:spcAft>
              <a:buSzPts val="1900"/>
              <a:buChar char="●"/>
              <a:defRPr/>
            </a:lvl7pPr>
            <a:lvl8pPr marL="3657234" lvl="7" indent="-349215">
              <a:spcBef>
                <a:spcPts val="0"/>
              </a:spcBef>
              <a:spcAft>
                <a:spcPts val="0"/>
              </a:spcAft>
              <a:buSzPts val="1900"/>
              <a:buChar char="○"/>
              <a:defRPr/>
            </a:lvl8pPr>
            <a:lvl9pPr marL="4114389" lvl="8" indent="-349215">
              <a:spcBef>
                <a:spcPts val="0"/>
              </a:spcBef>
              <a:spcAft>
                <a:spcPts val="0"/>
              </a:spcAft>
              <a:buSzPts val="1900"/>
              <a:buChar char="■"/>
              <a:defRPr/>
            </a:lvl9pPr>
          </a:lstStyle>
          <a:p>
            <a:endParaRPr/>
          </a:p>
        </p:txBody>
      </p:sp>
      <p:sp>
        <p:nvSpPr>
          <p:cNvPr id="40" name="Google Shape;40;p9"/>
          <p:cNvSpPr txBox="1">
            <a:spLocks noGrp="1"/>
          </p:cNvSpPr>
          <p:nvPr>
            <p:ph type="sldNum" idx="12"/>
          </p:nvPr>
        </p:nvSpPr>
        <p:spPr>
          <a:xfrm>
            <a:off x="11296251" y="6217622"/>
            <a:ext cx="73160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175154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587" y="5640767"/>
            <a:ext cx="7998158" cy="806700"/>
          </a:xfrm>
          <a:prstGeom prst="rect">
            <a:avLst/>
          </a:prstGeom>
        </p:spPr>
        <p:txBody>
          <a:bodyPr spcFirstLastPara="1" wrap="square" lIns="121900" tIns="121900" rIns="121900" bIns="121900" anchor="ctr" anchorCtr="0">
            <a:normAutofit/>
          </a:bodyPr>
          <a:lstStyle>
            <a:lvl1pPr marL="457154" lvl="0" indent="-228577">
              <a:lnSpc>
                <a:spcPct val="100000"/>
              </a:lnSpc>
              <a:spcBef>
                <a:spcPts val="0"/>
              </a:spcBef>
              <a:spcAft>
                <a:spcPts val="0"/>
              </a:spcAft>
              <a:buSzPts val="2400"/>
              <a:buNone/>
              <a:defRPr/>
            </a:lvl1pPr>
          </a:lstStyle>
          <a:p>
            <a:endParaRPr/>
          </a:p>
        </p:txBody>
      </p:sp>
      <p:sp>
        <p:nvSpPr>
          <p:cNvPr id="43" name="Google Shape;43;p10"/>
          <p:cNvSpPr txBox="1">
            <a:spLocks noGrp="1"/>
          </p:cNvSpPr>
          <p:nvPr>
            <p:ph type="sldNum" idx="12"/>
          </p:nvPr>
        </p:nvSpPr>
        <p:spPr>
          <a:xfrm>
            <a:off x="11296251" y="6217622"/>
            <a:ext cx="73160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8099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587" y="1474833"/>
            <a:ext cx="1136042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5998"/>
            </a:lvl1pPr>
            <a:lvl2pPr lvl="1" algn="ctr">
              <a:spcBef>
                <a:spcPts val="0"/>
              </a:spcBef>
              <a:spcAft>
                <a:spcPts val="0"/>
              </a:spcAft>
              <a:buSzPts val="16000"/>
              <a:buNone/>
              <a:defRPr sz="15998"/>
            </a:lvl2pPr>
            <a:lvl3pPr lvl="2" algn="ctr">
              <a:spcBef>
                <a:spcPts val="0"/>
              </a:spcBef>
              <a:spcAft>
                <a:spcPts val="0"/>
              </a:spcAft>
              <a:buSzPts val="16000"/>
              <a:buNone/>
              <a:defRPr sz="15998"/>
            </a:lvl3pPr>
            <a:lvl4pPr lvl="3" algn="ctr">
              <a:spcBef>
                <a:spcPts val="0"/>
              </a:spcBef>
              <a:spcAft>
                <a:spcPts val="0"/>
              </a:spcAft>
              <a:buSzPts val="16000"/>
              <a:buNone/>
              <a:defRPr sz="15998"/>
            </a:lvl4pPr>
            <a:lvl5pPr lvl="4" algn="ctr">
              <a:spcBef>
                <a:spcPts val="0"/>
              </a:spcBef>
              <a:spcAft>
                <a:spcPts val="0"/>
              </a:spcAft>
              <a:buSzPts val="16000"/>
              <a:buNone/>
              <a:defRPr sz="15998"/>
            </a:lvl5pPr>
            <a:lvl6pPr lvl="5" algn="ctr">
              <a:spcBef>
                <a:spcPts val="0"/>
              </a:spcBef>
              <a:spcAft>
                <a:spcPts val="0"/>
              </a:spcAft>
              <a:buSzPts val="16000"/>
              <a:buNone/>
              <a:defRPr sz="15998"/>
            </a:lvl6pPr>
            <a:lvl7pPr lvl="6" algn="ctr">
              <a:spcBef>
                <a:spcPts val="0"/>
              </a:spcBef>
              <a:spcAft>
                <a:spcPts val="0"/>
              </a:spcAft>
              <a:buSzPts val="16000"/>
              <a:buNone/>
              <a:defRPr sz="15998"/>
            </a:lvl7pPr>
            <a:lvl8pPr lvl="7" algn="ctr">
              <a:spcBef>
                <a:spcPts val="0"/>
              </a:spcBef>
              <a:spcAft>
                <a:spcPts val="0"/>
              </a:spcAft>
              <a:buSzPts val="16000"/>
              <a:buNone/>
              <a:defRPr sz="15998"/>
            </a:lvl8pPr>
            <a:lvl9pPr lvl="8" algn="ctr">
              <a:spcBef>
                <a:spcPts val="0"/>
              </a:spcBef>
              <a:spcAft>
                <a:spcPts val="0"/>
              </a:spcAft>
              <a:buSzPts val="16000"/>
              <a:buNone/>
              <a:defRPr sz="15998"/>
            </a:lvl9pPr>
          </a:lstStyle>
          <a:p>
            <a:r>
              <a:t>xx%</a:t>
            </a:r>
          </a:p>
        </p:txBody>
      </p:sp>
      <p:sp>
        <p:nvSpPr>
          <p:cNvPr id="46" name="Google Shape;46;p11"/>
          <p:cNvSpPr txBox="1">
            <a:spLocks noGrp="1"/>
          </p:cNvSpPr>
          <p:nvPr>
            <p:ph type="body" idx="1"/>
          </p:nvPr>
        </p:nvSpPr>
        <p:spPr>
          <a:xfrm>
            <a:off x="415587" y="4202967"/>
            <a:ext cx="11360420" cy="1734300"/>
          </a:xfrm>
          <a:prstGeom prst="rect">
            <a:avLst/>
          </a:prstGeom>
        </p:spPr>
        <p:txBody>
          <a:bodyPr spcFirstLastPara="1" wrap="square" lIns="121900" tIns="121900" rIns="121900" bIns="121900" anchor="t" anchorCtr="0">
            <a:normAutofit/>
          </a:bodyPr>
          <a:lstStyle>
            <a:lvl1pPr marL="457154" lvl="0" indent="-380962" algn="ctr">
              <a:spcBef>
                <a:spcPts val="0"/>
              </a:spcBef>
              <a:spcAft>
                <a:spcPts val="0"/>
              </a:spcAft>
              <a:buSzPts val="2400"/>
              <a:buChar char="●"/>
              <a:defRPr/>
            </a:lvl1pPr>
            <a:lvl2pPr marL="914309" lvl="1" indent="-349215" algn="ctr">
              <a:spcBef>
                <a:spcPts val="0"/>
              </a:spcBef>
              <a:spcAft>
                <a:spcPts val="0"/>
              </a:spcAft>
              <a:buSzPts val="1900"/>
              <a:buChar char="○"/>
              <a:defRPr/>
            </a:lvl2pPr>
            <a:lvl3pPr marL="1371463" lvl="2" indent="-349215" algn="ctr">
              <a:spcBef>
                <a:spcPts val="0"/>
              </a:spcBef>
              <a:spcAft>
                <a:spcPts val="0"/>
              </a:spcAft>
              <a:buSzPts val="1900"/>
              <a:buChar char="■"/>
              <a:defRPr/>
            </a:lvl3pPr>
            <a:lvl4pPr marL="1828617" lvl="3" indent="-349215" algn="ctr">
              <a:spcBef>
                <a:spcPts val="0"/>
              </a:spcBef>
              <a:spcAft>
                <a:spcPts val="0"/>
              </a:spcAft>
              <a:buSzPts val="1900"/>
              <a:buChar char="●"/>
              <a:defRPr/>
            </a:lvl4pPr>
            <a:lvl5pPr marL="2285771" lvl="4" indent="-349215" algn="ctr">
              <a:spcBef>
                <a:spcPts val="0"/>
              </a:spcBef>
              <a:spcAft>
                <a:spcPts val="0"/>
              </a:spcAft>
              <a:buSzPts val="1900"/>
              <a:buChar char="○"/>
              <a:defRPr/>
            </a:lvl5pPr>
            <a:lvl6pPr marL="2742926" lvl="5" indent="-349215" algn="ctr">
              <a:spcBef>
                <a:spcPts val="0"/>
              </a:spcBef>
              <a:spcAft>
                <a:spcPts val="0"/>
              </a:spcAft>
              <a:buSzPts val="1900"/>
              <a:buChar char="■"/>
              <a:defRPr/>
            </a:lvl6pPr>
            <a:lvl7pPr marL="3200080" lvl="6" indent="-349215" algn="ctr">
              <a:spcBef>
                <a:spcPts val="0"/>
              </a:spcBef>
              <a:spcAft>
                <a:spcPts val="0"/>
              </a:spcAft>
              <a:buSzPts val="1900"/>
              <a:buChar char="●"/>
              <a:defRPr/>
            </a:lvl7pPr>
            <a:lvl8pPr marL="3657234" lvl="7" indent="-349215" algn="ctr">
              <a:spcBef>
                <a:spcPts val="0"/>
              </a:spcBef>
              <a:spcAft>
                <a:spcPts val="0"/>
              </a:spcAft>
              <a:buSzPts val="1900"/>
              <a:buChar char="○"/>
              <a:defRPr/>
            </a:lvl8pPr>
            <a:lvl9pPr marL="4114389" lvl="8" indent="-349215" algn="ctr">
              <a:spcBef>
                <a:spcPts val="0"/>
              </a:spcBef>
              <a:spcAft>
                <a:spcPts val="0"/>
              </a:spcAft>
              <a:buSzPts val="1900"/>
              <a:buChar char="■"/>
              <a:defRPr/>
            </a:lvl9pPr>
          </a:lstStyle>
          <a:p>
            <a:endParaRPr/>
          </a:p>
        </p:txBody>
      </p:sp>
      <p:sp>
        <p:nvSpPr>
          <p:cNvPr id="47" name="Google Shape;47;p11"/>
          <p:cNvSpPr txBox="1">
            <a:spLocks noGrp="1"/>
          </p:cNvSpPr>
          <p:nvPr>
            <p:ph type="sldNum" idx="12"/>
          </p:nvPr>
        </p:nvSpPr>
        <p:spPr>
          <a:xfrm>
            <a:off x="11296251" y="6217622"/>
            <a:ext cx="73160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018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251" y="6217622"/>
            <a:ext cx="73160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41376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2100441" y="1180452"/>
            <a:ext cx="8243842" cy="875964"/>
          </a:xfrm>
          <a:custGeom>
            <a:avLst/>
            <a:gdLst>
              <a:gd name="csX0" fmla="*/ 0 w 8243842"/>
              <a:gd name="csY0" fmla="*/ 0 h 875964"/>
              <a:gd name="csX1" fmla="*/ 604548 w 8243842"/>
              <a:gd name="csY1" fmla="*/ 0 h 875964"/>
              <a:gd name="csX2" fmla="*/ 1044220 w 8243842"/>
              <a:gd name="csY2" fmla="*/ 0 h 875964"/>
              <a:gd name="csX3" fmla="*/ 1896084 w 8243842"/>
              <a:gd name="csY3" fmla="*/ 0 h 875964"/>
              <a:gd name="csX4" fmla="*/ 2500632 w 8243842"/>
              <a:gd name="csY4" fmla="*/ 0 h 875964"/>
              <a:gd name="csX5" fmla="*/ 3105180 w 8243842"/>
              <a:gd name="csY5" fmla="*/ 0 h 875964"/>
              <a:gd name="csX6" fmla="*/ 3957044 w 8243842"/>
              <a:gd name="csY6" fmla="*/ 0 h 875964"/>
              <a:gd name="csX7" fmla="*/ 4479154 w 8243842"/>
              <a:gd name="csY7" fmla="*/ 0 h 875964"/>
              <a:gd name="csX8" fmla="*/ 5331018 w 8243842"/>
              <a:gd name="csY8" fmla="*/ 0 h 875964"/>
              <a:gd name="csX9" fmla="*/ 6182882 w 8243842"/>
              <a:gd name="csY9" fmla="*/ 0 h 875964"/>
              <a:gd name="csX10" fmla="*/ 6869868 w 8243842"/>
              <a:gd name="csY10" fmla="*/ 0 h 875964"/>
              <a:gd name="csX11" fmla="*/ 8243842 w 8243842"/>
              <a:gd name="csY11" fmla="*/ 0 h 875964"/>
              <a:gd name="csX12" fmla="*/ 8243842 w 8243842"/>
              <a:gd name="csY12" fmla="*/ 429222 h 875964"/>
              <a:gd name="csX13" fmla="*/ 8243842 w 8243842"/>
              <a:gd name="csY13" fmla="*/ 875964 h 875964"/>
              <a:gd name="csX14" fmla="*/ 7556855 w 8243842"/>
              <a:gd name="csY14" fmla="*/ 875964 h 875964"/>
              <a:gd name="csX15" fmla="*/ 7034745 w 8243842"/>
              <a:gd name="csY15" fmla="*/ 875964 h 875964"/>
              <a:gd name="csX16" fmla="*/ 6347758 w 8243842"/>
              <a:gd name="csY16" fmla="*/ 875964 h 875964"/>
              <a:gd name="csX17" fmla="*/ 5495895 w 8243842"/>
              <a:gd name="csY17" fmla="*/ 875964 h 875964"/>
              <a:gd name="csX18" fmla="*/ 4808908 w 8243842"/>
              <a:gd name="csY18" fmla="*/ 875964 h 875964"/>
              <a:gd name="csX19" fmla="*/ 4369236 w 8243842"/>
              <a:gd name="csY19" fmla="*/ 875964 h 875964"/>
              <a:gd name="csX20" fmla="*/ 3847126 w 8243842"/>
              <a:gd name="csY20" fmla="*/ 875964 h 875964"/>
              <a:gd name="csX21" fmla="*/ 2995263 w 8243842"/>
              <a:gd name="csY21" fmla="*/ 875964 h 875964"/>
              <a:gd name="csX22" fmla="*/ 2308276 w 8243842"/>
              <a:gd name="csY22" fmla="*/ 875964 h 875964"/>
              <a:gd name="csX23" fmla="*/ 1786166 w 8243842"/>
              <a:gd name="csY23" fmla="*/ 875964 h 875964"/>
              <a:gd name="csX24" fmla="*/ 1099179 w 8243842"/>
              <a:gd name="csY24" fmla="*/ 875964 h 875964"/>
              <a:gd name="csX25" fmla="*/ 659507 w 8243842"/>
              <a:gd name="csY25" fmla="*/ 875964 h 875964"/>
              <a:gd name="csX26" fmla="*/ 0 w 8243842"/>
              <a:gd name="csY26" fmla="*/ 875964 h 875964"/>
              <a:gd name="csX27" fmla="*/ 0 w 8243842"/>
              <a:gd name="csY27" fmla="*/ 437982 h 875964"/>
              <a:gd name="csX28" fmla="*/ 0 w 8243842"/>
              <a:gd name="csY28"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8243842" h="875964" extrusionOk="0">
                <a:moveTo>
                  <a:pt x="0" y="0"/>
                </a:moveTo>
                <a:cubicBezTo>
                  <a:pt x="256968" y="-6358"/>
                  <a:pt x="324822" y="687"/>
                  <a:pt x="604548" y="0"/>
                </a:cubicBezTo>
                <a:cubicBezTo>
                  <a:pt x="884274" y="-687"/>
                  <a:pt x="939435" y="-12986"/>
                  <a:pt x="1044220" y="0"/>
                </a:cubicBezTo>
                <a:cubicBezTo>
                  <a:pt x="1149005" y="12986"/>
                  <a:pt x="1635514" y="-15771"/>
                  <a:pt x="1896084" y="0"/>
                </a:cubicBezTo>
                <a:cubicBezTo>
                  <a:pt x="2156654" y="15771"/>
                  <a:pt x="2374218" y="19541"/>
                  <a:pt x="2500632" y="0"/>
                </a:cubicBezTo>
                <a:cubicBezTo>
                  <a:pt x="2627046" y="-19541"/>
                  <a:pt x="2911859" y="29698"/>
                  <a:pt x="3105180" y="0"/>
                </a:cubicBezTo>
                <a:cubicBezTo>
                  <a:pt x="3298501" y="-29698"/>
                  <a:pt x="3588809" y="-3225"/>
                  <a:pt x="3957044" y="0"/>
                </a:cubicBezTo>
                <a:cubicBezTo>
                  <a:pt x="4325279" y="3225"/>
                  <a:pt x="4251896" y="25720"/>
                  <a:pt x="4479154" y="0"/>
                </a:cubicBezTo>
                <a:cubicBezTo>
                  <a:pt x="4706412" y="-25720"/>
                  <a:pt x="5118037" y="9181"/>
                  <a:pt x="5331018" y="0"/>
                </a:cubicBezTo>
                <a:cubicBezTo>
                  <a:pt x="5543999" y="-9181"/>
                  <a:pt x="5934146" y="34250"/>
                  <a:pt x="6182882" y="0"/>
                </a:cubicBezTo>
                <a:cubicBezTo>
                  <a:pt x="6431618" y="-34250"/>
                  <a:pt x="6645393" y="7194"/>
                  <a:pt x="6869868" y="0"/>
                </a:cubicBezTo>
                <a:cubicBezTo>
                  <a:pt x="7094343" y="-7194"/>
                  <a:pt x="7961022" y="1244"/>
                  <a:pt x="8243842" y="0"/>
                </a:cubicBezTo>
                <a:cubicBezTo>
                  <a:pt x="8238680" y="86475"/>
                  <a:pt x="8264054" y="264421"/>
                  <a:pt x="8243842" y="429222"/>
                </a:cubicBezTo>
                <a:cubicBezTo>
                  <a:pt x="8223630" y="594023"/>
                  <a:pt x="8237311" y="769398"/>
                  <a:pt x="8243842" y="875964"/>
                </a:cubicBezTo>
                <a:cubicBezTo>
                  <a:pt x="8104736" y="883495"/>
                  <a:pt x="7695911" y="874522"/>
                  <a:pt x="7556855" y="875964"/>
                </a:cubicBezTo>
                <a:cubicBezTo>
                  <a:pt x="7417799" y="877406"/>
                  <a:pt x="7203651" y="858126"/>
                  <a:pt x="7034745" y="875964"/>
                </a:cubicBezTo>
                <a:cubicBezTo>
                  <a:pt x="6865839" y="893803"/>
                  <a:pt x="6492561" y="865704"/>
                  <a:pt x="6347758" y="875964"/>
                </a:cubicBezTo>
                <a:cubicBezTo>
                  <a:pt x="6202955" y="886224"/>
                  <a:pt x="5774866" y="863300"/>
                  <a:pt x="5495895" y="875964"/>
                </a:cubicBezTo>
                <a:cubicBezTo>
                  <a:pt x="5216924" y="888628"/>
                  <a:pt x="5052428" y="885785"/>
                  <a:pt x="4808908" y="875964"/>
                </a:cubicBezTo>
                <a:cubicBezTo>
                  <a:pt x="4565388" y="866143"/>
                  <a:pt x="4550445" y="895967"/>
                  <a:pt x="4369236" y="875964"/>
                </a:cubicBezTo>
                <a:cubicBezTo>
                  <a:pt x="4188027" y="855961"/>
                  <a:pt x="3968988" y="899526"/>
                  <a:pt x="3847126" y="875964"/>
                </a:cubicBezTo>
                <a:cubicBezTo>
                  <a:pt x="3725264" y="852403"/>
                  <a:pt x="3420151" y="905795"/>
                  <a:pt x="2995263" y="875964"/>
                </a:cubicBezTo>
                <a:cubicBezTo>
                  <a:pt x="2570375" y="846133"/>
                  <a:pt x="2641883" y="860002"/>
                  <a:pt x="2308276" y="875964"/>
                </a:cubicBezTo>
                <a:cubicBezTo>
                  <a:pt x="1974669" y="891926"/>
                  <a:pt x="2016344" y="899501"/>
                  <a:pt x="1786166" y="875964"/>
                </a:cubicBezTo>
                <a:cubicBezTo>
                  <a:pt x="1555988" y="852428"/>
                  <a:pt x="1286283" y="885925"/>
                  <a:pt x="1099179" y="875964"/>
                </a:cubicBezTo>
                <a:cubicBezTo>
                  <a:pt x="912075" y="866003"/>
                  <a:pt x="837844" y="885806"/>
                  <a:pt x="659507" y="875964"/>
                </a:cubicBezTo>
                <a:cubicBezTo>
                  <a:pt x="481170" y="866122"/>
                  <a:pt x="286975" y="905189"/>
                  <a:pt x="0" y="875964"/>
                </a:cubicBezTo>
                <a:cubicBezTo>
                  <a:pt x="21572" y="759577"/>
                  <a:pt x="1535" y="527112"/>
                  <a:pt x="0" y="437982"/>
                </a:cubicBezTo>
                <a:cubicBezTo>
                  <a:pt x="-1535" y="348852"/>
                  <a:pt x="-7578" y="17516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
        <p:nvSpPr>
          <p:cNvPr id="3" name="Text Placeholder 10">
            <a:extLst>
              <a:ext uri="{FF2B5EF4-FFF2-40B4-BE49-F238E27FC236}">
                <a16:creationId xmlns:a16="http://schemas.microsoft.com/office/drawing/2014/main" id="{04B63CE0-7BC1-192E-EBEC-335B3B76306B}"/>
              </a:ext>
            </a:extLst>
          </p:cNvPr>
          <p:cNvSpPr>
            <a:spLocks noGrp="1"/>
          </p:cNvSpPr>
          <p:nvPr>
            <p:ph type="body" sz="quarter" idx="10" hasCustomPrompt="1"/>
          </p:nvPr>
        </p:nvSpPr>
        <p:spPr>
          <a:xfrm>
            <a:off x="2100441" y="2097900"/>
            <a:ext cx="8243842" cy="619740"/>
          </a:xfrm>
          <a:prstGeom prst="rect">
            <a:avLst/>
          </a:prstGeom>
          <a:noFill/>
          <a:ln w="31750">
            <a:noFill/>
            <a:extLst>
              <a:ext uri="{C807C97D-BFC1-408E-A445-0C87EB9F89A2}">
                <ask:lineSketchStyleProps xmlns:ask="http://schemas.microsoft.com/office/drawing/2018/sketchyshapes" sd="2214188587">
                  <a:custGeom>
                    <a:avLst/>
                    <a:gdLst>
                      <a:gd name="connsiteX0" fmla="*/ 0 w 5368652"/>
                      <a:gd name="connsiteY0" fmla="*/ 0 h 593101"/>
                      <a:gd name="connsiteX1" fmla="*/ 724768 w 5368652"/>
                      <a:gd name="connsiteY1" fmla="*/ 0 h 593101"/>
                      <a:gd name="connsiteX2" fmla="*/ 1449536 w 5368652"/>
                      <a:gd name="connsiteY2" fmla="*/ 0 h 593101"/>
                      <a:gd name="connsiteX3" fmla="*/ 2120618 w 5368652"/>
                      <a:gd name="connsiteY3" fmla="*/ 0 h 593101"/>
                      <a:gd name="connsiteX4" fmla="*/ 2738013 w 5368652"/>
                      <a:gd name="connsiteY4" fmla="*/ 0 h 593101"/>
                      <a:gd name="connsiteX5" fmla="*/ 3248034 w 5368652"/>
                      <a:gd name="connsiteY5" fmla="*/ 0 h 593101"/>
                      <a:gd name="connsiteX6" fmla="*/ 3919116 w 5368652"/>
                      <a:gd name="connsiteY6" fmla="*/ 0 h 593101"/>
                      <a:gd name="connsiteX7" fmla="*/ 4697571 w 5368652"/>
                      <a:gd name="connsiteY7" fmla="*/ 0 h 593101"/>
                      <a:gd name="connsiteX8" fmla="*/ 5368652 w 5368652"/>
                      <a:gd name="connsiteY8" fmla="*/ 0 h 593101"/>
                      <a:gd name="connsiteX9" fmla="*/ 5368652 w 5368652"/>
                      <a:gd name="connsiteY9" fmla="*/ 0 h 593101"/>
                      <a:gd name="connsiteX10" fmla="*/ 5368652 w 5368652"/>
                      <a:gd name="connsiteY10" fmla="*/ 436837 h 593101"/>
                      <a:gd name="connsiteX11" fmla="*/ 5212388 w 5368652"/>
                      <a:gd name="connsiteY11" fmla="*/ 593101 h 593101"/>
                      <a:gd name="connsiteX12" fmla="*/ 4732056 w 5368652"/>
                      <a:gd name="connsiteY12" fmla="*/ 593101 h 593101"/>
                      <a:gd name="connsiteX13" fmla="*/ 3998918 w 5368652"/>
                      <a:gd name="connsiteY13" fmla="*/ 593101 h 593101"/>
                      <a:gd name="connsiteX14" fmla="*/ 3518586 w 5368652"/>
                      <a:gd name="connsiteY14" fmla="*/ 593101 h 593101"/>
                      <a:gd name="connsiteX15" fmla="*/ 2785448 w 5368652"/>
                      <a:gd name="connsiteY15" fmla="*/ 593101 h 593101"/>
                      <a:gd name="connsiteX16" fmla="*/ 2102872 w 5368652"/>
                      <a:gd name="connsiteY16" fmla="*/ 593101 h 593101"/>
                      <a:gd name="connsiteX17" fmla="*/ 1571979 w 5368652"/>
                      <a:gd name="connsiteY17" fmla="*/ 593101 h 593101"/>
                      <a:gd name="connsiteX18" fmla="*/ 889402 w 5368652"/>
                      <a:gd name="connsiteY18" fmla="*/ 593101 h 593101"/>
                      <a:gd name="connsiteX19" fmla="*/ 156264 w 5368652"/>
                      <a:gd name="connsiteY19" fmla="*/ 593101 h 593101"/>
                      <a:gd name="connsiteX20" fmla="*/ 0 w 5368652"/>
                      <a:gd name="connsiteY20" fmla="*/ 436837 h 593101"/>
                      <a:gd name="connsiteX21" fmla="*/ 0 w 5368652"/>
                      <a:gd name="connsiteY21" fmla="*/ 0 h 593101"/>
                      <a:gd name="connsiteX22" fmla="*/ 0 w 5368652"/>
                      <a:gd name="connsiteY22" fmla="*/ 0 h 5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8652" h="593101" fill="none" extrusionOk="0">
                        <a:moveTo>
                          <a:pt x="0" y="0"/>
                        </a:moveTo>
                        <a:cubicBezTo>
                          <a:pt x="251422" y="-24274"/>
                          <a:pt x="415726" y="-5207"/>
                          <a:pt x="724768" y="0"/>
                        </a:cubicBezTo>
                        <a:cubicBezTo>
                          <a:pt x="1033810" y="5207"/>
                          <a:pt x="1247969" y="4343"/>
                          <a:pt x="1449536" y="0"/>
                        </a:cubicBezTo>
                        <a:cubicBezTo>
                          <a:pt x="1651103" y="-4343"/>
                          <a:pt x="1824760" y="7952"/>
                          <a:pt x="2120618" y="0"/>
                        </a:cubicBezTo>
                        <a:cubicBezTo>
                          <a:pt x="2416476" y="-7952"/>
                          <a:pt x="2495997" y="-7270"/>
                          <a:pt x="2738013" y="0"/>
                        </a:cubicBezTo>
                        <a:cubicBezTo>
                          <a:pt x="2980029" y="7270"/>
                          <a:pt x="3076162" y="-18845"/>
                          <a:pt x="3248034" y="0"/>
                        </a:cubicBezTo>
                        <a:cubicBezTo>
                          <a:pt x="3419906" y="18845"/>
                          <a:pt x="3719195" y="-10114"/>
                          <a:pt x="3919116" y="0"/>
                        </a:cubicBezTo>
                        <a:cubicBezTo>
                          <a:pt x="4119037" y="10114"/>
                          <a:pt x="4524996" y="-33782"/>
                          <a:pt x="4697571" y="0"/>
                        </a:cubicBezTo>
                        <a:cubicBezTo>
                          <a:pt x="4870146" y="33782"/>
                          <a:pt x="5054041" y="6737"/>
                          <a:pt x="5368652" y="0"/>
                        </a:cubicBezTo>
                        <a:lnTo>
                          <a:pt x="5368652" y="0"/>
                        </a:lnTo>
                        <a:cubicBezTo>
                          <a:pt x="5351254" y="126737"/>
                          <a:pt x="5385208" y="293971"/>
                          <a:pt x="5368652" y="436837"/>
                        </a:cubicBezTo>
                        <a:cubicBezTo>
                          <a:pt x="5374499" y="526219"/>
                          <a:pt x="5310897" y="583521"/>
                          <a:pt x="5212388" y="593101"/>
                        </a:cubicBezTo>
                        <a:cubicBezTo>
                          <a:pt x="5111828" y="595426"/>
                          <a:pt x="4884731" y="592146"/>
                          <a:pt x="4732056" y="593101"/>
                        </a:cubicBezTo>
                        <a:cubicBezTo>
                          <a:pt x="4579381" y="594056"/>
                          <a:pt x="4305665" y="561136"/>
                          <a:pt x="3998918" y="593101"/>
                        </a:cubicBezTo>
                        <a:cubicBezTo>
                          <a:pt x="3692171" y="625066"/>
                          <a:pt x="3726985" y="571532"/>
                          <a:pt x="3518586" y="593101"/>
                        </a:cubicBezTo>
                        <a:cubicBezTo>
                          <a:pt x="3310187" y="614670"/>
                          <a:pt x="3030125" y="601295"/>
                          <a:pt x="2785448" y="593101"/>
                        </a:cubicBezTo>
                        <a:cubicBezTo>
                          <a:pt x="2540771" y="584907"/>
                          <a:pt x="2333044" y="581064"/>
                          <a:pt x="2102872" y="593101"/>
                        </a:cubicBezTo>
                        <a:cubicBezTo>
                          <a:pt x="1872700" y="605138"/>
                          <a:pt x="1681297" y="604752"/>
                          <a:pt x="1571979" y="593101"/>
                        </a:cubicBezTo>
                        <a:cubicBezTo>
                          <a:pt x="1462661" y="581450"/>
                          <a:pt x="1087096" y="574794"/>
                          <a:pt x="889402" y="593101"/>
                        </a:cubicBezTo>
                        <a:cubicBezTo>
                          <a:pt x="691708" y="611408"/>
                          <a:pt x="495352" y="617542"/>
                          <a:pt x="156264" y="593101"/>
                        </a:cubicBezTo>
                        <a:cubicBezTo>
                          <a:pt x="68952" y="597789"/>
                          <a:pt x="-3609" y="533944"/>
                          <a:pt x="0" y="436837"/>
                        </a:cubicBezTo>
                        <a:cubicBezTo>
                          <a:pt x="-6821" y="311436"/>
                          <a:pt x="-20525" y="144469"/>
                          <a:pt x="0" y="0"/>
                        </a:cubicBezTo>
                        <a:lnTo>
                          <a:pt x="0" y="0"/>
                        </a:lnTo>
                        <a:close/>
                      </a:path>
                      <a:path w="5368652" h="593101" stroke="0" extrusionOk="0">
                        <a:moveTo>
                          <a:pt x="0" y="0"/>
                        </a:moveTo>
                        <a:cubicBezTo>
                          <a:pt x="272509" y="7055"/>
                          <a:pt x="430804" y="-29560"/>
                          <a:pt x="778455" y="0"/>
                        </a:cubicBezTo>
                        <a:cubicBezTo>
                          <a:pt x="1126106" y="29560"/>
                          <a:pt x="1077263" y="-24458"/>
                          <a:pt x="1288476" y="0"/>
                        </a:cubicBezTo>
                        <a:cubicBezTo>
                          <a:pt x="1499689" y="24458"/>
                          <a:pt x="1726848" y="-1720"/>
                          <a:pt x="1905871" y="0"/>
                        </a:cubicBezTo>
                        <a:cubicBezTo>
                          <a:pt x="2084894" y="1720"/>
                          <a:pt x="2354552" y="12060"/>
                          <a:pt x="2630639" y="0"/>
                        </a:cubicBezTo>
                        <a:cubicBezTo>
                          <a:pt x="2906726" y="-12060"/>
                          <a:pt x="3004242" y="-18975"/>
                          <a:pt x="3355408" y="0"/>
                        </a:cubicBezTo>
                        <a:cubicBezTo>
                          <a:pt x="3706574" y="18975"/>
                          <a:pt x="3670795" y="-23845"/>
                          <a:pt x="3865429" y="0"/>
                        </a:cubicBezTo>
                        <a:cubicBezTo>
                          <a:pt x="4060063" y="23845"/>
                          <a:pt x="4282634" y="-24557"/>
                          <a:pt x="4429138" y="0"/>
                        </a:cubicBezTo>
                        <a:cubicBezTo>
                          <a:pt x="4575642" y="24557"/>
                          <a:pt x="4976651" y="-21658"/>
                          <a:pt x="5368652" y="0"/>
                        </a:cubicBezTo>
                        <a:lnTo>
                          <a:pt x="5368652" y="0"/>
                        </a:lnTo>
                        <a:cubicBezTo>
                          <a:pt x="5365286" y="161631"/>
                          <a:pt x="5364430" y="265611"/>
                          <a:pt x="5368652" y="436837"/>
                        </a:cubicBezTo>
                        <a:cubicBezTo>
                          <a:pt x="5378825" y="517498"/>
                          <a:pt x="5297842" y="582918"/>
                          <a:pt x="5212388" y="593101"/>
                        </a:cubicBezTo>
                        <a:cubicBezTo>
                          <a:pt x="5042311" y="627088"/>
                          <a:pt x="4862169" y="591987"/>
                          <a:pt x="4529811" y="593101"/>
                        </a:cubicBezTo>
                        <a:cubicBezTo>
                          <a:pt x="4197453" y="594215"/>
                          <a:pt x="4080708" y="603442"/>
                          <a:pt x="3897796" y="593101"/>
                        </a:cubicBezTo>
                        <a:cubicBezTo>
                          <a:pt x="3714885" y="582760"/>
                          <a:pt x="3502403" y="557379"/>
                          <a:pt x="3164658" y="593101"/>
                        </a:cubicBezTo>
                        <a:cubicBezTo>
                          <a:pt x="2826913" y="628823"/>
                          <a:pt x="2836224" y="610598"/>
                          <a:pt x="2684326" y="593101"/>
                        </a:cubicBezTo>
                        <a:cubicBezTo>
                          <a:pt x="2532428" y="575604"/>
                          <a:pt x="2191025" y="598739"/>
                          <a:pt x="1951188" y="593101"/>
                        </a:cubicBezTo>
                        <a:cubicBezTo>
                          <a:pt x="1711351" y="587463"/>
                          <a:pt x="1513641" y="619747"/>
                          <a:pt x="1369734" y="593101"/>
                        </a:cubicBezTo>
                        <a:cubicBezTo>
                          <a:pt x="1225827" y="566455"/>
                          <a:pt x="664663" y="575035"/>
                          <a:pt x="156264" y="593101"/>
                        </a:cubicBezTo>
                        <a:cubicBezTo>
                          <a:pt x="78805" y="602369"/>
                          <a:pt x="-11005" y="534173"/>
                          <a:pt x="0" y="436837"/>
                        </a:cubicBezTo>
                        <a:cubicBezTo>
                          <a:pt x="-6706" y="243180"/>
                          <a:pt x="18007" y="156443"/>
                          <a:pt x="0" y="0"/>
                        </a:cubicBezTo>
                        <a:lnTo>
                          <a:pt x="0" y="0"/>
                        </a:lnTo>
                        <a:close/>
                      </a:path>
                    </a:pathLst>
                  </a:custGeom>
                  <ask:type>
                    <ask:lineSketchNone/>
                  </ask:type>
                </ask:lineSketchStyleProps>
              </a:ext>
            </a:extLst>
          </a:ln>
        </p:spPr>
        <p:txBody>
          <a:bodyPr wrap="square" lIns="180000" tIns="180000" rIns="180000" bIns="180000" anchor="t" anchorCtr="0">
            <a:spAutoFit/>
          </a:bodyPr>
          <a:lstStyle>
            <a:lvl1pPr marL="0" indent="0" algn="ctr">
              <a:buNone/>
              <a:defRPr sz="1800" b="0" i="0">
                <a:solidFill>
                  <a:schemeClr val="tx2"/>
                </a:solidFill>
                <a:latin typeface="+mn-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Subtitle]</a:t>
            </a:r>
            <a:endParaRPr lang="en-CA"/>
          </a:p>
        </p:txBody>
      </p:sp>
      <p:sp>
        <p:nvSpPr>
          <p:cNvPr id="4" name="Rectangle 3">
            <a:extLst>
              <a:ext uri="{FF2B5EF4-FFF2-40B4-BE49-F238E27FC236}">
                <a16:creationId xmlns:a16="http://schemas.microsoft.com/office/drawing/2014/main" id="{AC2F837E-64F1-E89E-F2F7-155489DD5ACC}"/>
              </a:ext>
            </a:extLst>
          </p:cNvPr>
          <p:cNvSpPr/>
          <p:nvPr userDrawn="1"/>
        </p:nvSpPr>
        <p:spPr>
          <a:xfrm>
            <a:off x="2082362" y="2066973"/>
            <a:ext cx="8280000" cy="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A white text on a black background&#10;&#10;AI-generated content may be incorrect.">
            <a:extLst>
              <a:ext uri="{FF2B5EF4-FFF2-40B4-BE49-F238E27FC236}">
                <a16:creationId xmlns:a16="http://schemas.microsoft.com/office/drawing/2014/main" id="{F84F70D5-6E18-F683-7693-5305B2F3FF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1684" y="147388"/>
            <a:ext cx="1004866" cy="712623"/>
          </a:xfrm>
          <a:prstGeom prst="rect">
            <a:avLst/>
          </a:prstGeom>
          <a:effectLst>
            <a:outerShdw blurRad="63500" algn="ctr" rotWithShape="0">
              <a:prstClr val="black">
                <a:alpha val="40000"/>
              </a:prstClr>
            </a:outerShdw>
          </a:effectLst>
        </p:spPr>
      </p:pic>
      <p:pic>
        <p:nvPicPr>
          <p:cNvPr id="7" name="Graphic 6">
            <a:extLst>
              <a:ext uri="{FF2B5EF4-FFF2-40B4-BE49-F238E27FC236}">
                <a16:creationId xmlns:a16="http://schemas.microsoft.com/office/drawing/2014/main" id="{936BDE65-CE38-8478-3787-8250E2B27A1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34588" y="5968665"/>
            <a:ext cx="2017960" cy="474341"/>
          </a:xfrm>
          <a:prstGeom prst="rect">
            <a:avLst/>
          </a:prstGeom>
        </p:spPr>
      </p:pic>
    </p:spTree>
    <p:extLst>
      <p:ext uri="{BB962C8B-B14F-4D97-AF65-F5344CB8AC3E}">
        <p14:creationId xmlns:p14="http://schemas.microsoft.com/office/powerpoint/2010/main" val="262399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2100441" y="1180452"/>
            <a:ext cx="8243842" cy="875964"/>
          </a:xfrm>
          <a:custGeom>
            <a:avLst/>
            <a:gdLst>
              <a:gd name="csX0" fmla="*/ 0 w 8243842"/>
              <a:gd name="csY0" fmla="*/ 0 h 875964"/>
              <a:gd name="csX1" fmla="*/ 604548 w 8243842"/>
              <a:gd name="csY1" fmla="*/ 0 h 875964"/>
              <a:gd name="csX2" fmla="*/ 1044220 w 8243842"/>
              <a:gd name="csY2" fmla="*/ 0 h 875964"/>
              <a:gd name="csX3" fmla="*/ 1896084 w 8243842"/>
              <a:gd name="csY3" fmla="*/ 0 h 875964"/>
              <a:gd name="csX4" fmla="*/ 2500632 w 8243842"/>
              <a:gd name="csY4" fmla="*/ 0 h 875964"/>
              <a:gd name="csX5" fmla="*/ 3105180 w 8243842"/>
              <a:gd name="csY5" fmla="*/ 0 h 875964"/>
              <a:gd name="csX6" fmla="*/ 3957044 w 8243842"/>
              <a:gd name="csY6" fmla="*/ 0 h 875964"/>
              <a:gd name="csX7" fmla="*/ 4479154 w 8243842"/>
              <a:gd name="csY7" fmla="*/ 0 h 875964"/>
              <a:gd name="csX8" fmla="*/ 5331018 w 8243842"/>
              <a:gd name="csY8" fmla="*/ 0 h 875964"/>
              <a:gd name="csX9" fmla="*/ 6182882 w 8243842"/>
              <a:gd name="csY9" fmla="*/ 0 h 875964"/>
              <a:gd name="csX10" fmla="*/ 6869868 w 8243842"/>
              <a:gd name="csY10" fmla="*/ 0 h 875964"/>
              <a:gd name="csX11" fmla="*/ 8243842 w 8243842"/>
              <a:gd name="csY11" fmla="*/ 0 h 875964"/>
              <a:gd name="csX12" fmla="*/ 8243842 w 8243842"/>
              <a:gd name="csY12" fmla="*/ 429222 h 875964"/>
              <a:gd name="csX13" fmla="*/ 8243842 w 8243842"/>
              <a:gd name="csY13" fmla="*/ 875964 h 875964"/>
              <a:gd name="csX14" fmla="*/ 7556855 w 8243842"/>
              <a:gd name="csY14" fmla="*/ 875964 h 875964"/>
              <a:gd name="csX15" fmla="*/ 7034745 w 8243842"/>
              <a:gd name="csY15" fmla="*/ 875964 h 875964"/>
              <a:gd name="csX16" fmla="*/ 6347758 w 8243842"/>
              <a:gd name="csY16" fmla="*/ 875964 h 875964"/>
              <a:gd name="csX17" fmla="*/ 5495895 w 8243842"/>
              <a:gd name="csY17" fmla="*/ 875964 h 875964"/>
              <a:gd name="csX18" fmla="*/ 4808908 w 8243842"/>
              <a:gd name="csY18" fmla="*/ 875964 h 875964"/>
              <a:gd name="csX19" fmla="*/ 4369236 w 8243842"/>
              <a:gd name="csY19" fmla="*/ 875964 h 875964"/>
              <a:gd name="csX20" fmla="*/ 3847126 w 8243842"/>
              <a:gd name="csY20" fmla="*/ 875964 h 875964"/>
              <a:gd name="csX21" fmla="*/ 2995263 w 8243842"/>
              <a:gd name="csY21" fmla="*/ 875964 h 875964"/>
              <a:gd name="csX22" fmla="*/ 2308276 w 8243842"/>
              <a:gd name="csY22" fmla="*/ 875964 h 875964"/>
              <a:gd name="csX23" fmla="*/ 1786166 w 8243842"/>
              <a:gd name="csY23" fmla="*/ 875964 h 875964"/>
              <a:gd name="csX24" fmla="*/ 1099179 w 8243842"/>
              <a:gd name="csY24" fmla="*/ 875964 h 875964"/>
              <a:gd name="csX25" fmla="*/ 659507 w 8243842"/>
              <a:gd name="csY25" fmla="*/ 875964 h 875964"/>
              <a:gd name="csX26" fmla="*/ 0 w 8243842"/>
              <a:gd name="csY26" fmla="*/ 875964 h 875964"/>
              <a:gd name="csX27" fmla="*/ 0 w 8243842"/>
              <a:gd name="csY27" fmla="*/ 437982 h 875964"/>
              <a:gd name="csX28" fmla="*/ 0 w 8243842"/>
              <a:gd name="csY28"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8243842" h="875964" extrusionOk="0">
                <a:moveTo>
                  <a:pt x="0" y="0"/>
                </a:moveTo>
                <a:cubicBezTo>
                  <a:pt x="256968" y="-6358"/>
                  <a:pt x="324822" y="687"/>
                  <a:pt x="604548" y="0"/>
                </a:cubicBezTo>
                <a:cubicBezTo>
                  <a:pt x="884274" y="-687"/>
                  <a:pt x="939435" y="-12986"/>
                  <a:pt x="1044220" y="0"/>
                </a:cubicBezTo>
                <a:cubicBezTo>
                  <a:pt x="1149005" y="12986"/>
                  <a:pt x="1635514" y="-15771"/>
                  <a:pt x="1896084" y="0"/>
                </a:cubicBezTo>
                <a:cubicBezTo>
                  <a:pt x="2156654" y="15771"/>
                  <a:pt x="2374218" y="19541"/>
                  <a:pt x="2500632" y="0"/>
                </a:cubicBezTo>
                <a:cubicBezTo>
                  <a:pt x="2627046" y="-19541"/>
                  <a:pt x="2911859" y="29698"/>
                  <a:pt x="3105180" y="0"/>
                </a:cubicBezTo>
                <a:cubicBezTo>
                  <a:pt x="3298501" y="-29698"/>
                  <a:pt x="3588809" y="-3225"/>
                  <a:pt x="3957044" y="0"/>
                </a:cubicBezTo>
                <a:cubicBezTo>
                  <a:pt x="4325279" y="3225"/>
                  <a:pt x="4251896" y="25720"/>
                  <a:pt x="4479154" y="0"/>
                </a:cubicBezTo>
                <a:cubicBezTo>
                  <a:pt x="4706412" y="-25720"/>
                  <a:pt x="5118037" y="9181"/>
                  <a:pt x="5331018" y="0"/>
                </a:cubicBezTo>
                <a:cubicBezTo>
                  <a:pt x="5543999" y="-9181"/>
                  <a:pt x="5934146" y="34250"/>
                  <a:pt x="6182882" y="0"/>
                </a:cubicBezTo>
                <a:cubicBezTo>
                  <a:pt x="6431618" y="-34250"/>
                  <a:pt x="6645393" y="7194"/>
                  <a:pt x="6869868" y="0"/>
                </a:cubicBezTo>
                <a:cubicBezTo>
                  <a:pt x="7094343" y="-7194"/>
                  <a:pt x="7961022" y="1244"/>
                  <a:pt x="8243842" y="0"/>
                </a:cubicBezTo>
                <a:cubicBezTo>
                  <a:pt x="8238680" y="86475"/>
                  <a:pt x="8264054" y="264421"/>
                  <a:pt x="8243842" y="429222"/>
                </a:cubicBezTo>
                <a:cubicBezTo>
                  <a:pt x="8223630" y="594023"/>
                  <a:pt x="8237311" y="769398"/>
                  <a:pt x="8243842" y="875964"/>
                </a:cubicBezTo>
                <a:cubicBezTo>
                  <a:pt x="8104736" y="883495"/>
                  <a:pt x="7695911" y="874522"/>
                  <a:pt x="7556855" y="875964"/>
                </a:cubicBezTo>
                <a:cubicBezTo>
                  <a:pt x="7417799" y="877406"/>
                  <a:pt x="7203651" y="858126"/>
                  <a:pt x="7034745" y="875964"/>
                </a:cubicBezTo>
                <a:cubicBezTo>
                  <a:pt x="6865839" y="893803"/>
                  <a:pt x="6492561" y="865704"/>
                  <a:pt x="6347758" y="875964"/>
                </a:cubicBezTo>
                <a:cubicBezTo>
                  <a:pt x="6202955" y="886224"/>
                  <a:pt x="5774866" y="863300"/>
                  <a:pt x="5495895" y="875964"/>
                </a:cubicBezTo>
                <a:cubicBezTo>
                  <a:pt x="5216924" y="888628"/>
                  <a:pt x="5052428" y="885785"/>
                  <a:pt x="4808908" y="875964"/>
                </a:cubicBezTo>
                <a:cubicBezTo>
                  <a:pt x="4565388" y="866143"/>
                  <a:pt x="4550445" y="895967"/>
                  <a:pt x="4369236" y="875964"/>
                </a:cubicBezTo>
                <a:cubicBezTo>
                  <a:pt x="4188027" y="855961"/>
                  <a:pt x="3968988" y="899526"/>
                  <a:pt x="3847126" y="875964"/>
                </a:cubicBezTo>
                <a:cubicBezTo>
                  <a:pt x="3725264" y="852403"/>
                  <a:pt x="3420151" y="905795"/>
                  <a:pt x="2995263" y="875964"/>
                </a:cubicBezTo>
                <a:cubicBezTo>
                  <a:pt x="2570375" y="846133"/>
                  <a:pt x="2641883" y="860002"/>
                  <a:pt x="2308276" y="875964"/>
                </a:cubicBezTo>
                <a:cubicBezTo>
                  <a:pt x="1974669" y="891926"/>
                  <a:pt x="2016344" y="899501"/>
                  <a:pt x="1786166" y="875964"/>
                </a:cubicBezTo>
                <a:cubicBezTo>
                  <a:pt x="1555988" y="852428"/>
                  <a:pt x="1286283" y="885925"/>
                  <a:pt x="1099179" y="875964"/>
                </a:cubicBezTo>
                <a:cubicBezTo>
                  <a:pt x="912075" y="866003"/>
                  <a:pt x="837844" y="885806"/>
                  <a:pt x="659507" y="875964"/>
                </a:cubicBezTo>
                <a:cubicBezTo>
                  <a:pt x="481170" y="866122"/>
                  <a:pt x="286975" y="905189"/>
                  <a:pt x="0" y="875964"/>
                </a:cubicBezTo>
                <a:cubicBezTo>
                  <a:pt x="21572" y="759577"/>
                  <a:pt x="1535" y="527112"/>
                  <a:pt x="0" y="437982"/>
                </a:cubicBezTo>
                <a:cubicBezTo>
                  <a:pt x="-1535" y="348852"/>
                  <a:pt x="-7578" y="17516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
        <p:nvSpPr>
          <p:cNvPr id="3" name="Text Placeholder 10">
            <a:extLst>
              <a:ext uri="{FF2B5EF4-FFF2-40B4-BE49-F238E27FC236}">
                <a16:creationId xmlns:a16="http://schemas.microsoft.com/office/drawing/2014/main" id="{04B63CE0-7BC1-192E-EBEC-335B3B76306B}"/>
              </a:ext>
            </a:extLst>
          </p:cNvPr>
          <p:cNvSpPr>
            <a:spLocks noGrp="1"/>
          </p:cNvSpPr>
          <p:nvPr>
            <p:ph type="body" sz="quarter" idx="10" hasCustomPrompt="1"/>
          </p:nvPr>
        </p:nvSpPr>
        <p:spPr>
          <a:xfrm>
            <a:off x="2100441" y="2097900"/>
            <a:ext cx="8243842" cy="619740"/>
          </a:xfrm>
          <a:prstGeom prst="rect">
            <a:avLst/>
          </a:prstGeom>
          <a:noFill/>
          <a:ln w="31750">
            <a:noFill/>
            <a:extLst>
              <a:ext uri="{C807C97D-BFC1-408E-A445-0C87EB9F89A2}">
                <ask:lineSketchStyleProps xmlns:ask="http://schemas.microsoft.com/office/drawing/2018/sketchyshapes" sd="2214188587">
                  <a:custGeom>
                    <a:avLst/>
                    <a:gdLst>
                      <a:gd name="connsiteX0" fmla="*/ 0 w 5368652"/>
                      <a:gd name="connsiteY0" fmla="*/ 0 h 593101"/>
                      <a:gd name="connsiteX1" fmla="*/ 724768 w 5368652"/>
                      <a:gd name="connsiteY1" fmla="*/ 0 h 593101"/>
                      <a:gd name="connsiteX2" fmla="*/ 1449536 w 5368652"/>
                      <a:gd name="connsiteY2" fmla="*/ 0 h 593101"/>
                      <a:gd name="connsiteX3" fmla="*/ 2120618 w 5368652"/>
                      <a:gd name="connsiteY3" fmla="*/ 0 h 593101"/>
                      <a:gd name="connsiteX4" fmla="*/ 2738013 w 5368652"/>
                      <a:gd name="connsiteY4" fmla="*/ 0 h 593101"/>
                      <a:gd name="connsiteX5" fmla="*/ 3248034 w 5368652"/>
                      <a:gd name="connsiteY5" fmla="*/ 0 h 593101"/>
                      <a:gd name="connsiteX6" fmla="*/ 3919116 w 5368652"/>
                      <a:gd name="connsiteY6" fmla="*/ 0 h 593101"/>
                      <a:gd name="connsiteX7" fmla="*/ 4697571 w 5368652"/>
                      <a:gd name="connsiteY7" fmla="*/ 0 h 593101"/>
                      <a:gd name="connsiteX8" fmla="*/ 5368652 w 5368652"/>
                      <a:gd name="connsiteY8" fmla="*/ 0 h 593101"/>
                      <a:gd name="connsiteX9" fmla="*/ 5368652 w 5368652"/>
                      <a:gd name="connsiteY9" fmla="*/ 0 h 593101"/>
                      <a:gd name="connsiteX10" fmla="*/ 5368652 w 5368652"/>
                      <a:gd name="connsiteY10" fmla="*/ 436837 h 593101"/>
                      <a:gd name="connsiteX11" fmla="*/ 5212388 w 5368652"/>
                      <a:gd name="connsiteY11" fmla="*/ 593101 h 593101"/>
                      <a:gd name="connsiteX12" fmla="*/ 4732056 w 5368652"/>
                      <a:gd name="connsiteY12" fmla="*/ 593101 h 593101"/>
                      <a:gd name="connsiteX13" fmla="*/ 3998918 w 5368652"/>
                      <a:gd name="connsiteY13" fmla="*/ 593101 h 593101"/>
                      <a:gd name="connsiteX14" fmla="*/ 3518586 w 5368652"/>
                      <a:gd name="connsiteY14" fmla="*/ 593101 h 593101"/>
                      <a:gd name="connsiteX15" fmla="*/ 2785448 w 5368652"/>
                      <a:gd name="connsiteY15" fmla="*/ 593101 h 593101"/>
                      <a:gd name="connsiteX16" fmla="*/ 2102872 w 5368652"/>
                      <a:gd name="connsiteY16" fmla="*/ 593101 h 593101"/>
                      <a:gd name="connsiteX17" fmla="*/ 1571979 w 5368652"/>
                      <a:gd name="connsiteY17" fmla="*/ 593101 h 593101"/>
                      <a:gd name="connsiteX18" fmla="*/ 889402 w 5368652"/>
                      <a:gd name="connsiteY18" fmla="*/ 593101 h 593101"/>
                      <a:gd name="connsiteX19" fmla="*/ 156264 w 5368652"/>
                      <a:gd name="connsiteY19" fmla="*/ 593101 h 593101"/>
                      <a:gd name="connsiteX20" fmla="*/ 0 w 5368652"/>
                      <a:gd name="connsiteY20" fmla="*/ 436837 h 593101"/>
                      <a:gd name="connsiteX21" fmla="*/ 0 w 5368652"/>
                      <a:gd name="connsiteY21" fmla="*/ 0 h 593101"/>
                      <a:gd name="connsiteX22" fmla="*/ 0 w 5368652"/>
                      <a:gd name="connsiteY22" fmla="*/ 0 h 5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8652" h="593101" fill="none" extrusionOk="0">
                        <a:moveTo>
                          <a:pt x="0" y="0"/>
                        </a:moveTo>
                        <a:cubicBezTo>
                          <a:pt x="251422" y="-24274"/>
                          <a:pt x="415726" y="-5207"/>
                          <a:pt x="724768" y="0"/>
                        </a:cubicBezTo>
                        <a:cubicBezTo>
                          <a:pt x="1033810" y="5207"/>
                          <a:pt x="1247969" y="4343"/>
                          <a:pt x="1449536" y="0"/>
                        </a:cubicBezTo>
                        <a:cubicBezTo>
                          <a:pt x="1651103" y="-4343"/>
                          <a:pt x="1824760" y="7952"/>
                          <a:pt x="2120618" y="0"/>
                        </a:cubicBezTo>
                        <a:cubicBezTo>
                          <a:pt x="2416476" y="-7952"/>
                          <a:pt x="2495997" y="-7270"/>
                          <a:pt x="2738013" y="0"/>
                        </a:cubicBezTo>
                        <a:cubicBezTo>
                          <a:pt x="2980029" y="7270"/>
                          <a:pt x="3076162" y="-18845"/>
                          <a:pt x="3248034" y="0"/>
                        </a:cubicBezTo>
                        <a:cubicBezTo>
                          <a:pt x="3419906" y="18845"/>
                          <a:pt x="3719195" y="-10114"/>
                          <a:pt x="3919116" y="0"/>
                        </a:cubicBezTo>
                        <a:cubicBezTo>
                          <a:pt x="4119037" y="10114"/>
                          <a:pt x="4524996" y="-33782"/>
                          <a:pt x="4697571" y="0"/>
                        </a:cubicBezTo>
                        <a:cubicBezTo>
                          <a:pt x="4870146" y="33782"/>
                          <a:pt x="5054041" y="6737"/>
                          <a:pt x="5368652" y="0"/>
                        </a:cubicBezTo>
                        <a:lnTo>
                          <a:pt x="5368652" y="0"/>
                        </a:lnTo>
                        <a:cubicBezTo>
                          <a:pt x="5351254" y="126737"/>
                          <a:pt x="5385208" y="293971"/>
                          <a:pt x="5368652" y="436837"/>
                        </a:cubicBezTo>
                        <a:cubicBezTo>
                          <a:pt x="5374499" y="526219"/>
                          <a:pt x="5310897" y="583521"/>
                          <a:pt x="5212388" y="593101"/>
                        </a:cubicBezTo>
                        <a:cubicBezTo>
                          <a:pt x="5111828" y="595426"/>
                          <a:pt x="4884731" y="592146"/>
                          <a:pt x="4732056" y="593101"/>
                        </a:cubicBezTo>
                        <a:cubicBezTo>
                          <a:pt x="4579381" y="594056"/>
                          <a:pt x="4305665" y="561136"/>
                          <a:pt x="3998918" y="593101"/>
                        </a:cubicBezTo>
                        <a:cubicBezTo>
                          <a:pt x="3692171" y="625066"/>
                          <a:pt x="3726985" y="571532"/>
                          <a:pt x="3518586" y="593101"/>
                        </a:cubicBezTo>
                        <a:cubicBezTo>
                          <a:pt x="3310187" y="614670"/>
                          <a:pt x="3030125" y="601295"/>
                          <a:pt x="2785448" y="593101"/>
                        </a:cubicBezTo>
                        <a:cubicBezTo>
                          <a:pt x="2540771" y="584907"/>
                          <a:pt x="2333044" y="581064"/>
                          <a:pt x="2102872" y="593101"/>
                        </a:cubicBezTo>
                        <a:cubicBezTo>
                          <a:pt x="1872700" y="605138"/>
                          <a:pt x="1681297" y="604752"/>
                          <a:pt x="1571979" y="593101"/>
                        </a:cubicBezTo>
                        <a:cubicBezTo>
                          <a:pt x="1462661" y="581450"/>
                          <a:pt x="1087096" y="574794"/>
                          <a:pt x="889402" y="593101"/>
                        </a:cubicBezTo>
                        <a:cubicBezTo>
                          <a:pt x="691708" y="611408"/>
                          <a:pt x="495352" y="617542"/>
                          <a:pt x="156264" y="593101"/>
                        </a:cubicBezTo>
                        <a:cubicBezTo>
                          <a:pt x="68952" y="597789"/>
                          <a:pt x="-3609" y="533944"/>
                          <a:pt x="0" y="436837"/>
                        </a:cubicBezTo>
                        <a:cubicBezTo>
                          <a:pt x="-6821" y="311436"/>
                          <a:pt x="-20525" y="144469"/>
                          <a:pt x="0" y="0"/>
                        </a:cubicBezTo>
                        <a:lnTo>
                          <a:pt x="0" y="0"/>
                        </a:lnTo>
                        <a:close/>
                      </a:path>
                      <a:path w="5368652" h="593101" stroke="0" extrusionOk="0">
                        <a:moveTo>
                          <a:pt x="0" y="0"/>
                        </a:moveTo>
                        <a:cubicBezTo>
                          <a:pt x="272509" y="7055"/>
                          <a:pt x="430804" y="-29560"/>
                          <a:pt x="778455" y="0"/>
                        </a:cubicBezTo>
                        <a:cubicBezTo>
                          <a:pt x="1126106" y="29560"/>
                          <a:pt x="1077263" y="-24458"/>
                          <a:pt x="1288476" y="0"/>
                        </a:cubicBezTo>
                        <a:cubicBezTo>
                          <a:pt x="1499689" y="24458"/>
                          <a:pt x="1726848" y="-1720"/>
                          <a:pt x="1905871" y="0"/>
                        </a:cubicBezTo>
                        <a:cubicBezTo>
                          <a:pt x="2084894" y="1720"/>
                          <a:pt x="2354552" y="12060"/>
                          <a:pt x="2630639" y="0"/>
                        </a:cubicBezTo>
                        <a:cubicBezTo>
                          <a:pt x="2906726" y="-12060"/>
                          <a:pt x="3004242" y="-18975"/>
                          <a:pt x="3355408" y="0"/>
                        </a:cubicBezTo>
                        <a:cubicBezTo>
                          <a:pt x="3706574" y="18975"/>
                          <a:pt x="3670795" y="-23845"/>
                          <a:pt x="3865429" y="0"/>
                        </a:cubicBezTo>
                        <a:cubicBezTo>
                          <a:pt x="4060063" y="23845"/>
                          <a:pt x="4282634" y="-24557"/>
                          <a:pt x="4429138" y="0"/>
                        </a:cubicBezTo>
                        <a:cubicBezTo>
                          <a:pt x="4575642" y="24557"/>
                          <a:pt x="4976651" y="-21658"/>
                          <a:pt x="5368652" y="0"/>
                        </a:cubicBezTo>
                        <a:lnTo>
                          <a:pt x="5368652" y="0"/>
                        </a:lnTo>
                        <a:cubicBezTo>
                          <a:pt x="5365286" y="161631"/>
                          <a:pt x="5364430" y="265611"/>
                          <a:pt x="5368652" y="436837"/>
                        </a:cubicBezTo>
                        <a:cubicBezTo>
                          <a:pt x="5378825" y="517498"/>
                          <a:pt x="5297842" y="582918"/>
                          <a:pt x="5212388" y="593101"/>
                        </a:cubicBezTo>
                        <a:cubicBezTo>
                          <a:pt x="5042311" y="627088"/>
                          <a:pt x="4862169" y="591987"/>
                          <a:pt x="4529811" y="593101"/>
                        </a:cubicBezTo>
                        <a:cubicBezTo>
                          <a:pt x="4197453" y="594215"/>
                          <a:pt x="4080708" y="603442"/>
                          <a:pt x="3897796" y="593101"/>
                        </a:cubicBezTo>
                        <a:cubicBezTo>
                          <a:pt x="3714885" y="582760"/>
                          <a:pt x="3502403" y="557379"/>
                          <a:pt x="3164658" y="593101"/>
                        </a:cubicBezTo>
                        <a:cubicBezTo>
                          <a:pt x="2826913" y="628823"/>
                          <a:pt x="2836224" y="610598"/>
                          <a:pt x="2684326" y="593101"/>
                        </a:cubicBezTo>
                        <a:cubicBezTo>
                          <a:pt x="2532428" y="575604"/>
                          <a:pt x="2191025" y="598739"/>
                          <a:pt x="1951188" y="593101"/>
                        </a:cubicBezTo>
                        <a:cubicBezTo>
                          <a:pt x="1711351" y="587463"/>
                          <a:pt x="1513641" y="619747"/>
                          <a:pt x="1369734" y="593101"/>
                        </a:cubicBezTo>
                        <a:cubicBezTo>
                          <a:pt x="1225827" y="566455"/>
                          <a:pt x="664663" y="575035"/>
                          <a:pt x="156264" y="593101"/>
                        </a:cubicBezTo>
                        <a:cubicBezTo>
                          <a:pt x="78805" y="602369"/>
                          <a:pt x="-11005" y="534173"/>
                          <a:pt x="0" y="436837"/>
                        </a:cubicBezTo>
                        <a:cubicBezTo>
                          <a:pt x="-6706" y="243180"/>
                          <a:pt x="18007" y="156443"/>
                          <a:pt x="0" y="0"/>
                        </a:cubicBezTo>
                        <a:lnTo>
                          <a:pt x="0" y="0"/>
                        </a:lnTo>
                        <a:close/>
                      </a:path>
                    </a:pathLst>
                  </a:custGeom>
                  <ask:type>
                    <ask:lineSketchNone/>
                  </ask:type>
                </ask:lineSketchStyleProps>
              </a:ext>
            </a:extLst>
          </a:ln>
        </p:spPr>
        <p:txBody>
          <a:bodyPr wrap="square" lIns="180000" tIns="180000" rIns="180000" bIns="180000" anchor="t" anchorCtr="0">
            <a:spAutoFit/>
          </a:bodyPr>
          <a:lstStyle>
            <a:lvl1pPr marL="0" indent="0" algn="ctr">
              <a:buNone/>
              <a:defRPr sz="1800" b="0" i="0">
                <a:solidFill>
                  <a:schemeClr val="tx2"/>
                </a:solidFill>
                <a:latin typeface="+mn-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Subtitle]</a:t>
            </a:r>
            <a:endParaRPr lang="en-CA"/>
          </a:p>
        </p:txBody>
      </p:sp>
      <p:sp>
        <p:nvSpPr>
          <p:cNvPr id="4" name="Rectangle 3">
            <a:extLst>
              <a:ext uri="{FF2B5EF4-FFF2-40B4-BE49-F238E27FC236}">
                <a16:creationId xmlns:a16="http://schemas.microsoft.com/office/drawing/2014/main" id="{AC2F837E-64F1-E89E-F2F7-155489DD5ACC}"/>
              </a:ext>
            </a:extLst>
          </p:cNvPr>
          <p:cNvSpPr/>
          <p:nvPr userDrawn="1"/>
        </p:nvSpPr>
        <p:spPr>
          <a:xfrm>
            <a:off x="2082362" y="2066973"/>
            <a:ext cx="8280000" cy="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3" name="Group 12">
            <a:extLst>
              <a:ext uri="{FF2B5EF4-FFF2-40B4-BE49-F238E27FC236}">
                <a16:creationId xmlns:a16="http://schemas.microsoft.com/office/drawing/2014/main" id="{9BD54041-0947-3083-2ED2-E54B8A44514F}"/>
              </a:ext>
            </a:extLst>
          </p:cNvPr>
          <p:cNvGrpSpPr/>
          <p:nvPr userDrawn="1"/>
        </p:nvGrpSpPr>
        <p:grpSpPr>
          <a:xfrm>
            <a:off x="339363" y="5811835"/>
            <a:ext cx="3032487" cy="649351"/>
            <a:chOff x="238298" y="147388"/>
            <a:chExt cx="3327971" cy="712623"/>
          </a:xfrm>
        </p:grpSpPr>
        <p:pic>
          <p:nvPicPr>
            <p:cNvPr id="15" name="Picture 14" descr="A white text on a black background&#10;&#10;AI-generated content may be incorrect.">
              <a:extLst>
                <a:ext uri="{FF2B5EF4-FFF2-40B4-BE49-F238E27FC236}">
                  <a16:creationId xmlns:a16="http://schemas.microsoft.com/office/drawing/2014/main" id="{678A6A0D-D219-0E51-A126-C342496495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298" y="147388"/>
              <a:ext cx="1004866" cy="712623"/>
            </a:xfrm>
            <a:prstGeom prst="rect">
              <a:avLst/>
            </a:prstGeom>
            <a:effectLst>
              <a:outerShdw blurRad="63500" algn="ctr" rotWithShape="0">
                <a:prstClr val="black">
                  <a:alpha val="40000"/>
                </a:prstClr>
              </a:outerShdw>
            </a:effectLst>
          </p:spPr>
        </p:pic>
        <p:cxnSp>
          <p:nvCxnSpPr>
            <p:cNvPr id="16" name="Straight Connector 15">
              <a:extLst>
                <a:ext uri="{FF2B5EF4-FFF2-40B4-BE49-F238E27FC236}">
                  <a16:creationId xmlns:a16="http://schemas.microsoft.com/office/drawing/2014/main" id="{0ED293E1-75D3-D23E-6FEA-B64A0ACC41E1}"/>
                </a:ext>
              </a:extLst>
            </p:cNvPr>
            <p:cNvCxnSpPr>
              <a:cxnSpLocks/>
            </p:cNvCxnSpPr>
            <p:nvPr userDrawn="1"/>
          </p:nvCxnSpPr>
          <p:spPr>
            <a:xfrm>
              <a:off x="1395736" y="147388"/>
              <a:ext cx="0" cy="71262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7" name="Graphic 16">
              <a:extLst>
                <a:ext uri="{FF2B5EF4-FFF2-40B4-BE49-F238E27FC236}">
                  <a16:creationId xmlns:a16="http://schemas.microsoft.com/office/drawing/2014/main" id="{79B8B563-8799-C920-0935-32C30312B26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548309" y="266529"/>
              <a:ext cx="2017960" cy="474341"/>
            </a:xfrm>
            <a:prstGeom prst="rect">
              <a:avLst/>
            </a:prstGeom>
          </p:spPr>
        </p:pic>
      </p:grpSp>
    </p:spTree>
    <p:extLst>
      <p:ext uri="{BB962C8B-B14F-4D97-AF65-F5344CB8AC3E}">
        <p14:creationId xmlns:p14="http://schemas.microsoft.com/office/powerpoint/2010/main" val="3256559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4619133" y="1199306"/>
            <a:ext cx="6674179" cy="875964"/>
          </a:xfrm>
          <a:custGeom>
            <a:avLst/>
            <a:gdLst>
              <a:gd name="csX0" fmla="*/ 0 w 6674179"/>
              <a:gd name="csY0" fmla="*/ 0 h 875964"/>
              <a:gd name="csX1" fmla="*/ 600676 w 6674179"/>
              <a:gd name="csY1" fmla="*/ 0 h 875964"/>
              <a:gd name="csX2" fmla="*/ 1067869 w 6674179"/>
              <a:gd name="csY2" fmla="*/ 0 h 875964"/>
              <a:gd name="csX3" fmla="*/ 1868770 w 6674179"/>
              <a:gd name="csY3" fmla="*/ 0 h 875964"/>
              <a:gd name="csX4" fmla="*/ 2469446 w 6674179"/>
              <a:gd name="csY4" fmla="*/ 0 h 875964"/>
              <a:gd name="csX5" fmla="*/ 3070122 w 6674179"/>
              <a:gd name="csY5" fmla="*/ 0 h 875964"/>
              <a:gd name="csX6" fmla="*/ 3871024 w 6674179"/>
              <a:gd name="csY6" fmla="*/ 0 h 875964"/>
              <a:gd name="csX7" fmla="*/ 4404958 w 6674179"/>
              <a:gd name="csY7" fmla="*/ 0 h 875964"/>
              <a:gd name="csX8" fmla="*/ 5205860 w 6674179"/>
              <a:gd name="csY8" fmla="*/ 0 h 875964"/>
              <a:gd name="csX9" fmla="*/ 6006761 w 6674179"/>
              <a:gd name="csY9" fmla="*/ 0 h 875964"/>
              <a:gd name="csX10" fmla="*/ 6674179 w 6674179"/>
              <a:gd name="csY10" fmla="*/ 0 h 875964"/>
              <a:gd name="csX11" fmla="*/ 6674179 w 6674179"/>
              <a:gd name="csY11" fmla="*/ 455501 h 875964"/>
              <a:gd name="csX12" fmla="*/ 6674179 w 6674179"/>
              <a:gd name="csY12" fmla="*/ 875964 h 875964"/>
              <a:gd name="csX13" fmla="*/ 6206986 w 6674179"/>
              <a:gd name="csY13" fmla="*/ 875964 h 875964"/>
              <a:gd name="csX14" fmla="*/ 5406085 w 6674179"/>
              <a:gd name="csY14" fmla="*/ 875964 h 875964"/>
              <a:gd name="csX15" fmla="*/ 4872151 w 6674179"/>
              <a:gd name="csY15" fmla="*/ 875964 h 875964"/>
              <a:gd name="csX16" fmla="*/ 4204733 w 6674179"/>
              <a:gd name="csY16" fmla="*/ 875964 h 875964"/>
              <a:gd name="csX17" fmla="*/ 3403831 w 6674179"/>
              <a:gd name="csY17" fmla="*/ 875964 h 875964"/>
              <a:gd name="csX18" fmla="*/ 2736413 w 6674179"/>
              <a:gd name="csY18" fmla="*/ 875964 h 875964"/>
              <a:gd name="csX19" fmla="*/ 2269221 w 6674179"/>
              <a:gd name="csY19" fmla="*/ 875964 h 875964"/>
              <a:gd name="csX20" fmla="*/ 1735287 w 6674179"/>
              <a:gd name="csY20" fmla="*/ 875964 h 875964"/>
              <a:gd name="csX21" fmla="*/ 934385 w 6674179"/>
              <a:gd name="csY21" fmla="*/ 875964 h 875964"/>
              <a:gd name="csX22" fmla="*/ 0 w 6674179"/>
              <a:gd name="csY22" fmla="*/ 875964 h 875964"/>
              <a:gd name="csX23" fmla="*/ 0 w 6674179"/>
              <a:gd name="csY23" fmla="*/ 455501 h 875964"/>
              <a:gd name="csX24" fmla="*/ 0 w 6674179"/>
              <a:gd name="csY24"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74179" h="875964" extrusionOk="0">
                <a:moveTo>
                  <a:pt x="0" y="0"/>
                </a:moveTo>
                <a:cubicBezTo>
                  <a:pt x="137669" y="-25159"/>
                  <a:pt x="416226" y="22236"/>
                  <a:pt x="600676" y="0"/>
                </a:cubicBezTo>
                <a:cubicBezTo>
                  <a:pt x="785126" y="-22236"/>
                  <a:pt x="889016" y="7791"/>
                  <a:pt x="1067869" y="0"/>
                </a:cubicBezTo>
                <a:cubicBezTo>
                  <a:pt x="1246722" y="-7791"/>
                  <a:pt x="1655539" y="-18873"/>
                  <a:pt x="1868770" y="0"/>
                </a:cubicBezTo>
                <a:cubicBezTo>
                  <a:pt x="2082001" y="18873"/>
                  <a:pt x="2348638" y="27814"/>
                  <a:pt x="2469446" y="0"/>
                </a:cubicBezTo>
                <a:cubicBezTo>
                  <a:pt x="2590254" y="-27814"/>
                  <a:pt x="2932369" y="4447"/>
                  <a:pt x="3070122" y="0"/>
                </a:cubicBezTo>
                <a:cubicBezTo>
                  <a:pt x="3207875" y="-4447"/>
                  <a:pt x="3608285" y="-21935"/>
                  <a:pt x="3871024" y="0"/>
                </a:cubicBezTo>
                <a:cubicBezTo>
                  <a:pt x="4133763" y="21935"/>
                  <a:pt x="4222667" y="-2035"/>
                  <a:pt x="4404958" y="0"/>
                </a:cubicBezTo>
                <a:cubicBezTo>
                  <a:pt x="4587249" y="2035"/>
                  <a:pt x="4937184" y="-3757"/>
                  <a:pt x="5205860" y="0"/>
                </a:cubicBezTo>
                <a:cubicBezTo>
                  <a:pt x="5474536" y="3757"/>
                  <a:pt x="5666488" y="32030"/>
                  <a:pt x="6006761" y="0"/>
                </a:cubicBezTo>
                <a:cubicBezTo>
                  <a:pt x="6347034" y="-32030"/>
                  <a:pt x="6374468" y="23928"/>
                  <a:pt x="6674179" y="0"/>
                </a:cubicBezTo>
                <a:cubicBezTo>
                  <a:pt x="6687330" y="97720"/>
                  <a:pt x="6661980" y="298338"/>
                  <a:pt x="6674179" y="455501"/>
                </a:cubicBezTo>
                <a:cubicBezTo>
                  <a:pt x="6686378" y="612664"/>
                  <a:pt x="6687402" y="673429"/>
                  <a:pt x="6674179" y="875964"/>
                </a:cubicBezTo>
                <a:cubicBezTo>
                  <a:pt x="6563599" y="878930"/>
                  <a:pt x="6431098" y="890904"/>
                  <a:pt x="6206986" y="875964"/>
                </a:cubicBezTo>
                <a:cubicBezTo>
                  <a:pt x="5982874" y="861024"/>
                  <a:pt x="5651484" y="904122"/>
                  <a:pt x="5406085" y="875964"/>
                </a:cubicBezTo>
                <a:cubicBezTo>
                  <a:pt x="5160686" y="847806"/>
                  <a:pt x="5110825" y="888869"/>
                  <a:pt x="4872151" y="875964"/>
                </a:cubicBezTo>
                <a:cubicBezTo>
                  <a:pt x="4633477" y="863059"/>
                  <a:pt x="4527588" y="905980"/>
                  <a:pt x="4204733" y="875964"/>
                </a:cubicBezTo>
                <a:cubicBezTo>
                  <a:pt x="3881878" y="845948"/>
                  <a:pt x="3608414" y="884105"/>
                  <a:pt x="3403831" y="875964"/>
                </a:cubicBezTo>
                <a:cubicBezTo>
                  <a:pt x="3199248" y="867823"/>
                  <a:pt x="3068597" y="889388"/>
                  <a:pt x="2736413" y="875964"/>
                </a:cubicBezTo>
                <a:cubicBezTo>
                  <a:pt x="2404229" y="862540"/>
                  <a:pt x="2381385" y="866822"/>
                  <a:pt x="2269221" y="875964"/>
                </a:cubicBezTo>
                <a:cubicBezTo>
                  <a:pt x="2157057" y="885106"/>
                  <a:pt x="1952274" y="887429"/>
                  <a:pt x="1735287" y="875964"/>
                </a:cubicBezTo>
                <a:cubicBezTo>
                  <a:pt x="1518300" y="864499"/>
                  <a:pt x="1288060" y="852951"/>
                  <a:pt x="934385" y="875964"/>
                </a:cubicBezTo>
                <a:cubicBezTo>
                  <a:pt x="580710" y="898977"/>
                  <a:pt x="354181" y="837602"/>
                  <a:pt x="0" y="875964"/>
                </a:cubicBezTo>
                <a:cubicBezTo>
                  <a:pt x="8635" y="729897"/>
                  <a:pt x="2449" y="543237"/>
                  <a:pt x="0" y="455501"/>
                </a:cubicBezTo>
                <a:cubicBezTo>
                  <a:pt x="-2449" y="367765"/>
                  <a:pt x="-3842" y="15990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
        <p:nvSpPr>
          <p:cNvPr id="3" name="Text Placeholder 10">
            <a:extLst>
              <a:ext uri="{FF2B5EF4-FFF2-40B4-BE49-F238E27FC236}">
                <a16:creationId xmlns:a16="http://schemas.microsoft.com/office/drawing/2014/main" id="{04B63CE0-7BC1-192E-EBEC-335B3B76306B}"/>
              </a:ext>
            </a:extLst>
          </p:cNvPr>
          <p:cNvSpPr>
            <a:spLocks noGrp="1"/>
          </p:cNvSpPr>
          <p:nvPr>
            <p:ph type="body" sz="quarter" idx="10" hasCustomPrompt="1"/>
          </p:nvPr>
        </p:nvSpPr>
        <p:spPr>
          <a:xfrm>
            <a:off x="4619133" y="2116754"/>
            <a:ext cx="6674179" cy="619740"/>
          </a:xfrm>
          <a:prstGeom prst="rect">
            <a:avLst/>
          </a:prstGeom>
          <a:noFill/>
          <a:ln w="31750">
            <a:noFill/>
            <a:extLst>
              <a:ext uri="{C807C97D-BFC1-408E-A445-0C87EB9F89A2}">
                <ask:lineSketchStyleProps xmlns:ask="http://schemas.microsoft.com/office/drawing/2018/sketchyshapes" sd="2214188587">
                  <a:custGeom>
                    <a:avLst/>
                    <a:gdLst>
                      <a:gd name="connsiteX0" fmla="*/ 0 w 5368652"/>
                      <a:gd name="connsiteY0" fmla="*/ 0 h 593101"/>
                      <a:gd name="connsiteX1" fmla="*/ 724768 w 5368652"/>
                      <a:gd name="connsiteY1" fmla="*/ 0 h 593101"/>
                      <a:gd name="connsiteX2" fmla="*/ 1449536 w 5368652"/>
                      <a:gd name="connsiteY2" fmla="*/ 0 h 593101"/>
                      <a:gd name="connsiteX3" fmla="*/ 2120618 w 5368652"/>
                      <a:gd name="connsiteY3" fmla="*/ 0 h 593101"/>
                      <a:gd name="connsiteX4" fmla="*/ 2738013 w 5368652"/>
                      <a:gd name="connsiteY4" fmla="*/ 0 h 593101"/>
                      <a:gd name="connsiteX5" fmla="*/ 3248034 w 5368652"/>
                      <a:gd name="connsiteY5" fmla="*/ 0 h 593101"/>
                      <a:gd name="connsiteX6" fmla="*/ 3919116 w 5368652"/>
                      <a:gd name="connsiteY6" fmla="*/ 0 h 593101"/>
                      <a:gd name="connsiteX7" fmla="*/ 4697571 w 5368652"/>
                      <a:gd name="connsiteY7" fmla="*/ 0 h 593101"/>
                      <a:gd name="connsiteX8" fmla="*/ 5368652 w 5368652"/>
                      <a:gd name="connsiteY8" fmla="*/ 0 h 593101"/>
                      <a:gd name="connsiteX9" fmla="*/ 5368652 w 5368652"/>
                      <a:gd name="connsiteY9" fmla="*/ 0 h 593101"/>
                      <a:gd name="connsiteX10" fmla="*/ 5368652 w 5368652"/>
                      <a:gd name="connsiteY10" fmla="*/ 436837 h 593101"/>
                      <a:gd name="connsiteX11" fmla="*/ 5212388 w 5368652"/>
                      <a:gd name="connsiteY11" fmla="*/ 593101 h 593101"/>
                      <a:gd name="connsiteX12" fmla="*/ 4732056 w 5368652"/>
                      <a:gd name="connsiteY12" fmla="*/ 593101 h 593101"/>
                      <a:gd name="connsiteX13" fmla="*/ 3998918 w 5368652"/>
                      <a:gd name="connsiteY13" fmla="*/ 593101 h 593101"/>
                      <a:gd name="connsiteX14" fmla="*/ 3518586 w 5368652"/>
                      <a:gd name="connsiteY14" fmla="*/ 593101 h 593101"/>
                      <a:gd name="connsiteX15" fmla="*/ 2785448 w 5368652"/>
                      <a:gd name="connsiteY15" fmla="*/ 593101 h 593101"/>
                      <a:gd name="connsiteX16" fmla="*/ 2102872 w 5368652"/>
                      <a:gd name="connsiteY16" fmla="*/ 593101 h 593101"/>
                      <a:gd name="connsiteX17" fmla="*/ 1571979 w 5368652"/>
                      <a:gd name="connsiteY17" fmla="*/ 593101 h 593101"/>
                      <a:gd name="connsiteX18" fmla="*/ 889402 w 5368652"/>
                      <a:gd name="connsiteY18" fmla="*/ 593101 h 593101"/>
                      <a:gd name="connsiteX19" fmla="*/ 156264 w 5368652"/>
                      <a:gd name="connsiteY19" fmla="*/ 593101 h 593101"/>
                      <a:gd name="connsiteX20" fmla="*/ 0 w 5368652"/>
                      <a:gd name="connsiteY20" fmla="*/ 436837 h 593101"/>
                      <a:gd name="connsiteX21" fmla="*/ 0 w 5368652"/>
                      <a:gd name="connsiteY21" fmla="*/ 0 h 593101"/>
                      <a:gd name="connsiteX22" fmla="*/ 0 w 5368652"/>
                      <a:gd name="connsiteY22" fmla="*/ 0 h 5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8652" h="593101" fill="none" extrusionOk="0">
                        <a:moveTo>
                          <a:pt x="0" y="0"/>
                        </a:moveTo>
                        <a:cubicBezTo>
                          <a:pt x="251422" y="-24274"/>
                          <a:pt x="415726" y="-5207"/>
                          <a:pt x="724768" y="0"/>
                        </a:cubicBezTo>
                        <a:cubicBezTo>
                          <a:pt x="1033810" y="5207"/>
                          <a:pt x="1247969" y="4343"/>
                          <a:pt x="1449536" y="0"/>
                        </a:cubicBezTo>
                        <a:cubicBezTo>
                          <a:pt x="1651103" y="-4343"/>
                          <a:pt x="1824760" y="7952"/>
                          <a:pt x="2120618" y="0"/>
                        </a:cubicBezTo>
                        <a:cubicBezTo>
                          <a:pt x="2416476" y="-7952"/>
                          <a:pt x="2495997" y="-7270"/>
                          <a:pt x="2738013" y="0"/>
                        </a:cubicBezTo>
                        <a:cubicBezTo>
                          <a:pt x="2980029" y="7270"/>
                          <a:pt x="3076162" y="-18845"/>
                          <a:pt x="3248034" y="0"/>
                        </a:cubicBezTo>
                        <a:cubicBezTo>
                          <a:pt x="3419906" y="18845"/>
                          <a:pt x="3719195" y="-10114"/>
                          <a:pt x="3919116" y="0"/>
                        </a:cubicBezTo>
                        <a:cubicBezTo>
                          <a:pt x="4119037" y="10114"/>
                          <a:pt x="4524996" y="-33782"/>
                          <a:pt x="4697571" y="0"/>
                        </a:cubicBezTo>
                        <a:cubicBezTo>
                          <a:pt x="4870146" y="33782"/>
                          <a:pt x="5054041" y="6737"/>
                          <a:pt x="5368652" y="0"/>
                        </a:cubicBezTo>
                        <a:lnTo>
                          <a:pt x="5368652" y="0"/>
                        </a:lnTo>
                        <a:cubicBezTo>
                          <a:pt x="5351254" y="126737"/>
                          <a:pt x="5385208" y="293971"/>
                          <a:pt x="5368652" y="436837"/>
                        </a:cubicBezTo>
                        <a:cubicBezTo>
                          <a:pt x="5374499" y="526219"/>
                          <a:pt x="5310897" y="583521"/>
                          <a:pt x="5212388" y="593101"/>
                        </a:cubicBezTo>
                        <a:cubicBezTo>
                          <a:pt x="5111828" y="595426"/>
                          <a:pt x="4884731" y="592146"/>
                          <a:pt x="4732056" y="593101"/>
                        </a:cubicBezTo>
                        <a:cubicBezTo>
                          <a:pt x="4579381" y="594056"/>
                          <a:pt x="4305665" y="561136"/>
                          <a:pt x="3998918" y="593101"/>
                        </a:cubicBezTo>
                        <a:cubicBezTo>
                          <a:pt x="3692171" y="625066"/>
                          <a:pt x="3726985" y="571532"/>
                          <a:pt x="3518586" y="593101"/>
                        </a:cubicBezTo>
                        <a:cubicBezTo>
                          <a:pt x="3310187" y="614670"/>
                          <a:pt x="3030125" y="601295"/>
                          <a:pt x="2785448" y="593101"/>
                        </a:cubicBezTo>
                        <a:cubicBezTo>
                          <a:pt x="2540771" y="584907"/>
                          <a:pt x="2333044" y="581064"/>
                          <a:pt x="2102872" y="593101"/>
                        </a:cubicBezTo>
                        <a:cubicBezTo>
                          <a:pt x="1872700" y="605138"/>
                          <a:pt x="1681297" y="604752"/>
                          <a:pt x="1571979" y="593101"/>
                        </a:cubicBezTo>
                        <a:cubicBezTo>
                          <a:pt x="1462661" y="581450"/>
                          <a:pt x="1087096" y="574794"/>
                          <a:pt x="889402" y="593101"/>
                        </a:cubicBezTo>
                        <a:cubicBezTo>
                          <a:pt x="691708" y="611408"/>
                          <a:pt x="495352" y="617542"/>
                          <a:pt x="156264" y="593101"/>
                        </a:cubicBezTo>
                        <a:cubicBezTo>
                          <a:pt x="68952" y="597789"/>
                          <a:pt x="-3609" y="533944"/>
                          <a:pt x="0" y="436837"/>
                        </a:cubicBezTo>
                        <a:cubicBezTo>
                          <a:pt x="-6821" y="311436"/>
                          <a:pt x="-20525" y="144469"/>
                          <a:pt x="0" y="0"/>
                        </a:cubicBezTo>
                        <a:lnTo>
                          <a:pt x="0" y="0"/>
                        </a:lnTo>
                        <a:close/>
                      </a:path>
                      <a:path w="5368652" h="593101" stroke="0" extrusionOk="0">
                        <a:moveTo>
                          <a:pt x="0" y="0"/>
                        </a:moveTo>
                        <a:cubicBezTo>
                          <a:pt x="272509" y="7055"/>
                          <a:pt x="430804" y="-29560"/>
                          <a:pt x="778455" y="0"/>
                        </a:cubicBezTo>
                        <a:cubicBezTo>
                          <a:pt x="1126106" y="29560"/>
                          <a:pt x="1077263" y="-24458"/>
                          <a:pt x="1288476" y="0"/>
                        </a:cubicBezTo>
                        <a:cubicBezTo>
                          <a:pt x="1499689" y="24458"/>
                          <a:pt x="1726848" y="-1720"/>
                          <a:pt x="1905871" y="0"/>
                        </a:cubicBezTo>
                        <a:cubicBezTo>
                          <a:pt x="2084894" y="1720"/>
                          <a:pt x="2354552" y="12060"/>
                          <a:pt x="2630639" y="0"/>
                        </a:cubicBezTo>
                        <a:cubicBezTo>
                          <a:pt x="2906726" y="-12060"/>
                          <a:pt x="3004242" y="-18975"/>
                          <a:pt x="3355408" y="0"/>
                        </a:cubicBezTo>
                        <a:cubicBezTo>
                          <a:pt x="3706574" y="18975"/>
                          <a:pt x="3670795" y="-23845"/>
                          <a:pt x="3865429" y="0"/>
                        </a:cubicBezTo>
                        <a:cubicBezTo>
                          <a:pt x="4060063" y="23845"/>
                          <a:pt x="4282634" y="-24557"/>
                          <a:pt x="4429138" y="0"/>
                        </a:cubicBezTo>
                        <a:cubicBezTo>
                          <a:pt x="4575642" y="24557"/>
                          <a:pt x="4976651" y="-21658"/>
                          <a:pt x="5368652" y="0"/>
                        </a:cubicBezTo>
                        <a:lnTo>
                          <a:pt x="5368652" y="0"/>
                        </a:lnTo>
                        <a:cubicBezTo>
                          <a:pt x="5365286" y="161631"/>
                          <a:pt x="5364430" y="265611"/>
                          <a:pt x="5368652" y="436837"/>
                        </a:cubicBezTo>
                        <a:cubicBezTo>
                          <a:pt x="5378825" y="517498"/>
                          <a:pt x="5297842" y="582918"/>
                          <a:pt x="5212388" y="593101"/>
                        </a:cubicBezTo>
                        <a:cubicBezTo>
                          <a:pt x="5042311" y="627088"/>
                          <a:pt x="4862169" y="591987"/>
                          <a:pt x="4529811" y="593101"/>
                        </a:cubicBezTo>
                        <a:cubicBezTo>
                          <a:pt x="4197453" y="594215"/>
                          <a:pt x="4080708" y="603442"/>
                          <a:pt x="3897796" y="593101"/>
                        </a:cubicBezTo>
                        <a:cubicBezTo>
                          <a:pt x="3714885" y="582760"/>
                          <a:pt x="3502403" y="557379"/>
                          <a:pt x="3164658" y="593101"/>
                        </a:cubicBezTo>
                        <a:cubicBezTo>
                          <a:pt x="2826913" y="628823"/>
                          <a:pt x="2836224" y="610598"/>
                          <a:pt x="2684326" y="593101"/>
                        </a:cubicBezTo>
                        <a:cubicBezTo>
                          <a:pt x="2532428" y="575604"/>
                          <a:pt x="2191025" y="598739"/>
                          <a:pt x="1951188" y="593101"/>
                        </a:cubicBezTo>
                        <a:cubicBezTo>
                          <a:pt x="1711351" y="587463"/>
                          <a:pt x="1513641" y="619747"/>
                          <a:pt x="1369734" y="593101"/>
                        </a:cubicBezTo>
                        <a:cubicBezTo>
                          <a:pt x="1225827" y="566455"/>
                          <a:pt x="664663" y="575035"/>
                          <a:pt x="156264" y="593101"/>
                        </a:cubicBezTo>
                        <a:cubicBezTo>
                          <a:pt x="78805" y="602369"/>
                          <a:pt x="-11005" y="534173"/>
                          <a:pt x="0" y="436837"/>
                        </a:cubicBezTo>
                        <a:cubicBezTo>
                          <a:pt x="-6706" y="243180"/>
                          <a:pt x="18007" y="156443"/>
                          <a:pt x="0" y="0"/>
                        </a:cubicBezTo>
                        <a:lnTo>
                          <a:pt x="0" y="0"/>
                        </a:lnTo>
                        <a:close/>
                      </a:path>
                    </a:pathLst>
                  </a:custGeom>
                  <ask:type>
                    <ask:lineSketchNone/>
                  </ask:type>
                </ask:lineSketchStyleProps>
              </a:ext>
            </a:extLst>
          </a:ln>
        </p:spPr>
        <p:txBody>
          <a:bodyPr wrap="square" lIns="180000" tIns="180000" rIns="180000" bIns="180000" anchor="t" anchorCtr="0">
            <a:spAutoFit/>
          </a:bodyPr>
          <a:lstStyle>
            <a:lvl1pPr marL="0" indent="0" algn="ctr">
              <a:buNone/>
              <a:defRPr sz="1800" b="0" i="0">
                <a:solidFill>
                  <a:schemeClr val="tx2"/>
                </a:solidFill>
                <a:latin typeface="+mn-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Subtitle]</a:t>
            </a:r>
            <a:endParaRPr lang="en-CA"/>
          </a:p>
        </p:txBody>
      </p:sp>
      <p:sp>
        <p:nvSpPr>
          <p:cNvPr id="4" name="Rectangle 3">
            <a:extLst>
              <a:ext uri="{FF2B5EF4-FFF2-40B4-BE49-F238E27FC236}">
                <a16:creationId xmlns:a16="http://schemas.microsoft.com/office/drawing/2014/main" id="{AC2F837E-64F1-E89E-F2F7-155489DD5ACC}"/>
              </a:ext>
            </a:extLst>
          </p:cNvPr>
          <p:cNvSpPr/>
          <p:nvPr userDrawn="1"/>
        </p:nvSpPr>
        <p:spPr>
          <a:xfrm>
            <a:off x="4612225" y="2085827"/>
            <a:ext cx="6703453" cy="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1" name="Group 10">
            <a:extLst>
              <a:ext uri="{FF2B5EF4-FFF2-40B4-BE49-F238E27FC236}">
                <a16:creationId xmlns:a16="http://schemas.microsoft.com/office/drawing/2014/main" id="{BB5193E9-3DD4-E837-E394-990F8D68EC85}"/>
              </a:ext>
            </a:extLst>
          </p:cNvPr>
          <p:cNvGrpSpPr/>
          <p:nvPr userDrawn="1"/>
        </p:nvGrpSpPr>
        <p:grpSpPr>
          <a:xfrm>
            <a:off x="238298" y="147388"/>
            <a:ext cx="3327971" cy="712623"/>
            <a:chOff x="238298" y="147388"/>
            <a:chExt cx="3327971" cy="712623"/>
          </a:xfrm>
        </p:grpSpPr>
        <p:pic>
          <p:nvPicPr>
            <p:cNvPr id="7" name="Picture 6" descr="A white text on a black background&#10;&#10;AI-generated content may be incorrect.">
              <a:extLst>
                <a:ext uri="{FF2B5EF4-FFF2-40B4-BE49-F238E27FC236}">
                  <a16:creationId xmlns:a16="http://schemas.microsoft.com/office/drawing/2014/main" id="{A91EF3E7-BB2B-8F64-51C2-A80811DF71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298" y="147388"/>
              <a:ext cx="1004866" cy="712623"/>
            </a:xfrm>
            <a:prstGeom prst="rect">
              <a:avLst/>
            </a:prstGeom>
            <a:effectLst>
              <a:outerShdw blurRad="63500" algn="ctr" rotWithShape="0">
                <a:prstClr val="black">
                  <a:alpha val="40000"/>
                </a:prstClr>
              </a:outerShdw>
            </a:effectLst>
          </p:spPr>
        </p:pic>
        <p:cxnSp>
          <p:nvCxnSpPr>
            <p:cNvPr id="6" name="Straight Connector 5">
              <a:extLst>
                <a:ext uri="{FF2B5EF4-FFF2-40B4-BE49-F238E27FC236}">
                  <a16:creationId xmlns:a16="http://schemas.microsoft.com/office/drawing/2014/main" id="{A9F8360D-D032-212A-4F77-357A5ACD0681}"/>
                </a:ext>
              </a:extLst>
            </p:cNvPr>
            <p:cNvCxnSpPr>
              <a:cxnSpLocks/>
            </p:cNvCxnSpPr>
            <p:nvPr userDrawn="1"/>
          </p:nvCxnSpPr>
          <p:spPr>
            <a:xfrm>
              <a:off x="1395736" y="147388"/>
              <a:ext cx="0" cy="71262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920DC497-A5D4-73DE-35A8-695DD8A44AA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548309" y="266529"/>
              <a:ext cx="2017960" cy="474341"/>
            </a:xfrm>
            <a:prstGeom prst="rect">
              <a:avLst/>
            </a:prstGeom>
          </p:spPr>
        </p:pic>
      </p:grpSp>
    </p:spTree>
    <p:extLst>
      <p:ext uri="{BB962C8B-B14F-4D97-AF65-F5344CB8AC3E}">
        <p14:creationId xmlns:p14="http://schemas.microsoft.com/office/powerpoint/2010/main" val="433384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4626861" y="1240790"/>
            <a:ext cx="6674179" cy="875964"/>
          </a:xfrm>
          <a:custGeom>
            <a:avLst/>
            <a:gdLst>
              <a:gd name="csX0" fmla="*/ 0 w 6674179"/>
              <a:gd name="csY0" fmla="*/ 0 h 875964"/>
              <a:gd name="csX1" fmla="*/ 600676 w 6674179"/>
              <a:gd name="csY1" fmla="*/ 0 h 875964"/>
              <a:gd name="csX2" fmla="*/ 1067869 w 6674179"/>
              <a:gd name="csY2" fmla="*/ 0 h 875964"/>
              <a:gd name="csX3" fmla="*/ 1868770 w 6674179"/>
              <a:gd name="csY3" fmla="*/ 0 h 875964"/>
              <a:gd name="csX4" fmla="*/ 2469446 w 6674179"/>
              <a:gd name="csY4" fmla="*/ 0 h 875964"/>
              <a:gd name="csX5" fmla="*/ 3070122 w 6674179"/>
              <a:gd name="csY5" fmla="*/ 0 h 875964"/>
              <a:gd name="csX6" fmla="*/ 3871024 w 6674179"/>
              <a:gd name="csY6" fmla="*/ 0 h 875964"/>
              <a:gd name="csX7" fmla="*/ 4404958 w 6674179"/>
              <a:gd name="csY7" fmla="*/ 0 h 875964"/>
              <a:gd name="csX8" fmla="*/ 5205860 w 6674179"/>
              <a:gd name="csY8" fmla="*/ 0 h 875964"/>
              <a:gd name="csX9" fmla="*/ 6006761 w 6674179"/>
              <a:gd name="csY9" fmla="*/ 0 h 875964"/>
              <a:gd name="csX10" fmla="*/ 6674179 w 6674179"/>
              <a:gd name="csY10" fmla="*/ 0 h 875964"/>
              <a:gd name="csX11" fmla="*/ 6674179 w 6674179"/>
              <a:gd name="csY11" fmla="*/ 455501 h 875964"/>
              <a:gd name="csX12" fmla="*/ 6674179 w 6674179"/>
              <a:gd name="csY12" fmla="*/ 875964 h 875964"/>
              <a:gd name="csX13" fmla="*/ 6206986 w 6674179"/>
              <a:gd name="csY13" fmla="*/ 875964 h 875964"/>
              <a:gd name="csX14" fmla="*/ 5406085 w 6674179"/>
              <a:gd name="csY14" fmla="*/ 875964 h 875964"/>
              <a:gd name="csX15" fmla="*/ 4872151 w 6674179"/>
              <a:gd name="csY15" fmla="*/ 875964 h 875964"/>
              <a:gd name="csX16" fmla="*/ 4204733 w 6674179"/>
              <a:gd name="csY16" fmla="*/ 875964 h 875964"/>
              <a:gd name="csX17" fmla="*/ 3403831 w 6674179"/>
              <a:gd name="csY17" fmla="*/ 875964 h 875964"/>
              <a:gd name="csX18" fmla="*/ 2736413 w 6674179"/>
              <a:gd name="csY18" fmla="*/ 875964 h 875964"/>
              <a:gd name="csX19" fmla="*/ 2269221 w 6674179"/>
              <a:gd name="csY19" fmla="*/ 875964 h 875964"/>
              <a:gd name="csX20" fmla="*/ 1735287 w 6674179"/>
              <a:gd name="csY20" fmla="*/ 875964 h 875964"/>
              <a:gd name="csX21" fmla="*/ 934385 w 6674179"/>
              <a:gd name="csY21" fmla="*/ 875964 h 875964"/>
              <a:gd name="csX22" fmla="*/ 0 w 6674179"/>
              <a:gd name="csY22" fmla="*/ 875964 h 875964"/>
              <a:gd name="csX23" fmla="*/ 0 w 6674179"/>
              <a:gd name="csY23" fmla="*/ 455501 h 875964"/>
              <a:gd name="csX24" fmla="*/ 0 w 6674179"/>
              <a:gd name="csY24"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74179" h="875964" extrusionOk="0">
                <a:moveTo>
                  <a:pt x="0" y="0"/>
                </a:moveTo>
                <a:cubicBezTo>
                  <a:pt x="137669" y="-25159"/>
                  <a:pt x="416226" y="22236"/>
                  <a:pt x="600676" y="0"/>
                </a:cubicBezTo>
                <a:cubicBezTo>
                  <a:pt x="785126" y="-22236"/>
                  <a:pt x="889016" y="7791"/>
                  <a:pt x="1067869" y="0"/>
                </a:cubicBezTo>
                <a:cubicBezTo>
                  <a:pt x="1246722" y="-7791"/>
                  <a:pt x="1655539" y="-18873"/>
                  <a:pt x="1868770" y="0"/>
                </a:cubicBezTo>
                <a:cubicBezTo>
                  <a:pt x="2082001" y="18873"/>
                  <a:pt x="2348638" y="27814"/>
                  <a:pt x="2469446" y="0"/>
                </a:cubicBezTo>
                <a:cubicBezTo>
                  <a:pt x="2590254" y="-27814"/>
                  <a:pt x="2932369" y="4447"/>
                  <a:pt x="3070122" y="0"/>
                </a:cubicBezTo>
                <a:cubicBezTo>
                  <a:pt x="3207875" y="-4447"/>
                  <a:pt x="3608285" y="-21935"/>
                  <a:pt x="3871024" y="0"/>
                </a:cubicBezTo>
                <a:cubicBezTo>
                  <a:pt x="4133763" y="21935"/>
                  <a:pt x="4222667" y="-2035"/>
                  <a:pt x="4404958" y="0"/>
                </a:cubicBezTo>
                <a:cubicBezTo>
                  <a:pt x="4587249" y="2035"/>
                  <a:pt x="4937184" y="-3757"/>
                  <a:pt x="5205860" y="0"/>
                </a:cubicBezTo>
                <a:cubicBezTo>
                  <a:pt x="5474536" y="3757"/>
                  <a:pt x="5666488" y="32030"/>
                  <a:pt x="6006761" y="0"/>
                </a:cubicBezTo>
                <a:cubicBezTo>
                  <a:pt x="6347034" y="-32030"/>
                  <a:pt x="6374468" y="23928"/>
                  <a:pt x="6674179" y="0"/>
                </a:cubicBezTo>
                <a:cubicBezTo>
                  <a:pt x="6687330" y="97720"/>
                  <a:pt x="6661980" y="298338"/>
                  <a:pt x="6674179" y="455501"/>
                </a:cubicBezTo>
                <a:cubicBezTo>
                  <a:pt x="6686378" y="612664"/>
                  <a:pt x="6687402" y="673429"/>
                  <a:pt x="6674179" y="875964"/>
                </a:cubicBezTo>
                <a:cubicBezTo>
                  <a:pt x="6563599" y="878930"/>
                  <a:pt x="6431098" y="890904"/>
                  <a:pt x="6206986" y="875964"/>
                </a:cubicBezTo>
                <a:cubicBezTo>
                  <a:pt x="5982874" y="861024"/>
                  <a:pt x="5651484" y="904122"/>
                  <a:pt x="5406085" y="875964"/>
                </a:cubicBezTo>
                <a:cubicBezTo>
                  <a:pt x="5160686" y="847806"/>
                  <a:pt x="5110825" y="888869"/>
                  <a:pt x="4872151" y="875964"/>
                </a:cubicBezTo>
                <a:cubicBezTo>
                  <a:pt x="4633477" y="863059"/>
                  <a:pt x="4527588" y="905980"/>
                  <a:pt x="4204733" y="875964"/>
                </a:cubicBezTo>
                <a:cubicBezTo>
                  <a:pt x="3881878" y="845948"/>
                  <a:pt x="3608414" y="884105"/>
                  <a:pt x="3403831" y="875964"/>
                </a:cubicBezTo>
                <a:cubicBezTo>
                  <a:pt x="3199248" y="867823"/>
                  <a:pt x="3068597" y="889388"/>
                  <a:pt x="2736413" y="875964"/>
                </a:cubicBezTo>
                <a:cubicBezTo>
                  <a:pt x="2404229" y="862540"/>
                  <a:pt x="2381385" y="866822"/>
                  <a:pt x="2269221" y="875964"/>
                </a:cubicBezTo>
                <a:cubicBezTo>
                  <a:pt x="2157057" y="885106"/>
                  <a:pt x="1952274" y="887429"/>
                  <a:pt x="1735287" y="875964"/>
                </a:cubicBezTo>
                <a:cubicBezTo>
                  <a:pt x="1518300" y="864499"/>
                  <a:pt x="1288060" y="852951"/>
                  <a:pt x="934385" y="875964"/>
                </a:cubicBezTo>
                <a:cubicBezTo>
                  <a:pt x="580710" y="898977"/>
                  <a:pt x="354181" y="837602"/>
                  <a:pt x="0" y="875964"/>
                </a:cubicBezTo>
                <a:cubicBezTo>
                  <a:pt x="8635" y="729897"/>
                  <a:pt x="2449" y="543237"/>
                  <a:pt x="0" y="455501"/>
                </a:cubicBezTo>
                <a:cubicBezTo>
                  <a:pt x="-2449" y="367765"/>
                  <a:pt x="-3842" y="15990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
        <p:nvSpPr>
          <p:cNvPr id="3" name="Text Placeholder 10">
            <a:extLst>
              <a:ext uri="{FF2B5EF4-FFF2-40B4-BE49-F238E27FC236}">
                <a16:creationId xmlns:a16="http://schemas.microsoft.com/office/drawing/2014/main" id="{04B63CE0-7BC1-192E-EBEC-335B3B76306B}"/>
              </a:ext>
            </a:extLst>
          </p:cNvPr>
          <p:cNvSpPr>
            <a:spLocks noGrp="1"/>
          </p:cNvSpPr>
          <p:nvPr>
            <p:ph type="body" sz="quarter" idx="10" hasCustomPrompt="1"/>
          </p:nvPr>
        </p:nvSpPr>
        <p:spPr>
          <a:xfrm>
            <a:off x="4619133" y="2116754"/>
            <a:ext cx="6674179" cy="619740"/>
          </a:xfrm>
          <a:prstGeom prst="rect">
            <a:avLst/>
          </a:prstGeom>
          <a:noFill/>
          <a:ln w="31750">
            <a:noFill/>
            <a:extLst>
              <a:ext uri="{C807C97D-BFC1-408E-A445-0C87EB9F89A2}">
                <ask:lineSketchStyleProps xmlns:ask="http://schemas.microsoft.com/office/drawing/2018/sketchyshapes" sd="2214188587">
                  <a:custGeom>
                    <a:avLst/>
                    <a:gdLst>
                      <a:gd name="connsiteX0" fmla="*/ 0 w 5368652"/>
                      <a:gd name="connsiteY0" fmla="*/ 0 h 593101"/>
                      <a:gd name="connsiteX1" fmla="*/ 724768 w 5368652"/>
                      <a:gd name="connsiteY1" fmla="*/ 0 h 593101"/>
                      <a:gd name="connsiteX2" fmla="*/ 1449536 w 5368652"/>
                      <a:gd name="connsiteY2" fmla="*/ 0 h 593101"/>
                      <a:gd name="connsiteX3" fmla="*/ 2120618 w 5368652"/>
                      <a:gd name="connsiteY3" fmla="*/ 0 h 593101"/>
                      <a:gd name="connsiteX4" fmla="*/ 2738013 w 5368652"/>
                      <a:gd name="connsiteY4" fmla="*/ 0 h 593101"/>
                      <a:gd name="connsiteX5" fmla="*/ 3248034 w 5368652"/>
                      <a:gd name="connsiteY5" fmla="*/ 0 h 593101"/>
                      <a:gd name="connsiteX6" fmla="*/ 3919116 w 5368652"/>
                      <a:gd name="connsiteY6" fmla="*/ 0 h 593101"/>
                      <a:gd name="connsiteX7" fmla="*/ 4697571 w 5368652"/>
                      <a:gd name="connsiteY7" fmla="*/ 0 h 593101"/>
                      <a:gd name="connsiteX8" fmla="*/ 5368652 w 5368652"/>
                      <a:gd name="connsiteY8" fmla="*/ 0 h 593101"/>
                      <a:gd name="connsiteX9" fmla="*/ 5368652 w 5368652"/>
                      <a:gd name="connsiteY9" fmla="*/ 0 h 593101"/>
                      <a:gd name="connsiteX10" fmla="*/ 5368652 w 5368652"/>
                      <a:gd name="connsiteY10" fmla="*/ 436837 h 593101"/>
                      <a:gd name="connsiteX11" fmla="*/ 5212388 w 5368652"/>
                      <a:gd name="connsiteY11" fmla="*/ 593101 h 593101"/>
                      <a:gd name="connsiteX12" fmla="*/ 4732056 w 5368652"/>
                      <a:gd name="connsiteY12" fmla="*/ 593101 h 593101"/>
                      <a:gd name="connsiteX13" fmla="*/ 3998918 w 5368652"/>
                      <a:gd name="connsiteY13" fmla="*/ 593101 h 593101"/>
                      <a:gd name="connsiteX14" fmla="*/ 3518586 w 5368652"/>
                      <a:gd name="connsiteY14" fmla="*/ 593101 h 593101"/>
                      <a:gd name="connsiteX15" fmla="*/ 2785448 w 5368652"/>
                      <a:gd name="connsiteY15" fmla="*/ 593101 h 593101"/>
                      <a:gd name="connsiteX16" fmla="*/ 2102872 w 5368652"/>
                      <a:gd name="connsiteY16" fmla="*/ 593101 h 593101"/>
                      <a:gd name="connsiteX17" fmla="*/ 1571979 w 5368652"/>
                      <a:gd name="connsiteY17" fmla="*/ 593101 h 593101"/>
                      <a:gd name="connsiteX18" fmla="*/ 889402 w 5368652"/>
                      <a:gd name="connsiteY18" fmla="*/ 593101 h 593101"/>
                      <a:gd name="connsiteX19" fmla="*/ 156264 w 5368652"/>
                      <a:gd name="connsiteY19" fmla="*/ 593101 h 593101"/>
                      <a:gd name="connsiteX20" fmla="*/ 0 w 5368652"/>
                      <a:gd name="connsiteY20" fmla="*/ 436837 h 593101"/>
                      <a:gd name="connsiteX21" fmla="*/ 0 w 5368652"/>
                      <a:gd name="connsiteY21" fmla="*/ 0 h 593101"/>
                      <a:gd name="connsiteX22" fmla="*/ 0 w 5368652"/>
                      <a:gd name="connsiteY22" fmla="*/ 0 h 5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8652" h="593101" fill="none" extrusionOk="0">
                        <a:moveTo>
                          <a:pt x="0" y="0"/>
                        </a:moveTo>
                        <a:cubicBezTo>
                          <a:pt x="251422" y="-24274"/>
                          <a:pt x="415726" y="-5207"/>
                          <a:pt x="724768" y="0"/>
                        </a:cubicBezTo>
                        <a:cubicBezTo>
                          <a:pt x="1033810" y="5207"/>
                          <a:pt x="1247969" y="4343"/>
                          <a:pt x="1449536" y="0"/>
                        </a:cubicBezTo>
                        <a:cubicBezTo>
                          <a:pt x="1651103" y="-4343"/>
                          <a:pt x="1824760" y="7952"/>
                          <a:pt x="2120618" y="0"/>
                        </a:cubicBezTo>
                        <a:cubicBezTo>
                          <a:pt x="2416476" y="-7952"/>
                          <a:pt x="2495997" y="-7270"/>
                          <a:pt x="2738013" y="0"/>
                        </a:cubicBezTo>
                        <a:cubicBezTo>
                          <a:pt x="2980029" y="7270"/>
                          <a:pt x="3076162" y="-18845"/>
                          <a:pt x="3248034" y="0"/>
                        </a:cubicBezTo>
                        <a:cubicBezTo>
                          <a:pt x="3419906" y="18845"/>
                          <a:pt x="3719195" y="-10114"/>
                          <a:pt x="3919116" y="0"/>
                        </a:cubicBezTo>
                        <a:cubicBezTo>
                          <a:pt x="4119037" y="10114"/>
                          <a:pt x="4524996" y="-33782"/>
                          <a:pt x="4697571" y="0"/>
                        </a:cubicBezTo>
                        <a:cubicBezTo>
                          <a:pt x="4870146" y="33782"/>
                          <a:pt x="5054041" y="6737"/>
                          <a:pt x="5368652" y="0"/>
                        </a:cubicBezTo>
                        <a:lnTo>
                          <a:pt x="5368652" y="0"/>
                        </a:lnTo>
                        <a:cubicBezTo>
                          <a:pt x="5351254" y="126737"/>
                          <a:pt x="5385208" y="293971"/>
                          <a:pt x="5368652" y="436837"/>
                        </a:cubicBezTo>
                        <a:cubicBezTo>
                          <a:pt x="5374499" y="526219"/>
                          <a:pt x="5310897" y="583521"/>
                          <a:pt x="5212388" y="593101"/>
                        </a:cubicBezTo>
                        <a:cubicBezTo>
                          <a:pt x="5111828" y="595426"/>
                          <a:pt x="4884731" y="592146"/>
                          <a:pt x="4732056" y="593101"/>
                        </a:cubicBezTo>
                        <a:cubicBezTo>
                          <a:pt x="4579381" y="594056"/>
                          <a:pt x="4305665" y="561136"/>
                          <a:pt x="3998918" y="593101"/>
                        </a:cubicBezTo>
                        <a:cubicBezTo>
                          <a:pt x="3692171" y="625066"/>
                          <a:pt x="3726985" y="571532"/>
                          <a:pt x="3518586" y="593101"/>
                        </a:cubicBezTo>
                        <a:cubicBezTo>
                          <a:pt x="3310187" y="614670"/>
                          <a:pt x="3030125" y="601295"/>
                          <a:pt x="2785448" y="593101"/>
                        </a:cubicBezTo>
                        <a:cubicBezTo>
                          <a:pt x="2540771" y="584907"/>
                          <a:pt x="2333044" y="581064"/>
                          <a:pt x="2102872" y="593101"/>
                        </a:cubicBezTo>
                        <a:cubicBezTo>
                          <a:pt x="1872700" y="605138"/>
                          <a:pt x="1681297" y="604752"/>
                          <a:pt x="1571979" y="593101"/>
                        </a:cubicBezTo>
                        <a:cubicBezTo>
                          <a:pt x="1462661" y="581450"/>
                          <a:pt x="1087096" y="574794"/>
                          <a:pt x="889402" y="593101"/>
                        </a:cubicBezTo>
                        <a:cubicBezTo>
                          <a:pt x="691708" y="611408"/>
                          <a:pt x="495352" y="617542"/>
                          <a:pt x="156264" y="593101"/>
                        </a:cubicBezTo>
                        <a:cubicBezTo>
                          <a:pt x="68952" y="597789"/>
                          <a:pt x="-3609" y="533944"/>
                          <a:pt x="0" y="436837"/>
                        </a:cubicBezTo>
                        <a:cubicBezTo>
                          <a:pt x="-6821" y="311436"/>
                          <a:pt x="-20525" y="144469"/>
                          <a:pt x="0" y="0"/>
                        </a:cubicBezTo>
                        <a:lnTo>
                          <a:pt x="0" y="0"/>
                        </a:lnTo>
                        <a:close/>
                      </a:path>
                      <a:path w="5368652" h="593101" stroke="0" extrusionOk="0">
                        <a:moveTo>
                          <a:pt x="0" y="0"/>
                        </a:moveTo>
                        <a:cubicBezTo>
                          <a:pt x="272509" y="7055"/>
                          <a:pt x="430804" y="-29560"/>
                          <a:pt x="778455" y="0"/>
                        </a:cubicBezTo>
                        <a:cubicBezTo>
                          <a:pt x="1126106" y="29560"/>
                          <a:pt x="1077263" y="-24458"/>
                          <a:pt x="1288476" y="0"/>
                        </a:cubicBezTo>
                        <a:cubicBezTo>
                          <a:pt x="1499689" y="24458"/>
                          <a:pt x="1726848" y="-1720"/>
                          <a:pt x="1905871" y="0"/>
                        </a:cubicBezTo>
                        <a:cubicBezTo>
                          <a:pt x="2084894" y="1720"/>
                          <a:pt x="2354552" y="12060"/>
                          <a:pt x="2630639" y="0"/>
                        </a:cubicBezTo>
                        <a:cubicBezTo>
                          <a:pt x="2906726" y="-12060"/>
                          <a:pt x="3004242" y="-18975"/>
                          <a:pt x="3355408" y="0"/>
                        </a:cubicBezTo>
                        <a:cubicBezTo>
                          <a:pt x="3706574" y="18975"/>
                          <a:pt x="3670795" y="-23845"/>
                          <a:pt x="3865429" y="0"/>
                        </a:cubicBezTo>
                        <a:cubicBezTo>
                          <a:pt x="4060063" y="23845"/>
                          <a:pt x="4282634" y="-24557"/>
                          <a:pt x="4429138" y="0"/>
                        </a:cubicBezTo>
                        <a:cubicBezTo>
                          <a:pt x="4575642" y="24557"/>
                          <a:pt x="4976651" y="-21658"/>
                          <a:pt x="5368652" y="0"/>
                        </a:cubicBezTo>
                        <a:lnTo>
                          <a:pt x="5368652" y="0"/>
                        </a:lnTo>
                        <a:cubicBezTo>
                          <a:pt x="5365286" y="161631"/>
                          <a:pt x="5364430" y="265611"/>
                          <a:pt x="5368652" y="436837"/>
                        </a:cubicBezTo>
                        <a:cubicBezTo>
                          <a:pt x="5378825" y="517498"/>
                          <a:pt x="5297842" y="582918"/>
                          <a:pt x="5212388" y="593101"/>
                        </a:cubicBezTo>
                        <a:cubicBezTo>
                          <a:pt x="5042311" y="627088"/>
                          <a:pt x="4862169" y="591987"/>
                          <a:pt x="4529811" y="593101"/>
                        </a:cubicBezTo>
                        <a:cubicBezTo>
                          <a:pt x="4197453" y="594215"/>
                          <a:pt x="4080708" y="603442"/>
                          <a:pt x="3897796" y="593101"/>
                        </a:cubicBezTo>
                        <a:cubicBezTo>
                          <a:pt x="3714885" y="582760"/>
                          <a:pt x="3502403" y="557379"/>
                          <a:pt x="3164658" y="593101"/>
                        </a:cubicBezTo>
                        <a:cubicBezTo>
                          <a:pt x="2826913" y="628823"/>
                          <a:pt x="2836224" y="610598"/>
                          <a:pt x="2684326" y="593101"/>
                        </a:cubicBezTo>
                        <a:cubicBezTo>
                          <a:pt x="2532428" y="575604"/>
                          <a:pt x="2191025" y="598739"/>
                          <a:pt x="1951188" y="593101"/>
                        </a:cubicBezTo>
                        <a:cubicBezTo>
                          <a:pt x="1711351" y="587463"/>
                          <a:pt x="1513641" y="619747"/>
                          <a:pt x="1369734" y="593101"/>
                        </a:cubicBezTo>
                        <a:cubicBezTo>
                          <a:pt x="1225827" y="566455"/>
                          <a:pt x="664663" y="575035"/>
                          <a:pt x="156264" y="593101"/>
                        </a:cubicBezTo>
                        <a:cubicBezTo>
                          <a:pt x="78805" y="602369"/>
                          <a:pt x="-11005" y="534173"/>
                          <a:pt x="0" y="436837"/>
                        </a:cubicBezTo>
                        <a:cubicBezTo>
                          <a:pt x="-6706" y="243180"/>
                          <a:pt x="18007" y="156443"/>
                          <a:pt x="0" y="0"/>
                        </a:cubicBezTo>
                        <a:lnTo>
                          <a:pt x="0" y="0"/>
                        </a:lnTo>
                        <a:close/>
                      </a:path>
                    </a:pathLst>
                  </a:custGeom>
                  <ask:type>
                    <ask:lineSketchNone/>
                  </ask:type>
                </ask:lineSketchStyleProps>
              </a:ext>
            </a:extLst>
          </a:ln>
        </p:spPr>
        <p:txBody>
          <a:bodyPr wrap="square" lIns="180000" tIns="180000" rIns="180000" bIns="180000" anchor="t" anchorCtr="0">
            <a:spAutoFit/>
          </a:bodyPr>
          <a:lstStyle>
            <a:lvl1pPr marL="0" indent="0" algn="ctr">
              <a:buNone/>
              <a:defRPr sz="1800" b="0" i="0">
                <a:solidFill>
                  <a:schemeClr val="tx2"/>
                </a:solidFill>
                <a:latin typeface="+mn-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Subtitle]</a:t>
            </a:r>
            <a:endParaRPr lang="en-CA"/>
          </a:p>
        </p:txBody>
      </p:sp>
      <p:sp>
        <p:nvSpPr>
          <p:cNvPr id="4" name="Rectangle 3">
            <a:extLst>
              <a:ext uri="{FF2B5EF4-FFF2-40B4-BE49-F238E27FC236}">
                <a16:creationId xmlns:a16="http://schemas.microsoft.com/office/drawing/2014/main" id="{AC2F837E-64F1-E89E-F2F7-155489DD5ACC}"/>
              </a:ext>
            </a:extLst>
          </p:cNvPr>
          <p:cNvSpPr/>
          <p:nvPr userDrawn="1"/>
        </p:nvSpPr>
        <p:spPr>
          <a:xfrm>
            <a:off x="4612225" y="2085827"/>
            <a:ext cx="6703453" cy="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A white text on a black background&#10;&#10;AI-generated content may be incorrect.">
            <a:extLst>
              <a:ext uri="{FF2B5EF4-FFF2-40B4-BE49-F238E27FC236}">
                <a16:creationId xmlns:a16="http://schemas.microsoft.com/office/drawing/2014/main" id="{88A683D2-9DCC-77EE-397A-66BCBB0BF6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363" y="5753651"/>
            <a:ext cx="1004866" cy="712623"/>
          </a:xfrm>
          <a:prstGeom prst="rect">
            <a:avLst/>
          </a:prstGeom>
        </p:spPr>
      </p:pic>
      <p:pic>
        <p:nvPicPr>
          <p:cNvPr id="8" name="Graphic 7">
            <a:extLst>
              <a:ext uri="{FF2B5EF4-FFF2-40B4-BE49-F238E27FC236}">
                <a16:creationId xmlns:a16="http://schemas.microsoft.com/office/drawing/2014/main" id="{AFDAD33C-57FC-32E7-88C3-ACC0671C1CF1}"/>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038284" y="110298"/>
            <a:ext cx="2017960" cy="474341"/>
          </a:xfrm>
          <a:prstGeom prst="rect">
            <a:avLst/>
          </a:prstGeom>
        </p:spPr>
      </p:pic>
    </p:spTree>
    <p:extLst>
      <p:ext uri="{BB962C8B-B14F-4D97-AF65-F5344CB8AC3E}">
        <p14:creationId xmlns:p14="http://schemas.microsoft.com/office/powerpoint/2010/main" val="1239773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Title Slide no subtitl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4619133" y="2177206"/>
            <a:ext cx="6674179" cy="875964"/>
          </a:xfrm>
          <a:custGeom>
            <a:avLst/>
            <a:gdLst>
              <a:gd name="csX0" fmla="*/ 0 w 6674179"/>
              <a:gd name="csY0" fmla="*/ 0 h 875964"/>
              <a:gd name="csX1" fmla="*/ 600676 w 6674179"/>
              <a:gd name="csY1" fmla="*/ 0 h 875964"/>
              <a:gd name="csX2" fmla="*/ 1067869 w 6674179"/>
              <a:gd name="csY2" fmla="*/ 0 h 875964"/>
              <a:gd name="csX3" fmla="*/ 1868770 w 6674179"/>
              <a:gd name="csY3" fmla="*/ 0 h 875964"/>
              <a:gd name="csX4" fmla="*/ 2469446 w 6674179"/>
              <a:gd name="csY4" fmla="*/ 0 h 875964"/>
              <a:gd name="csX5" fmla="*/ 3070122 w 6674179"/>
              <a:gd name="csY5" fmla="*/ 0 h 875964"/>
              <a:gd name="csX6" fmla="*/ 3871024 w 6674179"/>
              <a:gd name="csY6" fmla="*/ 0 h 875964"/>
              <a:gd name="csX7" fmla="*/ 4404958 w 6674179"/>
              <a:gd name="csY7" fmla="*/ 0 h 875964"/>
              <a:gd name="csX8" fmla="*/ 5205860 w 6674179"/>
              <a:gd name="csY8" fmla="*/ 0 h 875964"/>
              <a:gd name="csX9" fmla="*/ 6006761 w 6674179"/>
              <a:gd name="csY9" fmla="*/ 0 h 875964"/>
              <a:gd name="csX10" fmla="*/ 6674179 w 6674179"/>
              <a:gd name="csY10" fmla="*/ 0 h 875964"/>
              <a:gd name="csX11" fmla="*/ 6674179 w 6674179"/>
              <a:gd name="csY11" fmla="*/ 455501 h 875964"/>
              <a:gd name="csX12" fmla="*/ 6674179 w 6674179"/>
              <a:gd name="csY12" fmla="*/ 875964 h 875964"/>
              <a:gd name="csX13" fmla="*/ 6206986 w 6674179"/>
              <a:gd name="csY13" fmla="*/ 875964 h 875964"/>
              <a:gd name="csX14" fmla="*/ 5406085 w 6674179"/>
              <a:gd name="csY14" fmla="*/ 875964 h 875964"/>
              <a:gd name="csX15" fmla="*/ 4872151 w 6674179"/>
              <a:gd name="csY15" fmla="*/ 875964 h 875964"/>
              <a:gd name="csX16" fmla="*/ 4204733 w 6674179"/>
              <a:gd name="csY16" fmla="*/ 875964 h 875964"/>
              <a:gd name="csX17" fmla="*/ 3403831 w 6674179"/>
              <a:gd name="csY17" fmla="*/ 875964 h 875964"/>
              <a:gd name="csX18" fmla="*/ 2736413 w 6674179"/>
              <a:gd name="csY18" fmla="*/ 875964 h 875964"/>
              <a:gd name="csX19" fmla="*/ 2269221 w 6674179"/>
              <a:gd name="csY19" fmla="*/ 875964 h 875964"/>
              <a:gd name="csX20" fmla="*/ 1735287 w 6674179"/>
              <a:gd name="csY20" fmla="*/ 875964 h 875964"/>
              <a:gd name="csX21" fmla="*/ 934385 w 6674179"/>
              <a:gd name="csY21" fmla="*/ 875964 h 875964"/>
              <a:gd name="csX22" fmla="*/ 0 w 6674179"/>
              <a:gd name="csY22" fmla="*/ 875964 h 875964"/>
              <a:gd name="csX23" fmla="*/ 0 w 6674179"/>
              <a:gd name="csY23" fmla="*/ 455501 h 875964"/>
              <a:gd name="csX24" fmla="*/ 0 w 6674179"/>
              <a:gd name="csY24"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74179" h="875964" extrusionOk="0">
                <a:moveTo>
                  <a:pt x="0" y="0"/>
                </a:moveTo>
                <a:cubicBezTo>
                  <a:pt x="137669" y="-25159"/>
                  <a:pt x="416226" y="22236"/>
                  <a:pt x="600676" y="0"/>
                </a:cubicBezTo>
                <a:cubicBezTo>
                  <a:pt x="785126" y="-22236"/>
                  <a:pt x="889016" y="7791"/>
                  <a:pt x="1067869" y="0"/>
                </a:cubicBezTo>
                <a:cubicBezTo>
                  <a:pt x="1246722" y="-7791"/>
                  <a:pt x="1655539" y="-18873"/>
                  <a:pt x="1868770" y="0"/>
                </a:cubicBezTo>
                <a:cubicBezTo>
                  <a:pt x="2082001" y="18873"/>
                  <a:pt x="2348638" y="27814"/>
                  <a:pt x="2469446" y="0"/>
                </a:cubicBezTo>
                <a:cubicBezTo>
                  <a:pt x="2590254" y="-27814"/>
                  <a:pt x="2932369" y="4447"/>
                  <a:pt x="3070122" y="0"/>
                </a:cubicBezTo>
                <a:cubicBezTo>
                  <a:pt x="3207875" y="-4447"/>
                  <a:pt x="3608285" y="-21935"/>
                  <a:pt x="3871024" y="0"/>
                </a:cubicBezTo>
                <a:cubicBezTo>
                  <a:pt x="4133763" y="21935"/>
                  <a:pt x="4222667" y="-2035"/>
                  <a:pt x="4404958" y="0"/>
                </a:cubicBezTo>
                <a:cubicBezTo>
                  <a:pt x="4587249" y="2035"/>
                  <a:pt x="4937184" y="-3757"/>
                  <a:pt x="5205860" y="0"/>
                </a:cubicBezTo>
                <a:cubicBezTo>
                  <a:pt x="5474536" y="3757"/>
                  <a:pt x="5666488" y="32030"/>
                  <a:pt x="6006761" y="0"/>
                </a:cubicBezTo>
                <a:cubicBezTo>
                  <a:pt x="6347034" y="-32030"/>
                  <a:pt x="6374468" y="23928"/>
                  <a:pt x="6674179" y="0"/>
                </a:cubicBezTo>
                <a:cubicBezTo>
                  <a:pt x="6687330" y="97720"/>
                  <a:pt x="6661980" y="298338"/>
                  <a:pt x="6674179" y="455501"/>
                </a:cubicBezTo>
                <a:cubicBezTo>
                  <a:pt x="6686378" y="612664"/>
                  <a:pt x="6687402" y="673429"/>
                  <a:pt x="6674179" y="875964"/>
                </a:cubicBezTo>
                <a:cubicBezTo>
                  <a:pt x="6563599" y="878930"/>
                  <a:pt x="6431098" y="890904"/>
                  <a:pt x="6206986" y="875964"/>
                </a:cubicBezTo>
                <a:cubicBezTo>
                  <a:pt x="5982874" y="861024"/>
                  <a:pt x="5651484" y="904122"/>
                  <a:pt x="5406085" y="875964"/>
                </a:cubicBezTo>
                <a:cubicBezTo>
                  <a:pt x="5160686" y="847806"/>
                  <a:pt x="5110825" y="888869"/>
                  <a:pt x="4872151" y="875964"/>
                </a:cubicBezTo>
                <a:cubicBezTo>
                  <a:pt x="4633477" y="863059"/>
                  <a:pt x="4527588" y="905980"/>
                  <a:pt x="4204733" y="875964"/>
                </a:cubicBezTo>
                <a:cubicBezTo>
                  <a:pt x="3881878" y="845948"/>
                  <a:pt x="3608414" y="884105"/>
                  <a:pt x="3403831" y="875964"/>
                </a:cubicBezTo>
                <a:cubicBezTo>
                  <a:pt x="3199248" y="867823"/>
                  <a:pt x="3068597" y="889388"/>
                  <a:pt x="2736413" y="875964"/>
                </a:cubicBezTo>
                <a:cubicBezTo>
                  <a:pt x="2404229" y="862540"/>
                  <a:pt x="2381385" y="866822"/>
                  <a:pt x="2269221" y="875964"/>
                </a:cubicBezTo>
                <a:cubicBezTo>
                  <a:pt x="2157057" y="885106"/>
                  <a:pt x="1952274" y="887429"/>
                  <a:pt x="1735287" y="875964"/>
                </a:cubicBezTo>
                <a:cubicBezTo>
                  <a:pt x="1518300" y="864499"/>
                  <a:pt x="1288060" y="852951"/>
                  <a:pt x="934385" y="875964"/>
                </a:cubicBezTo>
                <a:cubicBezTo>
                  <a:pt x="580710" y="898977"/>
                  <a:pt x="354181" y="837602"/>
                  <a:pt x="0" y="875964"/>
                </a:cubicBezTo>
                <a:cubicBezTo>
                  <a:pt x="8635" y="729897"/>
                  <a:pt x="2449" y="543237"/>
                  <a:pt x="0" y="455501"/>
                </a:cubicBezTo>
                <a:cubicBezTo>
                  <a:pt x="-2449" y="367765"/>
                  <a:pt x="-3842" y="15990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pic>
        <p:nvPicPr>
          <p:cNvPr id="3" name="Picture 2" descr="A white text on a black background&#10;&#10;AI-generated content may be incorrect.">
            <a:extLst>
              <a:ext uri="{FF2B5EF4-FFF2-40B4-BE49-F238E27FC236}">
                <a16:creationId xmlns:a16="http://schemas.microsoft.com/office/drawing/2014/main" id="{1F2F7B8D-295B-5B6D-6A81-3A72483507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363" y="5753651"/>
            <a:ext cx="1004866" cy="712623"/>
          </a:xfrm>
          <a:prstGeom prst="rect">
            <a:avLst/>
          </a:prstGeom>
        </p:spPr>
      </p:pic>
      <p:pic>
        <p:nvPicPr>
          <p:cNvPr id="4" name="Graphic 3">
            <a:extLst>
              <a:ext uri="{FF2B5EF4-FFF2-40B4-BE49-F238E27FC236}">
                <a16:creationId xmlns:a16="http://schemas.microsoft.com/office/drawing/2014/main" id="{CABF3118-7B97-52B6-094F-F59992FF9E4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038284" y="110298"/>
            <a:ext cx="2017960" cy="474341"/>
          </a:xfrm>
          <a:prstGeom prst="rect">
            <a:avLst/>
          </a:prstGeom>
        </p:spPr>
      </p:pic>
    </p:spTree>
    <p:extLst>
      <p:ext uri="{BB962C8B-B14F-4D97-AF65-F5344CB8AC3E}">
        <p14:creationId xmlns:p14="http://schemas.microsoft.com/office/powerpoint/2010/main" val="2507822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CA40FA-0009-D351-27AA-E21389F983B4}"/>
              </a:ext>
            </a:extLst>
          </p:cNvPr>
          <p:cNvSpPr>
            <a:spLocks noGrp="1"/>
          </p:cNvSpPr>
          <p:nvPr>
            <p:ph type="title" hasCustomPrompt="1"/>
          </p:nvPr>
        </p:nvSpPr>
        <p:spPr>
          <a:xfrm>
            <a:off x="384497" y="300991"/>
            <a:ext cx="9242103" cy="535531"/>
          </a:xfrm>
          <a:prstGeom prst="rect">
            <a:avLst/>
          </a:prstGeom>
        </p:spPr>
        <p:txBody>
          <a:bodyPr wrap="square" lIns="0" anchor="t" anchorCtr="0">
            <a:spAutoFit/>
          </a:bodyPr>
          <a:lstStyle>
            <a:lvl1pPr algn="l">
              <a:defRPr sz="3200" b="1">
                <a:solidFill>
                  <a:schemeClr val="accent1"/>
                </a:solidFill>
                <a:latin typeface="+mj-lt"/>
                <a:ea typeface="Roboto" panose="02000000000000000000" pitchFamily="2" charset="0"/>
              </a:defRPr>
            </a:lvl1pPr>
          </a:lstStyle>
          <a:p>
            <a:r>
              <a:rPr lang="en-US"/>
              <a:t>[Section Title]</a:t>
            </a:r>
            <a:endParaRPr lang="en-CA"/>
          </a:p>
        </p:txBody>
      </p:sp>
      <p:sp>
        <p:nvSpPr>
          <p:cNvPr id="4" name="Content Placeholder 2">
            <a:extLst>
              <a:ext uri="{FF2B5EF4-FFF2-40B4-BE49-F238E27FC236}">
                <a16:creationId xmlns:a16="http://schemas.microsoft.com/office/drawing/2014/main" id="{C9BDDF02-C8B2-3D62-3E7A-02B8CBB4DD6A}"/>
              </a:ext>
            </a:extLst>
          </p:cNvPr>
          <p:cNvSpPr>
            <a:spLocks noGrp="1"/>
          </p:cNvSpPr>
          <p:nvPr>
            <p:ph idx="1"/>
          </p:nvPr>
        </p:nvSpPr>
        <p:spPr>
          <a:xfrm>
            <a:off x="384497" y="1173772"/>
            <a:ext cx="11339256" cy="5047566"/>
          </a:xfrm>
          <a:prstGeom prst="rect">
            <a:avLst/>
          </a:prstGeom>
        </p:spPr>
        <p:txBody>
          <a:bodyPr lIns="0"/>
          <a:lstStyle>
            <a:lvl1pPr marL="288000" indent="-288000">
              <a:buClr>
                <a:schemeClr val="accent1"/>
              </a:buClr>
              <a:buSzPct val="100000"/>
              <a:buFontTx/>
              <a:buBlip>
                <a:blip>
                  <a:extLst>
                    <a:ext uri="{96DAC541-7B7A-43D3-8B79-37D633B846F1}">
                      <asvg:svgBlip xmlns:asvg="http://schemas.microsoft.com/office/drawing/2016/SVG/main" r:embed="rId2"/>
                    </a:ext>
                  </a:extLst>
                </a:blip>
              </a:buBlip>
              <a:defRPr sz="2400">
                <a:solidFill>
                  <a:schemeClr val="tx2"/>
                </a:solidFill>
                <a:latin typeface="+mn-lt"/>
                <a:ea typeface="Roboto" panose="02000000000000000000" pitchFamily="2" charset="0"/>
              </a:defRPr>
            </a:lvl1pPr>
            <a:lvl2pPr marL="576000" indent="-288000">
              <a:buClr>
                <a:schemeClr val="accent1"/>
              </a:buClr>
              <a:buSzPct val="100000"/>
              <a:buFont typeface="Arial" panose="020B0604020202020204" pitchFamily="34" charset="0"/>
              <a:buChar char="•"/>
              <a:defRPr sz="2000">
                <a:solidFill>
                  <a:schemeClr val="tx2"/>
                </a:solidFill>
                <a:latin typeface="+mn-lt"/>
                <a:ea typeface="Roboto" panose="02000000000000000000" pitchFamily="2"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3" name="Text Placeholder 8">
            <a:extLst>
              <a:ext uri="{FF2B5EF4-FFF2-40B4-BE49-F238E27FC236}">
                <a16:creationId xmlns:a16="http://schemas.microsoft.com/office/drawing/2014/main" id="{8A15692A-243E-9048-09E3-7869F348D8DF}"/>
              </a:ext>
            </a:extLst>
          </p:cNvPr>
          <p:cNvSpPr>
            <a:spLocks noGrp="1"/>
          </p:cNvSpPr>
          <p:nvPr>
            <p:ph type="body" sz="quarter" idx="16" hasCustomPrompt="1"/>
          </p:nvPr>
        </p:nvSpPr>
        <p:spPr>
          <a:xfrm>
            <a:off x="339363" y="6586275"/>
            <a:ext cx="11157806" cy="96950"/>
          </a:xfrm>
          <a:prstGeom prst="rect">
            <a:avLst/>
          </a:prstGeom>
          <a:noFill/>
        </p:spPr>
        <p:txBody>
          <a:bodyPr wrap="square" lIns="0" tIns="0" rIns="0" bIns="0" anchor="b" anchorCtr="0">
            <a:spAutoFit/>
          </a:bodyPr>
          <a:lstStyle>
            <a:lvl1pPr marL="0" indent="0" algn="l">
              <a:spcBef>
                <a:spcPts val="0"/>
              </a:spcBef>
              <a:buNone/>
              <a:defRPr sz="700">
                <a:solidFill>
                  <a:schemeClr val="tx2"/>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10" name="TextBox 9">
            <a:extLst>
              <a:ext uri="{FF2B5EF4-FFF2-40B4-BE49-F238E27FC236}">
                <a16:creationId xmlns:a16="http://schemas.microsoft.com/office/drawing/2014/main" id="{BB3E599B-89B3-CC8A-D885-78285150335D}"/>
              </a:ext>
            </a:extLst>
          </p:cNvPr>
          <p:cNvSpPr txBox="1"/>
          <p:nvPr userDrawn="1"/>
        </p:nvSpPr>
        <p:spPr>
          <a:xfrm>
            <a:off x="11715728" y="6432171"/>
            <a:ext cx="293670" cy="200055"/>
          </a:xfrm>
          <a:prstGeom prst="rect">
            <a:avLst/>
          </a:prstGeom>
          <a:noFill/>
        </p:spPr>
        <p:txBody>
          <a:bodyPr wrap="none" rtlCol="0">
            <a:spAutoFit/>
          </a:bodyPr>
          <a:lstStyle/>
          <a:p>
            <a:fld id="{FDB995F6-43E2-4FBD-A76E-116392B7736F}" type="slidenum">
              <a:rPr lang="en-CA" sz="700" smtClean="0">
                <a:solidFill>
                  <a:schemeClr val="bg1"/>
                </a:solidFill>
              </a:rPr>
              <a:t>‹#›</a:t>
            </a:fld>
            <a:endParaRPr lang="en-CA" sz="700">
              <a:solidFill>
                <a:schemeClr val="bg1"/>
              </a:solidFill>
            </a:endParaRPr>
          </a:p>
        </p:txBody>
      </p:sp>
    </p:spTree>
    <p:extLst>
      <p:ext uri="{BB962C8B-B14F-4D97-AF65-F5344CB8AC3E}">
        <p14:creationId xmlns:p14="http://schemas.microsoft.com/office/powerpoint/2010/main" val="4261058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CA40FA-0009-D351-27AA-E21389F983B4}"/>
              </a:ext>
            </a:extLst>
          </p:cNvPr>
          <p:cNvSpPr>
            <a:spLocks noGrp="1"/>
          </p:cNvSpPr>
          <p:nvPr>
            <p:ph type="title" hasCustomPrompt="1"/>
          </p:nvPr>
        </p:nvSpPr>
        <p:spPr>
          <a:xfrm>
            <a:off x="384496" y="455069"/>
            <a:ext cx="11339255" cy="535531"/>
          </a:xfrm>
          <a:prstGeom prst="rect">
            <a:avLst/>
          </a:prstGeom>
        </p:spPr>
        <p:txBody>
          <a:bodyPr wrap="square" lIns="0" anchor="b" anchorCtr="0">
            <a:spAutoFit/>
          </a:bodyPr>
          <a:lstStyle>
            <a:lvl1pPr algn="l">
              <a:defRPr sz="3200" b="1">
                <a:solidFill>
                  <a:schemeClr val="accent1"/>
                </a:solidFill>
                <a:latin typeface="+mj-lt"/>
                <a:ea typeface="Roboto" panose="02000000000000000000" pitchFamily="2" charset="0"/>
              </a:defRPr>
            </a:lvl1pPr>
          </a:lstStyle>
          <a:p>
            <a:r>
              <a:rPr lang="en-US"/>
              <a:t>[Section Title]</a:t>
            </a:r>
            <a:endParaRPr lang="en-CA"/>
          </a:p>
        </p:txBody>
      </p:sp>
      <p:sp>
        <p:nvSpPr>
          <p:cNvPr id="5" name="Text Placeholder 10">
            <a:extLst>
              <a:ext uri="{FF2B5EF4-FFF2-40B4-BE49-F238E27FC236}">
                <a16:creationId xmlns:a16="http://schemas.microsoft.com/office/drawing/2014/main" id="{6D4D8038-3B63-715C-DBC1-B1D58DDDD053}"/>
              </a:ext>
            </a:extLst>
          </p:cNvPr>
          <p:cNvSpPr>
            <a:spLocks noGrp="1"/>
          </p:cNvSpPr>
          <p:nvPr>
            <p:ph type="body" sz="quarter" idx="10" hasCustomPrompt="1"/>
          </p:nvPr>
        </p:nvSpPr>
        <p:spPr>
          <a:xfrm>
            <a:off x="384495" y="1035545"/>
            <a:ext cx="11339255" cy="377026"/>
          </a:xfrm>
          <a:prstGeom prst="rect">
            <a:avLst/>
          </a:prstGeom>
        </p:spPr>
        <p:txBody>
          <a:bodyPr wrap="square" lIns="0">
            <a:spAutoFit/>
          </a:bodyPr>
          <a:lstStyle>
            <a:lvl1pPr marL="0" indent="0" algn="l">
              <a:buNone/>
              <a:defRPr lang="en-CA" sz="2000" b="0" kern="1200" dirty="0">
                <a:solidFill>
                  <a:schemeClr val="tx2"/>
                </a:solidFill>
                <a:latin typeface="+mn-lt"/>
                <a:ea typeface="Roboto" panose="02000000000000000000" pitchFamily="2" charset="0"/>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[Section Subtitle]</a:t>
            </a:r>
            <a:endParaRPr lang="en-CA"/>
          </a:p>
        </p:txBody>
      </p:sp>
      <p:sp>
        <p:nvSpPr>
          <p:cNvPr id="4" name="Content Placeholder 2">
            <a:extLst>
              <a:ext uri="{FF2B5EF4-FFF2-40B4-BE49-F238E27FC236}">
                <a16:creationId xmlns:a16="http://schemas.microsoft.com/office/drawing/2014/main" id="{C9BDDF02-C8B2-3D62-3E7A-02B8CBB4DD6A}"/>
              </a:ext>
            </a:extLst>
          </p:cNvPr>
          <p:cNvSpPr>
            <a:spLocks noGrp="1"/>
          </p:cNvSpPr>
          <p:nvPr>
            <p:ph idx="1"/>
          </p:nvPr>
        </p:nvSpPr>
        <p:spPr>
          <a:xfrm>
            <a:off x="384497" y="1653848"/>
            <a:ext cx="11339256" cy="4510456"/>
          </a:xfrm>
          <a:prstGeom prst="rect">
            <a:avLst/>
          </a:prstGeom>
        </p:spPr>
        <p:txBody>
          <a:bodyPr lIns="0"/>
          <a:lstStyle>
            <a:lvl1pPr marL="288000" indent="-288000">
              <a:buClr>
                <a:schemeClr val="accent1"/>
              </a:buClr>
              <a:buSzPct val="100000"/>
              <a:buFontTx/>
              <a:buBlip>
                <a:blip>
                  <a:extLst>
                    <a:ext uri="{96DAC541-7B7A-43D3-8B79-37D633B846F1}">
                      <asvg:svgBlip xmlns:asvg="http://schemas.microsoft.com/office/drawing/2016/SVG/main" r:embed="rId2"/>
                    </a:ext>
                  </a:extLst>
                </a:blip>
              </a:buBlip>
              <a:defRPr sz="2400">
                <a:solidFill>
                  <a:schemeClr val="tx2"/>
                </a:solidFill>
                <a:latin typeface="+mn-lt"/>
                <a:ea typeface="Roboto" panose="02000000000000000000" pitchFamily="2" charset="0"/>
              </a:defRPr>
            </a:lvl1pPr>
            <a:lvl2pPr marL="576000" indent="-288000">
              <a:buClr>
                <a:schemeClr val="accent2"/>
              </a:buClr>
              <a:buSzPct val="100000"/>
              <a:buFont typeface="Arial" panose="020B0604020202020204" pitchFamily="34" charset="0"/>
              <a:buChar char="•"/>
              <a:defRPr sz="2000">
                <a:solidFill>
                  <a:schemeClr val="tx2"/>
                </a:solidFill>
                <a:latin typeface="+mn-lt"/>
                <a:ea typeface="Roboto" panose="02000000000000000000" pitchFamily="2"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3" name="Text Placeholder 8">
            <a:extLst>
              <a:ext uri="{FF2B5EF4-FFF2-40B4-BE49-F238E27FC236}">
                <a16:creationId xmlns:a16="http://schemas.microsoft.com/office/drawing/2014/main" id="{8A15692A-243E-9048-09E3-7869F348D8DF}"/>
              </a:ext>
            </a:extLst>
          </p:cNvPr>
          <p:cNvSpPr>
            <a:spLocks noGrp="1"/>
          </p:cNvSpPr>
          <p:nvPr>
            <p:ph type="body" sz="quarter" idx="16" hasCustomPrompt="1"/>
          </p:nvPr>
        </p:nvSpPr>
        <p:spPr>
          <a:xfrm>
            <a:off x="339363" y="6586275"/>
            <a:ext cx="11157806" cy="96950"/>
          </a:xfrm>
          <a:prstGeom prst="rect">
            <a:avLst/>
          </a:prstGeom>
          <a:noFill/>
        </p:spPr>
        <p:txBody>
          <a:bodyPr wrap="square" lIns="0" tIns="0" rIns="0" bIns="0" anchor="b" anchorCtr="0">
            <a:spAutoFit/>
          </a:bodyPr>
          <a:lstStyle>
            <a:lvl1pPr marL="0" indent="0" algn="l">
              <a:buNone/>
              <a:defRPr sz="700">
                <a:solidFill>
                  <a:schemeClr val="tx2"/>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extBox 1">
            <a:extLst>
              <a:ext uri="{FF2B5EF4-FFF2-40B4-BE49-F238E27FC236}">
                <a16:creationId xmlns:a16="http://schemas.microsoft.com/office/drawing/2014/main" id="{56294F5A-F6FF-C8AC-4826-4538EACB91E6}"/>
              </a:ext>
            </a:extLst>
          </p:cNvPr>
          <p:cNvSpPr txBox="1"/>
          <p:nvPr userDrawn="1"/>
        </p:nvSpPr>
        <p:spPr>
          <a:xfrm>
            <a:off x="11715728" y="6432171"/>
            <a:ext cx="293670" cy="200055"/>
          </a:xfrm>
          <a:prstGeom prst="rect">
            <a:avLst/>
          </a:prstGeom>
          <a:noFill/>
        </p:spPr>
        <p:txBody>
          <a:bodyPr wrap="none" rtlCol="0">
            <a:spAutoFit/>
          </a:bodyPr>
          <a:lstStyle/>
          <a:p>
            <a:fld id="{FDB995F6-43E2-4FBD-A76E-116392B7736F}" type="slidenum">
              <a:rPr lang="en-CA" sz="700" smtClean="0">
                <a:solidFill>
                  <a:schemeClr val="bg1"/>
                </a:solidFill>
              </a:rPr>
              <a:t>‹#›</a:t>
            </a:fld>
            <a:endParaRPr lang="en-CA" sz="700">
              <a:solidFill>
                <a:schemeClr val="bg1"/>
              </a:solidFill>
            </a:endParaRPr>
          </a:p>
        </p:txBody>
      </p:sp>
    </p:spTree>
    <p:extLst>
      <p:ext uri="{BB962C8B-B14F-4D97-AF65-F5344CB8AC3E}">
        <p14:creationId xmlns:p14="http://schemas.microsoft.com/office/powerpoint/2010/main" val="4218960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3.svg"/><Relationship Id="rId5" Type="http://schemas.openxmlformats.org/officeDocument/2006/relationships/image" Target="../media/image7.png"/><Relationship Id="rId4" Type="http://schemas.openxmlformats.org/officeDocument/2006/relationships/image" Target="../media/image6.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3.svg"/><Relationship Id="rId5" Type="http://schemas.openxmlformats.org/officeDocument/2006/relationships/image" Target="../media/image7.png"/><Relationship Id="rId4" Type="http://schemas.openxmlformats.org/officeDocument/2006/relationships/image" Target="../media/image6.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6.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theme" Target="../theme/theme6.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47496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up of a person&#10;&#10;AI-generated content may be incorrect.">
            <a:extLst>
              <a:ext uri="{FF2B5EF4-FFF2-40B4-BE49-F238E27FC236}">
                <a16:creationId xmlns:a16="http://schemas.microsoft.com/office/drawing/2014/main" id="{B5C71D10-4AB4-D87C-7756-A00ED2A8ED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088B2D3E-DA33-6EDE-DA3E-C86B78EF54F7}"/>
              </a:ext>
            </a:extLst>
          </p:cNvPr>
          <p:cNvGrpSpPr/>
          <p:nvPr userDrawn="1"/>
        </p:nvGrpSpPr>
        <p:grpSpPr>
          <a:xfrm>
            <a:off x="9736667" y="382992"/>
            <a:ext cx="2067826" cy="405579"/>
            <a:chOff x="9266755" y="290826"/>
            <a:chExt cx="2537738" cy="497746"/>
          </a:xfrm>
        </p:grpSpPr>
        <p:pic>
          <p:nvPicPr>
            <p:cNvPr id="3" name="Picture 2" descr="A blue text on a black background&#10;&#10;AI-generated content may be incorrect.">
              <a:extLst>
                <a:ext uri="{FF2B5EF4-FFF2-40B4-BE49-F238E27FC236}">
                  <a16:creationId xmlns:a16="http://schemas.microsoft.com/office/drawing/2014/main" id="{0906CE5F-DFD9-E688-00D9-00986C85AB7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88857" y="321403"/>
              <a:ext cx="615636" cy="436592"/>
            </a:xfrm>
            <a:prstGeom prst="rect">
              <a:avLst/>
            </a:prstGeom>
          </p:spPr>
        </p:pic>
        <p:pic>
          <p:nvPicPr>
            <p:cNvPr id="2" name="Graphic 1">
              <a:extLst>
                <a:ext uri="{FF2B5EF4-FFF2-40B4-BE49-F238E27FC236}">
                  <a16:creationId xmlns:a16="http://schemas.microsoft.com/office/drawing/2014/main" id="{E6AAA894-BB5D-F82E-F0D4-3FCF9C8F17FF}"/>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266755" y="364435"/>
              <a:ext cx="1674296" cy="393560"/>
            </a:xfrm>
            <a:prstGeom prst="rect">
              <a:avLst/>
            </a:prstGeom>
          </p:spPr>
        </p:pic>
        <p:cxnSp>
          <p:nvCxnSpPr>
            <p:cNvPr id="6" name="Straight Connector 5">
              <a:extLst>
                <a:ext uri="{FF2B5EF4-FFF2-40B4-BE49-F238E27FC236}">
                  <a16:creationId xmlns:a16="http://schemas.microsoft.com/office/drawing/2014/main" id="{6D69F545-2D66-F499-1BD3-BBABEF870CC9}"/>
                </a:ext>
              </a:extLst>
            </p:cNvPr>
            <p:cNvCxnSpPr>
              <a:cxnSpLocks/>
            </p:cNvCxnSpPr>
            <p:nvPr userDrawn="1"/>
          </p:nvCxnSpPr>
          <p:spPr>
            <a:xfrm>
              <a:off x="11049000" y="290826"/>
              <a:ext cx="0" cy="497746"/>
            </a:xfrm>
            <a:prstGeom prst="line">
              <a:avLst/>
            </a:prstGeom>
            <a:ln w="9525">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81812426"/>
      </p:ext>
    </p:extLst>
  </p:cSld>
  <p:clrMap bg1="lt1" tx1="dk1" bg2="lt2" tx2="dk2" accent1="accent1" accent2="accent2" accent3="accent3" accent4="accent4" accent5="accent5" accent6="accent6" hlink="hlink" folHlink="folHlink"/>
  <p:sldLayoutIdLst>
    <p:sldLayoutId id="2147483744" r:id="rId1"/>
    <p:sldLayoutId id="214748374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up of a person&#10;&#10;AI-generated content may be incorrect.">
            <a:extLst>
              <a:ext uri="{FF2B5EF4-FFF2-40B4-BE49-F238E27FC236}">
                <a16:creationId xmlns:a16="http://schemas.microsoft.com/office/drawing/2014/main" id="{B5C71D10-4AB4-D87C-7756-A00ED2A8ED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blue text on a black background&#10;&#10;AI-generated content may be incorrect.">
            <a:extLst>
              <a:ext uri="{FF2B5EF4-FFF2-40B4-BE49-F238E27FC236}">
                <a16:creationId xmlns:a16="http://schemas.microsoft.com/office/drawing/2014/main" id="{0906CE5F-DFD9-E688-00D9-00986C85AB7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17418" y="233006"/>
            <a:ext cx="740285" cy="524990"/>
          </a:xfrm>
          <a:prstGeom prst="rect">
            <a:avLst/>
          </a:prstGeom>
        </p:spPr>
      </p:pic>
      <p:pic>
        <p:nvPicPr>
          <p:cNvPr id="6" name="Graphic 5">
            <a:extLst>
              <a:ext uri="{FF2B5EF4-FFF2-40B4-BE49-F238E27FC236}">
                <a16:creationId xmlns:a16="http://schemas.microsoft.com/office/drawing/2014/main" id="{EC0F0967-E211-9B2B-08A4-973A6D38C211}"/>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0490200" y="786520"/>
            <a:ext cx="1369884" cy="322005"/>
          </a:xfrm>
          <a:prstGeom prst="rect">
            <a:avLst/>
          </a:prstGeom>
        </p:spPr>
      </p:pic>
    </p:spTree>
    <p:extLst>
      <p:ext uri="{BB962C8B-B14F-4D97-AF65-F5344CB8AC3E}">
        <p14:creationId xmlns:p14="http://schemas.microsoft.com/office/powerpoint/2010/main" val="1862232219"/>
      </p:ext>
    </p:extLst>
  </p:cSld>
  <p:clrMap bg1="lt1" tx1="dk1" bg2="lt2" tx2="dk2" accent1="accent1" accent2="accent2" accent3="accent3" accent4="accent4" accent5="accent5" accent6="accent6" hlink="hlink" folHlink="folHlink"/>
  <p:sldLayoutIdLst>
    <p:sldLayoutId id="2147483747" r:id="rId1"/>
    <p:sldLayoutId id="214748374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307491"/>
      </p:ext>
    </p:extLst>
  </p:cSld>
  <p:clrMap bg1="lt1" tx1="dk1" bg2="lt2" tx2="dk2" accent1="accent1" accent2="accent2" accent3="accent3" accent4="accent4" accent5="accent5" accent6="accent6" hlink="hlink" folHlink="folHlink"/>
  <p:sldLayoutIdLst>
    <p:sldLayoutId id="2147483671" r:id="rId1"/>
    <p:sldLayoutId id="2147483706" r:id="rId2"/>
    <p:sldLayoutId id="2147483715" r:id="rId3"/>
    <p:sldLayoutId id="2147483708" r:id="rId4"/>
    <p:sldLayoutId id="214748371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up of a person&#10;&#10;AI-generated content may be incorrect.">
            <a:extLst>
              <a:ext uri="{FF2B5EF4-FFF2-40B4-BE49-F238E27FC236}">
                <a16:creationId xmlns:a16="http://schemas.microsoft.com/office/drawing/2014/main" id="{B5C71D10-4AB4-D87C-7756-A00ED2A8EDD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5026700"/>
      </p:ext>
    </p:extLst>
  </p:cSld>
  <p:clrMap bg1="lt1" tx1="dk1" bg2="lt2" tx2="dk2" accent1="accent1" accent2="accent2" accent3="accent3" accent4="accent4" accent5="accent5" accent6="accent6" hlink="hlink" folHlink="folHlink"/>
  <p:sldLayoutIdLst>
    <p:sldLayoutId id="2147483707" r:id="rId1"/>
    <p:sldLayoutId id="2147483683" r:id="rId2"/>
    <p:sldLayoutId id="214748371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587" y="593367"/>
            <a:ext cx="1136042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7" name="Google Shape;7;p1"/>
          <p:cNvSpPr txBox="1">
            <a:spLocks noGrp="1"/>
          </p:cNvSpPr>
          <p:nvPr>
            <p:ph type="body" idx="1"/>
          </p:nvPr>
        </p:nvSpPr>
        <p:spPr>
          <a:xfrm>
            <a:off x="415587" y="1536633"/>
            <a:ext cx="1136042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8" name="Google Shape;8;p1"/>
          <p:cNvSpPr txBox="1">
            <a:spLocks noGrp="1"/>
          </p:cNvSpPr>
          <p:nvPr>
            <p:ph type="sldNum" idx="12"/>
          </p:nvPr>
        </p:nvSpPr>
        <p:spPr>
          <a:xfrm>
            <a:off x="11296251" y="6217622"/>
            <a:ext cx="731605"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57589936"/>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3.svg"/><Relationship Id="rId5" Type="http://schemas.openxmlformats.org/officeDocument/2006/relationships/image" Target="../media/image32.sv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38.gif"/><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2.svg"/><Relationship Id="rId5" Type="http://schemas.openxmlformats.org/officeDocument/2006/relationships/image" Target="../media/image41.svg"/><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hyperlink" Target="https://vimeo.com/1133979942/a2e2d2ec76?share=copy&amp;fl=sv&amp;fe=c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51.svg"/><Relationship Id="rId4" Type="http://schemas.openxmlformats.org/officeDocument/2006/relationships/image" Target="../media/image50.sv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hyperlink" Target="https://vimeo.com/1133980172/f220d1353b?share=copy&amp;fl=sv&amp;fe=ci" TargetMode="External"/><Relationship Id="rId5" Type="http://schemas.openxmlformats.org/officeDocument/2006/relationships/image" Target="../media/image53.png"/><Relationship Id="rId10" Type="http://schemas.openxmlformats.org/officeDocument/2006/relationships/hyperlink" Target="https://vimeo.com/1133978819/567cbf60ae?share=copy&amp;fl=sv&amp;fe=ci" TargetMode="External"/><Relationship Id="rId4" Type="http://schemas.openxmlformats.org/officeDocument/2006/relationships/hyperlink" Target="https://vimeo.com/1134223509/a3b85ab5bc?share=copy&amp;fl=sv&amp;fe=ci" TargetMode="External"/><Relationship Id="rId9" Type="http://schemas.openxmlformats.org/officeDocument/2006/relationships/hyperlink" Target="https://vimeo.com/1133979187/6e8e69bffb?share=copy&amp;fl=sv&amp;fe=ci"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57.svg"/><Relationship Id="rId4" Type="http://schemas.openxmlformats.org/officeDocument/2006/relationships/image" Target="../media/image56.svg"/></Relationships>
</file>

<file path=ppt/slides/_rels/slide26.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8.svg"/><Relationship Id="rId7" Type="http://schemas.openxmlformats.org/officeDocument/2006/relationships/image" Target="../media/image61.sv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60.svg"/><Relationship Id="rId5" Type="http://schemas.openxmlformats.org/officeDocument/2006/relationships/image" Target="../media/image59.sv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sv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8.svg"/></Relationships>
</file>

<file path=ppt/slides/_rels/slide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65.pn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57.sv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70.png"/><Relationship Id="rId4" Type="http://schemas.openxmlformats.org/officeDocument/2006/relationships/image" Target="../media/image8.svg"/></Relationships>
</file>

<file path=ppt/slides/_rels/slide32.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8.svg"/></Relationships>
</file>

<file path=ppt/slides/_rels/slide33.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8.svg"/><Relationship Id="rId4" Type="http://schemas.openxmlformats.org/officeDocument/2006/relationships/image" Target="../media/image57.sv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6.sv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57.sv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77.png"/><Relationship Id="rId4" Type="http://schemas.openxmlformats.org/officeDocument/2006/relationships/image" Target="../media/image8.svg"/></Relationships>
</file>

<file path=ppt/slides/_rels/slide36.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hyperlink" Target="https://vimeo.com/1133978637/e97367381d?share=copy&amp;fl=sv&amp;fe=ci" TargetMode="External"/><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hyperlink" Target="https://vimeo.com/1133979736/7cd4f53e5d?share=copy&amp;fl=sv&amp;fe=ci" TargetMode="External"/><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svg"/><Relationship Id="rId1" Type="http://schemas.openxmlformats.org/officeDocument/2006/relationships/slideLayout" Target="../slideLayouts/slideLayout8.xml"/><Relationship Id="rId5" Type="http://schemas.openxmlformats.org/officeDocument/2006/relationships/image" Target="../media/image87.svg"/><Relationship Id="rId4" Type="http://schemas.openxmlformats.org/officeDocument/2006/relationships/image" Target="../media/image86.sv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hyperlink" Target="https://vimeo.com/1133979440/b5d6aab32d?share=copy&amp;fl=sv&amp;fe=ci"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vimeo.com/1133980431/8529053f10?share=copy&amp;fl=sv&amp;fe=ci" TargetMode="External"/><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svg"/><Relationship Id="rId7" Type="http://schemas.openxmlformats.org/officeDocument/2006/relationships/image" Target="../media/image94.sv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93.svg"/><Relationship Id="rId5" Type="http://schemas.openxmlformats.org/officeDocument/2006/relationships/image" Target="../media/image92.svg"/><Relationship Id="rId4" Type="http://schemas.openxmlformats.org/officeDocument/2006/relationships/image" Target="../media/image91.svg"/><Relationship Id="rId9" Type="http://schemas.openxmlformats.org/officeDocument/2006/relationships/image" Target="../media/image96.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8.svg"/><Relationship Id="rId1" Type="http://schemas.openxmlformats.org/officeDocument/2006/relationships/slideLayout" Target="../slideLayouts/slideLayout8.xml"/><Relationship Id="rId4" Type="http://schemas.openxmlformats.org/officeDocument/2006/relationships/image" Target="../media/image98.svg"/></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8.xml"/><Relationship Id="rId5" Type="http://schemas.openxmlformats.org/officeDocument/2006/relationships/image" Target="../media/image102.png"/><Relationship Id="rId4" Type="http://schemas.openxmlformats.org/officeDocument/2006/relationships/image" Target="../media/image101.svg"/></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3.png"/><Relationship Id="rId1" Type="http://schemas.openxmlformats.org/officeDocument/2006/relationships/slideLayout" Target="../slideLayouts/slideLayout8.xml"/><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hyperlink" Target="https://vimeo.com/1171092076/c8b2b1644d" TargetMode="External"/><Relationship Id="rId2" Type="http://schemas.openxmlformats.org/officeDocument/2006/relationships/image" Target="../media/image106.png"/><Relationship Id="rId1" Type="http://schemas.openxmlformats.org/officeDocument/2006/relationships/slideLayout" Target="../slideLayouts/slideLayout8.xml"/><Relationship Id="rId5" Type="http://schemas.openxmlformats.org/officeDocument/2006/relationships/hyperlink" Target="https://vimeo.com/1171092301/ddd0a9b35b" TargetMode="External"/><Relationship Id="rId4" Type="http://schemas.openxmlformats.org/officeDocument/2006/relationships/image" Target="../media/image107.png"/></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vimeo.com/1133979301/56815d9628?share=copy&amp;fl=sv&amp;fe=ci" TargetMode="Externa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9.sv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8.sv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57.sv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117.png"/><Relationship Id="rId3" Type="http://schemas.openxmlformats.org/officeDocument/2006/relationships/hyperlink" Target="https://als.ca/resource/referals-early-referral-tool/" TargetMode="External"/><Relationship Id="rId7" Type="http://schemas.openxmlformats.org/officeDocument/2006/relationships/image" Target="../media/image46.png"/><Relationship Id="rId12" Type="http://schemas.openxmlformats.org/officeDocument/2006/relationships/image" Target="../media/image116.png"/><Relationship Id="rId2" Type="http://schemas.openxmlformats.org/officeDocument/2006/relationships/image" Target="../media/image111.png"/><Relationship Id="rId16" Type="http://schemas.openxmlformats.org/officeDocument/2006/relationships/image" Target="../media/image120.png"/><Relationship Id="rId1" Type="http://schemas.openxmlformats.org/officeDocument/2006/relationships/slideLayout" Target="../slideLayouts/slideLayout8.xml"/><Relationship Id="rId6" Type="http://schemas.openxmlformats.org/officeDocument/2006/relationships/hyperlink" Target="https://www.mndaustralia.org.au/mnd-connect/for-health-professionals-service-providers/diagnosing-mnd" TargetMode="External"/><Relationship Id="rId11" Type="http://schemas.openxmlformats.org/officeDocument/2006/relationships/image" Target="../media/image115.png"/><Relationship Id="rId5" Type="http://schemas.openxmlformats.org/officeDocument/2006/relationships/hyperlink" Target="https://www.mndassociation.org/professionals/management-of-mnd/management-by-specific-professions/information-for-gps/red-flag-diagnosis-tool" TargetMode="External"/><Relationship Id="rId15" Type="http://schemas.openxmlformats.org/officeDocument/2006/relationships/image" Target="../media/image119.png"/><Relationship Id="rId10" Type="http://schemas.openxmlformats.org/officeDocument/2006/relationships/image" Target="../media/image114.svg"/><Relationship Id="rId4" Type="http://schemas.openxmlformats.org/officeDocument/2006/relationships/hyperlink" Target="https://www.als.org/thinkals/thinkals-tool" TargetMode="External"/><Relationship Id="rId9" Type="http://schemas.openxmlformats.org/officeDocument/2006/relationships/image" Target="../media/image113.svg"/><Relationship Id="rId14" Type="http://schemas.openxmlformats.org/officeDocument/2006/relationships/image" Target="../media/image118.png"/></Relationships>
</file>

<file path=ppt/slides/_rels/slide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hyperlink" Target="https://vimeo.com/1101306241/937b87709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1BEDBE-7918-94E4-53CF-8E5D541AE023}"/>
              </a:ext>
            </a:extLst>
          </p:cNvPr>
          <p:cNvSpPr txBox="1"/>
          <p:nvPr/>
        </p:nvSpPr>
        <p:spPr>
          <a:xfrm>
            <a:off x="4684705" y="3259723"/>
            <a:ext cx="692888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600" b="1" noProof="0">
                <a:solidFill>
                  <a:schemeClr val="accent1"/>
                </a:solidFill>
              </a:rPr>
              <a:t>A Call to Action to Refer Early Across Diverse Healthcare Settings</a:t>
            </a:r>
            <a:endParaRPr lang="en-CA" sz="1200" noProof="0">
              <a:solidFill>
                <a:schemeClr val="accent1"/>
              </a:solidFill>
            </a:endParaRPr>
          </a:p>
        </p:txBody>
      </p:sp>
    </p:spTree>
    <p:extLst>
      <p:ext uri="{BB962C8B-B14F-4D97-AF65-F5344CB8AC3E}">
        <p14:creationId xmlns:p14="http://schemas.microsoft.com/office/powerpoint/2010/main" val="2382858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63B06-976F-F89B-E5F5-289CB80DF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D428F2-D408-267D-6ABA-A38F8C32DD6A}"/>
              </a:ext>
            </a:extLst>
          </p:cNvPr>
          <p:cNvSpPr>
            <a:spLocks noGrp="1"/>
          </p:cNvSpPr>
          <p:nvPr>
            <p:ph type="title"/>
          </p:nvPr>
        </p:nvSpPr>
        <p:spPr>
          <a:xfrm>
            <a:off x="360000" y="360000"/>
            <a:ext cx="10192217" cy="535531"/>
          </a:xfrm>
        </p:spPr>
        <p:txBody>
          <a:bodyPr wrap="square" lIns="0" tIns="45720" rIns="91440" bIns="45720" anchor="ctr" anchorCtr="0">
            <a:normAutofit/>
          </a:bodyPr>
          <a:lstStyle/>
          <a:p>
            <a:r>
              <a:rPr lang="en-CA" sz="2600" noProof="0">
                <a:latin typeface="+mj-lt"/>
                <a:ea typeface="Open Sans Semibold"/>
                <a:cs typeface="Open Sans Semibold"/>
              </a:rPr>
              <a:t>ALS/MND Diagnosis </a:t>
            </a:r>
            <a:r>
              <a:rPr lang="en-CA" sz="2600">
                <a:latin typeface="+mj-lt"/>
                <a:ea typeface="Open Sans Semibold"/>
                <a:cs typeface="Open Sans Semibold"/>
              </a:rPr>
              <a:t>is</a:t>
            </a:r>
            <a:r>
              <a:rPr lang="en-CA" sz="2600" noProof="0">
                <a:latin typeface="+mj-lt"/>
                <a:ea typeface="Open Sans Semibold"/>
                <a:cs typeface="Open Sans Semibold"/>
              </a:rPr>
              <a:t> Often Delayed by Over a Year</a:t>
            </a:r>
          </a:p>
        </p:txBody>
      </p:sp>
      <p:sp>
        <p:nvSpPr>
          <p:cNvPr id="5" name="Text Placeholder 4">
            <a:extLst>
              <a:ext uri="{FF2B5EF4-FFF2-40B4-BE49-F238E27FC236}">
                <a16:creationId xmlns:a16="http://schemas.microsoft.com/office/drawing/2014/main" id="{9E9CD522-8DFF-84C6-8839-C28F9F494FFB}"/>
              </a:ext>
            </a:extLst>
          </p:cNvPr>
          <p:cNvSpPr>
            <a:spLocks noGrp="1"/>
          </p:cNvSpPr>
          <p:nvPr>
            <p:ph type="body" sz="quarter" idx="16"/>
          </p:nvPr>
        </p:nvSpPr>
        <p:spPr>
          <a:xfrm>
            <a:off x="339363" y="6461626"/>
            <a:ext cx="11157806" cy="221599"/>
          </a:xfrm>
        </p:spPr>
        <p:txBody>
          <a:bodyPr/>
          <a:lstStyle/>
          <a:p>
            <a:pPr>
              <a:spcBef>
                <a:spcPts val="0"/>
              </a:spcBef>
            </a:pPr>
            <a:r>
              <a:rPr lang="en-CA" sz="800"/>
              <a:t>ALS, amyotrophic lateral sclerosis; MND, motor neuron disease</a:t>
            </a:r>
          </a:p>
          <a:p>
            <a:pPr>
              <a:spcBef>
                <a:spcPts val="0"/>
              </a:spcBef>
            </a:pPr>
            <a:r>
              <a:rPr lang="en-CA" sz="800"/>
              <a:t>Adapted from: Richards D, et al. J Neurol Sci. 2020;417:117054.</a:t>
            </a:r>
          </a:p>
        </p:txBody>
      </p:sp>
      <p:sp>
        <p:nvSpPr>
          <p:cNvPr id="10" name="TextBox 9">
            <a:extLst>
              <a:ext uri="{FF2B5EF4-FFF2-40B4-BE49-F238E27FC236}">
                <a16:creationId xmlns:a16="http://schemas.microsoft.com/office/drawing/2014/main" id="{AB56C7DC-B192-1E7F-7920-9626B9DBA601}"/>
              </a:ext>
            </a:extLst>
          </p:cNvPr>
          <p:cNvSpPr txBox="1"/>
          <p:nvPr/>
        </p:nvSpPr>
        <p:spPr>
          <a:xfrm>
            <a:off x="999891" y="1230414"/>
            <a:ext cx="10192217" cy="400110"/>
          </a:xfrm>
          <a:prstGeom prst="rect">
            <a:avLst/>
          </a:prstGeom>
          <a:noFill/>
        </p:spPr>
        <p:txBody>
          <a:bodyPr wrap="square">
            <a:spAutoFit/>
          </a:bodyPr>
          <a:lstStyle/>
          <a:p>
            <a:pPr algn="ctr"/>
            <a:r>
              <a:rPr lang="en-CA" sz="2000" b="1" i="0" u="none" strike="noStrike" baseline="0" noProof="0">
                <a:solidFill>
                  <a:schemeClr val="accent3"/>
                </a:solidFill>
              </a:rPr>
              <a:t>Pathway to ALS/MND diagnosis from first symptom onset to final diagnosis</a:t>
            </a:r>
            <a:endParaRPr lang="en-CA" sz="2000" b="1" noProof="0">
              <a:solidFill>
                <a:schemeClr val="accent3"/>
              </a:solidFill>
            </a:endParaRPr>
          </a:p>
        </p:txBody>
      </p:sp>
      <p:sp>
        <p:nvSpPr>
          <p:cNvPr id="26" name="TextBox 25">
            <a:extLst>
              <a:ext uri="{FF2B5EF4-FFF2-40B4-BE49-F238E27FC236}">
                <a16:creationId xmlns:a16="http://schemas.microsoft.com/office/drawing/2014/main" id="{E3FC0DB1-CC70-A7BC-A42C-9C4435512CBA}"/>
              </a:ext>
            </a:extLst>
          </p:cNvPr>
          <p:cNvSpPr txBox="1"/>
          <p:nvPr/>
        </p:nvSpPr>
        <p:spPr>
          <a:xfrm>
            <a:off x="6756400" y="1749259"/>
            <a:ext cx="3594100" cy="830997"/>
          </a:xfrm>
          <a:prstGeom prst="rect">
            <a:avLst/>
          </a:prstGeom>
          <a:noFill/>
        </p:spPr>
        <p:txBody>
          <a:bodyPr wrap="square" lIns="91440" tIns="45720" rIns="91440" bIns="45720" rtlCol="0" anchor="t">
            <a:spAutoFit/>
          </a:bodyPr>
          <a:lstStyle/>
          <a:p>
            <a:pPr algn="ctr"/>
            <a:r>
              <a:rPr lang="en-CA" sz="1600" noProof="0"/>
              <a:t>Other specialists (</a:t>
            </a:r>
            <a:r>
              <a:rPr lang="en-CA" sz="1600"/>
              <a:t>e.g.,</a:t>
            </a:r>
            <a:r>
              <a:rPr lang="en-CA" sz="1600" noProof="0"/>
              <a:t> otorhinolaryngologist, orthopedist, rheumatologist, neurosurgeon)</a:t>
            </a:r>
          </a:p>
        </p:txBody>
      </p:sp>
      <p:sp>
        <p:nvSpPr>
          <p:cNvPr id="27" name="TextBox 26">
            <a:extLst>
              <a:ext uri="{FF2B5EF4-FFF2-40B4-BE49-F238E27FC236}">
                <a16:creationId xmlns:a16="http://schemas.microsoft.com/office/drawing/2014/main" id="{231327E0-03A0-4185-105B-6A6AA78C5822}"/>
              </a:ext>
            </a:extLst>
          </p:cNvPr>
          <p:cNvSpPr txBox="1"/>
          <p:nvPr/>
        </p:nvSpPr>
        <p:spPr>
          <a:xfrm>
            <a:off x="4974358" y="2114233"/>
            <a:ext cx="1168400" cy="338554"/>
          </a:xfrm>
          <a:prstGeom prst="rect">
            <a:avLst/>
          </a:prstGeom>
          <a:noFill/>
        </p:spPr>
        <p:txBody>
          <a:bodyPr wrap="square" rtlCol="0">
            <a:spAutoFit/>
          </a:bodyPr>
          <a:lstStyle/>
          <a:p>
            <a:pPr algn="ctr"/>
            <a:r>
              <a:rPr lang="en-CA" sz="1600" noProof="0"/>
              <a:t>~40%</a:t>
            </a:r>
            <a:endParaRPr lang="en-CA" sz="1600" baseline="30000" noProof="0"/>
          </a:p>
        </p:txBody>
      </p:sp>
      <p:sp>
        <p:nvSpPr>
          <p:cNvPr id="28" name="TextBox 27">
            <a:extLst>
              <a:ext uri="{FF2B5EF4-FFF2-40B4-BE49-F238E27FC236}">
                <a16:creationId xmlns:a16="http://schemas.microsoft.com/office/drawing/2014/main" id="{1B3B9607-E843-2406-20FE-ED4DE5F6C065}"/>
              </a:ext>
            </a:extLst>
          </p:cNvPr>
          <p:cNvSpPr txBox="1"/>
          <p:nvPr/>
        </p:nvSpPr>
        <p:spPr>
          <a:xfrm>
            <a:off x="5558558" y="3258128"/>
            <a:ext cx="1168400" cy="338554"/>
          </a:xfrm>
          <a:prstGeom prst="rect">
            <a:avLst/>
          </a:prstGeom>
          <a:noFill/>
        </p:spPr>
        <p:txBody>
          <a:bodyPr wrap="square" rtlCol="0">
            <a:spAutoFit/>
          </a:bodyPr>
          <a:lstStyle/>
          <a:p>
            <a:pPr algn="ctr"/>
            <a:r>
              <a:rPr lang="en-CA" sz="1600" noProof="0"/>
              <a:t>~60%</a:t>
            </a:r>
            <a:endParaRPr lang="en-CA" sz="1600" baseline="30000" noProof="0"/>
          </a:p>
        </p:txBody>
      </p:sp>
      <p:sp>
        <p:nvSpPr>
          <p:cNvPr id="29" name="TextBox 28">
            <a:extLst>
              <a:ext uri="{FF2B5EF4-FFF2-40B4-BE49-F238E27FC236}">
                <a16:creationId xmlns:a16="http://schemas.microsoft.com/office/drawing/2014/main" id="{661DBED0-294A-C43D-C062-8B2E4DA71F3C}"/>
              </a:ext>
            </a:extLst>
          </p:cNvPr>
          <p:cNvSpPr txBox="1"/>
          <p:nvPr/>
        </p:nvSpPr>
        <p:spPr>
          <a:xfrm>
            <a:off x="644132" y="4443720"/>
            <a:ext cx="2181702" cy="584775"/>
          </a:xfrm>
          <a:prstGeom prst="rect">
            <a:avLst/>
          </a:prstGeom>
          <a:noFill/>
        </p:spPr>
        <p:txBody>
          <a:bodyPr wrap="square" rtlCol="0">
            <a:spAutoFit/>
          </a:bodyPr>
          <a:lstStyle/>
          <a:p>
            <a:pPr algn="ctr"/>
            <a:r>
              <a:rPr lang="en-CA" sz="1600" noProof="0"/>
              <a:t>First symptom onset noted by patient</a:t>
            </a:r>
            <a:endParaRPr lang="en-CA" sz="1600" baseline="30000" noProof="0"/>
          </a:p>
        </p:txBody>
      </p:sp>
      <p:sp>
        <p:nvSpPr>
          <p:cNvPr id="30" name="TextBox 29">
            <a:extLst>
              <a:ext uri="{FF2B5EF4-FFF2-40B4-BE49-F238E27FC236}">
                <a16:creationId xmlns:a16="http://schemas.microsoft.com/office/drawing/2014/main" id="{69EAD10D-053B-C950-C157-C0540D2051B8}"/>
              </a:ext>
            </a:extLst>
          </p:cNvPr>
          <p:cNvSpPr txBox="1"/>
          <p:nvPr/>
        </p:nvSpPr>
        <p:spPr>
          <a:xfrm>
            <a:off x="3671368" y="4443720"/>
            <a:ext cx="1873941" cy="584775"/>
          </a:xfrm>
          <a:prstGeom prst="rect">
            <a:avLst/>
          </a:prstGeom>
          <a:noFill/>
        </p:spPr>
        <p:txBody>
          <a:bodyPr wrap="square" rtlCol="0">
            <a:spAutoFit/>
          </a:bodyPr>
          <a:lstStyle/>
          <a:p>
            <a:pPr algn="ctr"/>
            <a:r>
              <a:rPr lang="en-CA" sz="1600" noProof="0"/>
              <a:t>First presentation to physician</a:t>
            </a:r>
            <a:endParaRPr lang="en-CA" sz="1600" baseline="30000" noProof="0"/>
          </a:p>
        </p:txBody>
      </p:sp>
      <p:sp>
        <p:nvSpPr>
          <p:cNvPr id="31" name="TextBox 30">
            <a:extLst>
              <a:ext uri="{FF2B5EF4-FFF2-40B4-BE49-F238E27FC236}">
                <a16:creationId xmlns:a16="http://schemas.microsoft.com/office/drawing/2014/main" id="{2D706698-F7CA-7461-36CB-96AB18C6D88D}"/>
              </a:ext>
            </a:extLst>
          </p:cNvPr>
          <p:cNvSpPr txBox="1"/>
          <p:nvPr/>
        </p:nvSpPr>
        <p:spPr>
          <a:xfrm>
            <a:off x="6289979" y="4100116"/>
            <a:ext cx="1873941" cy="338554"/>
          </a:xfrm>
          <a:prstGeom prst="rect">
            <a:avLst/>
          </a:prstGeom>
          <a:noFill/>
        </p:spPr>
        <p:txBody>
          <a:bodyPr wrap="square" rtlCol="0">
            <a:spAutoFit/>
          </a:bodyPr>
          <a:lstStyle/>
          <a:p>
            <a:pPr algn="ctr"/>
            <a:r>
              <a:rPr lang="en-CA" sz="1600" noProof="0"/>
              <a:t>Neurologist</a:t>
            </a:r>
            <a:endParaRPr lang="en-CA" sz="1600" baseline="30000" noProof="0"/>
          </a:p>
        </p:txBody>
      </p:sp>
      <p:sp>
        <p:nvSpPr>
          <p:cNvPr id="32" name="TextBox 31">
            <a:extLst>
              <a:ext uri="{FF2B5EF4-FFF2-40B4-BE49-F238E27FC236}">
                <a16:creationId xmlns:a16="http://schemas.microsoft.com/office/drawing/2014/main" id="{08F48533-4712-67B7-EB12-CCB211652A7F}"/>
              </a:ext>
            </a:extLst>
          </p:cNvPr>
          <p:cNvSpPr txBox="1"/>
          <p:nvPr/>
        </p:nvSpPr>
        <p:spPr>
          <a:xfrm>
            <a:off x="9247146" y="4106689"/>
            <a:ext cx="1873941" cy="338554"/>
          </a:xfrm>
          <a:prstGeom prst="rect">
            <a:avLst/>
          </a:prstGeom>
          <a:noFill/>
        </p:spPr>
        <p:txBody>
          <a:bodyPr wrap="square" rtlCol="0">
            <a:spAutoFit/>
          </a:bodyPr>
          <a:lstStyle/>
          <a:p>
            <a:pPr algn="ctr"/>
            <a:r>
              <a:rPr lang="en-CA" sz="1600" noProof="0"/>
              <a:t>Formal diagnosis</a:t>
            </a:r>
            <a:endParaRPr lang="en-CA" sz="1600" baseline="30000" noProof="0"/>
          </a:p>
        </p:txBody>
      </p:sp>
      <p:sp>
        <p:nvSpPr>
          <p:cNvPr id="33" name="Oval 32">
            <a:extLst>
              <a:ext uri="{FF2B5EF4-FFF2-40B4-BE49-F238E27FC236}">
                <a16:creationId xmlns:a16="http://schemas.microsoft.com/office/drawing/2014/main" id="{7ED11DB1-07D0-C2B9-F085-798AE0FF3BCB}"/>
              </a:ext>
            </a:extLst>
          </p:cNvPr>
          <p:cNvSpPr/>
          <p:nvPr/>
        </p:nvSpPr>
        <p:spPr>
          <a:xfrm>
            <a:off x="5937725" y="2035602"/>
            <a:ext cx="449116" cy="449116"/>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noProof="0"/>
              <a:t>B</a:t>
            </a:r>
          </a:p>
        </p:txBody>
      </p:sp>
      <p:sp>
        <p:nvSpPr>
          <p:cNvPr id="34" name="Oval 33">
            <a:extLst>
              <a:ext uri="{FF2B5EF4-FFF2-40B4-BE49-F238E27FC236}">
                <a16:creationId xmlns:a16="http://schemas.microsoft.com/office/drawing/2014/main" id="{59E864F0-7AAA-CC28-BFE8-EF788937EEC4}"/>
              </a:ext>
            </a:extLst>
          </p:cNvPr>
          <p:cNvSpPr/>
          <p:nvPr/>
        </p:nvSpPr>
        <p:spPr>
          <a:xfrm>
            <a:off x="7270491" y="2829677"/>
            <a:ext cx="449116" cy="449116"/>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noProof="0"/>
              <a:t>C</a:t>
            </a:r>
          </a:p>
        </p:txBody>
      </p:sp>
      <p:sp>
        <p:nvSpPr>
          <p:cNvPr id="35" name="Oval 34">
            <a:extLst>
              <a:ext uri="{FF2B5EF4-FFF2-40B4-BE49-F238E27FC236}">
                <a16:creationId xmlns:a16="http://schemas.microsoft.com/office/drawing/2014/main" id="{2754681E-EFB2-83F3-C46B-F7EC38B95EF3}"/>
              </a:ext>
            </a:extLst>
          </p:cNvPr>
          <p:cNvSpPr/>
          <p:nvPr/>
        </p:nvSpPr>
        <p:spPr>
          <a:xfrm>
            <a:off x="5918200" y="3623841"/>
            <a:ext cx="449116" cy="449116"/>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noProof="0"/>
              <a:t>A</a:t>
            </a:r>
          </a:p>
        </p:txBody>
      </p:sp>
      <p:cxnSp>
        <p:nvCxnSpPr>
          <p:cNvPr id="37" name="Straight Arrow Connector 36">
            <a:extLst>
              <a:ext uri="{FF2B5EF4-FFF2-40B4-BE49-F238E27FC236}">
                <a16:creationId xmlns:a16="http://schemas.microsoft.com/office/drawing/2014/main" id="{02D26D76-5DD0-8057-6CF0-AF07C0A2640E}"/>
              </a:ext>
            </a:extLst>
          </p:cNvPr>
          <p:cNvCxnSpPr>
            <a:cxnSpLocks/>
          </p:cNvCxnSpPr>
          <p:nvPr/>
        </p:nvCxnSpPr>
        <p:spPr>
          <a:xfrm>
            <a:off x="7040481" y="2775951"/>
            <a:ext cx="0" cy="1277004"/>
          </a:xfrm>
          <a:prstGeom prst="straightConnector1">
            <a:avLst/>
          </a:prstGeom>
          <a:ln w="63500">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A974DF4-244D-754D-1E30-F4127B17E0DF}"/>
              </a:ext>
            </a:extLst>
          </p:cNvPr>
          <p:cNvCxnSpPr>
            <a:cxnSpLocks/>
            <a:stCxn id="43" idx="6"/>
          </p:cNvCxnSpPr>
          <p:nvPr/>
        </p:nvCxnSpPr>
        <p:spPr>
          <a:xfrm>
            <a:off x="1802971" y="4260570"/>
            <a:ext cx="4831108" cy="2696"/>
          </a:xfrm>
          <a:prstGeom prst="straightConnector1">
            <a:avLst/>
          </a:prstGeom>
          <a:ln w="63500">
            <a:prstDash val="solid"/>
            <a:tailEnd type="triangle"/>
          </a:ln>
        </p:spPr>
        <p:style>
          <a:lnRef idx="2">
            <a:schemeClr val="accent1"/>
          </a:lnRef>
          <a:fillRef idx="0">
            <a:schemeClr val="accent1"/>
          </a:fillRef>
          <a:effectRef idx="1">
            <a:schemeClr val="accent1"/>
          </a:effectRef>
          <a:fontRef idx="minor">
            <a:schemeClr val="tx1"/>
          </a:fontRef>
        </p:style>
      </p:cxnSp>
      <p:sp>
        <p:nvSpPr>
          <p:cNvPr id="43" name="Oval 42">
            <a:extLst>
              <a:ext uri="{FF2B5EF4-FFF2-40B4-BE49-F238E27FC236}">
                <a16:creationId xmlns:a16="http://schemas.microsoft.com/office/drawing/2014/main" id="{609E3F38-D771-DC54-3CC5-64FB93287406}"/>
              </a:ext>
            </a:extLst>
          </p:cNvPr>
          <p:cNvSpPr/>
          <p:nvPr/>
        </p:nvSpPr>
        <p:spPr>
          <a:xfrm>
            <a:off x="1495210" y="4106689"/>
            <a:ext cx="307761" cy="30776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4" name="Rectangle 43">
            <a:extLst>
              <a:ext uri="{FF2B5EF4-FFF2-40B4-BE49-F238E27FC236}">
                <a16:creationId xmlns:a16="http://schemas.microsoft.com/office/drawing/2014/main" id="{CC299AAF-1F9E-FE8E-7824-E0C85A26DD36}"/>
              </a:ext>
            </a:extLst>
          </p:cNvPr>
          <p:cNvSpPr/>
          <p:nvPr/>
        </p:nvSpPr>
        <p:spPr>
          <a:xfrm>
            <a:off x="4549429" y="4106689"/>
            <a:ext cx="117821" cy="3077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0" name="TextBox 49">
            <a:extLst>
              <a:ext uri="{FF2B5EF4-FFF2-40B4-BE49-F238E27FC236}">
                <a16:creationId xmlns:a16="http://schemas.microsoft.com/office/drawing/2014/main" id="{D3426327-8796-3A92-F313-993E61D06029}"/>
              </a:ext>
            </a:extLst>
          </p:cNvPr>
          <p:cNvSpPr txBox="1"/>
          <p:nvPr/>
        </p:nvSpPr>
        <p:spPr>
          <a:xfrm>
            <a:off x="2295526" y="5063808"/>
            <a:ext cx="2181702" cy="338554"/>
          </a:xfrm>
          <a:prstGeom prst="rect">
            <a:avLst/>
          </a:prstGeom>
          <a:noFill/>
        </p:spPr>
        <p:txBody>
          <a:bodyPr wrap="square" rtlCol="0">
            <a:spAutoFit/>
          </a:bodyPr>
          <a:lstStyle/>
          <a:p>
            <a:pPr algn="ctr"/>
            <a:r>
              <a:rPr lang="en-CA" sz="1600" b="1" noProof="0"/>
              <a:t>3 to 6 months</a:t>
            </a:r>
            <a:endParaRPr lang="en-CA" sz="1600" b="1" baseline="30000" noProof="0"/>
          </a:p>
        </p:txBody>
      </p:sp>
      <p:sp>
        <p:nvSpPr>
          <p:cNvPr id="51" name="TextBox 50">
            <a:extLst>
              <a:ext uri="{FF2B5EF4-FFF2-40B4-BE49-F238E27FC236}">
                <a16:creationId xmlns:a16="http://schemas.microsoft.com/office/drawing/2014/main" id="{386DB2B1-9E7B-9DC2-9F32-394BB69EA5C9}"/>
              </a:ext>
            </a:extLst>
          </p:cNvPr>
          <p:cNvSpPr txBox="1"/>
          <p:nvPr/>
        </p:nvSpPr>
        <p:spPr>
          <a:xfrm>
            <a:off x="5935155" y="5063808"/>
            <a:ext cx="3308743" cy="338554"/>
          </a:xfrm>
          <a:prstGeom prst="rect">
            <a:avLst/>
          </a:prstGeom>
          <a:noFill/>
        </p:spPr>
        <p:txBody>
          <a:bodyPr wrap="square" rtlCol="0">
            <a:spAutoFit/>
          </a:bodyPr>
          <a:lstStyle/>
          <a:p>
            <a:pPr algn="ctr"/>
            <a:r>
              <a:rPr lang="en-CA" sz="1600" b="1" noProof="0"/>
              <a:t>Total 10 to 16 months</a:t>
            </a:r>
            <a:endParaRPr lang="en-CA" sz="1600" b="1" baseline="30000" noProof="0"/>
          </a:p>
        </p:txBody>
      </p:sp>
      <p:grpSp>
        <p:nvGrpSpPr>
          <p:cNvPr id="58" name="Group 57">
            <a:extLst>
              <a:ext uri="{FF2B5EF4-FFF2-40B4-BE49-F238E27FC236}">
                <a16:creationId xmlns:a16="http://schemas.microsoft.com/office/drawing/2014/main" id="{AEC00DED-5900-BEF2-66FC-B90A8A2BAB99}"/>
              </a:ext>
            </a:extLst>
          </p:cNvPr>
          <p:cNvGrpSpPr/>
          <p:nvPr/>
        </p:nvGrpSpPr>
        <p:grpSpPr>
          <a:xfrm>
            <a:off x="7855266" y="4114048"/>
            <a:ext cx="1391879" cy="293041"/>
            <a:chOff x="8826877" y="4331760"/>
            <a:chExt cx="864560" cy="293041"/>
          </a:xfrm>
        </p:grpSpPr>
        <p:cxnSp>
          <p:nvCxnSpPr>
            <p:cNvPr id="52" name="Straight Arrow Connector 51">
              <a:extLst>
                <a:ext uri="{FF2B5EF4-FFF2-40B4-BE49-F238E27FC236}">
                  <a16:creationId xmlns:a16="http://schemas.microsoft.com/office/drawing/2014/main" id="{4908DAB6-0E2F-4A9F-5E9C-64833FF94E29}"/>
                </a:ext>
              </a:extLst>
            </p:cNvPr>
            <p:cNvCxnSpPr>
              <a:cxnSpLocks/>
            </p:cNvCxnSpPr>
            <p:nvPr/>
          </p:nvCxnSpPr>
          <p:spPr>
            <a:xfrm>
              <a:off x="8826877" y="4484041"/>
              <a:ext cx="563479" cy="0"/>
            </a:xfrm>
            <a:prstGeom prst="straightConnector1">
              <a:avLst/>
            </a:prstGeom>
            <a:ln w="63500">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D1395EF5-F89C-2C1A-99BB-A9C589F61402}"/>
                </a:ext>
              </a:extLst>
            </p:cNvPr>
            <p:cNvCxnSpPr>
              <a:cxnSpLocks/>
            </p:cNvCxnSpPr>
            <p:nvPr/>
          </p:nvCxnSpPr>
          <p:spPr>
            <a:xfrm>
              <a:off x="8954837" y="4484041"/>
              <a:ext cx="736600" cy="0"/>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68EEB3D5-1137-2175-BB6F-DEFC4A72C0A1}"/>
                </a:ext>
              </a:extLst>
            </p:cNvPr>
            <p:cNvCxnSpPr>
              <a:cxnSpLocks/>
            </p:cNvCxnSpPr>
            <p:nvPr/>
          </p:nvCxnSpPr>
          <p:spPr>
            <a:xfrm>
              <a:off x="9691437" y="4331760"/>
              <a:ext cx="0" cy="293041"/>
            </a:xfrm>
            <a:prstGeom prst="line">
              <a:avLst/>
            </a:prstGeom>
            <a:ln w="63500"/>
          </p:spPr>
          <p:style>
            <a:lnRef idx="2">
              <a:schemeClr val="accent1"/>
            </a:lnRef>
            <a:fillRef idx="0">
              <a:schemeClr val="accent1"/>
            </a:fillRef>
            <a:effectRef idx="1">
              <a:schemeClr val="accent1"/>
            </a:effectRef>
            <a:fontRef idx="minor">
              <a:schemeClr val="tx1"/>
            </a:fontRef>
          </p:style>
        </p:cxnSp>
      </p:grpSp>
      <p:grpSp>
        <p:nvGrpSpPr>
          <p:cNvPr id="64" name="Group 63">
            <a:extLst>
              <a:ext uri="{FF2B5EF4-FFF2-40B4-BE49-F238E27FC236}">
                <a16:creationId xmlns:a16="http://schemas.microsoft.com/office/drawing/2014/main" id="{AF00EB8A-5A93-55A8-CA72-3A1BCB480E1E}"/>
              </a:ext>
            </a:extLst>
          </p:cNvPr>
          <p:cNvGrpSpPr/>
          <p:nvPr/>
        </p:nvGrpSpPr>
        <p:grpSpPr>
          <a:xfrm>
            <a:off x="5420217" y="2649313"/>
            <a:ext cx="1011063" cy="1611255"/>
            <a:chOff x="5108268" y="2867025"/>
            <a:chExt cx="1011063" cy="1611255"/>
          </a:xfrm>
        </p:grpSpPr>
        <p:cxnSp>
          <p:nvCxnSpPr>
            <p:cNvPr id="47" name="Straight Arrow Connector 46">
              <a:extLst>
                <a:ext uri="{FF2B5EF4-FFF2-40B4-BE49-F238E27FC236}">
                  <a16:creationId xmlns:a16="http://schemas.microsoft.com/office/drawing/2014/main" id="{B1171F07-B74D-0D0C-5D6B-FBE1C25B418E}"/>
                </a:ext>
              </a:extLst>
            </p:cNvPr>
            <p:cNvCxnSpPr>
              <a:cxnSpLocks/>
            </p:cNvCxnSpPr>
            <p:nvPr/>
          </p:nvCxnSpPr>
          <p:spPr>
            <a:xfrm>
              <a:off x="5108268" y="2899034"/>
              <a:ext cx="1011063" cy="0"/>
            </a:xfrm>
            <a:prstGeom prst="straightConnector1">
              <a:avLst/>
            </a:prstGeom>
            <a:ln w="63500">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B7F89A6B-23AF-EC10-C6BD-E8AFF5F6865A}"/>
                </a:ext>
              </a:extLst>
            </p:cNvPr>
            <p:cNvCxnSpPr>
              <a:cxnSpLocks/>
            </p:cNvCxnSpPr>
            <p:nvPr/>
          </p:nvCxnSpPr>
          <p:spPr>
            <a:xfrm flipV="1">
              <a:off x="5108268" y="2867025"/>
              <a:ext cx="0" cy="1611255"/>
            </a:xfrm>
            <a:prstGeom prst="line">
              <a:avLst/>
            </a:prstGeom>
            <a:ln w="63500"/>
          </p:spPr>
          <p:style>
            <a:lnRef idx="2">
              <a:schemeClr val="accent1"/>
            </a:lnRef>
            <a:fillRef idx="0">
              <a:schemeClr val="accent1"/>
            </a:fillRef>
            <a:effectRef idx="1">
              <a:schemeClr val="accent1"/>
            </a:effectRef>
            <a:fontRef idx="minor">
              <a:schemeClr val="tx1"/>
            </a:fontRef>
          </p:style>
        </p:cxnSp>
      </p:grpSp>
      <p:sp>
        <p:nvSpPr>
          <p:cNvPr id="66" name="TextBox 65">
            <a:extLst>
              <a:ext uri="{FF2B5EF4-FFF2-40B4-BE49-F238E27FC236}">
                <a16:creationId xmlns:a16="http://schemas.microsoft.com/office/drawing/2014/main" id="{C710CA2F-ED86-CDF6-F247-432ADADC7BF8}"/>
              </a:ext>
            </a:extLst>
          </p:cNvPr>
          <p:cNvSpPr txBox="1"/>
          <p:nvPr/>
        </p:nvSpPr>
        <p:spPr>
          <a:xfrm>
            <a:off x="2115743" y="5437675"/>
            <a:ext cx="7876375" cy="715089"/>
          </a:xfrm>
          <a:prstGeom prst="roundRect">
            <a:avLst/>
          </a:prstGeom>
          <a:solidFill>
            <a:schemeClr val="accent3"/>
          </a:solidFill>
        </p:spPr>
        <p:txBody>
          <a:bodyPr wrap="square">
            <a:spAutoFit/>
          </a:bodyPr>
          <a:lstStyle/>
          <a:p>
            <a:pPr algn="ctr"/>
            <a:r>
              <a:rPr lang="en-CA" b="1" i="0" u="none" strike="noStrike" baseline="0" noProof="0">
                <a:solidFill>
                  <a:schemeClr val="bg1"/>
                </a:solidFill>
              </a:rPr>
              <a:t>Most studies reported a delay of 10–16 months, </a:t>
            </a:r>
          </a:p>
          <a:p>
            <a:pPr algn="ctr"/>
            <a:r>
              <a:rPr lang="en-CA" b="1" i="0" u="none" strike="noStrike" baseline="0" noProof="0">
                <a:solidFill>
                  <a:schemeClr val="bg1"/>
                </a:solidFill>
              </a:rPr>
              <a:t>although delays of &gt;24 months have also been reported </a:t>
            </a:r>
            <a:endParaRPr lang="en-CA" b="1" noProof="0">
              <a:solidFill>
                <a:schemeClr val="bg1"/>
              </a:solidFill>
            </a:endParaRPr>
          </a:p>
        </p:txBody>
      </p:sp>
    </p:spTree>
    <p:extLst>
      <p:ext uri="{BB962C8B-B14F-4D97-AF65-F5344CB8AC3E}">
        <p14:creationId xmlns:p14="http://schemas.microsoft.com/office/powerpoint/2010/main" val="1192985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86EB1-1B9B-4712-B610-21699C970FEF}"/>
              </a:ext>
            </a:extLst>
          </p:cNvPr>
          <p:cNvSpPr>
            <a:spLocks noGrp="1"/>
          </p:cNvSpPr>
          <p:nvPr>
            <p:ph type="title"/>
          </p:nvPr>
        </p:nvSpPr>
        <p:spPr>
          <a:xfrm>
            <a:off x="360000" y="360000"/>
            <a:ext cx="9510618" cy="729430"/>
          </a:xfrm>
        </p:spPr>
        <p:txBody>
          <a:bodyPr>
            <a:spAutoFit/>
          </a:bodyPr>
          <a:lstStyle/>
          <a:p>
            <a:r>
              <a:rPr lang="en-CA" sz="2300" noProof="0">
                <a:latin typeface="+mj-lt"/>
              </a:rPr>
              <a:t>One study found a mean interval of over 1.5 years from first symptom to first visit to an ALS/MND multidisciplinary clinic  </a:t>
            </a:r>
          </a:p>
        </p:txBody>
      </p:sp>
      <p:sp>
        <p:nvSpPr>
          <p:cNvPr id="8" name="Rectangle: Rounded Corners 7">
            <a:extLst>
              <a:ext uri="{FF2B5EF4-FFF2-40B4-BE49-F238E27FC236}">
                <a16:creationId xmlns:a16="http://schemas.microsoft.com/office/drawing/2014/main" id="{A44CD56D-B874-F18E-BDA4-5258229A7CCC}"/>
              </a:ext>
            </a:extLst>
          </p:cNvPr>
          <p:cNvSpPr/>
          <p:nvPr/>
        </p:nvSpPr>
        <p:spPr>
          <a:xfrm>
            <a:off x="493160" y="1304925"/>
            <a:ext cx="11339255" cy="5028750"/>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9" name="Rectangle: Rounded Corners 8">
            <a:extLst>
              <a:ext uri="{FF2B5EF4-FFF2-40B4-BE49-F238E27FC236}">
                <a16:creationId xmlns:a16="http://schemas.microsoft.com/office/drawing/2014/main" id="{DB3A4F15-A831-C329-728A-10BD34B2ED94}"/>
              </a:ext>
            </a:extLst>
          </p:cNvPr>
          <p:cNvSpPr/>
          <p:nvPr/>
        </p:nvSpPr>
        <p:spPr>
          <a:xfrm>
            <a:off x="10163175" y="990600"/>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1" name="Picture 10">
            <a:extLst>
              <a:ext uri="{FF2B5EF4-FFF2-40B4-BE49-F238E27FC236}">
                <a16:creationId xmlns:a16="http://schemas.microsoft.com/office/drawing/2014/main" id="{011BFF7C-D910-1682-4A6E-E91E914768CB}"/>
              </a:ext>
            </a:extLst>
          </p:cNvPr>
          <p:cNvPicPr>
            <a:picLocks noChangeAspect="1"/>
          </p:cNvPicPr>
          <p:nvPr/>
        </p:nvPicPr>
        <p:blipFill>
          <a:blip r:embed="rId3"/>
          <a:srcRect l="3057" t="2458" r="2709" b="3284"/>
          <a:stretch>
            <a:fillRect/>
          </a:stretch>
        </p:blipFill>
        <p:spPr>
          <a:xfrm>
            <a:off x="10225088" y="1031081"/>
            <a:ext cx="967019" cy="633413"/>
          </a:xfrm>
          <a:prstGeom prst="rect">
            <a:avLst/>
          </a:prstGeom>
        </p:spPr>
      </p:pic>
      <p:sp>
        <p:nvSpPr>
          <p:cNvPr id="12" name="TextBox 11">
            <a:extLst>
              <a:ext uri="{FF2B5EF4-FFF2-40B4-BE49-F238E27FC236}">
                <a16:creationId xmlns:a16="http://schemas.microsoft.com/office/drawing/2014/main" id="{E1ECA100-EA7C-5483-CE8E-329DD4797646}"/>
              </a:ext>
            </a:extLst>
          </p:cNvPr>
          <p:cNvSpPr txBox="1"/>
          <p:nvPr/>
        </p:nvSpPr>
        <p:spPr>
          <a:xfrm>
            <a:off x="999891" y="1352677"/>
            <a:ext cx="10192217" cy="400110"/>
          </a:xfrm>
          <a:prstGeom prst="rect">
            <a:avLst/>
          </a:prstGeom>
          <a:noFill/>
        </p:spPr>
        <p:txBody>
          <a:bodyPr wrap="square">
            <a:spAutoFit/>
          </a:bodyPr>
          <a:lstStyle/>
          <a:p>
            <a:pPr algn="ctr"/>
            <a:r>
              <a:rPr lang="en-CA" sz="2000" b="1" i="0" u="none" strike="noStrike" baseline="0" noProof="0">
                <a:solidFill>
                  <a:schemeClr val="accent3"/>
                </a:solidFill>
              </a:rPr>
              <a:t>First symptom timeline </a:t>
            </a:r>
          </a:p>
        </p:txBody>
      </p:sp>
      <p:graphicFrame>
        <p:nvGraphicFramePr>
          <p:cNvPr id="13" name="Content Placeholder 6">
            <a:extLst>
              <a:ext uri="{FF2B5EF4-FFF2-40B4-BE49-F238E27FC236}">
                <a16:creationId xmlns:a16="http://schemas.microsoft.com/office/drawing/2014/main" id="{D4B44D75-24EB-43A0-2BE3-A05870688B01}"/>
              </a:ext>
            </a:extLst>
          </p:cNvPr>
          <p:cNvGraphicFramePr>
            <a:graphicFrameLocks noGrp="1"/>
          </p:cNvGraphicFramePr>
          <p:nvPr>
            <p:ph idx="1"/>
          </p:nvPr>
        </p:nvGraphicFramePr>
        <p:xfrm>
          <a:off x="689606" y="1844921"/>
          <a:ext cx="10892795" cy="4373760"/>
        </p:xfrm>
        <a:graphic>
          <a:graphicData uri="http://schemas.openxmlformats.org/drawingml/2006/table">
            <a:tbl>
              <a:tblPr firstRow="1" bandRow="1">
                <a:effectLst>
                  <a:outerShdw blurRad="38100" algn="ctr" rotWithShape="0">
                    <a:prstClr val="black">
                      <a:alpha val="20000"/>
                    </a:prstClr>
                  </a:outerShdw>
                </a:effectLst>
                <a:tableStyleId>{3B4B98B0-60AC-42C2-AFA5-B58CD77FA1E5}</a:tableStyleId>
              </a:tblPr>
              <a:tblGrid>
                <a:gridCol w="2178559">
                  <a:extLst>
                    <a:ext uri="{9D8B030D-6E8A-4147-A177-3AD203B41FA5}">
                      <a16:colId xmlns:a16="http://schemas.microsoft.com/office/drawing/2014/main" val="2301667916"/>
                    </a:ext>
                  </a:extLst>
                </a:gridCol>
                <a:gridCol w="2178559">
                  <a:extLst>
                    <a:ext uri="{9D8B030D-6E8A-4147-A177-3AD203B41FA5}">
                      <a16:colId xmlns:a16="http://schemas.microsoft.com/office/drawing/2014/main" val="3874997058"/>
                    </a:ext>
                  </a:extLst>
                </a:gridCol>
                <a:gridCol w="2178559">
                  <a:extLst>
                    <a:ext uri="{9D8B030D-6E8A-4147-A177-3AD203B41FA5}">
                      <a16:colId xmlns:a16="http://schemas.microsoft.com/office/drawing/2014/main" val="110658998"/>
                    </a:ext>
                  </a:extLst>
                </a:gridCol>
                <a:gridCol w="2178559">
                  <a:extLst>
                    <a:ext uri="{9D8B030D-6E8A-4147-A177-3AD203B41FA5}">
                      <a16:colId xmlns:a16="http://schemas.microsoft.com/office/drawing/2014/main" val="885999100"/>
                    </a:ext>
                  </a:extLst>
                </a:gridCol>
                <a:gridCol w="2178559">
                  <a:extLst>
                    <a:ext uri="{9D8B030D-6E8A-4147-A177-3AD203B41FA5}">
                      <a16:colId xmlns:a16="http://schemas.microsoft.com/office/drawing/2014/main" val="2835700026"/>
                    </a:ext>
                  </a:extLst>
                </a:gridCol>
              </a:tblGrid>
              <a:tr h="418478">
                <a:tc>
                  <a:txBody>
                    <a:bodyPr/>
                    <a:lstStyle/>
                    <a:p>
                      <a:pPr algn="l"/>
                      <a:endParaRPr lang="en-CA" sz="1200" noProof="0">
                        <a:solidFill>
                          <a:schemeClr val="tx2"/>
                        </a:solidFill>
                      </a:endParaRPr>
                    </a:p>
                  </a:txBody>
                  <a:tcPr marT="108000" marB="108000">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l" rtl="0" eaLnBrk="1" fontAlgn="auto" latinLnBrk="0" hangingPunct="1">
                        <a:lnSpc>
                          <a:spcPct val="100000"/>
                        </a:lnSpc>
                        <a:spcBef>
                          <a:spcPts val="0"/>
                        </a:spcBef>
                        <a:spcAft>
                          <a:spcPts val="0"/>
                        </a:spcAft>
                        <a:buClrTx/>
                        <a:buSzTx/>
                        <a:buFontTx/>
                        <a:buNone/>
                      </a:pPr>
                      <a:r>
                        <a:rPr lang="en-CA" sz="1200" noProof="0">
                          <a:solidFill>
                            <a:schemeClr val="tx2"/>
                          </a:solidFill>
                        </a:rPr>
                        <a:t>A. First symptom to general practitioner visit</a:t>
                      </a:r>
                    </a:p>
                  </a:txBody>
                  <a:tcPr marT="108000" marB="108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l"/>
                      <a:r>
                        <a:rPr lang="en-CA" sz="1200" noProof="0">
                          <a:solidFill>
                            <a:schemeClr val="tx2"/>
                          </a:solidFill>
                        </a:rPr>
                        <a:t>B. First symptom to first neurologist</a:t>
                      </a:r>
                    </a:p>
                  </a:txBody>
                  <a:tcPr marT="108000" marB="108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l"/>
                      <a:r>
                        <a:rPr lang="en-CA" sz="1200" noProof="0">
                          <a:solidFill>
                            <a:schemeClr val="tx2"/>
                          </a:solidFill>
                        </a:rPr>
                        <a:t>C. First symptom to diagnosis</a:t>
                      </a:r>
                    </a:p>
                  </a:txBody>
                  <a:tcPr marT="108000" marB="108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l"/>
                      <a:r>
                        <a:rPr lang="en-CA" sz="1200" noProof="0">
                          <a:solidFill>
                            <a:schemeClr val="tx2"/>
                          </a:solidFill>
                        </a:rPr>
                        <a:t>D. First symptom to multidisciplinary clinic</a:t>
                      </a:r>
                    </a:p>
                  </a:txBody>
                  <a:tcPr marT="108000" marB="108000">
                    <a:lnL w="12700" cap="flat" cmpd="sng" algn="ctr">
                      <a:solidFill>
                        <a:schemeClr val="accent1"/>
                      </a:solidFill>
                      <a:prstDash val="solid"/>
                      <a:round/>
                      <a:headEnd type="none" w="med" len="med"/>
                      <a:tailEnd type="none" w="med" len="med"/>
                    </a:lnL>
                    <a:lnT w="12700" cmpd="sng">
                      <a:noFill/>
                    </a:lnT>
                  </a:tcPr>
                </a:tc>
                <a:extLst>
                  <a:ext uri="{0D108BD9-81ED-4DB2-BD59-A6C34878D82A}">
                    <a16:rowId xmlns:a16="http://schemas.microsoft.com/office/drawing/2014/main" val="2235285630"/>
                  </a:ext>
                </a:extLst>
              </a:tr>
              <a:tr h="301860">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noFill/>
                  </a:tcPr>
                </a:tc>
                <a:tc>
                  <a:txBody>
                    <a:bodyPr/>
                    <a:lstStyle/>
                    <a:p>
                      <a:endParaRPr lang="en-CA" sz="1100" noProof="0"/>
                    </a:p>
                  </a:txBody>
                  <a:tcPr marT="126000" marB="126000">
                    <a:noFill/>
                  </a:tcPr>
                </a:tc>
                <a:tc>
                  <a:txBody>
                    <a:bodyPr/>
                    <a:lstStyle/>
                    <a:p>
                      <a:endParaRPr lang="en-CA" sz="1100" noProof="0"/>
                    </a:p>
                  </a:txBody>
                  <a:tcPr marT="126000" marB="126000">
                    <a:noFill/>
                  </a:tcPr>
                </a:tc>
                <a:extLst>
                  <a:ext uri="{0D108BD9-81ED-4DB2-BD59-A6C34878D82A}">
                    <a16:rowId xmlns:a16="http://schemas.microsoft.com/office/drawing/2014/main" val="3110640149"/>
                  </a:ext>
                </a:extLst>
              </a:tr>
              <a:tr h="301860">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noFill/>
                  </a:tcPr>
                </a:tc>
                <a:tc>
                  <a:txBody>
                    <a:bodyPr/>
                    <a:lstStyle/>
                    <a:p>
                      <a:endParaRPr lang="en-CA" sz="1100" noProof="0"/>
                    </a:p>
                  </a:txBody>
                  <a:tcPr marT="126000" marB="126000">
                    <a:noFill/>
                  </a:tcPr>
                </a:tc>
                <a:extLst>
                  <a:ext uri="{0D108BD9-81ED-4DB2-BD59-A6C34878D82A}">
                    <a16:rowId xmlns:a16="http://schemas.microsoft.com/office/drawing/2014/main" val="2088192674"/>
                  </a:ext>
                </a:extLst>
              </a:tr>
              <a:tr h="301860">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noFill/>
                  </a:tcPr>
                </a:tc>
                <a:extLst>
                  <a:ext uri="{0D108BD9-81ED-4DB2-BD59-A6C34878D82A}">
                    <a16:rowId xmlns:a16="http://schemas.microsoft.com/office/drawing/2014/main" val="3540448586"/>
                  </a:ext>
                </a:extLst>
              </a:tr>
              <a:tr h="312822">
                <a:tc>
                  <a:txBody>
                    <a:bodyPr/>
                    <a:lstStyle/>
                    <a:p>
                      <a:r>
                        <a:rPr lang="en-CA" sz="1200" b="1" i="1" noProof="0"/>
                        <a:t>Months</a:t>
                      </a:r>
                      <a:endParaRPr lang="en-CA" sz="1100" b="1" i="1"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extLst>
                  <a:ext uri="{0D108BD9-81ED-4DB2-BD59-A6C34878D82A}">
                    <a16:rowId xmlns:a16="http://schemas.microsoft.com/office/drawing/2014/main" val="3691212281"/>
                  </a:ext>
                </a:extLst>
              </a:tr>
              <a:tr h="301860">
                <a:tc>
                  <a:txBody>
                    <a:bodyPr/>
                    <a:lstStyle/>
                    <a:p>
                      <a:r>
                        <a:rPr lang="en-CA" sz="1100" noProof="0"/>
                        <a:t>Mean</a:t>
                      </a:r>
                    </a:p>
                  </a:txBody>
                  <a:tcPr marT="126000" marB="126000"/>
                </a:tc>
                <a:tc>
                  <a:txBody>
                    <a:bodyPr/>
                    <a:lstStyle/>
                    <a:p>
                      <a:pPr algn="ctr"/>
                      <a:r>
                        <a:rPr lang="en-CA" sz="1100" noProof="0"/>
                        <a:t>5.5</a:t>
                      </a:r>
                    </a:p>
                  </a:txBody>
                  <a:tcPr marT="126000" marB="126000"/>
                </a:tc>
                <a:tc>
                  <a:txBody>
                    <a:bodyPr/>
                    <a:lstStyle/>
                    <a:p>
                      <a:pPr algn="ctr"/>
                      <a:r>
                        <a:rPr lang="en-CA" sz="1100" noProof="0"/>
                        <a:t>11.2</a:t>
                      </a:r>
                    </a:p>
                  </a:txBody>
                  <a:tcPr marT="126000" marB="126000"/>
                </a:tc>
                <a:tc>
                  <a:txBody>
                    <a:bodyPr/>
                    <a:lstStyle/>
                    <a:p>
                      <a:pPr algn="ctr"/>
                      <a:r>
                        <a:rPr lang="en-CA" sz="1100" noProof="0"/>
                        <a:t>16.0</a:t>
                      </a:r>
                    </a:p>
                  </a:txBody>
                  <a:tcPr marT="126000" marB="126000"/>
                </a:tc>
                <a:tc>
                  <a:txBody>
                    <a:bodyPr/>
                    <a:lstStyle/>
                    <a:p>
                      <a:pPr algn="ctr"/>
                      <a:r>
                        <a:rPr lang="en-CA" sz="1100" noProof="0"/>
                        <a:t>19.1</a:t>
                      </a:r>
                    </a:p>
                  </a:txBody>
                  <a:tcPr marT="126000" marB="126000"/>
                </a:tc>
                <a:extLst>
                  <a:ext uri="{0D108BD9-81ED-4DB2-BD59-A6C34878D82A}">
                    <a16:rowId xmlns:a16="http://schemas.microsoft.com/office/drawing/2014/main" val="4008917605"/>
                  </a:ext>
                </a:extLst>
              </a:tr>
              <a:tr h="301860">
                <a:tc>
                  <a:txBody>
                    <a:bodyPr/>
                    <a:lstStyle/>
                    <a:p>
                      <a:r>
                        <a:rPr lang="en-CA" sz="1100" noProof="0"/>
                        <a:t>Median</a:t>
                      </a:r>
                    </a:p>
                  </a:txBody>
                  <a:tcPr marT="126000" marB="126000"/>
                </a:tc>
                <a:tc>
                  <a:txBody>
                    <a:bodyPr/>
                    <a:lstStyle/>
                    <a:p>
                      <a:pPr algn="ctr"/>
                      <a:r>
                        <a:rPr lang="en-CA" sz="1100" noProof="0"/>
                        <a:t>3.0</a:t>
                      </a:r>
                    </a:p>
                  </a:txBody>
                  <a:tcPr marT="126000" marB="126000"/>
                </a:tc>
                <a:tc>
                  <a:txBody>
                    <a:bodyPr/>
                    <a:lstStyle/>
                    <a:p>
                      <a:pPr algn="ctr"/>
                      <a:r>
                        <a:rPr lang="en-CA" sz="1100" noProof="0"/>
                        <a:t>8.0</a:t>
                      </a:r>
                    </a:p>
                  </a:txBody>
                  <a:tcPr marT="126000" marB="126000"/>
                </a:tc>
                <a:tc>
                  <a:txBody>
                    <a:bodyPr/>
                    <a:lstStyle/>
                    <a:p>
                      <a:pPr algn="ctr"/>
                      <a:r>
                        <a:rPr lang="en-CA" sz="1100" noProof="0"/>
                        <a:t>13.0</a:t>
                      </a:r>
                    </a:p>
                  </a:txBody>
                  <a:tcPr marT="126000" marB="126000"/>
                </a:tc>
                <a:tc>
                  <a:txBody>
                    <a:bodyPr/>
                    <a:lstStyle/>
                    <a:p>
                      <a:pPr algn="ctr"/>
                      <a:r>
                        <a:rPr lang="en-CA" sz="1100" noProof="0"/>
                        <a:t>14.6</a:t>
                      </a:r>
                    </a:p>
                  </a:txBody>
                  <a:tcPr marT="126000" marB="126000"/>
                </a:tc>
                <a:extLst>
                  <a:ext uri="{0D108BD9-81ED-4DB2-BD59-A6C34878D82A}">
                    <a16:rowId xmlns:a16="http://schemas.microsoft.com/office/drawing/2014/main" val="2733690026"/>
                  </a:ext>
                </a:extLst>
              </a:tr>
              <a:tr h="301860">
                <a:tc>
                  <a:txBody>
                    <a:bodyPr/>
                    <a:lstStyle/>
                    <a:p>
                      <a:r>
                        <a:rPr lang="en-CA" sz="1100" noProof="0"/>
                        <a:t>Standard deviation</a:t>
                      </a:r>
                    </a:p>
                  </a:txBody>
                  <a:tcPr marT="126000" marB="126000"/>
                </a:tc>
                <a:tc>
                  <a:txBody>
                    <a:bodyPr/>
                    <a:lstStyle/>
                    <a:p>
                      <a:pPr algn="ctr"/>
                      <a:r>
                        <a:rPr lang="en-CA" sz="1100" noProof="0"/>
                        <a:t>6.8</a:t>
                      </a:r>
                    </a:p>
                  </a:txBody>
                  <a:tcPr marT="126000" marB="126000"/>
                </a:tc>
                <a:tc>
                  <a:txBody>
                    <a:bodyPr/>
                    <a:lstStyle/>
                    <a:p>
                      <a:pPr algn="ctr"/>
                      <a:r>
                        <a:rPr lang="en-CA" sz="1100" noProof="0"/>
                        <a:t>8.4</a:t>
                      </a:r>
                    </a:p>
                  </a:txBody>
                  <a:tcPr marT="126000" marB="126000"/>
                </a:tc>
                <a:tc>
                  <a:txBody>
                    <a:bodyPr/>
                    <a:lstStyle/>
                    <a:p>
                      <a:pPr algn="ctr"/>
                      <a:r>
                        <a:rPr lang="en-CA" sz="1100" noProof="0"/>
                        <a:t>9.5</a:t>
                      </a:r>
                    </a:p>
                  </a:txBody>
                  <a:tcPr marT="126000" marB="126000"/>
                </a:tc>
                <a:tc>
                  <a:txBody>
                    <a:bodyPr/>
                    <a:lstStyle/>
                    <a:p>
                      <a:pPr algn="ctr"/>
                      <a:r>
                        <a:rPr lang="en-CA" sz="1100" noProof="0"/>
                        <a:t>11.6</a:t>
                      </a:r>
                    </a:p>
                  </a:txBody>
                  <a:tcPr marT="126000" marB="126000"/>
                </a:tc>
                <a:extLst>
                  <a:ext uri="{0D108BD9-81ED-4DB2-BD59-A6C34878D82A}">
                    <a16:rowId xmlns:a16="http://schemas.microsoft.com/office/drawing/2014/main" val="3481041487"/>
                  </a:ext>
                </a:extLst>
              </a:tr>
              <a:tr h="301860">
                <a:tc>
                  <a:txBody>
                    <a:bodyPr/>
                    <a:lstStyle/>
                    <a:p>
                      <a:r>
                        <a:rPr lang="en-CA" sz="1100" noProof="0"/>
                        <a:t>Range</a:t>
                      </a:r>
                    </a:p>
                  </a:txBody>
                  <a:tcPr marT="126000" marB="126000"/>
                </a:tc>
                <a:tc>
                  <a:txBody>
                    <a:bodyPr/>
                    <a:lstStyle/>
                    <a:p>
                      <a:pPr algn="ctr"/>
                      <a:r>
                        <a:rPr lang="en-CA" sz="1100" noProof="0"/>
                        <a:t>0–25</a:t>
                      </a:r>
                    </a:p>
                  </a:txBody>
                  <a:tcPr marT="126000" marB="126000"/>
                </a:tc>
                <a:tc>
                  <a:txBody>
                    <a:bodyPr/>
                    <a:lstStyle/>
                    <a:p>
                      <a:pPr algn="ctr"/>
                      <a:r>
                        <a:rPr lang="en-CA" sz="1100" noProof="0"/>
                        <a:t>0–35</a:t>
                      </a:r>
                    </a:p>
                  </a:txBody>
                  <a:tcPr marT="126000" marB="126000"/>
                </a:tc>
                <a:tc>
                  <a:txBody>
                    <a:bodyPr/>
                    <a:lstStyle/>
                    <a:p>
                      <a:pPr algn="ctr"/>
                      <a:r>
                        <a:rPr lang="en-CA" sz="1100" noProof="0"/>
                        <a:t>4–48</a:t>
                      </a:r>
                    </a:p>
                  </a:txBody>
                  <a:tcPr marT="126000" marB="126000"/>
                </a:tc>
                <a:tc>
                  <a:txBody>
                    <a:bodyPr/>
                    <a:lstStyle/>
                    <a:p>
                      <a:pPr algn="ctr"/>
                      <a:r>
                        <a:rPr lang="en-CA" sz="1100" noProof="0"/>
                        <a:t>8–54</a:t>
                      </a:r>
                    </a:p>
                  </a:txBody>
                  <a:tcPr marT="126000" marB="126000"/>
                </a:tc>
                <a:extLst>
                  <a:ext uri="{0D108BD9-81ED-4DB2-BD59-A6C34878D82A}">
                    <a16:rowId xmlns:a16="http://schemas.microsoft.com/office/drawing/2014/main" val="1756669674"/>
                  </a:ext>
                </a:extLst>
              </a:tr>
              <a:tr h="301860">
                <a:tc>
                  <a:txBody>
                    <a:bodyPr/>
                    <a:lstStyle/>
                    <a:p>
                      <a:r>
                        <a:rPr lang="en-CA" sz="1100" noProof="0"/>
                        <a:t>N</a:t>
                      </a:r>
                    </a:p>
                  </a:txBody>
                  <a:tcPr marT="126000" marB="126000"/>
                </a:tc>
                <a:tc>
                  <a:txBody>
                    <a:bodyPr/>
                    <a:lstStyle/>
                    <a:p>
                      <a:pPr algn="ctr"/>
                      <a:r>
                        <a:rPr lang="en-CA" sz="1100" noProof="0"/>
                        <a:t>31</a:t>
                      </a:r>
                    </a:p>
                  </a:txBody>
                  <a:tcPr marT="126000" marB="126000"/>
                </a:tc>
                <a:tc>
                  <a:txBody>
                    <a:bodyPr/>
                    <a:lstStyle/>
                    <a:p>
                      <a:pPr algn="ctr"/>
                      <a:r>
                        <a:rPr lang="en-CA" sz="1100" noProof="0"/>
                        <a:t>33</a:t>
                      </a:r>
                    </a:p>
                  </a:txBody>
                  <a:tcPr marT="126000" marB="126000"/>
                </a:tc>
                <a:tc>
                  <a:txBody>
                    <a:bodyPr/>
                    <a:lstStyle/>
                    <a:p>
                      <a:pPr algn="ctr"/>
                      <a:r>
                        <a:rPr lang="en-CA" sz="1100" noProof="0"/>
                        <a:t>35</a:t>
                      </a:r>
                    </a:p>
                  </a:txBody>
                  <a:tcPr marT="126000" marB="126000"/>
                </a:tc>
                <a:tc>
                  <a:txBody>
                    <a:bodyPr/>
                    <a:lstStyle/>
                    <a:p>
                      <a:pPr algn="ctr"/>
                      <a:r>
                        <a:rPr lang="en-CA" sz="1100" noProof="0"/>
                        <a:t>35</a:t>
                      </a:r>
                    </a:p>
                  </a:txBody>
                  <a:tcPr marT="126000" marB="126000"/>
                </a:tc>
                <a:extLst>
                  <a:ext uri="{0D108BD9-81ED-4DB2-BD59-A6C34878D82A}">
                    <a16:rowId xmlns:a16="http://schemas.microsoft.com/office/drawing/2014/main" val="274286634"/>
                  </a:ext>
                </a:extLst>
              </a:tr>
            </a:tbl>
          </a:graphicData>
        </a:graphic>
      </p:graphicFrame>
      <p:grpSp>
        <p:nvGrpSpPr>
          <p:cNvPr id="14" name="Group 13">
            <a:extLst>
              <a:ext uri="{FF2B5EF4-FFF2-40B4-BE49-F238E27FC236}">
                <a16:creationId xmlns:a16="http://schemas.microsoft.com/office/drawing/2014/main" id="{84C9FC5F-2A83-1678-288D-C66E64234473}"/>
              </a:ext>
            </a:extLst>
          </p:cNvPr>
          <p:cNvGrpSpPr/>
          <p:nvPr/>
        </p:nvGrpSpPr>
        <p:grpSpPr>
          <a:xfrm>
            <a:off x="2906307" y="2514288"/>
            <a:ext cx="2056218" cy="261610"/>
            <a:chOff x="2906307" y="2750508"/>
            <a:chExt cx="1732368" cy="261610"/>
          </a:xfrm>
        </p:grpSpPr>
        <p:sp>
          <p:nvSpPr>
            <p:cNvPr id="15" name="Oval 14">
              <a:extLst>
                <a:ext uri="{FF2B5EF4-FFF2-40B4-BE49-F238E27FC236}">
                  <a16:creationId xmlns:a16="http://schemas.microsoft.com/office/drawing/2014/main" id="{BF30B33F-992E-235B-3DFD-876A2B23809D}"/>
                </a:ext>
              </a:extLst>
            </p:cNvPr>
            <p:cNvSpPr/>
            <p:nvPr/>
          </p:nvSpPr>
          <p:spPr>
            <a:xfrm>
              <a:off x="2906307" y="2808250"/>
              <a:ext cx="151200" cy="152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cxnSp>
          <p:nvCxnSpPr>
            <p:cNvPr id="16" name="Straight Arrow Connector 15">
              <a:extLst>
                <a:ext uri="{FF2B5EF4-FFF2-40B4-BE49-F238E27FC236}">
                  <a16:creationId xmlns:a16="http://schemas.microsoft.com/office/drawing/2014/main" id="{227CAFFF-D888-3489-282A-2569C89FF4CF}"/>
                </a:ext>
              </a:extLst>
            </p:cNvPr>
            <p:cNvCxnSpPr/>
            <p:nvPr/>
          </p:nvCxnSpPr>
          <p:spPr>
            <a:xfrm>
              <a:off x="2990850" y="2881313"/>
              <a:ext cx="1647825" cy="0"/>
            </a:xfrm>
            <a:prstGeom prst="straightConnector1">
              <a:avLst/>
            </a:prstGeom>
            <a:ln>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7FC9B6F3-A7ED-651A-61C2-142EE88B7117}"/>
                </a:ext>
              </a:extLst>
            </p:cNvPr>
            <p:cNvSpPr txBox="1"/>
            <p:nvPr/>
          </p:nvSpPr>
          <p:spPr>
            <a:xfrm>
              <a:off x="3332900" y="2750508"/>
              <a:ext cx="848359" cy="261610"/>
            </a:xfrm>
            <a:prstGeom prst="rect">
              <a:avLst/>
            </a:prstGeom>
            <a:solidFill>
              <a:schemeClr val="accent4"/>
            </a:solidFill>
          </p:spPr>
          <p:txBody>
            <a:bodyPr wrap="square" rtlCol="0">
              <a:spAutoFit/>
            </a:bodyPr>
            <a:lstStyle/>
            <a:p>
              <a:pPr algn="ctr"/>
              <a:r>
                <a:rPr lang="en-CA" sz="1100" b="1" noProof="0"/>
                <a:t>5.5 months</a:t>
              </a:r>
            </a:p>
          </p:txBody>
        </p:sp>
      </p:grpSp>
      <p:grpSp>
        <p:nvGrpSpPr>
          <p:cNvPr id="21" name="Group 20">
            <a:extLst>
              <a:ext uri="{FF2B5EF4-FFF2-40B4-BE49-F238E27FC236}">
                <a16:creationId xmlns:a16="http://schemas.microsoft.com/office/drawing/2014/main" id="{247829D0-D114-BFB7-6BEA-68F7D3017641}"/>
              </a:ext>
            </a:extLst>
          </p:cNvPr>
          <p:cNvGrpSpPr/>
          <p:nvPr/>
        </p:nvGrpSpPr>
        <p:grpSpPr>
          <a:xfrm>
            <a:off x="2906307" y="2947826"/>
            <a:ext cx="4294593" cy="261610"/>
            <a:chOff x="2906307" y="2750508"/>
            <a:chExt cx="4104093" cy="261610"/>
          </a:xfrm>
        </p:grpSpPr>
        <p:sp>
          <p:nvSpPr>
            <p:cNvPr id="23" name="Oval 22">
              <a:extLst>
                <a:ext uri="{FF2B5EF4-FFF2-40B4-BE49-F238E27FC236}">
                  <a16:creationId xmlns:a16="http://schemas.microsoft.com/office/drawing/2014/main" id="{8DA318E2-38E9-32D0-AC35-573A16FF0D65}"/>
                </a:ext>
              </a:extLst>
            </p:cNvPr>
            <p:cNvSpPr/>
            <p:nvPr/>
          </p:nvSpPr>
          <p:spPr>
            <a:xfrm>
              <a:off x="2906307" y="2808250"/>
              <a:ext cx="151200" cy="152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cxnSp>
          <p:nvCxnSpPr>
            <p:cNvPr id="24" name="Straight Arrow Connector 23">
              <a:extLst>
                <a:ext uri="{FF2B5EF4-FFF2-40B4-BE49-F238E27FC236}">
                  <a16:creationId xmlns:a16="http://schemas.microsoft.com/office/drawing/2014/main" id="{A4605943-A5B6-6CBB-9682-3553641C73A8}"/>
                </a:ext>
              </a:extLst>
            </p:cNvPr>
            <p:cNvCxnSpPr>
              <a:cxnSpLocks/>
            </p:cNvCxnSpPr>
            <p:nvPr/>
          </p:nvCxnSpPr>
          <p:spPr>
            <a:xfrm>
              <a:off x="2990850" y="2881313"/>
              <a:ext cx="4019550" cy="0"/>
            </a:xfrm>
            <a:prstGeom prst="straightConnector1">
              <a:avLst/>
            </a:prstGeom>
            <a:ln>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DC510265-89F3-D62A-695A-299FA23F2460}"/>
                </a:ext>
              </a:extLst>
            </p:cNvPr>
            <p:cNvSpPr txBox="1"/>
            <p:nvPr/>
          </p:nvSpPr>
          <p:spPr>
            <a:xfrm>
              <a:off x="4452629" y="2750508"/>
              <a:ext cx="997572" cy="261610"/>
            </a:xfrm>
            <a:prstGeom prst="rect">
              <a:avLst/>
            </a:prstGeom>
            <a:solidFill>
              <a:schemeClr val="accent4"/>
            </a:solidFill>
          </p:spPr>
          <p:txBody>
            <a:bodyPr wrap="none" rtlCol="0">
              <a:spAutoFit/>
            </a:bodyPr>
            <a:lstStyle/>
            <a:p>
              <a:pPr algn="ctr"/>
              <a:r>
                <a:rPr lang="en-CA" sz="1100" b="1" noProof="0"/>
                <a:t>11.2 months</a:t>
              </a:r>
            </a:p>
          </p:txBody>
        </p:sp>
      </p:grpSp>
      <p:grpSp>
        <p:nvGrpSpPr>
          <p:cNvPr id="43" name="Group 42">
            <a:extLst>
              <a:ext uri="{FF2B5EF4-FFF2-40B4-BE49-F238E27FC236}">
                <a16:creationId xmlns:a16="http://schemas.microsoft.com/office/drawing/2014/main" id="{B34A8E47-D63C-A99C-1FCC-EF1BB8C2CBBD}"/>
              </a:ext>
            </a:extLst>
          </p:cNvPr>
          <p:cNvGrpSpPr/>
          <p:nvPr/>
        </p:nvGrpSpPr>
        <p:grpSpPr>
          <a:xfrm>
            <a:off x="2906307" y="3332636"/>
            <a:ext cx="6397713" cy="261610"/>
            <a:chOff x="2906307" y="2750508"/>
            <a:chExt cx="6397713" cy="261610"/>
          </a:xfrm>
        </p:grpSpPr>
        <p:sp>
          <p:nvSpPr>
            <p:cNvPr id="44" name="Oval 43">
              <a:extLst>
                <a:ext uri="{FF2B5EF4-FFF2-40B4-BE49-F238E27FC236}">
                  <a16:creationId xmlns:a16="http://schemas.microsoft.com/office/drawing/2014/main" id="{3BAEDDDA-79E7-D00A-FC2E-0548ED5514A3}"/>
                </a:ext>
              </a:extLst>
            </p:cNvPr>
            <p:cNvSpPr/>
            <p:nvPr/>
          </p:nvSpPr>
          <p:spPr>
            <a:xfrm>
              <a:off x="2906307" y="2808250"/>
              <a:ext cx="151200" cy="152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cxnSp>
          <p:nvCxnSpPr>
            <p:cNvPr id="45" name="Straight Arrow Connector 44">
              <a:extLst>
                <a:ext uri="{FF2B5EF4-FFF2-40B4-BE49-F238E27FC236}">
                  <a16:creationId xmlns:a16="http://schemas.microsoft.com/office/drawing/2014/main" id="{4A9A63DD-BF74-9B20-39A4-662D1EB3E819}"/>
                </a:ext>
              </a:extLst>
            </p:cNvPr>
            <p:cNvCxnSpPr>
              <a:cxnSpLocks/>
            </p:cNvCxnSpPr>
            <p:nvPr/>
          </p:nvCxnSpPr>
          <p:spPr>
            <a:xfrm>
              <a:off x="2990850" y="2881313"/>
              <a:ext cx="6313170" cy="0"/>
            </a:xfrm>
            <a:prstGeom prst="straightConnector1">
              <a:avLst/>
            </a:prstGeom>
            <a:ln>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68F743C5-F9D7-3A3A-B011-8387928926D1}"/>
                </a:ext>
              </a:extLst>
            </p:cNvPr>
            <p:cNvSpPr txBox="1"/>
            <p:nvPr/>
          </p:nvSpPr>
          <p:spPr>
            <a:xfrm>
              <a:off x="5396329" y="2750508"/>
              <a:ext cx="1043876" cy="261610"/>
            </a:xfrm>
            <a:prstGeom prst="rect">
              <a:avLst/>
            </a:prstGeom>
            <a:solidFill>
              <a:schemeClr val="accent4"/>
            </a:solidFill>
          </p:spPr>
          <p:txBody>
            <a:bodyPr wrap="none" rtlCol="0">
              <a:spAutoFit/>
            </a:bodyPr>
            <a:lstStyle/>
            <a:p>
              <a:pPr algn="ctr"/>
              <a:r>
                <a:rPr lang="en-CA" sz="1100" b="1" noProof="0"/>
                <a:t>16.0 months</a:t>
              </a:r>
            </a:p>
          </p:txBody>
        </p:sp>
      </p:grpSp>
      <p:grpSp>
        <p:nvGrpSpPr>
          <p:cNvPr id="47" name="Group 46">
            <a:extLst>
              <a:ext uri="{FF2B5EF4-FFF2-40B4-BE49-F238E27FC236}">
                <a16:creationId xmlns:a16="http://schemas.microsoft.com/office/drawing/2014/main" id="{12F875D8-D353-9F74-8669-B1768B8372FD}"/>
              </a:ext>
            </a:extLst>
          </p:cNvPr>
          <p:cNvGrpSpPr/>
          <p:nvPr/>
        </p:nvGrpSpPr>
        <p:grpSpPr>
          <a:xfrm>
            <a:off x="2906307" y="3759356"/>
            <a:ext cx="8590862" cy="261610"/>
            <a:chOff x="2906307" y="2750508"/>
            <a:chExt cx="8342718" cy="261610"/>
          </a:xfrm>
        </p:grpSpPr>
        <p:sp>
          <p:nvSpPr>
            <p:cNvPr id="48" name="Oval 47">
              <a:extLst>
                <a:ext uri="{FF2B5EF4-FFF2-40B4-BE49-F238E27FC236}">
                  <a16:creationId xmlns:a16="http://schemas.microsoft.com/office/drawing/2014/main" id="{B4381060-F284-3AB2-CE9B-F4141DEBECD4}"/>
                </a:ext>
              </a:extLst>
            </p:cNvPr>
            <p:cNvSpPr/>
            <p:nvPr/>
          </p:nvSpPr>
          <p:spPr>
            <a:xfrm>
              <a:off x="2906307" y="2808250"/>
              <a:ext cx="151200" cy="152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cxnSp>
          <p:nvCxnSpPr>
            <p:cNvPr id="49" name="Straight Arrow Connector 48">
              <a:extLst>
                <a:ext uri="{FF2B5EF4-FFF2-40B4-BE49-F238E27FC236}">
                  <a16:creationId xmlns:a16="http://schemas.microsoft.com/office/drawing/2014/main" id="{DEC35176-CC4D-8409-89AA-E0CBA4942313}"/>
                </a:ext>
              </a:extLst>
            </p:cNvPr>
            <p:cNvCxnSpPr>
              <a:cxnSpLocks/>
            </p:cNvCxnSpPr>
            <p:nvPr/>
          </p:nvCxnSpPr>
          <p:spPr>
            <a:xfrm>
              <a:off x="2990850" y="2881313"/>
              <a:ext cx="8258175" cy="0"/>
            </a:xfrm>
            <a:prstGeom prst="straightConnector1">
              <a:avLst/>
            </a:prstGeom>
            <a:ln>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3FAA1E65-EAB6-27BD-DD86-4A47C0DB6ACC}"/>
                </a:ext>
              </a:extLst>
            </p:cNvPr>
            <p:cNvSpPr txBox="1"/>
            <p:nvPr/>
          </p:nvSpPr>
          <p:spPr>
            <a:xfrm>
              <a:off x="6488463" y="2750508"/>
              <a:ext cx="1043876" cy="261610"/>
            </a:xfrm>
            <a:prstGeom prst="rect">
              <a:avLst/>
            </a:prstGeom>
            <a:solidFill>
              <a:schemeClr val="accent4"/>
            </a:solidFill>
          </p:spPr>
          <p:txBody>
            <a:bodyPr wrap="none" rtlCol="0">
              <a:spAutoFit/>
            </a:bodyPr>
            <a:lstStyle/>
            <a:p>
              <a:pPr algn="ctr"/>
              <a:r>
                <a:rPr lang="en-CA" sz="1100" b="1" noProof="0"/>
                <a:t>19.1 months</a:t>
              </a:r>
            </a:p>
          </p:txBody>
        </p:sp>
      </p:grpSp>
      <p:sp>
        <p:nvSpPr>
          <p:cNvPr id="51" name="Text Placeholder 17">
            <a:extLst>
              <a:ext uri="{FF2B5EF4-FFF2-40B4-BE49-F238E27FC236}">
                <a16:creationId xmlns:a16="http://schemas.microsoft.com/office/drawing/2014/main" id="{12AE1AEA-64CD-02F4-8599-80DAA6570287}"/>
              </a:ext>
            </a:extLst>
          </p:cNvPr>
          <p:cNvSpPr>
            <a:spLocks noGrp="1"/>
          </p:cNvSpPr>
          <p:nvPr>
            <p:ph type="body" sz="quarter" idx="16"/>
          </p:nvPr>
        </p:nvSpPr>
        <p:spPr>
          <a:xfrm>
            <a:off x="339363" y="6480676"/>
            <a:ext cx="11157806" cy="221599"/>
          </a:xfrm>
        </p:spPr>
        <p:txBody>
          <a:bodyPr/>
          <a:lstStyle/>
          <a:p>
            <a:pPr>
              <a:spcBef>
                <a:spcPts val="0"/>
              </a:spcBef>
            </a:pPr>
            <a:r>
              <a:rPr lang="en-CA" sz="800">
                <a:ea typeface="Roboto"/>
              </a:rPr>
              <a:t>ALS, amyotrophic lateral sclerosis; MND, motor neuron disease</a:t>
            </a:r>
          </a:p>
          <a:p>
            <a:pPr>
              <a:spcBef>
                <a:spcPts val="0"/>
              </a:spcBef>
            </a:pPr>
            <a:r>
              <a:rPr lang="en-CA" sz="800">
                <a:ea typeface="Roboto"/>
              </a:rPr>
              <a:t>Galvin M, et al. BMC Health Serv Res. 2015;15:571. </a:t>
            </a:r>
            <a:endParaRPr lang="en-CA" sz="800">
              <a:ea typeface="Roboto"/>
              <a:cs typeface="Open Sans"/>
            </a:endParaRPr>
          </a:p>
        </p:txBody>
      </p:sp>
    </p:spTree>
    <p:extLst>
      <p:ext uri="{BB962C8B-B14F-4D97-AF65-F5344CB8AC3E}">
        <p14:creationId xmlns:p14="http://schemas.microsoft.com/office/powerpoint/2010/main" val="3722186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D9DA0-E319-EB14-FDB6-45F228E8E786}"/>
            </a:ext>
          </a:extLst>
        </p:cNvPr>
        <p:cNvGrpSpPr/>
        <p:nvPr/>
      </p:nvGrpSpPr>
      <p:grpSpPr>
        <a:xfrm>
          <a:off x="0" y="0"/>
          <a:ext cx="0" cy="0"/>
          <a:chOff x="0" y="0"/>
          <a:chExt cx="0" cy="0"/>
        </a:xfrm>
      </p:grpSpPr>
      <p:sp>
        <p:nvSpPr>
          <p:cNvPr id="6" name="Arrow: Down 5">
            <a:extLst>
              <a:ext uri="{FF2B5EF4-FFF2-40B4-BE49-F238E27FC236}">
                <a16:creationId xmlns:a16="http://schemas.microsoft.com/office/drawing/2014/main" id="{F943B442-F543-6C9C-07DC-8CE05912B80A}"/>
              </a:ext>
            </a:extLst>
          </p:cNvPr>
          <p:cNvSpPr/>
          <p:nvPr/>
        </p:nvSpPr>
        <p:spPr>
          <a:xfrm>
            <a:off x="8855159" y="3694435"/>
            <a:ext cx="1178952" cy="626800"/>
          </a:xfrm>
          <a:prstGeom prst="downArrow">
            <a:avLst/>
          </a:prstGeom>
          <a:solidFill>
            <a:srgbClr val="57A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 name="Title 1">
            <a:extLst>
              <a:ext uri="{FF2B5EF4-FFF2-40B4-BE49-F238E27FC236}">
                <a16:creationId xmlns:a16="http://schemas.microsoft.com/office/drawing/2014/main" id="{30E65A7C-135B-F3B0-96D6-7A862D608FAD}"/>
              </a:ext>
            </a:extLst>
          </p:cNvPr>
          <p:cNvSpPr>
            <a:spLocks noGrp="1"/>
          </p:cNvSpPr>
          <p:nvPr>
            <p:ph type="title"/>
          </p:nvPr>
        </p:nvSpPr>
        <p:spPr>
          <a:xfrm>
            <a:off x="360000" y="360000"/>
            <a:ext cx="9242103" cy="535531"/>
          </a:xfrm>
        </p:spPr>
        <p:txBody>
          <a:bodyPr>
            <a:normAutofit/>
          </a:bodyPr>
          <a:lstStyle/>
          <a:p>
            <a:r>
              <a:rPr lang="en-CA" noProof="0">
                <a:latin typeface="+mj-lt"/>
              </a:rPr>
              <a:t>Why Diagnostic Delay in ALS/MND Matters</a:t>
            </a:r>
          </a:p>
        </p:txBody>
      </p:sp>
      <p:sp>
        <p:nvSpPr>
          <p:cNvPr id="51" name="Text Placeholder 50">
            <a:extLst>
              <a:ext uri="{FF2B5EF4-FFF2-40B4-BE49-F238E27FC236}">
                <a16:creationId xmlns:a16="http://schemas.microsoft.com/office/drawing/2014/main" id="{D79C2E71-A628-8974-7D49-8F4413C7B704}"/>
              </a:ext>
            </a:extLst>
          </p:cNvPr>
          <p:cNvSpPr>
            <a:spLocks noGrp="1"/>
          </p:cNvSpPr>
          <p:nvPr>
            <p:ph type="body" sz="quarter" idx="16"/>
          </p:nvPr>
        </p:nvSpPr>
        <p:spPr>
          <a:xfrm>
            <a:off x="339363" y="6461626"/>
            <a:ext cx="11157806" cy="221599"/>
          </a:xfrm>
        </p:spPr>
        <p:txBody>
          <a:bodyPr/>
          <a:lstStyle/>
          <a:p>
            <a:pPr>
              <a:spcBef>
                <a:spcPts val="0"/>
              </a:spcBef>
            </a:pPr>
            <a:r>
              <a:rPr lang="en-CA" sz="800">
                <a:ea typeface="Roboto"/>
              </a:rPr>
              <a:t>ALS, amyotrophic lateral sclerosis; MND, motor neuron disease</a:t>
            </a:r>
            <a:endParaRPr lang="en-US">
              <a:ea typeface="Roboto"/>
            </a:endParaRPr>
          </a:p>
          <a:p>
            <a:pPr>
              <a:spcBef>
                <a:spcPts val="0"/>
              </a:spcBef>
            </a:pPr>
            <a:r>
              <a:rPr lang="en-CA" sz="800">
                <a:ea typeface="Roboto"/>
              </a:rPr>
              <a:t>1</a:t>
            </a:r>
            <a:r>
              <a:rPr lang="en-CA" sz="800" noProof="0">
                <a:ea typeface="Roboto"/>
              </a:rPr>
              <a:t>. Gwathmey KG, et al. </a:t>
            </a:r>
            <a:r>
              <a:rPr lang="en-CA" sz="800" noProof="0" err="1">
                <a:ea typeface="Roboto"/>
              </a:rPr>
              <a:t>Eur</a:t>
            </a:r>
            <a:r>
              <a:rPr lang="en-CA" sz="800" noProof="0">
                <a:ea typeface="Roboto"/>
              </a:rPr>
              <a:t> J Neurol. 2023;30(9):2595-2601. 2. Richards D, et al. J Neurol Sci. 2020;417:117054. 3. </a:t>
            </a:r>
            <a:r>
              <a:rPr lang="en-CA" sz="800" noProof="0" err="1">
                <a:ea typeface="Roboto"/>
              </a:rPr>
              <a:t>Mitsumoto</a:t>
            </a:r>
            <a:r>
              <a:rPr lang="en-CA" sz="800" noProof="0">
                <a:ea typeface="Roboto"/>
              </a:rPr>
              <a:t> H, et al. Neurology. 2022;99(2):60-68. </a:t>
            </a:r>
            <a:endParaRPr lang="en-US">
              <a:ea typeface="Roboto"/>
              <a:cs typeface="Open Sans"/>
            </a:endParaRPr>
          </a:p>
        </p:txBody>
      </p:sp>
      <p:cxnSp>
        <p:nvCxnSpPr>
          <p:cNvPr id="4" name="Straight Connector 3">
            <a:extLst>
              <a:ext uri="{FF2B5EF4-FFF2-40B4-BE49-F238E27FC236}">
                <a16:creationId xmlns:a16="http://schemas.microsoft.com/office/drawing/2014/main" id="{54EEB85A-A1DA-88CA-68BF-3C32B8967FD1}"/>
              </a:ext>
            </a:extLst>
          </p:cNvPr>
          <p:cNvCxnSpPr>
            <a:cxnSpLocks/>
          </p:cNvCxnSpPr>
          <p:nvPr/>
        </p:nvCxnSpPr>
        <p:spPr>
          <a:xfrm>
            <a:off x="518786" y="3401094"/>
            <a:ext cx="11412658" cy="0"/>
          </a:xfrm>
          <a:prstGeom prst="line">
            <a:avLst/>
          </a:prstGeom>
          <a:ln w="190500" cap="rnd">
            <a:solidFill>
              <a:schemeClr val="accent2"/>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713" name="TextBox 712">
            <a:extLst>
              <a:ext uri="{FF2B5EF4-FFF2-40B4-BE49-F238E27FC236}">
                <a16:creationId xmlns:a16="http://schemas.microsoft.com/office/drawing/2014/main" id="{AFA58C91-F6A1-2182-53E8-7EA26B727060}"/>
              </a:ext>
            </a:extLst>
          </p:cNvPr>
          <p:cNvSpPr txBox="1"/>
          <p:nvPr/>
        </p:nvSpPr>
        <p:spPr>
          <a:xfrm>
            <a:off x="1204639" y="1495478"/>
            <a:ext cx="2977157" cy="778993"/>
          </a:xfrm>
          <a:prstGeom prst="rect">
            <a:avLst/>
          </a:prstGeom>
          <a:noFill/>
        </p:spPr>
        <p:txBody>
          <a:bodyPr wrap="square" lIns="0" tIns="0" rIns="0" bIns="0" rtlCol="0" anchor="ctr">
            <a:noAutofit/>
          </a:bodyPr>
          <a:lstStyle/>
          <a:p>
            <a:pPr algn="ctr" defTabSz="1218987"/>
            <a:r>
              <a:rPr lang="en-CA" sz="1400" b="1" noProof="0">
                <a:solidFill>
                  <a:schemeClr val="accent1">
                    <a:lumMod val="75000"/>
                  </a:schemeClr>
                </a:solidFill>
                <a:ea typeface="Open Sans"/>
                <a:cs typeface="Open Sans"/>
              </a:rPr>
              <a:t>Delayed access to multidisciplinary ALS/MND care that improves </a:t>
            </a:r>
            <a:r>
              <a:rPr lang="en-CA" sz="1400" b="1">
                <a:solidFill>
                  <a:schemeClr val="accent1">
                    <a:lumMod val="75000"/>
                  </a:schemeClr>
                </a:solidFill>
                <a:ea typeface="Open Sans"/>
                <a:cs typeface="Open Sans"/>
              </a:rPr>
              <a:t>quality of life</a:t>
            </a:r>
            <a:r>
              <a:rPr lang="en-CA" sz="1400" b="1" noProof="0">
                <a:solidFill>
                  <a:schemeClr val="accent1">
                    <a:lumMod val="75000"/>
                  </a:schemeClr>
                </a:solidFill>
                <a:ea typeface="Open Sans"/>
                <a:cs typeface="Open Sans"/>
              </a:rPr>
              <a:t> &amp; survival</a:t>
            </a:r>
            <a:endParaRPr lang="en-CA" sz="1400" b="1" noProof="0">
              <a:solidFill>
                <a:schemeClr val="accent1">
                  <a:lumMod val="75000"/>
                </a:schemeClr>
              </a:solidFill>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CE9C717-6E92-71C7-FE35-0251E01D11D6}"/>
              </a:ext>
            </a:extLst>
          </p:cNvPr>
          <p:cNvSpPr txBox="1"/>
          <p:nvPr/>
        </p:nvSpPr>
        <p:spPr>
          <a:xfrm>
            <a:off x="2727658" y="4460557"/>
            <a:ext cx="2351425" cy="1000136"/>
          </a:xfrm>
          <a:prstGeom prst="rect">
            <a:avLst/>
          </a:prstGeom>
          <a:noFill/>
        </p:spPr>
        <p:txBody>
          <a:bodyPr wrap="square" lIns="72000" tIns="72000" rIns="72000" bIns="72000" rtlCol="0" anchor="t">
            <a:noAutofit/>
          </a:bodyPr>
          <a:lstStyle/>
          <a:p>
            <a:pPr algn="ctr" defTabSz="1218987"/>
            <a:r>
              <a:rPr lang="en-CA" sz="1400" b="1" noProof="0">
                <a:solidFill>
                  <a:schemeClr val="accent1"/>
                </a:solidFill>
                <a:ea typeface="Open Sans" panose="020B0606030504020204" pitchFamily="34" charset="0"/>
                <a:cs typeface="Open Sans" panose="020B0606030504020204" pitchFamily="34" charset="0"/>
              </a:rPr>
              <a:t>Reduced benefit of disease-modifying therapies</a:t>
            </a:r>
          </a:p>
        </p:txBody>
      </p:sp>
      <p:pic>
        <p:nvPicPr>
          <p:cNvPr id="17" name="Picture 16">
            <a:extLst>
              <a:ext uri="{FF2B5EF4-FFF2-40B4-BE49-F238E27FC236}">
                <a16:creationId xmlns:a16="http://schemas.microsoft.com/office/drawing/2014/main" id="{88C420E0-5CA6-C797-8CB6-648529089822}"/>
              </a:ext>
            </a:extLst>
          </p:cNvPr>
          <p:cNvPicPr>
            <a:picLocks noChangeAspect="1"/>
          </p:cNvPicPr>
          <p:nvPr/>
        </p:nvPicPr>
        <p:blipFill>
          <a:blip r:embed="rId3"/>
          <a:stretch>
            <a:fillRect/>
          </a:stretch>
        </p:blipFill>
        <p:spPr>
          <a:xfrm>
            <a:off x="2238344" y="2450722"/>
            <a:ext cx="758391" cy="618037"/>
          </a:xfrm>
          <a:prstGeom prst="rect">
            <a:avLst/>
          </a:prstGeom>
          <a:solidFill>
            <a:schemeClr val="accent5"/>
          </a:solidFill>
        </p:spPr>
      </p:pic>
      <p:grpSp>
        <p:nvGrpSpPr>
          <p:cNvPr id="60" name="Group 59">
            <a:extLst>
              <a:ext uri="{FF2B5EF4-FFF2-40B4-BE49-F238E27FC236}">
                <a16:creationId xmlns:a16="http://schemas.microsoft.com/office/drawing/2014/main" id="{50FDDE04-FECE-3567-B5F3-4A018904596B}"/>
              </a:ext>
            </a:extLst>
          </p:cNvPr>
          <p:cNvGrpSpPr/>
          <p:nvPr/>
        </p:nvGrpSpPr>
        <p:grpSpPr>
          <a:xfrm>
            <a:off x="3519211" y="3694435"/>
            <a:ext cx="1178952" cy="626800"/>
            <a:chOff x="3519211" y="3694435"/>
            <a:chExt cx="1178952" cy="626800"/>
          </a:xfrm>
        </p:grpSpPr>
        <p:sp>
          <p:nvSpPr>
            <p:cNvPr id="18" name="Arrow: Down 17">
              <a:extLst>
                <a:ext uri="{FF2B5EF4-FFF2-40B4-BE49-F238E27FC236}">
                  <a16:creationId xmlns:a16="http://schemas.microsoft.com/office/drawing/2014/main" id="{4745FEF0-B307-8431-8FA9-A68B7F6EB466}"/>
                </a:ext>
              </a:extLst>
            </p:cNvPr>
            <p:cNvSpPr/>
            <p:nvPr/>
          </p:nvSpPr>
          <p:spPr>
            <a:xfrm>
              <a:off x="3519211" y="3694435"/>
              <a:ext cx="1178952" cy="626800"/>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0" name="Graphic 19" descr="Medical with solid fill">
              <a:extLst>
                <a:ext uri="{FF2B5EF4-FFF2-40B4-BE49-F238E27FC236}">
                  <a16:creationId xmlns:a16="http://schemas.microsoft.com/office/drawing/2014/main" id="{F360E0C2-3244-7460-010D-40B5CDC94A3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866172" y="3753633"/>
              <a:ext cx="475349" cy="475349"/>
            </a:xfrm>
            <a:prstGeom prst="rect">
              <a:avLst/>
            </a:prstGeom>
          </p:spPr>
        </p:pic>
      </p:grpSp>
      <p:sp>
        <p:nvSpPr>
          <p:cNvPr id="26" name="TextBox 25">
            <a:extLst>
              <a:ext uri="{FF2B5EF4-FFF2-40B4-BE49-F238E27FC236}">
                <a16:creationId xmlns:a16="http://schemas.microsoft.com/office/drawing/2014/main" id="{8FB354C6-A21A-0912-AE94-DC468D1B4928}"/>
              </a:ext>
            </a:extLst>
          </p:cNvPr>
          <p:cNvSpPr txBox="1"/>
          <p:nvPr/>
        </p:nvSpPr>
        <p:spPr>
          <a:xfrm>
            <a:off x="6215582" y="1660565"/>
            <a:ext cx="2639577" cy="778993"/>
          </a:xfrm>
          <a:prstGeom prst="rect">
            <a:avLst/>
          </a:prstGeom>
          <a:noFill/>
        </p:spPr>
        <p:txBody>
          <a:bodyPr wrap="square" lIns="0" tIns="0" rIns="0" bIns="0" rtlCol="0" anchor="ctr">
            <a:noAutofit/>
          </a:bodyPr>
          <a:lstStyle/>
          <a:p>
            <a:pPr algn="ctr" defTabSz="1218987"/>
            <a:r>
              <a:rPr lang="en-CA" sz="1400" b="1" noProof="0">
                <a:solidFill>
                  <a:schemeClr val="accent5">
                    <a:lumMod val="50000"/>
                  </a:schemeClr>
                </a:solidFill>
                <a:ea typeface="Open Sans" panose="020B0606030504020204" pitchFamily="34" charset="0"/>
                <a:cs typeface="Open Sans" panose="020B0606030504020204" pitchFamily="34" charset="0"/>
              </a:rPr>
              <a:t>Lost opportunities to access clinical trials </a:t>
            </a:r>
            <a:r>
              <a:rPr lang="en-CA" sz="1400" noProof="0">
                <a:solidFill>
                  <a:schemeClr val="accent5">
                    <a:lumMod val="50000"/>
                  </a:schemeClr>
                </a:solidFill>
                <a:ea typeface="Open Sans" panose="020B0606030504020204" pitchFamily="34" charset="0"/>
                <a:cs typeface="Open Sans" panose="020B0606030504020204" pitchFamily="34" charset="0"/>
              </a:rPr>
              <a:t>and experimental therapies </a:t>
            </a:r>
          </a:p>
        </p:txBody>
      </p:sp>
      <p:pic>
        <p:nvPicPr>
          <p:cNvPr id="28" name="Graphic 27" descr="Badge Cross with solid fill">
            <a:extLst>
              <a:ext uri="{FF2B5EF4-FFF2-40B4-BE49-F238E27FC236}">
                <a16:creationId xmlns:a16="http://schemas.microsoft.com/office/drawing/2014/main" id="{A4D3ED91-BE73-5584-38FD-63B641A5883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152099" y="2406989"/>
            <a:ext cx="728445" cy="728445"/>
          </a:xfrm>
          <a:prstGeom prst="rect">
            <a:avLst/>
          </a:prstGeom>
        </p:spPr>
      </p:pic>
      <p:sp>
        <p:nvSpPr>
          <p:cNvPr id="34" name="TextBox 33">
            <a:extLst>
              <a:ext uri="{FF2B5EF4-FFF2-40B4-BE49-F238E27FC236}">
                <a16:creationId xmlns:a16="http://schemas.microsoft.com/office/drawing/2014/main" id="{A110CC0A-14F6-7D01-DF1A-6D83F7E29A9E}"/>
              </a:ext>
            </a:extLst>
          </p:cNvPr>
          <p:cNvSpPr txBox="1"/>
          <p:nvPr/>
        </p:nvSpPr>
        <p:spPr>
          <a:xfrm>
            <a:off x="7957127" y="4460557"/>
            <a:ext cx="2907140" cy="1221509"/>
          </a:xfrm>
          <a:prstGeom prst="rect">
            <a:avLst/>
          </a:prstGeom>
          <a:noFill/>
        </p:spPr>
        <p:txBody>
          <a:bodyPr wrap="square" lIns="72000" tIns="72000" rIns="72000" bIns="72000" rtlCol="0" anchor="t">
            <a:noAutofit/>
          </a:bodyPr>
          <a:lstStyle/>
          <a:p>
            <a:pPr algn="ctr" defTabSz="1218987"/>
            <a:r>
              <a:rPr lang="en-CA" sz="1400" b="1" noProof="0">
                <a:solidFill>
                  <a:srgbClr val="57A4FE"/>
                </a:solidFill>
                <a:ea typeface="Open Sans"/>
                <a:cs typeface="Open Sans"/>
              </a:rPr>
              <a:t>Delayed access to devices </a:t>
            </a:r>
          </a:p>
          <a:p>
            <a:pPr algn="ctr" defTabSz="1218987"/>
            <a:r>
              <a:rPr lang="en-CA" sz="1400" noProof="0">
                <a:solidFill>
                  <a:srgbClr val="57A4FE"/>
                </a:solidFill>
                <a:ea typeface="Open Sans"/>
                <a:cs typeface="Open Sans"/>
              </a:rPr>
              <a:t>that assist with prolonging functional independence (</a:t>
            </a:r>
            <a:r>
              <a:rPr lang="en-CA" sz="1400">
                <a:solidFill>
                  <a:srgbClr val="57A4FE"/>
                </a:solidFill>
                <a:ea typeface="Open Sans"/>
                <a:cs typeface="Open Sans"/>
              </a:rPr>
              <a:t>e.g.,</a:t>
            </a:r>
            <a:r>
              <a:rPr lang="en-CA" sz="1400" noProof="0">
                <a:solidFill>
                  <a:srgbClr val="57A4FE"/>
                </a:solidFill>
                <a:ea typeface="Open Sans"/>
                <a:cs typeface="Open Sans"/>
              </a:rPr>
              <a:t> </a:t>
            </a:r>
            <a:r>
              <a:rPr lang="en-CA" sz="1400">
                <a:solidFill>
                  <a:srgbClr val="57A4FE"/>
                </a:solidFill>
                <a:ea typeface="Open Sans"/>
                <a:cs typeface="Open Sans"/>
              </a:rPr>
              <a:t>early non-invasive ventilation can</a:t>
            </a:r>
            <a:r>
              <a:rPr lang="en-CA" sz="1400" noProof="0">
                <a:solidFill>
                  <a:srgbClr val="57A4FE"/>
                </a:solidFill>
                <a:ea typeface="Open Sans"/>
                <a:cs typeface="Open Sans"/>
              </a:rPr>
              <a:t> significantly slow</a:t>
            </a:r>
            <a:r>
              <a:rPr lang="en-CA" sz="1400">
                <a:solidFill>
                  <a:srgbClr val="57A4FE"/>
                </a:solidFill>
                <a:ea typeface="Open Sans"/>
                <a:cs typeface="Open Sans"/>
              </a:rPr>
              <a:t> </a:t>
            </a:r>
            <a:r>
              <a:rPr lang="en-CA" sz="1400" noProof="0">
                <a:solidFill>
                  <a:srgbClr val="57A4FE"/>
                </a:solidFill>
                <a:ea typeface="Open Sans"/>
                <a:cs typeface="Open Sans"/>
              </a:rPr>
              <a:t> the rate of functional decline)</a:t>
            </a:r>
          </a:p>
        </p:txBody>
      </p:sp>
      <p:sp>
        <p:nvSpPr>
          <p:cNvPr id="40" name="TextBox 39">
            <a:extLst>
              <a:ext uri="{FF2B5EF4-FFF2-40B4-BE49-F238E27FC236}">
                <a16:creationId xmlns:a16="http://schemas.microsoft.com/office/drawing/2014/main" id="{ED0A8DF2-7FCC-4475-32F9-414E48A36451}"/>
              </a:ext>
            </a:extLst>
          </p:cNvPr>
          <p:cNvSpPr txBox="1"/>
          <p:nvPr/>
        </p:nvSpPr>
        <p:spPr>
          <a:xfrm>
            <a:off x="9334501" y="1615879"/>
            <a:ext cx="2524520" cy="1327737"/>
          </a:xfrm>
          <a:prstGeom prst="rect">
            <a:avLst/>
          </a:prstGeom>
          <a:noFill/>
        </p:spPr>
        <p:txBody>
          <a:bodyPr wrap="square" lIns="0" tIns="0" rIns="0" bIns="0" rtlCol="0" anchor="ctr">
            <a:noAutofit/>
          </a:bodyPr>
          <a:lstStyle/>
          <a:p>
            <a:pPr algn="ctr" defTabSz="1218987"/>
            <a:r>
              <a:rPr lang="en-CA" sz="1400" b="1" noProof="0">
                <a:solidFill>
                  <a:schemeClr val="accent3"/>
                </a:solidFill>
              </a:rPr>
              <a:t>Risk of unnecessary interventions</a:t>
            </a:r>
            <a:r>
              <a:rPr lang="en-CA" sz="1400" noProof="0">
                <a:solidFill>
                  <a:schemeClr val="accent3"/>
                </a:solidFill>
              </a:rPr>
              <a:t> (surgical procedures, tests) that can be costly and potentially accelerate the disease</a:t>
            </a:r>
            <a:endParaRPr lang="en-CA" sz="1400" b="1" noProof="0">
              <a:solidFill>
                <a:schemeClr val="accent3"/>
              </a:solidFill>
              <a:ea typeface="Open Sans" panose="020B0606030504020204" pitchFamily="34" charset="0"/>
              <a:cs typeface="Open Sans" panose="020B0606030504020204" pitchFamily="34" charset="0"/>
            </a:endParaRPr>
          </a:p>
        </p:txBody>
      </p:sp>
      <p:grpSp>
        <p:nvGrpSpPr>
          <p:cNvPr id="61" name="Group 60">
            <a:extLst>
              <a:ext uri="{FF2B5EF4-FFF2-40B4-BE49-F238E27FC236}">
                <a16:creationId xmlns:a16="http://schemas.microsoft.com/office/drawing/2014/main" id="{0BCE70E6-6DC9-46F8-FB07-FF43BC7EBD8F}"/>
              </a:ext>
            </a:extLst>
          </p:cNvPr>
          <p:cNvGrpSpPr/>
          <p:nvPr/>
        </p:nvGrpSpPr>
        <p:grpSpPr>
          <a:xfrm>
            <a:off x="5511528" y="3694435"/>
            <a:ext cx="1178952" cy="626800"/>
            <a:chOff x="5492478" y="3694435"/>
            <a:chExt cx="1178952" cy="626800"/>
          </a:xfrm>
        </p:grpSpPr>
        <p:sp>
          <p:nvSpPr>
            <p:cNvPr id="9" name="Arrow: Down 8">
              <a:extLst>
                <a:ext uri="{FF2B5EF4-FFF2-40B4-BE49-F238E27FC236}">
                  <a16:creationId xmlns:a16="http://schemas.microsoft.com/office/drawing/2014/main" id="{850E35B9-20B6-11F5-3CE6-2CEBB407C8AF}"/>
                </a:ext>
              </a:extLst>
            </p:cNvPr>
            <p:cNvSpPr/>
            <p:nvPr/>
          </p:nvSpPr>
          <p:spPr>
            <a:xfrm>
              <a:off x="5492478" y="3694435"/>
              <a:ext cx="1178952" cy="626800"/>
            </a:xfrm>
            <a:prstGeom prst="down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6" name="Graphic 15" descr="DNA with solid fill">
              <a:extLst>
                <a:ext uri="{FF2B5EF4-FFF2-40B4-BE49-F238E27FC236}">
                  <a16:creationId xmlns:a16="http://schemas.microsoft.com/office/drawing/2014/main" id="{89DC86B7-46FE-425E-5444-2709AD928D0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844726" y="3772683"/>
              <a:ext cx="502547" cy="427994"/>
            </a:xfrm>
            <a:prstGeom prst="rect">
              <a:avLst/>
            </a:prstGeom>
          </p:spPr>
        </p:pic>
      </p:grpSp>
      <p:sp>
        <p:nvSpPr>
          <p:cNvPr id="21" name="TextBox 20">
            <a:extLst>
              <a:ext uri="{FF2B5EF4-FFF2-40B4-BE49-F238E27FC236}">
                <a16:creationId xmlns:a16="http://schemas.microsoft.com/office/drawing/2014/main" id="{5CBCE882-8E66-8FAF-9949-0E1B1567534D}"/>
              </a:ext>
            </a:extLst>
          </p:cNvPr>
          <p:cNvSpPr txBox="1"/>
          <p:nvPr/>
        </p:nvSpPr>
        <p:spPr>
          <a:xfrm>
            <a:off x="5012507" y="4460557"/>
            <a:ext cx="2601378" cy="1007181"/>
          </a:xfrm>
          <a:prstGeom prst="rect">
            <a:avLst/>
          </a:prstGeom>
          <a:noFill/>
        </p:spPr>
        <p:txBody>
          <a:bodyPr wrap="square" lIns="72000" tIns="72000" rIns="72000" bIns="72000" anchor="t">
            <a:spAutoFit/>
          </a:bodyPr>
          <a:lstStyle/>
          <a:p>
            <a:pPr algn="ctr"/>
            <a:r>
              <a:rPr lang="en-CA" sz="1400" b="1" noProof="0">
                <a:solidFill>
                  <a:schemeClr val="accent5"/>
                </a:solidFill>
                <a:ea typeface="Open Sans" panose="020B0606030504020204" pitchFamily="34" charset="0"/>
                <a:cs typeface="Open Sans" panose="020B0606030504020204" pitchFamily="34" charset="0"/>
              </a:rPr>
              <a:t>Delayed genetic testing for identifying patients eligible for targeted therapies, such as </a:t>
            </a:r>
            <a:r>
              <a:rPr lang="en-CA" sz="1400" b="1" noProof="0" err="1">
                <a:solidFill>
                  <a:schemeClr val="accent5"/>
                </a:solidFill>
                <a:ea typeface="Open Sans" panose="020B0606030504020204" pitchFamily="34" charset="0"/>
                <a:cs typeface="Open Sans" panose="020B0606030504020204" pitchFamily="34" charset="0"/>
              </a:rPr>
              <a:t>tofersen</a:t>
            </a:r>
            <a:r>
              <a:rPr lang="en-CA" sz="1400" b="1" noProof="0">
                <a:solidFill>
                  <a:schemeClr val="accent5"/>
                </a:solidFill>
                <a:ea typeface="Open Sans" panose="020B0606030504020204" pitchFamily="34" charset="0"/>
                <a:cs typeface="Open Sans" panose="020B0606030504020204" pitchFamily="34" charset="0"/>
              </a:rPr>
              <a:t> </a:t>
            </a:r>
            <a:endParaRPr lang="en-CA" sz="1400" noProof="0">
              <a:solidFill>
                <a:schemeClr val="accent5"/>
              </a:solidFill>
            </a:endParaRPr>
          </a:p>
        </p:txBody>
      </p:sp>
      <p:sp>
        <p:nvSpPr>
          <p:cNvPr id="3" name="Arrow: Down 2">
            <a:extLst>
              <a:ext uri="{FF2B5EF4-FFF2-40B4-BE49-F238E27FC236}">
                <a16:creationId xmlns:a16="http://schemas.microsoft.com/office/drawing/2014/main" id="{16C583C3-A3B4-9BF0-33FE-8B1B0E10EA29}"/>
              </a:ext>
            </a:extLst>
          </p:cNvPr>
          <p:cNvSpPr/>
          <p:nvPr/>
        </p:nvSpPr>
        <p:spPr>
          <a:xfrm>
            <a:off x="767702" y="3694435"/>
            <a:ext cx="1107370" cy="626800"/>
          </a:xfrm>
          <a:prstGeom prst="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9" name="TextBox 18">
            <a:extLst>
              <a:ext uri="{FF2B5EF4-FFF2-40B4-BE49-F238E27FC236}">
                <a16:creationId xmlns:a16="http://schemas.microsoft.com/office/drawing/2014/main" id="{910BCA83-A5EC-34DD-19A4-32BC3EB9ADDF}"/>
              </a:ext>
            </a:extLst>
          </p:cNvPr>
          <p:cNvSpPr txBox="1"/>
          <p:nvPr/>
        </p:nvSpPr>
        <p:spPr>
          <a:xfrm>
            <a:off x="155908" y="4460557"/>
            <a:ext cx="2351425" cy="778993"/>
          </a:xfrm>
          <a:prstGeom prst="rect">
            <a:avLst/>
          </a:prstGeom>
          <a:noFill/>
        </p:spPr>
        <p:txBody>
          <a:bodyPr wrap="square" lIns="72000" tIns="72000" rIns="72000" bIns="72000" rtlCol="0" anchor="t">
            <a:noAutofit/>
          </a:bodyPr>
          <a:lstStyle/>
          <a:p>
            <a:pPr algn="ctr" defTabSz="1218987"/>
            <a:r>
              <a:rPr lang="en-CA" sz="1400" b="1" noProof="0">
                <a:solidFill>
                  <a:schemeClr val="accent3"/>
                </a:solidFill>
              </a:rPr>
              <a:t>Diagnostic uncertainty is deeply distressing </a:t>
            </a:r>
            <a:r>
              <a:rPr lang="en-CA" sz="1400" noProof="0">
                <a:solidFill>
                  <a:schemeClr val="accent3"/>
                </a:solidFill>
              </a:rPr>
              <a:t>for individuals and their families/caregivers </a:t>
            </a:r>
            <a:endParaRPr lang="en-CA" sz="1400" noProof="0">
              <a:solidFill>
                <a:schemeClr val="accent3"/>
              </a:solidFill>
              <a:ea typeface="Open Sans" panose="020B0606030504020204" pitchFamily="34" charset="0"/>
              <a:cs typeface="Open Sans" panose="020B0606030504020204" pitchFamily="34" charset="0"/>
            </a:endParaRPr>
          </a:p>
        </p:txBody>
      </p:sp>
      <p:sp>
        <p:nvSpPr>
          <p:cNvPr id="52" name="Oval 51">
            <a:extLst>
              <a:ext uri="{FF2B5EF4-FFF2-40B4-BE49-F238E27FC236}">
                <a16:creationId xmlns:a16="http://schemas.microsoft.com/office/drawing/2014/main" id="{16F7C0B6-9B90-A170-AE40-696B49CE658E}"/>
              </a:ext>
            </a:extLst>
          </p:cNvPr>
          <p:cNvSpPr/>
          <p:nvPr/>
        </p:nvSpPr>
        <p:spPr>
          <a:xfrm>
            <a:off x="1112546" y="3172773"/>
            <a:ext cx="438150" cy="438150"/>
          </a:xfrm>
          <a:prstGeom prst="ellipse">
            <a:avLst/>
          </a:prstGeom>
          <a:solidFill>
            <a:schemeClr val="accent3"/>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3" name="Oval 52">
            <a:extLst>
              <a:ext uri="{FF2B5EF4-FFF2-40B4-BE49-F238E27FC236}">
                <a16:creationId xmlns:a16="http://schemas.microsoft.com/office/drawing/2014/main" id="{A762CB0B-34DA-63C6-B7D7-85FBCFD01539}"/>
              </a:ext>
            </a:extLst>
          </p:cNvPr>
          <p:cNvSpPr/>
          <p:nvPr/>
        </p:nvSpPr>
        <p:spPr>
          <a:xfrm>
            <a:off x="2474621" y="3172773"/>
            <a:ext cx="438150" cy="438150"/>
          </a:xfrm>
          <a:prstGeom prst="ellipse">
            <a:avLst/>
          </a:prstGeom>
          <a:solidFill>
            <a:schemeClr val="tx1"/>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solidFill>
                <a:schemeClr val="tx1"/>
              </a:solidFill>
            </a:endParaRPr>
          </a:p>
        </p:txBody>
      </p:sp>
      <p:sp>
        <p:nvSpPr>
          <p:cNvPr id="54" name="Oval 53">
            <a:extLst>
              <a:ext uri="{FF2B5EF4-FFF2-40B4-BE49-F238E27FC236}">
                <a16:creationId xmlns:a16="http://schemas.microsoft.com/office/drawing/2014/main" id="{8E2AF6DA-8FA8-B317-52BC-E46C986E8CE8}"/>
              </a:ext>
            </a:extLst>
          </p:cNvPr>
          <p:cNvSpPr/>
          <p:nvPr/>
        </p:nvSpPr>
        <p:spPr>
          <a:xfrm>
            <a:off x="3903371" y="3172773"/>
            <a:ext cx="438150" cy="438150"/>
          </a:xfrm>
          <a:prstGeom prst="ellipse">
            <a:avLst/>
          </a:prstGeom>
          <a:solidFill>
            <a:schemeClr val="accent1"/>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5" name="Oval 54">
            <a:extLst>
              <a:ext uri="{FF2B5EF4-FFF2-40B4-BE49-F238E27FC236}">
                <a16:creationId xmlns:a16="http://schemas.microsoft.com/office/drawing/2014/main" id="{F1C79B68-8C47-76E6-3D80-89297F50BD82}"/>
              </a:ext>
            </a:extLst>
          </p:cNvPr>
          <p:cNvSpPr/>
          <p:nvPr/>
        </p:nvSpPr>
        <p:spPr>
          <a:xfrm>
            <a:off x="5875046" y="3172773"/>
            <a:ext cx="438150" cy="438150"/>
          </a:xfrm>
          <a:prstGeom prst="ellipse">
            <a:avLst/>
          </a:prstGeom>
          <a:solidFill>
            <a:schemeClr val="accent5"/>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6" name="Oval 55">
            <a:extLst>
              <a:ext uri="{FF2B5EF4-FFF2-40B4-BE49-F238E27FC236}">
                <a16:creationId xmlns:a16="http://schemas.microsoft.com/office/drawing/2014/main" id="{CA0FD173-D480-4146-865D-3847B5E27C4E}"/>
              </a:ext>
            </a:extLst>
          </p:cNvPr>
          <p:cNvSpPr/>
          <p:nvPr/>
        </p:nvSpPr>
        <p:spPr>
          <a:xfrm>
            <a:off x="7284746" y="3172773"/>
            <a:ext cx="438150" cy="438150"/>
          </a:xfrm>
          <a:prstGeom prst="ellipse">
            <a:avLst/>
          </a:prstGeom>
          <a:solidFill>
            <a:srgbClr val="833A07"/>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7" name="Oval 56">
            <a:extLst>
              <a:ext uri="{FF2B5EF4-FFF2-40B4-BE49-F238E27FC236}">
                <a16:creationId xmlns:a16="http://schemas.microsoft.com/office/drawing/2014/main" id="{E873F453-F2FB-3704-2432-D102952D3D67}"/>
              </a:ext>
            </a:extLst>
          </p:cNvPr>
          <p:cNvSpPr/>
          <p:nvPr/>
        </p:nvSpPr>
        <p:spPr>
          <a:xfrm>
            <a:off x="9218321" y="3172773"/>
            <a:ext cx="438150" cy="438150"/>
          </a:xfrm>
          <a:prstGeom prst="ellipse">
            <a:avLst/>
          </a:prstGeom>
          <a:solidFill>
            <a:srgbClr val="57A4FE"/>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8" name="Oval 57">
            <a:extLst>
              <a:ext uri="{FF2B5EF4-FFF2-40B4-BE49-F238E27FC236}">
                <a16:creationId xmlns:a16="http://schemas.microsoft.com/office/drawing/2014/main" id="{CD27AC45-2A03-F029-03A6-6C2C42DE8E03}"/>
              </a:ext>
            </a:extLst>
          </p:cNvPr>
          <p:cNvSpPr/>
          <p:nvPr/>
        </p:nvSpPr>
        <p:spPr>
          <a:xfrm>
            <a:off x="10408946" y="3172773"/>
            <a:ext cx="438150" cy="438150"/>
          </a:xfrm>
          <a:prstGeom prst="ellipse">
            <a:avLst/>
          </a:prstGeom>
          <a:solidFill>
            <a:schemeClr val="accent3"/>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9" name="Oval 58">
            <a:extLst>
              <a:ext uri="{FF2B5EF4-FFF2-40B4-BE49-F238E27FC236}">
                <a16:creationId xmlns:a16="http://schemas.microsoft.com/office/drawing/2014/main" id="{9562F310-34A9-055C-B8A8-58EAB6BC1B2C}"/>
              </a:ext>
            </a:extLst>
          </p:cNvPr>
          <p:cNvSpPr/>
          <p:nvPr/>
        </p:nvSpPr>
        <p:spPr>
          <a:xfrm>
            <a:off x="9245199" y="3784153"/>
            <a:ext cx="411272" cy="411272"/>
          </a:xfrm>
          <a:prstGeom prst="ellipse">
            <a:avLst/>
          </a:prstGeom>
          <a:blipFill>
            <a:blip r:embed="rId7"/>
            <a:stretch>
              <a:fillRect/>
            </a:stretch>
          </a:blip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solidFill>
                <a:schemeClr val="tx1"/>
              </a:solidFill>
            </a:endParaRPr>
          </a:p>
        </p:txBody>
      </p:sp>
    </p:spTree>
    <p:extLst>
      <p:ext uri="{BB962C8B-B14F-4D97-AF65-F5344CB8AC3E}">
        <p14:creationId xmlns:p14="http://schemas.microsoft.com/office/powerpoint/2010/main" val="239672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713"/>
                                        </p:tgtEl>
                                        <p:attrNameLst>
                                          <p:attrName>style.visibility</p:attrName>
                                        </p:attrNameLst>
                                      </p:cBhvr>
                                      <p:to>
                                        <p:strVal val="visible"/>
                                      </p:to>
                                    </p:set>
                                    <p:animEffect transition="in" filter="fade">
                                      <p:cBhvr>
                                        <p:cTn id="7" dur="500"/>
                                        <p:tgtEl>
                                          <p:spTgt spid="713"/>
                                        </p:tgtEl>
                                      </p:cBhvr>
                                    </p:animEffect>
                                  </p:childTnLst>
                                </p:cTn>
                              </p:par>
                              <p:par>
                                <p:cTn id="8" presetID="10" presetClass="entr" presetSubtype="0" fill="hold" grpId="0" nodeType="withEffect">
                                  <p:stCondLst>
                                    <p:cond delay="9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90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90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grpId="0" nodeType="withEffect">
                                  <p:stCondLst>
                                    <p:cond delay="9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 grpId="0" animBg="1"/>
      <p:bldP spid="15" grpId="0"/>
      <p:bldP spid="26" grpId="0" animBg="1"/>
      <p:bldP spid="34" grpId="0"/>
      <p:bldP spid="40"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9496D-D351-DAEA-8BE2-38100084DFAD}"/>
            </a:ext>
          </a:extLst>
        </p:cNvPr>
        <p:cNvGrpSpPr/>
        <p:nvPr/>
      </p:nvGrpSpPr>
      <p:grpSpPr>
        <a:xfrm>
          <a:off x="0" y="0"/>
          <a:ext cx="0" cy="0"/>
          <a:chOff x="0" y="0"/>
          <a:chExt cx="0" cy="0"/>
        </a:xfrm>
      </p:grpSpPr>
      <p:sp>
        <p:nvSpPr>
          <p:cNvPr id="8" name="Text Placeholder 16">
            <a:extLst>
              <a:ext uri="{FF2B5EF4-FFF2-40B4-BE49-F238E27FC236}">
                <a16:creationId xmlns:a16="http://schemas.microsoft.com/office/drawing/2014/main" id="{16764E0A-8F01-8A30-8D08-AE401126F48A}"/>
              </a:ext>
            </a:extLst>
          </p:cNvPr>
          <p:cNvSpPr>
            <a:spLocks noGrp="1"/>
          </p:cNvSpPr>
          <p:nvPr>
            <p:ph type="body" sz="quarter" idx="16"/>
          </p:nvPr>
        </p:nvSpPr>
        <p:spPr>
          <a:xfrm>
            <a:off x="339363" y="6461626"/>
            <a:ext cx="11157806" cy="221599"/>
          </a:xfrm>
        </p:spPr>
        <p:txBody>
          <a:bodyPr/>
          <a:lstStyle/>
          <a:p>
            <a:pPr>
              <a:spcBef>
                <a:spcPts val="0"/>
              </a:spcBef>
            </a:pPr>
            <a:r>
              <a:rPr lang="en-CA" sz="800"/>
              <a:t>ALS, amyotrophic lateral sclerosis; MND, motor neuron disease</a:t>
            </a:r>
          </a:p>
          <a:p>
            <a:pPr>
              <a:spcBef>
                <a:spcPts val="0"/>
              </a:spcBef>
            </a:pPr>
            <a:r>
              <a:rPr lang="en-CA" sz="800" noProof="0"/>
              <a:t>Adapted from: Miller RG, et al. Neurology. 2009;73(15):1227-1233. </a:t>
            </a:r>
          </a:p>
        </p:txBody>
      </p:sp>
      <p:graphicFrame>
        <p:nvGraphicFramePr>
          <p:cNvPr id="9" name="Diagram 8">
            <a:extLst>
              <a:ext uri="{FF2B5EF4-FFF2-40B4-BE49-F238E27FC236}">
                <a16:creationId xmlns:a16="http://schemas.microsoft.com/office/drawing/2014/main" id="{3F9A6348-27D3-D6D4-73BC-2F9586BB6B1E}"/>
              </a:ext>
            </a:extLst>
          </p:cNvPr>
          <p:cNvGraphicFramePr/>
          <p:nvPr>
            <p:extLst>
              <p:ext uri="{D42A27DB-BD31-4B8C-83A1-F6EECF244321}">
                <p14:modId xmlns:p14="http://schemas.microsoft.com/office/powerpoint/2010/main" val="3944121863"/>
              </p:ext>
            </p:extLst>
          </p:nvPr>
        </p:nvGraphicFramePr>
        <p:xfrm>
          <a:off x="4202947" y="1233776"/>
          <a:ext cx="9193660" cy="5343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Arrow: Pentagon 10">
            <a:extLst>
              <a:ext uri="{FF2B5EF4-FFF2-40B4-BE49-F238E27FC236}">
                <a16:creationId xmlns:a16="http://schemas.microsoft.com/office/drawing/2014/main" id="{B6B84632-35BA-4701-8FF8-90A1038469EE}"/>
              </a:ext>
            </a:extLst>
          </p:cNvPr>
          <p:cNvSpPr/>
          <p:nvPr/>
        </p:nvSpPr>
        <p:spPr>
          <a:xfrm>
            <a:off x="130175" y="1790700"/>
            <a:ext cx="5395557" cy="1247775"/>
          </a:xfrm>
          <a:prstGeom prst="homePlate">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12" name="TextBox 11">
            <a:extLst>
              <a:ext uri="{FF2B5EF4-FFF2-40B4-BE49-F238E27FC236}">
                <a16:creationId xmlns:a16="http://schemas.microsoft.com/office/drawing/2014/main" id="{C3D30956-6F7A-19EA-6586-346F85A81B62}"/>
              </a:ext>
            </a:extLst>
          </p:cNvPr>
          <p:cNvSpPr txBox="1"/>
          <p:nvPr/>
        </p:nvSpPr>
        <p:spPr>
          <a:xfrm>
            <a:off x="7741981" y="4503174"/>
            <a:ext cx="212868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1400" b="1" noProof="0">
                <a:latin typeface="Calibri"/>
              </a:rPr>
              <a:t>Person with ALS/MND &amp; Caregiver</a:t>
            </a:r>
            <a:r>
              <a:rPr lang="en-CA" sz="1400" b="1" noProof="0">
                <a:latin typeface="Calibri" panose="020F0502020204030204" pitchFamily="34" charset="0"/>
                <a:cs typeface="Calibri" panose="020F0502020204030204" pitchFamily="34" charset="0"/>
              </a:rPr>
              <a:t>/Family</a:t>
            </a:r>
            <a:r>
              <a:rPr lang="en-CA" sz="1400" b="1" noProof="0">
                <a:latin typeface="Calibri"/>
              </a:rPr>
              <a:t> </a:t>
            </a:r>
            <a:endParaRPr lang="en-CA" sz="1400" b="1" noProof="0"/>
          </a:p>
        </p:txBody>
      </p:sp>
      <p:sp>
        <p:nvSpPr>
          <p:cNvPr id="14" name="Arrow: Pentagon 13">
            <a:extLst>
              <a:ext uri="{FF2B5EF4-FFF2-40B4-BE49-F238E27FC236}">
                <a16:creationId xmlns:a16="http://schemas.microsoft.com/office/drawing/2014/main" id="{951BC171-9828-14C3-0F16-6A7A23354C2C}"/>
              </a:ext>
            </a:extLst>
          </p:cNvPr>
          <p:cNvSpPr/>
          <p:nvPr/>
        </p:nvSpPr>
        <p:spPr>
          <a:xfrm>
            <a:off x="130175" y="3667125"/>
            <a:ext cx="5395557" cy="1247775"/>
          </a:xfrm>
          <a:prstGeom prst="homePlate">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15" name="Content Placeholder 19">
            <a:extLst>
              <a:ext uri="{FF2B5EF4-FFF2-40B4-BE49-F238E27FC236}">
                <a16:creationId xmlns:a16="http://schemas.microsoft.com/office/drawing/2014/main" id="{DA916E1C-33AE-5374-EAF2-9D44A157F994}"/>
              </a:ext>
            </a:extLst>
          </p:cNvPr>
          <p:cNvSpPr txBox="1">
            <a:spLocks/>
          </p:cNvSpPr>
          <p:nvPr/>
        </p:nvSpPr>
        <p:spPr>
          <a:xfrm>
            <a:off x="339725" y="3795398"/>
            <a:ext cx="4907628" cy="1000714"/>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7CFAC"/>
              </a:buClr>
              <a:buFont typeface="Wingdings" panose="05000000000000000000" pitchFamily="2" charset="2"/>
              <a:buChar char="§"/>
            </a:pPr>
            <a:r>
              <a:rPr lang="en-CA" sz="2000" noProof="0"/>
              <a:t>Multidisciplinary care respects autonomy and facilitates shared decision-making</a:t>
            </a:r>
          </a:p>
        </p:txBody>
      </p:sp>
      <p:grpSp>
        <p:nvGrpSpPr>
          <p:cNvPr id="16" name="Group 15">
            <a:extLst>
              <a:ext uri="{FF2B5EF4-FFF2-40B4-BE49-F238E27FC236}">
                <a16:creationId xmlns:a16="http://schemas.microsoft.com/office/drawing/2014/main" id="{622D23DF-8808-C23C-230C-9720F23909E7}"/>
              </a:ext>
            </a:extLst>
          </p:cNvPr>
          <p:cNvGrpSpPr/>
          <p:nvPr/>
        </p:nvGrpSpPr>
        <p:grpSpPr>
          <a:xfrm>
            <a:off x="7975833" y="2894015"/>
            <a:ext cx="1546680" cy="1546680"/>
            <a:chOff x="8018206" y="2354826"/>
            <a:chExt cx="2134884" cy="2134884"/>
          </a:xfrm>
        </p:grpSpPr>
        <p:sp>
          <p:nvSpPr>
            <p:cNvPr id="18" name="Oval 17">
              <a:extLst>
                <a:ext uri="{FF2B5EF4-FFF2-40B4-BE49-F238E27FC236}">
                  <a16:creationId xmlns:a16="http://schemas.microsoft.com/office/drawing/2014/main" id="{1E8FDEFF-4669-C589-4191-72A3DAA6D708}"/>
                </a:ext>
              </a:extLst>
            </p:cNvPr>
            <p:cNvSpPr/>
            <p:nvPr/>
          </p:nvSpPr>
          <p:spPr>
            <a:xfrm>
              <a:off x="8018206" y="2354826"/>
              <a:ext cx="2134884" cy="2134884"/>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pic>
          <p:nvPicPr>
            <p:cNvPr id="19" name="Picture 18" descr="A group of people in a circle&#10;&#10;AI-generated content may be incorrect.">
              <a:extLst>
                <a:ext uri="{FF2B5EF4-FFF2-40B4-BE49-F238E27FC236}">
                  <a16:creationId xmlns:a16="http://schemas.microsoft.com/office/drawing/2014/main" id="{DAC1FD43-9FF1-5555-0FA1-7F08FEDBA4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83425" y="2530780"/>
              <a:ext cx="1782340" cy="1782341"/>
            </a:xfrm>
            <a:prstGeom prst="rect">
              <a:avLst/>
            </a:prstGeom>
          </p:spPr>
        </p:pic>
      </p:grpSp>
      <p:sp>
        <p:nvSpPr>
          <p:cNvPr id="23" name="Content Placeholder 19">
            <a:extLst>
              <a:ext uri="{FF2B5EF4-FFF2-40B4-BE49-F238E27FC236}">
                <a16:creationId xmlns:a16="http://schemas.microsoft.com/office/drawing/2014/main" id="{004D043E-2E99-35D8-01DD-7CF0790041C7}"/>
              </a:ext>
            </a:extLst>
          </p:cNvPr>
          <p:cNvSpPr txBox="1">
            <a:spLocks/>
          </p:cNvSpPr>
          <p:nvPr/>
        </p:nvSpPr>
        <p:spPr>
          <a:xfrm>
            <a:off x="339725" y="1918973"/>
            <a:ext cx="4907628" cy="1000714"/>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7CFAC"/>
              </a:buClr>
              <a:buFont typeface="Wingdings" panose="05000000000000000000" pitchFamily="2" charset="2"/>
              <a:buChar char="§"/>
            </a:pPr>
            <a:r>
              <a:rPr lang="en-CA" sz="2000"/>
              <a:t>Persons with ALS/MND are seen approximately every 3 months for evaluation by a multidisciplinary team</a:t>
            </a:r>
          </a:p>
        </p:txBody>
      </p:sp>
      <p:sp>
        <p:nvSpPr>
          <p:cNvPr id="5" name="Title 1">
            <a:extLst>
              <a:ext uri="{FF2B5EF4-FFF2-40B4-BE49-F238E27FC236}">
                <a16:creationId xmlns:a16="http://schemas.microsoft.com/office/drawing/2014/main" id="{8461BF7B-DEB0-412F-5801-54B3E98B3630}"/>
              </a:ext>
            </a:extLst>
          </p:cNvPr>
          <p:cNvSpPr txBox="1">
            <a:spLocks/>
          </p:cNvSpPr>
          <p:nvPr/>
        </p:nvSpPr>
        <p:spPr>
          <a:xfrm>
            <a:off x="360000" y="360000"/>
            <a:ext cx="10192217" cy="535531"/>
          </a:xfrm>
          <a:prstGeom prst="rect">
            <a:avLst/>
          </a:prstGeom>
        </p:spPr>
        <p:txBody>
          <a:bodyPr wrap="square" lIns="0" tIns="45720" rIns="91440" bIns="45720" anchor="t"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Roboto" panose="02000000000000000000" pitchFamily="2" charset="0"/>
                <a:cs typeface="+mj-cs"/>
              </a:defRPr>
            </a:lvl1pPr>
          </a:lstStyle>
          <a:p>
            <a:r>
              <a:rPr lang="en-CA" sz="2800"/>
              <a:t>ALS/MND Standard of Care:</a:t>
            </a:r>
            <a:br>
              <a:rPr lang="en-CA" sz="2800"/>
            </a:br>
            <a:r>
              <a:rPr lang="en-CA" sz="2800"/>
              <a:t>The Multidisciplinary Clinic</a:t>
            </a:r>
            <a:endParaRPr lang="en-CA" sz="2600">
              <a:ea typeface="Open Sans Semibold"/>
              <a:cs typeface="Open Sans Semibold"/>
            </a:endParaRPr>
          </a:p>
        </p:txBody>
      </p:sp>
    </p:spTree>
    <p:extLst>
      <p:ext uri="{BB962C8B-B14F-4D97-AF65-F5344CB8AC3E}">
        <p14:creationId xmlns:p14="http://schemas.microsoft.com/office/powerpoint/2010/main" val="2602327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35E97-EFA6-5BDF-8452-686A94F456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982BAE-5E30-1520-854F-531893CCCE26}"/>
              </a:ext>
            </a:extLst>
          </p:cNvPr>
          <p:cNvSpPr>
            <a:spLocks noGrp="1"/>
          </p:cNvSpPr>
          <p:nvPr>
            <p:ph type="title"/>
          </p:nvPr>
        </p:nvSpPr>
        <p:spPr>
          <a:xfrm>
            <a:off x="360000" y="360000"/>
            <a:ext cx="9242103" cy="535531"/>
          </a:xfrm>
        </p:spPr>
        <p:txBody>
          <a:bodyPr wrap="square" lIns="0" tIns="45720" rIns="91440" bIns="45720" anchor="t" anchorCtr="0">
            <a:normAutofit/>
          </a:bodyPr>
          <a:lstStyle/>
          <a:p>
            <a:r>
              <a:rPr lang="en-CA" sz="3000" noProof="0">
                <a:latin typeface="+mj-lt"/>
                <a:ea typeface="Open Sans Semibold"/>
                <a:cs typeface="Open Sans Semibold"/>
              </a:rPr>
              <a:t>Multidisciplinary Care </a:t>
            </a:r>
            <a:r>
              <a:rPr lang="en-CA" sz="3000">
                <a:latin typeface="+mj-lt"/>
                <a:ea typeface="Open Sans Semibold"/>
                <a:cs typeface="Open Sans Semibold"/>
              </a:rPr>
              <a:t>is</a:t>
            </a:r>
            <a:r>
              <a:rPr lang="en-CA" sz="3000" noProof="0">
                <a:latin typeface="+mj-lt"/>
                <a:ea typeface="Open Sans Semibold"/>
                <a:cs typeface="Open Sans Semibold"/>
              </a:rPr>
              <a:t> Backed by Literature</a:t>
            </a:r>
          </a:p>
        </p:txBody>
      </p:sp>
      <p:sp>
        <p:nvSpPr>
          <p:cNvPr id="43" name="Text Placeholder 42">
            <a:extLst>
              <a:ext uri="{FF2B5EF4-FFF2-40B4-BE49-F238E27FC236}">
                <a16:creationId xmlns:a16="http://schemas.microsoft.com/office/drawing/2014/main" id="{492D70F5-7B92-9C39-7769-7FD1E4E4BE3A}"/>
              </a:ext>
            </a:extLst>
          </p:cNvPr>
          <p:cNvSpPr>
            <a:spLocks noGrp="1"/>
          </p:cNvSpPr>
          <p:nvPr>
            <p:ph type="body" sz="quarter" idx="16"/>
          </p:nvPr>
        </p:nvSpPr>
        <p:spPr>
          <a:xfrm>
            <a:off x="384497" y="898336"/>
            <a:ext cx="11157806" cy="369332"/>
          </a:xfrm>
        </p:spPr>
        <p:txBody>
          <a:bodyPr wrap="square" lIns="0" tIns="45720" rIns="91440" bIns="45720" anchor="t">
            <a:spAutoFit/>
          </a:bodyPr>
          <a:lstStyle/>
          <a:p>
            <a:r>
              <a:rPr lang="en-CA" sz="2000" b="1" noProof="0">
                <a:ea typeface="Roboto"/>
              </a:rPr>
              <a:t>Multidisciplinary care in ALS/MND extends survival and improves </a:t>
            </a:r>
            <a:r>
              <a:rPr lang="en-CA" sz="2000" b="1">
                <a:ea typeface="Roboto"/>
              </a:rPr>
              <a:t>quality of life</a:t>
            </a:r>
            <a:endParaRPr lang="en-CA" sz="2000" b="1" noProof="0"/>
          </a:p>
        </p:txBody>
      </p:sp>
      <p:pic>
        <p:nvPicPr>
          <p:cNvPr id="14" name="Picture 13">
            <a:extLst>
              <a:ext uri="{FF2B5EF4-FFF2-40B4-BE49-F238E27FC236}">
                <a16:creationId xmlns:a16="http://schemas.microsoft.com/office/drawing/2014/main" id="{FC500327-75E4-57D0-859F-11EC5F7439A8}"/>
              </a:ext>
            </a:extLst>
          </p:cNvPr>
          <p:cNvPicPr>
            <a:picLocks noChangeAspect="1"/>
          </p:cNvPicPr>
          <p:nvPr/>
        </p:nvPicPr>
        <p:blipFill>
          <a:blip r:embed="rId3"/>
          <a:stretch>
            <a:fillRect/>
          </a:stretch>
        </p:blipFill>
        <p:spPr>
          <a:xfrm rot="1316591">
            <a:off x="559690" y="1683321"/>
            <a:ext cx="1395866" cy="1781769"/>
          </a:xfrm>
          <a:prstGeom prst="rect">
            <a:avLst/>
          </a:prstGeom>
          <a:ln w="57150">
            <a:solidFill>
              <a:schemeClr val="accent2"/>
            </a:solidFill>
          </a:ln>
        </p:spPr>
      </p:pic>
      <p:pic>
        <p:nvPicPr>
          <p:cNvPr id="17" name="Picture 16">
            <a:extLst>
              <a:ext uri="{FF2B5EF4-FFF2-40B4-BE49-F238E27FC236}">
                <a16:creationId xmlns:a16="http://schemas.microsoft.com/office/drawing/2014/main" id="{C6E02ADD-177E-43D3-6087-C97DDCCEB7DB}"/>
              </a:ext>
            </a:extLst>
          </p:cNvPr>
          <p:cNvPicPr>
            <a:picLocks noChangeAspect="1"/>
          </p:cNvPicPr>
          <p:nvPr/>
        </p:nvPicPr>
        <p:blipFill>
          <a:blip r:embed="rId4"/>
          <a:stretch>
            <a:fillRect/>
          </a:stretch>
        </p:blipFill>
        <p:spPr>
          <a:xfrm rot="20567757">
            <a:off x="454313" y="2940126"/>
            <a:ext cx="1541228" cy="1872000"/>
          </a:xfrm>
          <a:prstGeom prst="rect">
            <a:avLst/>
          </a:prstGeom>
          <a:solidFill>
            <a:schemeClr val="accent2"/>
          </a:solidFill>
          <a:ln w="38100">
            <a:solidFill>
              <a:schemeClr val="accent2"/>
            </a:solidFill>
          </a:ln>
        </p:spPr>
      </p:pic>
      <p:sp>
        <p:nvSpPr>
          <p:cNvPr id="3" name="TextBox 2">
            <a:extLst>
              <a:ext uri="{FF2B5EF4-FFF2-40B4-BE49-F238E27FC236}">
                <a16:creationId xmlns:a16="http://schemas.microsoft.com/office/drawing/2014/main" id="{4A557C85-594D-96DB-A898-37A0D90BA955}"/>
              </a:ext>
            </a:extLst>
          </p:cNvPr>
          <p:cNvSpPr txBox="1"/>
          <p:nvPr/>
        </p:nvSpPr>
        <p:spPr>
          <a:xfrm>
            <a:off x="2693012" y="1487052"/>
            <a:ext cx="9030738" cy="5062379"/>
          </a:xfrm>
          <a:prstGeom prst="round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spcBef>
                <a:spcPts val="800"/>
              </a:spcBef>
              <a:spcAft>
                <a:spcPts val="600"/>
              </a:spcAft>
              <a:buFont typeface="Calibri" panose="020F0502020204030204" pitchFamily="34" charset="0"/>
              <a:buChar char="→"/>
            </a:pPr>
            <a:r>
              <a:rPr lang="en-CA" sz="1100">
                <a:solidFill>
                  <a:schemeClr val="accent1"/>
                </a:solidFill>
              </a:rPr>
              <a:t>Van den Berg JP, et al. Multidisciplinary ALS care improves quality of life in patients with ALS. Neurology. 2005;65(8):1264-7.</a:t>
            </a:r>
          </a:p>
          <a:p>
            <a:pPr marL="180975" indent="-180975">
              <a:spcBef>
                <a:spcPts val="800"/>
              </a:spcBef>
              <a:spcAft>
                <a:spcPts val="600"/>
              </a:spcAft>
              <a:buFont typeface="Calibri" panose="020F0502020204030204" pitchFamily="34" charset="0"/>
              <a:buChar char="→"/>
            </a:pPr>
            <a:r>
              <a:rPr lang="en-CA" sz="1100" err="1">
                <a:solidFill>
                  <a:schemeClr val="accent1"/>
                </a:solidFill>
              </a:rPr>
              <a:t>Aridegbe</a:t>
            </a:r>
            <a:r>
              <a:rPr lang="en-CA" sz="1100">
                <a:solidFill>
                  <a:schemeClr val="accent1"/>
                </a:solidFill>
              </a:rPr>
              <a:t> T, et al. The natural history of motor neuron disease: assessing the impact of specialist care. </a:t>
            </a:r>
            <a:r>
              <a:rPr lang="en-CA" sz="1100" err="1">
                <a:solidFill>
                  <a:schemeClr val="accent1"/>
                </a:solidFill>
              </a:rPr>
              <a:t>Amyotroph</a:t>
            </a:r>
            <a:r>
              <a:rPr lang="en-CA" sz="1100">
                <a:solidFill>
                  <a:schemeClr val="accent1"/>
                </a:solidFill>
              </a:rPr>
              <a:t> Lateral </a:t>
            </a:r>
            <a:r>
              <a:rPr lang="en-CA" sz="1100" err="1">
                <a:solidFill>
                  <a:schemeClr val="accent1"/>
                </a:solidFill>
              </a:rPr>
              <a:t>Scler</a:t>
            </a:r>
            <a:r>
              <a:rPr lang="en-CA" sz="1100">
                <a:solidFill>
                  <a:schemeClr val="accent1"/>
                </a:solidFill>
              </a:rPr>
              <a:t> Frontotemporal Degener. 2013;14(1):13-9. </a:t>
            </a:r>
            <a:endParaRPr lang="en-US" sz="1100">
              <a:solidFill>
                <a:schemeClr val="accent1"/>
              </a:solidFill>
              <a:ea typeface="Open Sans"/>
              <a:cs typeface="Open Sans"/>
            </a:endParaRPr>
          </a:p>
          <a:p>
            <a:pPr marL="180975" indent="-180975">
              <a:spcBef>
                <a:spcPts val="800"/>
              </a:spcBef>
              <a:spcAft>
                <a:spcPts val="600"/>
              </a:spcAft>
              <a:buFont typeface="Calibri" panose="020F0502020204030204" pitchFamily="34" charset="0"/>
              <a:buChar char="→"/>
            </a:pPr>
            <a:r>
              <a:rPr lang="en-CA" sz="1100">
                <a:solidFill>
                  <a:schemeClr val="accent1"/>
                </a:solidFill>
                <a:ea typeface="Open Sans"/>
                <a:cs typeface="Open Sans"/>
              </a:rPr>
              <a:t>Boylan K, et al; ALS Center Cost Evaluation W/Standards &amp; Satisfaction (Access) Consortium. Prospective study of cost of care at multidisciplinary ALS centers adhering to American Academy of Neurology (AAN) ALS practice parameters. </a:t>
            </a:r>
            <a:r>
              <a:rPr lang="en-CA" sz="1100" err="1">
                <a:solidFill>
                  <a:schemeClr val="accent1"/>
                </a:solidFill>
                <a:ea typeface="Open Sans"/>
                <a:cs typeface="Open Sans"/>
              </a:rPr>
              <a:t>Amyotroph</a:t>
            </a:r>
            <a:r>
              <a:rPr lang="en-CA" sz="1100">
                <a:solidFill>
                  <a:schemeClr val="accent1"/>
                </a:solidFill>
                <a:ea typeface="Open Sans"/>
                <a:cs typeface="Open Sans"/>
              </a:rPr>
              <a:t> Lateral </a:t>
            </a:r>
            <a:r>
              <a:rPr lang="en-CA" sz="1100" err="1">
                <a:solidFill>
                  <a:schemeClr val="accent1"/>
                </a:solidFill>
                <a:ea typeface="Open Sans"/>
                <a:cs typeface="Open Sans"/>
              </a:rPr>
              <a:t>Scler</a:t>
            </a:r>
            <a:r>
              <a:rPr lang="en-CA" sz="1100">
                <a:solidFill>
                  <a:schemeClr val="accent1"/>
                </a:solidFill>
                <a:ea typeface="Open Sans"/>
                <a:cs typeface="Open Sans"/>
              </a:rPr>
              <a:t> Frontotemporal Degener. 2015;17(1-2):119-27.</a:t>
            </a:r>
          </a:p>
          <a:p>
            <a:pPr marL="180975" indent="-180975">
              <a:spcBef>
                <a:spcPts val="800"/>
              </a:spcBef>
              <a:spcAft>
                <a:spcPts val="600"/>
              </a:spcAft>
              <a:buFont typeface="Calibri" panose="020F0502020204030204" pitchFamily="34" charset="0"/>
              <a:buChar char="→"/>
            </a:pPr>
            <a:r>
              <a:rPr lang="en-US" sz="1100">
                <a:solidFill>
                  <a:schemeClr val="accent1"/>
                </a:solidFill>
              </a:rPr>
              <a:t>Stephens HE, et al. A Qualitative Study of Multidisciplinary ALS Clinic Use in the United States. </a:t>
            </a:r>
            <a:r>
              <a:rPr lang="en-US" sz="1100" err="1">
                <a:solidFill>
                  <a:schemeClr val="accent1"/>
                </a:solidFill>
              </a:rPr>
              <a:t>Amyotroph</a:t>
            </a:r>
            <a:r>
              <a:rPr lang="en-US" sz="1100">
                <a:solidFill>
                  <a:schemeClr val="accent1"/>
                </a:solidFill>
              </a:rPr>
              <a:t> Lateral </a:t>
            </a:r>
            <a:r>
              <a:rPr lang="en-US" sz="1100" err="1">
                <a:solidFill>
                  <a:schemeClr val="accent1"/>
                </a:solidFill>
              </a:rPr>
              <a:t>Scler</a:t>
            </a:r>
            <a:r>
              <a:rPr lang="en-US" sz="1100">
                <a:solidFill>
                  <a:schemeClr val="accent1"/>
                </a:solidFill>
              </a:rPr>
              <a:t> Frontotemporal Degener. 2015;17(1-2):55-61.</a:t>
            </a:r>
          </a:p>
          <a:p>
            <a:pPr marL="180975" indent="-180975">
              <a:spcBef>
                <a:spcPts val="800"/>
              </a:spcBef>
              <a:spcAft>
                <a:spcPts val="600"/>
              </a:spcAft>
              <a:buFont typeface="Calibri" panose="020F0502020204030204" pitchFamily="34" charset="0"/>
              <a:buChar char="→"/>
            </a:pPr>
            <a:r>
              <a:rPr lang="en-CA" sz="1100">
                <a:solidFill>
                  <a:schemeClr val="accent1"/>
                </a:solidFill>
              </a:rPr>
              <a:t>Connolly S,, et al. Health and social care costs of managing amyotrophic lateral sclerosis (ALS): an Irish perspective. </a:t>
            </a:r>
            <a:r>
              <a:rPr lang="en-CA" sz="1100" err="1">
                <a:solidFill>
                  <a:schemeClr val="accent1"/>
                </a:solidFill>
              </a:rPr>
              <a:t>Amyotroph</a:t>
            </a:r>
            <a:r>
              <a:rPr lang="en-CA" sz="1100">
                <a:solidFill>
                  <a:schemeClr val="accent1"/>
                </a:solidFill>
              </a:rPr>
              <a:t> Lateral </a:t>
            </a:r>
            <a:r>
              <a:rPr lang="en-CA" sz="1100" err="1">
                <a:solidFill>
                  <a:schemeClr val="accent1"/>
                </a:solidFill>
              </a:rPr>
              <a:t>Scler</a:t>
            </a:r>
            <a:r>
              <a:rPr lang="en-CA" sz="1100">
                <a:solidFill>
                  <a:schemeClr val="accent1"/>
                </a:solidFill>
              </a:rPr>
              <a:t> Frontotemporal Degener. 2015;16(1-2):58-62.</a:t>
            </a:r>
          </a:p>
          <a:p>
            <a:pPr marL="180975" indent="-180975">
              <a:spcBef>
                <a:spcPts val="800"/>
              </a:spcBef>
              <a:spcAft>
                <a:spcPts val="600"/>
              </a:spcAft>
              <a:buFont typeface="Calibri" panose="020F0502020204030204" pitchFamily="34" charset="0"/>
              <a:buChar char="→"/>
            </a:pPr>
            <a:r>
              <a:rPr lang="en-US" sz="1100">
                <a:solidFill>
                  <a:schemeClr val="accent1"/>
                </a:solidFill>
              </a:rPr>
              <a:t>Stephens HE, et al. Multidisciplinary ALS clinics in the USA: A comparison of those who attend and those who do not. </a:t>
            </a:r>
            <a:r>
              <a:rPr lang="en-US" sz="1100" err="1">
                <a:solidFill>
                  <a:schemeClr val="accent1"/>
                </a:solidFill>
              </a:rPr>
              <a:t>Amyotroph</a:t>
            </a:r>
            <a:r>
              <a:rPr lang="en-US" sz="1100">
                <a:solidFill>
                  <a:schemeClr val="accent1"/>
                </a:solidFill>
              </a:rPr>
              <a:t> Lateral </a:t>
            </a:r>
            <a:r>
              <a:rPr lang="en-US" sz="1100" err="1">
                <a:solidFill>
                  <a:schemeClr val="accent1"/>
                </a:solidFill>
              </a:rPr>
              <a:t>Scler</a:t>
            </a:r>
            <a:r>
              <a:rPr lang="en-US" sz="1100">
                <a:solidFill>
                  <a:schemeClr val="accent1"/>
                </a:solidFill>
              </a:rPr>
              <a:t> Frontotemporal Degener. 2015;16(3-4):196-201.</a:t>
            </a:r>
            <a:endParaRPr lang="en-CA" sz="1100">
              <a:solidFill>
                <a:schemeClr val="accent1"/>
              </a:solidFill>
              <a:ea typeface="Open Sans"/>
              <a:cs typeface="Open Sans"/>
            </a:endParaRPr>
          </a:p>
          <a:p>
            <a:pPr marL="180975" indent="-180975">
              <a:spcBef>
                <a:spcPts val="800"/>
              </a:spcBef>
              <a:spcAft>
                <a:spcPts val="600"/>
              </a:spcAft>
              <a:buFont typeface="Calibri" panose="020F0502020204030204" pitchFamily="34" charset="0"/>
              <a:buChar char="→"/>
            </a:pPr>
            <a:r>
              <a:rPr lang="en-CA" sz="1100">
                <a:solidFill>
                  <a:schemeClr val="accent1"/>
                </a:solidFill>
              </a:rPr>
              <a:t>Traynor BJ, et al. Effect of a multidisciplinary amyotrophic lateral sclerosis (ALS) clinic on ALS survival: a population-based study, 1996-2000. J Neurol </a:t>
            </a:r>
            <a:r>
              <a:rPr lang="en-CA" sz="1100" err="1">
                <a:solidFill>
                  <a:schemeClr val="accent1"/>
                </a:solidFill>
              </a:rPr>
              <a:t>Neurosurg</a:t>
            </a:r>
            <a:r>
              <a:rPr lang="en-CA" sz="1100">
                <a:solidFill>
                  <a:schemeClr val="accent1"/>
                </a:solidFill>
              </a:rPr>
              <a:t> Psychiatry. 2003;74(9):1258-61. </a:t>
            </a:r>
          </a:p>
          <a:p>
            <a:pPr marL="180975" indent="-180975">
              <a:spcBef>
                <a:spcPts val="800"/>
              </a:spcBef>
              <a:spcAft>
                <a:spcPts val="600"/>
              </a:spcAft>
              <a:buFont typeface="Calibri" panose="020F0502020204030204" pitchFamily="34" charset="0"/>
              <a:buChar char="→"/>
            </a:pPr>
            <a:r>
              <a:rPr lang="en-CA" sz="1100" err="1">
                <a:solidFill>
                  <a:schemeClr val="accent1"/>
                </a:solidFill>
              </a:rPr>
              <a:t>Chiò</a:t>
            </a:r>
            <a:r>
              <a:rPr lang="en-CA" sz="1100">
                <a:solidFill>
                  <a:schemeClr val="accent1"/>
                </a:solidFill>
              </a:rPr>
              <a:t> A, et al; PARALS. Positive effects of tertiary centres for amyotrophic lateral sclerosis on outcome and use of hospital facilities. J Neurol </a:t>
            </a:r>
            <a:r>
              <a:rPr lang="en-CA" sz="1100" err="1">
                <a:solidFill>
                  <a:schemeClr val="accent1"/>
                </a:solidFill>
              </a:rPr>
              <a:t>Neurosurg</a:t>
            </a:r>
            <a:r>
              <a:rPr lang="en-CA" sz="1100">
                <a:solidFill>
                  <a:schemeClr val="accent1"/>
                </a:solidFill>
              </a:rPr>
              <a:t> Psychiatry. 2006;77(8):948-50. </a:t>
            </a:r>
          </a:p>
          <a:p>
            <a:pPr marL="180975" indent="-180975">
              <a:spcBef>
                <a:spcPts val="800"/>
              </a:spcBef>
              <a:spcAft>
                <a:spcPts val="600"/>
              </a:spcAft>
              <a:buFont typeface="Calibri" panose="020F0502020204030204" pitchFamily="34" charset="0"/>
              <a:buChar char="→"/>
            </a:pPr>
            <a:r>
              <a:rPr lang="en-CA" sz="1100">
                <a:solidFill>
                  <a:schemeClr val="accent1"/>
                </a:solidFill>
              </a:rPr>
              <a:t>Rooney J, et al. A multidisciplinary clinic approach improves survival in ALS: a comparative study of ALS in Ireland and Northern Ireland. J Neurol </a:t>
            </a:r>
            <a:r>
              <a:rPr lang="en-CA" sz="1100" err="1">
                <a:solidFill>
                  <a:schemeClr val="accent1"/>
                </a:solidFill>
              </a:rPr>
              <a:t>Neurosurg</a:t>
            </a:r>
            <a:r>
              <a:rPr lang="en-CA" sz="1100">
                <a:solidFill>
                  <a:schemeClr val="accent1"/>
                </a:solidFill>
              </a:rPr>
              <a:t> Psychiatry. 2015;86(5):496-501. </a:t>
            </a:r>
            <a:endParaRPr lang="en-US" sz="1100">
              <a:solidFill>
                <a:schemeClr val="accent1"/>
              </a:solidFill>
              <a:ea typeface="Open Sans"/>
              <a:cs typeface="Open Sans"/>
            </a:endParaRPr>
          </a:p>
        </p:txBody>
      </p:sp>
      <p:pic>
        <p:nvPicPr>
          <p:cNvPr id="1026" name="Picture 2" descr="Journal of Neurology, Neurosurgery and Psychiatry - Wikipedia">
            <a:extLst>
              <a:ext uri="{FF2B5EF4-FFF2-40B4-BE49-F238E27FC236}">
                <a16:creationId xmlns:a16="http://schemas.microsoft.com/office/drawing/2014/main" id="{9636A048-D238-E349-8D74-D28FB596F2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295282">
            <a:off x="880547" y="4388227"/>
            <a:ext cx="1350000" cy="1800000"/>
          </a:xfrm>
          <a:prstGeom prst="rect">
            <a:avLst/>
          </a:prstGeom>
          <a:noFill/>
          <a:ln w="57150">
            <a:solidFill>
              <a:schemeClr val="accent2"/>
            </a:solidFill>
          </a:ln>
          <a:extLst>
            <a:ext uri="{909E8E84-426E-40DD-AFC4-6F175D3DCCD1}">
              <a14:hiddenFill xmlns:a14="http://schemas.microsoft.com/office/drawing/2010/main">
                <a:solidFill>
                  <a:srgbClr val="FFFFFF"/>
                </a:solidFill>
              </a14:hiddenFill>
            </a:ext>
          </a:extLst>
        </p:spPr>
      </p:pic>
      <p:sp>
        <p:nvSpPr>
          <p:cNvPr id="6" name="Text Placeholder 45">
            <a:extLst>
              <a:ext uri="{FF2B5EF4-FFF2-40B4-BE49-F238E27FC236}">
                <a16:creationId xmlns:a16="http://schemas.microsoft.com/office/drawing/2014/main" id="{5A8F5512-B3B9-EFB2-AECC-732A9764D291}"/>
              </a:ext>
            </a:extLst>
          </p:cNvPr>
          <p:cNvSpPr txBox="1">
            <a:spLocks/>
          </p:cNvSpPr>
          <p:nvPr/>
        </p:nvSpPr>
        <p:spPr>
          <a:xfrm>
            <a:off x="339363" y="6572425"/>
            <a:ext cx="11157806" cy="110800"/>
          </a:xfrm>
          <a:prstGeom prst="rect">
            <a:avLst/>
          </a:prstGeom>
          <a:noFill/>
        </p:spPr>
        <p:txBody>
          <a:bodyPr wrap="square" lIns="0" tIns="0" rIns="0" bIns="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tx2"/>
                </a:solidFill>
                <a:latin typeface="+mn-lt"/>
                <a:ea typeface="Roboto" panose="02000000000000000000" pitchFamily="2" charset="0"/>
                <a:cs typeface="+mn-cs"/>
              </a:defRPr>
            </a:lvl1pPr>
            <a:lvl2pPr marL="1800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360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800">
                <a:ea typeface="Roboto"/>
              </a:rPr>
              <a:t>ALS, amyotrophic lateral sclerosis; MND, motor neuron disease</a:t>
            </a:r>
          </a:p>
        </p:txBody>
      </p:sp>
    </p:spTree>
    <p:extLst>
      <p:ext uri="{BB962C8B-B14F-4D97-AF65-F5344CB8AC3E}">
        <p14:creationId xmlns:p14="http://schemas.microsoft.com/office/powerpoint/2010/main" val="3424928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AAD6E-2B66-4619-942F-80670CBC9B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AEAC2A-FA11-2CCA-C2F7-4D1D5A08C562}"/>
              </a:ext>
            </a:extLst>
          </p:cNvPr>
          <p:cNvSpPr>
            <a:spLocks noGrp="1"/>
          </p:cNvSpPr>
          <p:nvPr>
            <p:ph type="title"/>
          </p:nvPr>
        </p:nvSpPr>
        <p:spPr>
          <a:xfrm>
            <a:off x="360000" y="360000"/>
            <a:ext cx="9021872" cy="535531"/>
          </a:xfrm>
        </p:spPr>
        <p:txBody>
          <a:bodyPr wrap="square" lIns="0" tIns="45720" rIns="91440" bIns="45720" anchor="t" anchorCtr="0">
            <a:noAutofit/>
          </a:bodyPr>
          <a:lstStyle/>
          <a:p>
            <a:r>
              <a:rPr lang="en-CA" sz="2700">
                <a:latin typeface="+mj-lt"/>
                <a:ea typeface="Open Sans Semibold"/>
                <a:cs typeface="Open Sans Semibold"/>
              </a:rPr>
              <a:t>Quality of Life</a:t>
            </a:r>
            <a:r>
              <a:rPr lang="en-CA" sz="2700" noProof="0">
                <a:latin typeface="+mj-lt"/>
                <a:ea typeface="Open Sans Semibold"/>
                <a:cs typeface="Open Sans Semibold"/>
              </a:rPr>
              <a:t> in ALS/MND </a:t>
            </a:r>
            <a:r>
              <a:rPr lang="en-CA" sz="2700">
                <a:latin typeface="+mj-lt"/>
                <a:ea typeface="Open Sans Semibold"/>
                <a:cs typeface="Open Sans Semibold"/>
              </a:rPr>
              <a:t>is</a:t>
            </a:r>
            <a:r>
              <a:rPr lang="en-CA" sz="2700" noProof="0">
                <a:latin typeface="+mj-lt"/>
                <a:ea typeface="Open Sans Semibold"/>
                <a:cs typeface="Open Sans Semibold"/>
              </a:rPr>
              <a:t> Not Solely Dependent on Physical Function </a:t>
            </a:r>
          </a:p>
        </p:txBody>
      </p:sp>
      <p:sp>
        <p:nvSpPr>
          <p:cNvPr id="10" name="TextBox 9">
            <a:extLst>
              <a:ext uri="{FF2B5EF4-FFF2-40B4-BE49-F238E27FC236}">
                <a16:creationId xmlns:a16="http://schemas.microsoft.com/office/drawing/2014/main" id="{7EE1ABA9-AFB1-49A0-BBBE-1C34CC11CAAA}"/>
              </a:ext>
            </a:extLst>
          </p:cNvPr>
          <p:cNvSpPr txBox="1"/>
          <p:nvPr/>
        </p:nvSpPr>
        <p:spPr>
          <a:xfrm>
            <a:off x="545351" y="4386580"/>
            <a:ext cx="10918566" cy="1920924"/>
          </a:xfrm>
          <a:prstGeom prst="roundRect">
            <a:avLst/>
          </a:prstGeom>
          <a:solidFill>
            <a:schemeClr val="accent3"/>
          </a:solidFill>
        </p:spPr>
        <p:txBody>
          <a:bodyPr wrap="square">
            <a:spAutoFit/>
          </a:bodyPr>
          <a:lstStyle/>
          <a:p>
            <a:pPr algn="ctr"/>
            <a:endParaRPr lang="en-CA" sz="2000" b="1" noProof="0">
              <a:solidFill>
                <a:schemeClr val="bg1"/>
              </a:solidFill>
              <a:latin typeface="Arial Nova" panose="020B0504020202020204" pitchFamily="34" charset="0"/>
            </a:endParaRPr>
          </a:p>
        </p:txBody>
      </p:sp>
      <p:sp>
        <p:nvSpPr>
          <p:cNvPr id="12" name="Content Placeholder 49">
            <a:extLst>
              <a:ext uri="{FF2B5EF4-FFF2-40B4-BE49-F238E27FC236}">
                <a16:creationId xmlns:a16="http://schemas.microsoft.com/office/drawing/2014/main" id="{3AB46C3E-BE60-FE50-8E6C-6355811CFD76}"/>
              </a:ext>
            </a:extLst>
          </p:cNvPr>
          <p:cNvSpPr>
            <a:spLocks noGrp="1"/>
          </p:cNvSpPr>
          <p:nvPr>
            <p:ph idx="1"/>
          </p:nvPr>
        </p:nvSpPr>
        <p:spPr>
          <a:xfrm>
            <a:off x="715793" y="4453540"/>
            <a:ext cx="10544952" cy="1851792"/>
          </a:xfrm>
        </p:spPr>
        <p:txBody>
          <a:bodyPr lIns="0" tIns="45720" rIns="91440" bIns="45720" anchor="t"/>
          <a:lstStyle/>
          <a:p>
            <a:pPr marL="0" indent="0" algn="ctr">
              <a:buClr>
                <a:srgbClr val="57CFAC"/>
              </a:buClr>
              <a:buNone/>
            </a:pPr>
            <a:r>
              <a:rPr lang="en-US" sz="2200" b="1" i="1">
                <a:solidFill>
                  <a:schemeClr val="bg1"/>
                </a:solidFill>
              </a:rPr>
              <a:t>“To live is not to just have my physical needs met and be able to breathe. It is the other way around in terms of the Maslow Hierarchy. I need to be able to love, to have belonging, esteem and to be able to contribute, and feel a sense of actualization. That is quality of life for me.”</a:t>
            </a:r>
          </a:p>
          <a:p>
            <a:pPr marL="0" indent="0" algn="ctr">
              <a:buClr>
                <a:srgbClr val="57CFAC"/>
              </a:buClr>
              <a:buNone/>
            </a:pPr>
            <a:r>
              <a:rPr lang="en-US" sz="1400" b="1" i="1">
                <a:solidFill>
                  <a:schemeClr val="bg1"/>
                </a:solidFill>
                <a:ea typeface="Roboto"/>
              </a:rPr>
              <a:t>Bernice You, Person living with ALS/MND and former member of the Alliance´s </a:t>
            </a:r>
            <a:r>
              <a:rPr lang="en-US" sz="1400" b="1" i="1">
                <a:solidFill>
                  <a:schemeClr val="bg1"/>
                </a:solidFill>
                <a:ea typeface="+mn-lt"/>
                <a:cs typeface="+mn-lt"/>
              </a:rPr>
              <a:t>Patient and Caregiver Advisory Council (PCAC)</a:t>
            </a:r>
            <a:endParaRPr lang="en-US" sz="1800" b="1" i="1">
              <a:solidFill>
                <a:schemeClr val="bg1"/>
              </a:solidFill>
              <a:ea typeface="Roboto"/>
              <a:cs typeface="Open Sans"/>
            </a:endParaRPr>
          </a:p>
          <a:p>
            <a:pPr marL="287655" indent="-287655">
              <a:buClr>
                <a:srgbClr val="57CFAC"/>
              </a:buClr>
              <a:buFont typeface="Wingdings" panose="05000000000000000000" pitchFamily="2" charset="2"/>
              <a:buChar char="§"/>
            </a:pPr>
            <a:endParaRPr lang="en-CA" sz="2000" b="1" i="1" noProof="0">
              <a:solidFill>
                <a:schemeClr val="bg1"/>
              </a:solidFill>
              <a:ea typeface="Roboto"/>
              <a:cs typeface="Open Sans"/>
            </a:endParaRPr>
          </a:p>
        </p:txBody>
      </p:sp>
      <p:sp>
        <p:nvSpPr>
          <p:cNvPr id="16" name="Text Placeholder 29">
            <a:extLst>
              <a:ext uri="{FF2B5EF4-FFF2-40B4-BE49-F238E27FC236}">
                <a16:creationId xmlns:a16="http://schemas.microsoft.com/office/drawing/2014/main" id="{C5046AD9-C3ED-1F51-2618-51E00DEBE464}"/>
              </a:ext>
            </a:extLst>
          </p:cNvPr>
          <p:cNvSpPr txBox="1">
            <a:spLocks/>
          </p:cNvSpPr>
          <p:nvPr/>
        </p:nvSpPr>
        <p:spPr>
          <a:xfrm>
            <a:off x="339363" y="6461626"/>
            <a:ext cx="11157806" cy="221599"/>
          </a:xfrm>
          <a:prstGeom prst="rect">
            <a:avLst/>
          </a:prstGeom>
          <a:noFill/>
        </p:spPr>
        <p:txBody>
          <a:bodyPr wrap="square" lIns="0" tIns="0" rIns="0" bIns="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tx2"/>
                </a:solidFill>
                <a:latin typeface="+mn-lt"/>
                <a:ea typeface="Roboto" panose="02000000000000000000" pitchFamily="2" charset="0"/>
                <a:cs typeface="+mn-cs"/>
              </a:defRPr>
            </a:lvl1pPr>
            <a:lvl2pPr marL="1800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360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CA" sz="800">
                <a:ea typeface="Roboto"/>
              </a:rPr>
              <a:t>ALS, amyotrophic lateral sclerosis; MND, motor neuron disease</a:t>
            </a:r>
            <a:endParaRPr lang="en-US">
              <a:ea typeface="Roboto"/>
            </a:endParaRPr>
          </a:p>
          <a:p>
            <a:pPr>
              <a:spcBef>
                <a:spcPts val="0"/>
              </a:spcBef>
            </a:pPr>
            <a:r>
              <a:rPr lang="en-CA" sz="800">
                <a:ea typeface="Roboto"/>
              </a:rPr>
              <a:t>Simmons Z. Neurotherapeutics. 2015;12(2):394-402. </a:t>
            </a:r>
            <a:endParaRPr lang="en-US">
              <a:ea typeface="Roboto"/>
              <a:cs typeface="Open Sans"/>
            </a:endParaRPr>
          </a:p>
        </p:txBody>
      </p:sp>
      <p:sp>
        <p:nvSpPr>
          <p:cNvPr id="18" name="TextBox 17">
            <a:extLst>
              <a:ext uri="{FF2B5EF4-FFF2-40B4-BE49-F238E27FC236}">
                <a16:creationId xmlns:a16="http://schemas.microsoft.com/office/drawing/2014/main" id="{99B85CBE-BEF2-912F-0A54-360BD24E8050}"/>
              </a:ext>
            </a:extLst>
          </p:cNvPr>
          <p:cNvSpPr txBox="1"/>
          <p:nvPr/>
        </p:nvSpPr>
        <p:spPr>
          <a:xfrm>
            <a:off x="9984052" y="2298725"/>
            <a:ext cx="2030741" cy="584775"/>
          </a:xfrm>
          <a:prstGeom prst="rect">
            <a:avLst/>
          </a:prstGeom>
          <a:noFill/>
        </p:spPr>
        <p:txBody>
          <a:bodyPr wrap="square" rtlCol="0">
            <a:spAutoFit/>
          </a:bodyPr>
          <a:lstStyle/>
          <a:p>
            <a:pPr algn="ctr">
              <a:spcBef>
                <a:spcPts val="600"/>
              </a:spcBef>
              <a:spcAft>
                <a:spcPts val="600"/>
              </a:spcAft>
            </a:pPr>
            <a:r>
              <a:rPr lang="en-CA" sz="1600" b="1" noProof="0">
                <a:solidFill>
                  <a:schemeClr val="accent1"/>
                </a:solidFill>
              </a:rPr>
              <a:t>Beauty of surroundings </a:t>
            </a:r>
          </a:p>
        </p:txBody>
      </p:sp>
      <p:sp>
        <p:nvSpPr>
          <p:cNvPr id="20" name="Arrow: Right 19">
            <a:extLst>
              <a:ext uri="{FF2B5EF4-FFF2-40B4-BE49-F238E27FC236}">
                <a16:creationId xmlns:a16="http://schemas.microsoft.com/office/drawing/2014/main" id="{BE7C3263-E512-B39D-8C83-2D548DCC431C}"/>
              </a:ext>
            </a:extLst>
          </p:cNvPr>
          <p:cNvSpPr/>
          <p:nvPr/>
        </p:nvSpPr>
        <p:spPr>
          <a:xfrm>
            <a:off x="3771900" y="1831703"/>
            <a:ext cx="3600209" cy="997790"/>
          </a:xfrm>
          <a:prstGeom prst="rightArrow">
            <a:avLst/>
          </a:prstGeom>
          <a:solidFill>
            <a:schemeClr val="tx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noProof="0"/>
          </a:p>
        </p:txBody>
      </p:sp>
      <p:sp>
        <p:nvSpPr>
          <p:cNvPr id="22" name="TextBox 21">
            <a:extLst>
              <a:ext uri="{FF2B5EF4-FFF2-40B4-BE49-F238E27FC236}">
                <a16:creationId xmlns:a16="http://schemas.microsoft.com/office/drawing/2014/main" id="{D41A9F1B-6352-9AED-5E46-0E379097E24B}"/>
              </a:ext>
            </a:extLst>
          </p:cNvPr>
          <p:cNvSpPr txBox="1"/>
          <p:nvPr/>
        </p:nvSpPr>
        <p:spPr>
          <a:xfrm>
            <a:off x="4048641" y="2095335"/>
            <a:ext cx="2504559" cy="461665"/>
          </a:xfrm>
          <a:prstGeom prst="rect">
            <a:avLst/>
          </a:prstGeom>
          <a:noFill/>
        </p:spPr>
        <p:txBody>
          <a:bodyPr wrap="square" rtlCol="0">
            <a:spAutoFit/>
          </a:bodyPr>
          <a:lstStyle/>
          <a:p>
            <a:pPr algn="ctr"/>
            <a:r>
              <a:rPr lang="en-CA" sz="2400" b="1" noProof="0">
                <a:solidFill>
                  <a:schemeClr val="bg1"/>
                </a:solidFill>
              </a:rPr>
              <a:t>Frame Shift</a:t>
            </a:r>
          </a:p>
        </p:txBody>
      </p:sp>
      <p:cxnSp>
        <p:nvCxnSpPr>
          <p:cNvPr id="24" name="Straight Arrow Connector 23">
            <a:extLst>
              <a:ext uri="{FF2B5EF4-FFF2-40B4-BE49-F238E27FC236}">
                <a16:creationId xmlns:a16="http://schemas.microsoft.com/office/drawing/2014/main" id="{48E386BC-68C8-F62C-C28B-67EBE96AFDC3}"/>
              </a:ext>
            </a:extLst>
          </p:cNvPr>
          <p:cNvCxnSpPr>
            <a:cxnSpLocks/>
          </p:cNvCxnSpPr>
          <p:nvPr/>
        </p:nvCxnSpPr>
        <p:spPr>
          <a:xfrm flipV="1">
            <a:off x="3771900" y="2829492"/>
            <a:ext cx="0" cy="493295"/>
          </a:xfrm>
          <a:prstGeom prst="straightConnector1">
            <a:avLst/>
          </a:prstGeom>
          <a:ln w="5715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C37A86C-B85F-BE0F-D72F-63D7E17620A3}"/>
              </a:ext>
            </a:extLst>
          </p:cNvPr>
          <p:cNvSpPr txBox="1"/>
          <p:nvPr/>
        </p:nvSpPr>
        <p:spPr>
          <a:xfrm>
            <a:off x="3081750" y="3430225"/>
            <a:ext cx="1577560" cy="646331"/>
          </a:xfrm>
          <a:prstGeom prst="rect">
            <a:avLst/>
          </a:prstGeom>
          <a:noFill/>
        </p:spPr>
        <p:txBody>
          <a:bodyPr wrap="square" lIns="91440" tIns="45720" rIns="91440" bIns="45720" rtlCol="0" anchor="t">
            <a:spAutoFit/>
          </a:bodyPr>
          <a:lstStyle/>
          <a:p>
            <a:pPr algn="ctr"/>
            <a:r>
              <a:rPr lang="en-CA" b="1" noProof="0">
                <a:solidFill>
                  <a:schemeClr val="tx2">
                    <a:lumMod val="50000"/>
                  </a:schemeClr>
                </a:solidFill>
              </a:rPr>
              <a:t>ALS/MND Diagnosis</a:t>
            </a:r>
          </a:p>
        </p:txBody>
      </p:sp>
      <p:grpSp>
        <p:nvGrpSpPr>
          <p:cNvPr id="27" name="Group 26">
            <a:extLst>
              <a:ext uri="{FF2B5EF4-FFF2-40B4-BE49-F238E27FC236}">
                <a16:creationId xmlns:a16="http://schemas.microsoft.com/office/drawing/2014/main" id="{5BCC89C6-ACFD-B149-2DC2-E0C4CB4EF6B7}"/>
              </a:ext>
            </a:extLst>
          </p:cNvPr>
          <p:cNvGrpSpPr/>
          <p:nvPr/>
        </p:nvGrpSpPr>
        <p:grpSpPr>
          <a:xfrm>
            <a:off x="7670980" y="1478521"/>
            <a:ext cx="801104" cy="801104"/>
            <a:chOff x="8378489" y="1047248"/>
            <a:chExt cx="801104" cy="801104"/>
          </a:xfrm>
        </p:grpSpPr>
        <p:sp>
          <p:nvSpPr>
            <p:cNvPr id="28" name="Oval 27">
              <a:extLst>
                <a:ext uri="{FF2B5EF4-FFF2-40B4-BE49-F238E27FC236}">
                  <a16:creationId xmlns:a16="http://schemas.microsoft.com/office/drawing/2014/main" id="{559EA217-39A2-358A-4B21-058777E3998B}"/>
                </a:ext>
              </a:extLst>
            </p:cNvPr>
            <p:cNvSpPr/>
            <p:nvPr/>
          </p:nvSpPr>
          <p:spPr>
            <a:xfrm>
              <a:off x="8378489" y="1047248"/>
              <a:ext cx="801104" cy="801104"/>
            </a:xfrm>
            <a:prstGeom prst="ellipse">
              <a:avLst/>
            </a:prstGeom>
            <a:solidFill>
              <a:schemeClr val="accent1">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9" name="Graphic 28" descr="Woman with kid with solid fill">
              <a:extLst>
                <a:ext uri="{FF2B5EF4-FFF2-40B4-BE49-F238E27FC236}">
                  <a16:creationId xmlns:a16="http://schemas.microsoft.com/office/drawing/2014/main" id="{4B8D77FF-BC45-CA3B-0ED2-9BC73C8F40C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67013" y="1094592"/>
              <a:ext cx="650933" cy="650933"/>
            </a:xfrm>
            <a:prstGeom prst="rect">
              <a:avLst/>
            </a:prstGeom>
          </p:spPr>
        </p:pic>
      </p:grpSp>
      <p:grpSp>
        <p:nvGrpSpPr>
          <p:cNvPr id="48" name="Group 47">
            <a:extLst>
              <a:ext uri="{FF2B5EF4-FFF2-40B4-BE49-F238E27FC236}">
                <a16:creationId xmlns:a16="http://schemas.microsoft.com/office/drawing/2014/main" id="{C0FB084F-FF4F-D726-927F-52B78B1CF490}"/>
              </a:ext>
            </a:extLst>
          </p:cNvPr>
          <p:cNvGrpSpPr/>
          <p:nvPr/>
        </p:nvGrpSpPr>
        <p:grpSpPr>
          <a:xfrm>
            <a:off x="9116633" y="2176798"/>
            <a:ext cx="801104" cy="801104"/>
            <a:chOff x="10140614" y="1437773"/>
            <a:chExt cx="801104" cy="801104"/>
          </a:xfrm>
        </p:grpSpPr>
        <p:sp>
          <p:nvSpPr>
            <p:cNvPr id="49" name="Oval 48">
              <a:extLst>
                <a:ext uri="{FF2B5EF4-FFF2-40B4-BE49-F238E27FC236}">
                  <a16:creationId xmlns:a16="http://schemas.microsoft.com/office/drawing/2014/main" id="{BAE304FA-A1E4-E2C7-1B80-C2916FE81649}"/>
                </a:ext>
              </a:extLst>
            </p:cNvPr>
            <p:cNvSpPr/>
            <p:nvPr/>
          </p:nvSpPr>
          <p:spPr>
            <a:xfrm>
              <a:off x="10140614" y="1437773"/>
              <a:ext cx="801104" cy="801104"/>
            </a:xfrm>
            <a:prstGeom prst="ellipse">
              <a:avLst/>
            </a:prstGeom>
            <a:solidFill>
              <a:schemeClr val="accent1">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51" name="Graphic 50" descr="Sunrise with solid fill">
              <a:extLst>
                <a:ext uri="{FF2B5EF4-FFF2-40B4-BE49-F238E27FC236}">
                  <a16:creationId xmlns:a16="http://schemas.microsoft.com/office/drawing/2014/main" id="{D7C148F5-E29D-4CC3-E0E3-FA60CA2583E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61925" y="1517713"/>
              <a:ext cx="558482" cy="558482"/>
            </a:xfrm>
            <a:prstGeom prst="rect">
              <a:avLst/>
            </a:prstGeom>
          </p:spPr>
        </p:pic>
      </p:grpSp>
      <p:grpSp>
        <p:nvGrpSpPr>
          <p:cNvPr id="52" name="Group 51">
            <a:extLst>
              <a:ext uri="{FF2B5EF4-FFF2-40B4-BE49-F238E27FC236}">
                <a16:creationId xmlns:a16="http://schemas.microsoft.com/office/drawing/2014/main" id="{7385619F-6A4F-8161-D7FF-36D5379A3FFA}"/>
              </a:ext>
            </a:extLst>
          </p:cNvPr>
          <p:cNvGrpSpPr/>
          <p:nvPr/>
        </p:nvGrpSpPr>
        <p:grpSpPr>
          <a:xfrm>
            <a:off x="10572642" y="1466132"/>
            <a:ext cx="801104" cy="801104"/>
            <a:chOff x="8578514" y="3142748"/>
            <a:chExt cx="801104" cy="801104"/>
          </a:xfrm>
        </p:grpSpPr>
        <p:sp>
          <p:nvSpPr>
            <p:cNvPr id="53" name="Oval 52">
              <a:extLst>
                <a:ext uri="{FF2B5EF4-FFF2-40B4-BE49-F238E27FC236}">
                  <a16:creationId xmlns:a16="http://schemas.microsoft.com/office/drawing/2014/main" id="{F6611BAC-BE9E-6696-715D-F2BE808D35E3}"/>
                </a:ext>
              </a:extLst>
            </p:cNvPr>
            <p:cNvSpPr/>
            <p:nvPr/>
          </p:nvSpPr>
          <p:spPr>
            <a:xfrm>
              <a:off x="8578514" y="3142748"/>
              <a:ext cx="801104" cy="801104"/>
            </a:xfrm>
            <a:prstGeom prst="ellipse">
              <a:avLst/>
            </a:prstGeom>
            <a:solidFill>
              <a:schemeClr val="accent1">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54" name="Graphic 53" descr="Agriculture with solid fill">
              <a:extLst>
                <a:ext uri="{FF2B5EF4-FFF2-40B4-BE49-F238E27FC236}">
                  <a16:creationId xmlns:a16="http://schemas.microsoft.com/office/drawing/2014/main" id="{90824CD7-164C-6C76-0439-6B1748FF93B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674032" y="3202844"/>
              <a:ext cx="592585" cy="592585"/>
            </a:xfrm>
            <a:prstGeom prst="rect">
              <a:avLst/>
            </a:prstGeom>
          </p:spPr>
        </p:pic>
      </p:grpSp>
      <p:grpSp>
        <p:nvGrpSpPr>
          <p:cNvPr id="55" name="Group 54">
            <a:extLst>
              <a:ext uri="{FF2B5EF4-FFF2-40B4-BE49-F238E27FC236}">
                <a16:creationId xmlns:a16="http://schemas.microsoft.com/office/drawing/2014/main" id="{2B47FF68-59EE-DA1A-714B-43F55592ACC6}"/>
              </a:ext>
            </a:extLst>
          </p:cNvPr>
          <p:cNvGrpSpPr/>
          <p:nvPr/>
        </p:nvGrpSpPr>
        <p:grpSpPr>
          <a:xfrm>
            <a:off x="1447801" y="2318076"/>
            <a:ext cx="1198645" cy="1183433"/>
            <a:chOff x="207293" y="3028448"/>
            <a:chExt cx="1198645" cy="1183433"/>
          </a:xfrm>
        </p:grpSpPr>
        <p:sp>
          <p:nvSpPr>
            <p:cNvPr id="56" name="TextBox 55">
              <a:extLst>
                <a:ext uri="{FF2B5EF4-FFF2-40B4-BE49-F238E27FC236}">
                  <a16:creationId xmlns:a16="http://schemas.microsoft.com/office/drawing/2014/main" id="{207D1357-3F79-0CC3-B77C-E1293714541A}"/>
                </a:ext>
              </a:extLst>
            </p:cNvPr>
            <p:cNvSpPr txBox="1"/>
            <p:nvPr/>
          </p:nvSpPr>
          <p:spPr>
            <a:xfrm>
              <a:off x="207293" y="3873327"/>
              <a:ext cx="1198645" cy="338554"/>
            </a:xfrm>
            <a:prstGeom prst="rect">
              <a:avLst/>
            </a:prstGeom>
            <a:noFill/>
          </p:spPr>
          <p:txBody>
            <a:bodyPr wrap="square" rtlCol="0">
              <a:spAutoFit/>
            </a:bodyPr>
            <a:lstStyle/>
            <a:p>
              <a:pPr algn="ctr">
                <a:spcBef>
                  <a:spcPts val="600"/>
                </a:spcBef>
                <a:spcAft>
                  <a:spcPts val="600"/>
                </a:spcAft>
              </a:pPr>
              <a:r>
                <a:rPr lang="en-CA" sz="1600" b="1" noProof="0">
                  <a:solidFill>
                    <a:schemeClr val="accent3"/>
                  </a:solidFill>
                </a:rPr>
                <a:t>Work</a:t>
              </a:r>
            </a:p>
          </p:txBody>
        </p:sp>
        <p:sp>
          <p:nvSpPr>
            <p:cNvPr id="57" name="Oval 56">
              <a:extLst>
                <a:ext uri="{FF2B5EF4-FFF2-40B4-BE49-F238E27FC236}">
                  <a16:creationId xmlns:a16="http://schemas.microsoft.com/office/drawing/2014/main" id="{A6124107-249A-24F8-116E-0CD29260A05A}"/>
                </a:ext>
              </a:extLst>
            </p:cNvPr>
            <p:cNvSpPr/>
            <p:nvPr/>
          </p:nvSpPr>
          <p:spPr>
            <a:xfrm>
              <a:off x="406063" y="3028448"/>
              <a:ext cx="801104" cy="801104"/>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58" name="Graphic 57" descr="Work from home desk with solid fill">
              <a:extLst>
                <a:ext uri="{FF2B5EF4-FFF2-40B4-BE49-F238E27FC236}">
                  <a16:creationId xmlns:a16="http://schemas.microsoft.com/office/drawing/2014/main" id="{B529AE14-D243-4700-B3C6-5B5465E1C4F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98882" y="3104208"/>
              <a:ext cx="615466" cy="615466"/>
            </a:xfrm>
            <a:prstGeom prst="rect">
              <a:avLst/>
            </a:prstGeom>
          </p:spPr>
        </p:pic>
      </p:grpSp>
      <p:grpSp>
        <p:nvGrpSpPr>
          <p:cNvPr id="59" name="Group 58">
            <a:extLst>
              <a:ext uri="{FF2B5EF4-FFF2-40B4-BE49-F238E27FC236}">
                <a16:creationId xmlns:a16="http://schemas.microsoft.com/office/drawing/2014/main" id="{DBE2EBB8-E97A-6043-FDE8-EAF97444C333}"/>
              </a:ext>
            </a:extLst>
          </p:cNvPr>
          <p:cNvGrpSpPr/>
          <p:nvPr/>
        </p:nvGrpSpPr>
        <p:grpSpPr>
          <a:xfrm>
            <a:off x="545351" y="1983546"/>
            <a:ext cx="924415" cy="1189004"/>
            <a:chOff x="499034" y="1638897"/>
            <a:chExt cx="924415" cy="1189004"/>
          </a:xfrm>
        </p:grpSpPr>
        <p:sp>
          <p:nvSpPr>
            <p:cNvPr id="60" name="Oval 59">
              <a:extLst>
                <a:ext uri="{FF2B5EF4-FFF2-40B4-BE49-F238E27FC236}">
                  <a16:creationId xmlns:a16="http://schemas.microsoft.com/office/drawing/2014/main" id="{C80A1727-2E67-C8D6-7F5F-A53239891DE3}"/>
                </a:ext>
              </a:extLst>
            </p:cNvPr>
            <p:cNvSpPr/>
            <p:nvPr/>
          </p:nvSpPr>
          <p:spPr>
            <a:xfrm>
              <a:off x="560689" y="1638897"/>
              <a:ext cx="801104" cy="801104"/>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61" name="Graphic 60" descr="Travel with solid fill">
              <a:extLst>
                <a:ext uri="{FF2B5EF4-FFF2-40B4-BE49-F238E27FC236}">
                  <a16:creationId xmlns:a16="http://schemas.microsoft.com/office/drawing/2014/main" id="{4122EB2F-9966-42DB-0C08-3E194FA9622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69476" y="1729596"/>
              <a:ext cx="583531" cy="583531"/>
            </a:xfrm>
            <a:prstGeom prst="rect">
              <a:avLst/>
            </a:prstGeom>
          </p:spPr>
        </p:pic>
        <p:sp>
          <p:nvSpPr>
            <p:cNvPr id="62" name="TextBox 61">
              <a:extLst>
                <a:ext uri="{FF2B5EF4-FFF2-40B4-BE49-F238E27FC236}">
                  <a16:creationId xmlns:a16="http://schemas.microsoft.com/office/drawing/2014/main" id="{102F050F-BAD7-B32E-1F2C-E2A0094FBEC9}"/>
                </a:ext>
              </a:extLst>
            </p:cNvPr>
            <p:cNvSpPr txBox="1"/>
            <p:nvPr/>
          </p:nvSpPr>
          <p:spPr>
            <a:xfrm>
              <a:off x="499034" y="2489347"/>
              <a:ext cx="924415" cy="338554"/>
            </a:xfrm>
            <a:prstGeom prst="rect">
              <a:avLst/>
            </a:prstGeom>
            <a:noFill/>
          </p:spPr>
          <p:txBody>
            <a:bodyPr wrap="square" rtlCol="0">
              <a:spAutoFit/>
            </a:bodyPr>
            <a:lstStyle/>
            <a:p>
              <a:pPr algn="ctr">
                <a:spcBef>
                  <a:spcPts val="600"/>
                </a:spcBef>
                <a:spcAft>
                  <a:spcPts val="600"/>
                </a:spcAft>
              </a:pPr>
              <a:r>
                <a:rPr lang="en-CA" sz="1600" b="1" noProof="0">
                  <a:solidFill>
                    <a:schemeClr val="accent3"/>
                  </a:solidFill>
                </a:rPr>
                <a:t>Travel</a:t>
              </a:r>
            </a:p>
          </p:txBody>
        </p:sp>
      </p:grpSp>
      <p:grpSp>
        <p:nvGrpSpPr>
          <p:cNvPr id="63" name="Group 62">
            <a:extLst>
              <a:ext uri="{FF2B5EF4-FFF2-40B4-BE49-F238E27FC236}">
                <a16:creationId xmlns:a16="http://schemas.microsoft.com/office/drawing/2014/main" id="{1C135557-5279-443E-3056-9CE3CE0F24A3}"/>
              </a:ext>
            </a:extLst>
          </p:cNvPr>
          <p:cNvGrpSpPr/>
          <p:nvPr/>
        </p:nvGrpSpPr>
        <p:grpSpPr>
          <a:xfrm>
            <a:off x="2412745" y="1790009"/>
            <a:ext cx="1319464" cy="1228723"/>
            <a:chOff x="1816775" y="1564291"/>
            <a:chExt cx="1319464" cy="1228723"/>
          </a:xfrm>
        </p:grpSpPr>
        <p:sp>
          <p:nvSpPr>
            <p:cNvPr id="64" name="Oval 63">
              <a:extLst>
                <a:ext uri="{FF2B5EF4-FFF2-40B4-BE49-F238E27FC236}">
                  <a16:creationId xmlns:a16="http://schemas.microsoft.com/office/drawing/2014/main" id="{DBA29A6A-97DB-DEE4-697F-711C1CCC5010}"/>
                </a:ext>
              </a:extLst>
            </p:cNvPr>
            <p:cNvSpPr/>
            <p:nvPr/>
          </p:nvSpPr>
          <p:spPr>
            <a:xfrm>
              <a:off x="2075955" y="1564291"/>
              <a:ext cx="801104" cy="801104"/>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65" name="Graphic 64" descr="Run with solid fill">
              <a:extLst>
                <a:ext uri="{FF2B5EF4-FFF2-40B4-BE49-F238E27FC236}">
                  <a16:creationId xmlns:a16="http://schemas.microsoft.com/office/drawing/2014/main" id="{461FA8CE-A344-2C4B-3C6A-A554C6DFC6B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163048" y="1653355"/>
              <a:ext cx="626919" cy="626919"/>
            </a:xfrm>
            <a:prstGeom prst="rect">
              <a:avLst/>
            </a:prstGeom>
          </p:spPr>
        </p:pic>
        <p:sp>
          <p:nvSpPr>
            <p:cNvPr id="66" name="TextBox 65">
              <a:extLst>
                <a:ext uri="{FF2B5EF4-FFF2-40B4-BE49-F238E27FC236}">
                  <a16:creationId xmlns:a16="http://schemas.microsoft.com/office/drawing/2014/main" id="{1F67D3EE-DA14-82F1-2E3E-A72AEBAC3603}"/>
                </a:ext>
              </a:extLst>
            </p:cNvPr>
            <p:cNvSpPr txBox="1"/>
            <p:nvPr/>
          </p:nvSpPr>
          <p:spPr>
            <a:xfrm>
              <a:off x="1816775" y="2454460"/>
              <a:ext cx="1319464" cy="338554"/>
            </a:xfrm>
            <a:prstGeom prst="rect">
              <a:avLst/>
            </a:prstGeom>
            <a:noFill/>
          </p:spPr>
          <p:txBody>
            <a:bodyPr wrap="square" rtlCol="0">
              <a:spAutoFit/>
            </a:bodyPr>
            <a:lstStyle/>
            <a:p>
              <a:pPr algn="ctr">
                <a:spcBef>
                  <a:spcPts val="600"/>
                </a:spcBef>
                <a:spcAft>
                  <a:spcPts val="600"/>
                </a:spcAft>
              </a:pPr>
              <a:r>
                <a:rPr lang="en-CA" sz="1600" b="1" noProof="0">
                  <a:solidFill>
                    <a:schemeClr val="accent3"/>
                  </a:solidFill>
                </a:rPr>
                <a:t>Exercise </a:t>
              </a:r>
            </a:p>
          </p:txBody>
        </p:sp>
      </p:grpSp>
      <p:sp>
        <p:nvSpPr>
          <p:cNvPr id="67" name="TextBox 66">
            <a:extLst>
              <a:ext uri="{FF2B5EF4-FFF2-40B4-BE49-F238E27FC236}">
                <a16:creationId xmlns:a16="http://schemas.microsoft.com/office/drawing/2014/main" id="{4B141BB3-AEAE-5A1A-A29B-1A6358AF961D}"/>
              </a:ext>
            </a:extLst>
          </p:cNvPr>
          <p:cNvSpPr txBox="1"/>
          <p:nvPr/>
        </p:nvSpPr>
        <p:spPr>
          <a:xfrm>
            <a:off x="8101262" y="3090446"/>
            <a:ext cx="2871537" cy="338554"/>
          </a:xfrm>
          <a:prstGeom prst="rect">
            <a:avLst/>
          </a:prstGeom>
          <a:noFill/>
        </p:spPr>
        <p:txBody>
          <a:bodyPr wrap="square" rtlCol="0">
            <a:spAutoFit/>
          </a:bodyPr>
          <a:lstStyle/>
          <a:p>
            <a:pPr algn="ctr">
              <a:spcBef>
                <a:spcPts val="600"/>
              </a:spcBef>
              <a:spcAft>
                <a:spcPts val="600"/>
              </a:spcAft>
            </a:pPr>
            <a:r>
              <a:rPr lang="en-CA" sz="1600" b="1" noProof="0">
                <a:solidFill>
                  <a:schemeClr val="accent1"/>
                </a:solidFill>
              </a:rPr>
              <a:t>Faith/spirituality</a:t>
            </a:r>
          </a:p>
        </p:txBody>
      </p:sp>
      <p:sp>
        <p:nvSpPr>
          <p:cNvPr id="68" name="TextBox 67">
            <a:extLst>
              <a:ext uri="{FF2B5EF4-FFF2-40B4-BE49-F238E27FC236}">
                <a16:creationId xmlns:a16="http://schemas.microsoft.com/office/drawing/2014/main" id="{343C3841-C250-2DB0-89C1-7F2B27D7089A}"/>
              </a:ext>
            </a:extLst>
          </p:cNvPr>
          <p:cNvSpPr txBox="1"/>
          <p:nvPr/>
        </p:nvSpPr>
        <p:spPr>
          <a:xfrm>
            <a:off x="6665901" y="2326167"/>
            <a:ext cx="2871537" cy="584775"/>
          </a:xfrm>
          <a:prstGeom prst="rect">
            <a:avLst/>
          </a:prstGeom>
          <a:noFill/>
        </p:spPr>
        <p:txBody>
          <a:bodyPr wrap="square" rtlCol="0">
            <a:spAutoFit/>
          </a:bodyPr>
          <a:lstStyle/>
          <a:p>
            <a:pPr algn="ctr">
              <a:spcBef>
                <a:spcPts val="600"/>
              </a:spcBef>
              <a:spcAft>
                <a:spcPts val="600"/>
              </a:spcAft>
            </a:pPr>
            <a:r>
              <a:rPr lang="en-CA" sz="1600" b="1" noProof="0">
                <a:solidFill>
                  <a:schemeClr val="accent1"/>
                </a:solidFill>
              </a:rPr>
              <a:t>Interpersonal relationships</a:t>
            </a:r>
          </a:p>
        </p:txBody>
      </p:sp>
    </p:spTree>
    <p:extLst>
      <p:ext uri="{BB962C8B-B14F-4D97-AF65-F5344CB8AC3E}">
        <p14:creationId xmlns:p14="http://schemas.microsoft.com/office/powerpoint/2010/main" val="793764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BEBBC-AE1D-E5F9-D2CA-0995C87FE4CD}"/>
            </a:ext>
          </a:extLst>
        </p:cNvPr>
        <p:cNvGrpSpPr/>
        <p:nvPr/>
      </p:nvGrpSpPr>
      <p:grpSpPr>
        <a:xfrm>
          <a:off x="0" y="0"/>
          <a:ext cx="0" cy="0"/>
          <a:chOff x="0" y="0"/>
          <a:chExt cx="0" cy="0"/>
        </a:xfrm>
      </p:grpSpPr>
      <p:sp>
        <p:nvSpPr>
          <p:cNvPr id="22" name="Arrow: Pentagon 21">
            <a:extLst>
              <a:ext uri="{FF2B5EF4-FFF2-40B4-BE49-F238E27FC236}">
                <a16:creationId xmlns:a16="http://schemas.microsoft.com/office/drawing/2014/main" id="{8882E493-13C6-A6B6-0D96-69F7A1E59189}"/>
              </a:ext>
            </a:extLst>
          </p:cNvPr>
          <p:cNvSpPr/>
          <p:nvPr/>
        </p:nvSpPr>
        <p:spPr>
          <a:xfrm>
            <a:off x="130175" y="2129275"/>
            <a:ext cx="7585075" cy="3183034"/>
          </a:xfrm>
          <a:prstGeom prst="homePlate">
            <a:avLst>
              <a:gd name="adj" fmla="val 15805"/>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2" name="Title 1">
            <a:extLst>
              <a:ext uri="{FF2B5EF4-FFF2-40B4-BE49-F238E27FC236}">
                <a16:creationId xmlns:a16="http://schemas.microsoft.com/office/drawing/2014/main" id="{B9D6D46F-A20F-8B99-E14E-87260BDA8B27}"/>
              </a:ext>
            </a:extLst>
          </p:cNvPr>
          <p:cNvSpPr>
            <a:spLocks noGrp="1"/>
          </p:cNvSpPr>
          <p:nvPr>
            <p:ph type="title"/>
          </p:nvPr>
        </p:nvSpPr>
        <p:spPr>
          <a:xfrm>
            <a:off x="360000" y="360000"/>
            <a:ext cx="10154639" cy="535531"/>
          </a:xfrm>
        </p:spPr>
        <p:txBody>
          <a:bodyPr>
            <a:noAutofit/>
          </a:bodyPr>
          <a:lstStyle/>
          <a:p>
            <a:r>
              <a:rPr lang="en-CA" sz="2800" b="1" noProof="0">
                <a:solidFill>
                  <a:schemeClr val="accent1"/>
                </a:solidFill>
                <a:latin typeface="+mj-lt"/>
              </a:rPr>
              <a:t>Early Diagnosis Facilitates Access to Clinical Trials </a:t>
            </a:r>
          </a:p>
        </p:txBody>
      </p:sp>
      <p:sp>
        <p:nvSpPr>
          <p:cNvPr id="17" name="Content Placeholder 16">
            <a:extLst>
              <a:ext uri="{FF2B5EF4-FFF2-40B4-BE49-F238E27FC236}">
                <a16:creationId xmlns:a16="http://schemas.microsoft.com/office/drawing/2014/main" id="{AC3D5364-D095-E575-48DA-6A6724D5859C}"/>
              </a:ext>
            </a:extLst>
          </p:cNvPr>
          <p:cNvSpPr>
            <a:spLocks noGrp="1"/>
          </p:cNvSpPr>
          <p:nvPr>
            <p:ph idx="1"/>
          </p:nvPr>
        </p:nvSpPr>
        <p:spPr>
          <a:xfrm>
            <a:off x="349593" y="2462302"/>
            <a:ext cx="6593294" cy="5047566"/>
          </a:xfrm>
        </p:spPr>
        <p:txBody>
          <a:bodyPr/>
          <a:lstStyle/>
          <a:p>
            <a:pPr>
              <a:lnSpc>
                <a:spcPct val="100000"/>
              </a:lnSpc>
              <a:buClr>
                <a:srgbClr val="57CFAC"/>
              </a:buClr>
              <a:buFont typeface="Wingdings" panose="05000000000000000000" pitchFamily="2" charset="2"/>
              <a:buChar char="§"/>
            </a:pPr>
            <a:r>
              <a:rPr lang="en-CA" sz="2000" noProof="0"/>
              <a:t>Numerous clinical trials of new and emerging therapies for ALS/MND are ongoing, including:</a:t>
            </a:r>
          </a:p>
          <a:p>
            <a:pPr lvl="1">
              <a:lnSpc>
                <a:spcPct val="100000"/>
              </a:lnSpc>
              <a:buClr>
                <a:srgbClr val="57CFAC"/>
              </a:buClr>
              <a:buSzPct val="90000"/>
              <a:buFont typeface="Courier New" panose="02070309020205020404" pitchFamily="49" charset="0"/>
              <a:buChar char="o"/>
            </a:pPr>
            <a:r>
              <a:rPr lang="en-CA" noProof="0"/>
              <a:t>Small molecules</a:t>
            </a:r>
          </a:p>
          <a:p>
            <a:pPr lvl="1">
              <a:lnSpc>
                <a:spcPct val="100000"/>
              </a:lnSpc>
              <a:buClr>
                <a:srgbClr val="57CFAC"/>
              </a:buClr>
              <a:buSzPct val="90000"/>
              <a:buFont typeface="Courier New" panose="02070309020205020404" pitchFamily="49" charset="0"/>
              <a:buChar char="o"/>
            </a:pPr>
            <a:r>
              <a:rPr lang="en-CA" noProof="0"/>
              <a:t>Gene therapies</a:t>
            </a:r>
          </a:p>
          <a:p>
            <a:pPr lvl="1">
              <a:lnSpc>
                <a:spcPct val="100000"/>
              </a:lnSpc>
              <a:buClr>
                <a:srgbClr val="57CFAC"/>
              </a:buClr>
              <a:buSzPct val="90000"/>
              <a:buFont typeface="Courier New" panose="02070309020205020404" pitchFamily="49" charset="0"/>
              <a:buChar char="o"/>
            </a:pPr>
            <a:r>
              <a:rPr lang="en-CA" noProof="0"/>
              <a:t>Regenerative medicine approaches</a:t>
            </a:r>
          </a:p>
          <a:p>
            <a:pPr>
              <a:lnSpc>
                <a:spcPct val="100000"/>
              </a:lnSpc>
              <a:buClr>
                <a:srgbClr val="57CFAC"/>
              </a:buClr>
              <a:buFont typeface="Wingdings" panose="05000000000000000000" pitchFamily="2" charset="2"/>
              <a:buChar char="§"/>
            </a:pPr>
            <a:r>
              <a:rPr lang="en-CA" sz="2000" noProof="0"/>
              <a:t>The clinical trial pipeline is dynamic, with new agents and modalities entering trials each year </a:t>
            </a:r>
          </a:p>
        </p:txBody>
      </p:sp>
      <p:sp>
        <p:nvSpPr>
          <p:cNvPr id="18" name="Text Placeholder 17">
            <a:extLst>
              <a:ext uri="{FF2B5EF4-FFF2-40B4-BE49-F238E27FC236}">
                <a16:creationId xmlns:a16="http://schemas.microsoft.com/office/drawing/2014/main" id="{80CC086F-BCA4-DDA5-6BAD-0AF2543B7027}"/>
              </a:ext>
            </a:extLst>
          </p:cNvPr>
          <p:cNvSpPr>
            <a:spLocks noGrp="1"/>
          </p:cNvSpPr>
          <p:nvPr>
            <p:ph type="body" sz="quarter" idx="16"/>
          </p:nvPr>
        </p:nvSpPr>
        <p:spPr>
          <a:xfrm>
            <a:off x="339363" y="6350826"/>
            <a:ext cx="11157806" cy="332399"/>
          </a:xfrm>
        </p:spPr>
        <p:txBody>
          <a:bodyPr/>
          <a:lstStyle/>
          <a:p>
            <a:pPr>
              <a:spcBef>
                <a:spcPts val="0"/>
              </a:spcBef>
            </a:pPr>
            <a:r>
              <a:rPr lang="en-CA" sz="800"/>
              <a:t>ALS, amyotrophic lateral sclerosis; MND, motor neuron disease</a:t>
            </a:r>
          </a:p>
          <a:p>
            <a:pPr>
              <a:spcBef>
                <a:spcPts val="0"/>
              </a:spcBef>
            </a:pPr>
            <a:r>
              <a:rPr lang="en-CA" sz="800" noProof="0"/>
              <a:t>1. Jiang J, et al. Front </a:t>
            </a:r>
            <a:r>
              <a:rPr lang="en-CA" sz="800" noProof="0" err="1"/>
              <a:t>Pharmacol</a:t>
            </a:r>
            <a:r>
              <a:rPr lang="en-CA" sz="800" noProof="0"/>
              <a:t>. 2022;13:1054006. 2. Martinez-Gonzalez L, et al. Expert </a:t>
            </a:r>
            <a:r>
              <a:rPr lang="en-CA" sz="800" noProof="0" err="1"/>
              <a:t>Opin</a:t>
            </a:r>
            <a:r>
              <a:rPr lang="en-CA" sz="800" noProof="0"/>
              <a:t> </a:t>
            </a:r>
            <a:r>
              <a:rPr lang="en-CA" sz="800" noProof="0" err="1"/>
              <a:t>Investig</a:t>
            </a:r>
            <a:r>
              <a:rPr lang="en-CA" sz="800" noProof="0"/>
              <a:t> Drugs. 2023;32(2):141-160. 3. De Marchi F, et al. Expert Rev </a:t>
            </a:r>
            <a:r>
              <a:rPr lang="en-CA" sz="800" noProof="0" err="1"/>
              <a:t>Neurother</a:t>
            </a:r>
            <a:r>
              <a:rPr lang="en-CA" sz="800" noProof="0"/>
              <a:t>. 2025 Jul;25(7):773-789. 4. Rizea RE, et al. Int J Mol Sci. 2024;25(18):9966. 5. Richards D, et al. J Neurol Sci. 2020;417:117054.</a:t>
            </a:r>
          </a:p>
        </p:txBody>
      </p:sp>
      <p:sp>
        <p:nvSpPr>
          <p:cNvPr id="10" name="TextBox 9">
            <a:extLst>
              <a:ext uri="{FF2B5EF4-FFF2-40B4-BE49-F238E27FC236}">
                <a16:creationId xmlns:a16="http://schemas.microsoft.com/office/drawing/2014/main" id="{842CF139-76B3-9B5A-EC8A-9DE25240B95D}"/>
              </a:ext>
            </a:extLst>
          </p:cNvPr>
          <p:cNvSpPr txBox="1"/>
          <p:nvPr/>
        </p:nvSpPr>
        <p:spPr>
          <a:xfrm>
            <a:off x="8069800" y="2462302"/>
            <a:ext cx="3561346" cy="2669031"/>
          </a:xfrm>
          <a:prstGeom prst="roundRect">
            <a:avLst>
              <a:gd name="adj" fmla="val 12677"/>
            </a:avLst>
          </a:prstGeom>
          <a:solidFill>
            <a:schemeClr val="accent3"/>
          </a:solidFill>
        </p:spPr>
        <p:txBody>
          <a:bodyPr wrap="square" lIns="36000" tIns="396000" rIns="36000" rtlCol="0">
            <a:spAutoFit/>
          </a:bodyPr>
          <a:lstStyle/>
          <a:p>
            <a:pPr algn="ctr"/>
            <a:r>
              <a:rPr lang="en-CA" sz="2000" b="1" noProof="0">
                <a:solidFill>
                  <a:schemeClr val="bg1"/>
                </a:solidFill>
              </a:rPr>
              <a:t>The Clock Is Ticking</a:t>
            </a:r>
          </a:p>
          <a:p>
            <a:pPr algn="ctr"/>
            <a:endParaRPr lang="en-CA" sz="1600" b="1" noProof="0">
              <a:solidFill>
                <a:schemeClr val="bg1"/>
              </a:solidFill>
            </a:endParaRPr>
          </a:p>
          <a:p>
            <a:pPr algn="ctr"/>
            <a:r>
              <a:rPr lang="en-CA" sz="1600" b="1" noProof="0">
                <a:solidFill>
                  <a:schemeClr val="bg1"/>
                </a:solidFill>
              </a:rPr>
              <a:t>Timely referral and diagnosis are critical as most trials require early-stage disease (≤18–24 months of symptom onset) and low disease burden for eligibility</a:t>
            </a:r>
          </a:p>
        </p:txBody>
      </p:sp>
      <p:sp>
        <p:nvSpPr>
          <p:cNvPr id="21" name="Oval 20">
            <a:extLst>
              <a:ext uri="{FF2B5EF4-FFF2-40B4-BE49-F238E27FC236}">
                <a16:creationId xmlns:a16="http://schemas.microsoft.com/office/drawing/2014/main" id="{5A50220A-391A-BCE2-24AB-E786CE74F42E}"/>
              </a:ext>
            </a:extLst>
          </p:cNvPr>
          <p:cNvSpPr/>
          <p:nvPr/>
        </p:nvSpPr>
        <p:spPr>
          <a:xfrm>
            <a:off x="9196713" y="1589614"/>
            <a:ext cx="1307519" cy="1307519"/>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0" name="Graphic 19" descr="Alarm clock with solid fill">
            <a:extLst>
              <a:ext uri="{FF2B5EF4-FFF2-40B4-BE49-F238E27FC236}">
                <a16:creationId xmlns:a16="http://schemas.microsoft.com/office/drawing/2014/main" id="{D978B1A0-D4CF-78D7-39B8-D8E4B7ACA07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294992" y="1638591"/>
            <a:ext cx="1110960" cy="1110960"/>
          </a:xfrm>
          <a:prstGeom prst="rect">
            <a:avLst/>
          </a:prstGeom>
        </p:spPr>
      </p:pic>
    </p:spTree>
    <p:extLst>
      <p:ext uri="{BB962C8B-B14F-4D97-AF65-F5344CB8AC3E}">
        <p14:creationId xmlns:p14="http://schemas.microsoft.com/office/powerpoint/2010/main" val="2889673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A64F3-27C0-5320-EC89-60B87263881E}"/>
            </a:ext>
          </a:extLst>
        </p:cNvPr>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C32457BA-6D5B-3C1A-BE3E-546A50C90FC9}"/>
              </a:ext>
            </a:extLst>
          </p:cNvPr>
          <p:cNvSpPr/>
          <p:nvPr/>
        </p:nvSpPr>
        <p:spPr>
          <a:xfrm>
            <a:off x="493160" y="1428750"/>
            <a:ext cx="11339255" cy="4937124"/>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60" name="Rectangle: Rounded Corners 59">
            <a:extLst>
              <a:ext uri="{FF2B5EF4-FFF2-40B4-BE49-F238E27FC236}">
                <a16:creationId xmlns:a16="http://schemas.microsoft.com/office/drawing/2014/main" id="{18C9DE58-1F80-68BA-42B1-CEAFD22C9EF6}"/>
              </a:ext>
            </a:extLst>
          </p:cNvPr>
          <p:cNvSpPr/>
          <p:nvPr/>
        </p:nvSpPr>
        <p:spPr>
          <a:xfrm>
            <a:off x="493160" y="5043803"/>
            <a:ext cx="11339255" cy="1249064"/>
          </a:xfrm>
          <a:prstGeom prst="roundRect">
            <a:avLst>
              <a:gd name="adj" fmla="val 16377"/>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 name="Title 1">
            <a:extLst>
              <a:ext uri="{FF2B5EF4-FFF2-40B4-BE49-F238E27FC236}">
                <a16:creationId xmlns:a16="http://schemas.microsoft.com/office/drawing/2014/main" id="{C70198A4-1EDB-8417-4AB4-C6E831015AF7}"/>
              </a:ext>
            </a:extLst>
          </p:cNvPr>
          <p:cNvSpPr>
            <a:spLocks noGrp="1"/>
          </p:cNvSpPr>
          <p:nvPr>
            <p:ph type="title"/>
          </p:nvPr>
        </p:nvSpPr>
        <p:spPr>
          <a:xfrm>
            <a:off x="360000" y="360000"/>
            <a:ext cx="9031421" cy="535531"/>
          </a:xfrm>
        </p:spPr>
        <p:txBody>
          <a:bodyPr>
            <a:noAutofit/>
          </a:bodyPr>
          <a:lstStyle/>
          <a:p>
            <a:r>
              <a:rPr lang="en-CA" sz="3000" noProof="0">
                <a:latin typeface="+mj-lt"/>
              </a:rPr>
              <a:t>Diagnostic Delays Are Associated with Multiple Specialist Referrals</a:t>
            </a:r>
          </a:p>
        </p:txBody>
      </p:sp>
      <p:sp>
        <p:nvSpPr>
          <p:cNvPr id="38" name="Text Placeholder 37">
            <a:extLst>
              <a:ext uri="{FF2B5EF4-FFF2-40B4-BE49-F238E27FC236}">
                <a16:creationId xmlns:a16="http://schemas.microsoft.com/office/drawing/2014/main" id="{C26FEDF9-212F-87A3-72E2-6486EA95D013}"/>
              </a:ext>
            </a:extLst>
          </p:cNvPr>
          <p:cNvSpPr>
            <a:spLocks noGrp="1"/>
          </p:cNvSpPr>
          <p:nvPr>
            <p:ph type="body" sz="quarter" idx="16"/>
          </p:nvPr>
        </p:nvSpPr>
        <p:spPr>
          <a:xfrm>
            <a:off x="339363" y="6461626"/>
            <a:ext cx="11157806" cy="221599"/>
          </a:xfrm>
        </p:spPr>
        <p:txBody>
          <a:bodyPr/>
          <a:lstStyle/>
          <a:p>
            <a:pPr>
              <a:spcBef>
                <a:spcPts val="0"/>
              </a:spcBef>
            </a:pPr>
            <a:r>
              <a:rPr lang="en-CA" sz="800">
                <a:ea typeface="Roboto"/>
              </a:rPr>
              <a:t>ALS, amyotrophic lateral sclerosis; MND, motor neuron disease</a:t>
            </a:r>
          </a:p>
          <a:p>
            <a:pPr>
              <a:spcBef>
                <a:spcPts val="0"/>
              </a:spcBef>
            </a:pPr>
            <a:r>
              <a:rPr lang="en-CA" sz="800" noProof="0">
                <a:ea typeface="Roboto"/>
              </a:rPr>
              <a:t>Reynolds SJ, Chhetri SK. Clin Med (Lond). 2024;24(4):100228.</a:t>
            </a:r>
            <a:endParaRPr lang="en-CA" sz="800" noProof="0">
              <a:ea typeface="Roboto"/>
              <a:cs typeface="Open Sans"/>
            </a:endParaRPr>
          </a:p>
        </p:txBody>
      </p:sp>
      <p:sp>
        <p:nvSpPr>
          <p:cNvPr id="40" name="Rectangle: Rounded Corners 39">
            <a:extLst>
              <a:ext uri="{FF2B5EF4-FFF2-40B4-BE49-F238E27FC236}">
                <a16:creationId xmlns:a16="http://schemas.microsoft.com/office/drawing/2014/main" id="{32DB3B8F-B423-0211-9DD1-28CE6C7A1D6A}"/>
              </a:ext>
            </a:extLst>
          </p:cNvPr>
          <p:cNvSpPr/>
          <p:nvPr/>
        </p:nvSpPr>
        <p:spPr>
          <a:xfrm>
            <a:off x="10163175" y="952500"/>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 name="Picture 4" descr="A flag with a cross&#10;&#10;AI-generated content may be incorrect.">
            <a:extLst>
              <a:ext uri="{FF2B5EF4-FFF2-40B4-BE49-F238E27FC236}">
                <a16:creationId xmlns:a16="http://schemas.microsoft.com/office/drawing/2014/main" id="{562E82DC-050E-5DFC-D16F-38CCF3A9D375}"/>
              </a:ext>
            </a:extLst>
          </p:cNvPr>
          <p:cNvPicPr>
            <a:picLocks noChangeAspect="1"/>
          </p:cNvPicPr>
          <p:nvPr/>
        </p:nvPicPr>
        <p:blipFill>
          <a:blip r:embed="rId3"/>
          <a:srcRect l="2438" t="8903" r="4241" b="4868"/>
          <a:stretch>
            <a:fillRect/>
          </a:stretch>
        </p:blipFill>
        <p:spPr>
          <a:xfrm>
            <a:off x="10236200" y="1024890"/>
            <a:ext cx="958850" cy="579120"/>
          </a:xfrm>
          <a:prstGeom prst="rect">
            <a:avLst/>
          </a:prstGeom>
        </p:spPr>
      </p:pic>
      <p:graphicFrame>
        <p:nvGraphicFramePr>
          <p:cNvPr id="41" name="Chart 40">
            <a:extLst>
              <a:ext uri="{FF2B5EF4-FFF2-40B4-BE49-F238E27FC236}">
                <a16:creationId xmlns:a16="http://schemas.microsoft.com/office/drawing/2014/main" id="{38ABCE67-4C7D-4EFA-47CB-DF009B6DC024}"/>
              </a:ext>
            </a:extLst>
          </p:cNvPr>
          <p:cNvGraphicFramePr/>
          <p:nvPr/>
        </p:nvGraphicFramePr>
        <p:xfrm>
          <a:off x="216302" y="1989772"/>
          <a:ext cx="3806371" cy="14773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2" name="Chart 41">
            <a:extLst>
              <a:ext uri="{FF2B5EF4-FFF2-40B4-BE49-F238E27FC236}">
                <a16:creationId xmlns:a16="http://schemas.microsoft.com/office/drawing/2014/main" id="{4EF64FF0-4742-9344-1633-8F1BCDA8D170}"/>
              </a:ext>
            </a:extLst>
          </p:cNvPr>
          <p:cNvGraphicFramePr/>
          <p:nvPr/>
        </p:nvGraphicFramePr>
        <p:xfrm>
          <a:off x="4277800" y="1989772"/>
          <a:ext cx="3806371" cy="14773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3" name="Chart 42">
            <a:extLst>
              <a:ext uri="{FF2B5EF4-FFF2-40B4-BE49-F238E27FC236}">
                <a16:creationId xmlns:a16="http://schemas.microsoft.com/office/drawing/2014/main" id="{8BF07BD6-A6B5-A83D-E8A2-3ECC9CDB588C}"/>
              </a:ext>
            </a:extLst>
          </p:cNvPr>
          <p:cNvGraphicFramePr/>
          <p:nvPr/>
        </p:nvGraphicFramePr>
        <p:xfrm>
          <a:off x="8194841" y="1989772"/>
          <a:ext cx="3806371" cy="1477328"/>
        </p:xfrm>
        <a:graphic>
          <a:graphicData uri="http://schemas.openxmlformats.org/drawingml/2006/chart">
            <c:chart xmlns:c="http://schemas.openxmlformats.org/drawingml/2006/chart" xmlns:r="http://schemas.openxmlformats.org/officeDocument/2006/relationships" r:id="rId6"/>
          </a:graphicData>
        </a:graphic>
      </p:graphicFrame>
      <p:sp>
        <p:nvSpPr>
          <p:cNvPr id="44" name="Arrow: Down 43">
            <a:extLst>
              <a:ext uri="{FF2B5EF4-FFF2-40B4-BE49-F238E27FC236}">
                <a16:creationId xmlns:a16="http://schemas.microsoft.com/office/drawing/2014/main" id="{FC08361C-4875-473B-60C6-E41A547EC3FF}"/>
              </a:ext>
            </a:extLst>
          </p:cNvPr>
          <p:cNvSpPr/>
          <p:nvPr/>
        </p:nvSpPr>
        <p:spPr>
          <a:xfrm rot="16200000">
            <a:off x="3791685" y="1465873"/>
            <a:ext cx="729345" cy="2521510"/>
          </a:xfrm>
          <a:prstGeom prst="downArrow">
            <a:avLst>
              <a:gd name="adj1" fmla="val 50000"/>
              <a:gd name="adj2" fmla="val 6567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5" name="TextBox 44">
            <a:extLst>
              <a:ext uri="{FF2B5EF4-FFF2-40B4-BE49-F238E27FC236}">
                <a16:creationId xmlns:a16="http://schemas.microsoft.com/office/drawing/2014/main" id="{E1511480-31EE-4C7A-A936-4F9C9CC7CEAB}"/>
              </a:ext>
            </a:extLst>
          </p:cNvPr>
          <p:cNvSpPr txBox="1"/>
          <p:nvPr/>
        </p:nvSpPr>
        <p:spPr>
          <a:xfrm>
            <a:off x="1437315" y="2437249"/>
            <a:ext cx="1364344" cy="600164"/>
          </a:xfrm>
          <a:prstGeom prst="rect">
            <a:avLst/>
          </a:prstGeom>
          <a:noFill/>
        </p:spPr>
        <p:txBody>
          <a:bodyPr wrap="square">
            <a:spAutoFit/>
          </a:bodyPr>
          <a:lstStyle/>
          <a:p>
            <a:pPr algn="ctr"/>
            <a:r>
              <a:rPr lang="en-CA" sz="3200" b="1" noProof="0">
                <a:solidFill>
                  <a:schemeClr val="accent3"/>
                </a:solidFill>
              </a:rPr>
              <a:t>35% </a:t>
            </a:r>
          </a:p>
        </p:txBody>
      </p:sp>
      <p:sp>
        <p:nvSpPr>
          <p:cNvPr id="46" name="TextBox 45">
            <a:extLst>
              <a:ext uri="{FF2B5EF4-FFF2-40B4-BE49-F238E27FC236}">
                <a16:creationId xmlns:a16="http://schemas.microsoft.com/office/drawing/2014/main" id="{A20E9E07-D549-4AE5-465F-80962D354174}"/>
              </a:ext>
            </a:extLst>
          </p:cNvPr>
          <p:cNvSpPr txBox="1"/>
          <p:nvPr/>
        </p:nvSpPr>
        <p:spPr>
          <a:xfrm>
            <a:off x="5502442" y="2437249"/>
            <a:ext cx="1364344" cy="600164"/>
          </a:xfrm>
          <a:prstGeom prst="rect">
            <a:avLst/>
          </a:prstGeom>
          <a:noFill/>
        </p:spPr>
        <p:txBody>
          <a:bodyPr wrap="square">
            <a:spAutoFit/>
          </a:bodyPr>
          <a:lstStyle/>
          <a:p>
            <a:pPr algn="ctr"/>
            <a:r>
              <a:rPr lang="en-CA" sz="3200" b="1" noProof="0">
                <a:solidFill>
                  <a:schemeClr val="accent3"/>
                </a:solidFill>
              </a:rPr>
              <a:t>49% </a:t>
            </a:r>
          </a:p>
        </p:txBody>
      </p:sp>
      <p:sp>
        <p:nvSpPr>
          <p:cNvPr id="47" name="TextBox 46">
            <a:extLst>
              <a:ext uri="{FF2B5EF4-FFF2-40B4-BE49-F238E27FC236}">
                <a16:creationId xmlns:a16="http://schemas.microsoft.com/office/drawing/2014/main" id="{D847A148-57C2-6011-35DE-82B081A84562}"/>
              </a:ext>
            </a:extLst>
          </p:cNvPr>
          <p:cNvSpPr txBox="1"/>
          <p:nvPr/>
        </p:nvSpPr>
        <p:spPr>
          <a:xfrm>
            <a:off x="9415854" y="2437249"/>
            <a:ext cx="1364344" cy="600164"/>
          </a:xfrm>
          <a:prstGeom prst="rect">
            <a:avLst/>
          </a:prstGeom>
          <a:noFill/>
        </p:spPr>
        <p:txBody>
          <a:bodyPr wrap="square">
            <a:spAutoFit/>
          </a:bodyPr>
          <a:lstStyle/>
          <a:p>
            <a:pPr algn="ctr"/>
            <a:r>
              <a:rPr lang="en-CA" sz="3200" b="1" noProof="0">
                <a:solidFill>
                  <a:schemeClr val="accent3"/>
                </a:solidFill>
              </a:rPr>
              <a:t>9% </a:t>
            </a:r>
          </a:p>
        </p:txBody>
      </p:sp>
      <p:sp>
        <p:nvSpPr>
          <p:cNvPr id="48" name="TextBox 47">
            <a:extLst>
              <a:ext uri="{FF2B5EF4-FFF2-40B4-BE49-F238E27FC236}">
                <a16:creationId xmlns:a16="http://schemas.microsoft.com/office/drawing/2014/main" id="{51A5FE23-277A-5C09-5F42-C4CF4A433924}"/>
              </a:ext>
            </a:extLst>
          </p:cNvPr>
          <p:cNvSpPr txBox="1"/>
          <p:nvPr/>
        </p:nvSpPr>
        <p:spPr>
          <a:xfrm>
            <a:off x="587829" y="1623755"/>
            <a:ext cx="11135859" cy="400110"/>
          </a:xfrm>
          <a:prstGeom prst="rect">
            <a:avLst/>
          </a:prstGeom>
          <a:noFill/>
        </p:spPr>
        <p:txBody>
          <a:bodyPr wrap="square">
            <a:spAutoFit/>
          </a:bodyPr>
          <a:lstStyle/>
          <a:p>
            <a:pPr algn="ctr"/>
            <a:r>
              <a:rPr lang="en-CA" sz="2000" b="1" noProof="0"/>
              <a:t>A retrospective review of 103 persons diagnosed with ALS/MND found: </a:t>
            </a:r>
          </a:p>
        </p:txBody>
      </p:sp>
      <p:sp>
        <p:nvSpPr>
          <p:cNvPr id="49" name="TextBox 48">
            <a:extLst>
              <a:ext uri="{FF2B5EF4-FFF2-40B4-BE49-F238E27FC236}">
                <a16:creationId xmlns:a16="http://schemas.microsoft.com/office/drawing/2014/main" id="{7CDDF237-9E5E-6F90-184D-D2C545BBB16A}"/>
              </a:ext>
            </a:extLst>
          </p:cNvPr>
          <p:cNvSpPr txBox="1"/>
          <p:nvPr/>
        </p:nvSpPr>
        <p:spPr>
          <a:xfrm>
            <a:off x="4599904" y="3401983"/>
            <a:ext cx="3192239" cy="830997"/>
          </a:xfrm>
          <a:prstGeom prst="rect">
            <a:avLst/>
          </a:prstGeom>
          <a:noFill/>
        </p:spPr>
        <p:txBody>
          <a:bodyPr wrap="square">
            <a:spAutoFit/>
          </a:bodyPr>
          <a:lstStyle/>
          <a:p>
            <a:pPr algn="ctr"/>
            <a:r>
              <a:rPr lang="en-CA" sz="1600" b="1" noProof="0">
                <a:solidFill>
                  <a:schemeClr val="accent3"/>
                </a:solidFill>
              </a:rPr>
              <a:t>This rose to almost 50% when those with bulbar-onset disease were considered</a:t>
            </a:r>
          </a:p>
        </p:txBody>
      </p:sp>
      <p:sp>
        <p:nvSpPr>
          <p:cNvPr id="50" name="TextBox 49">
            <a:extLst>
              <a:ext uri="{FF2B5EF4-FFF2-40B4-BE49-F238E27FC236}">
                <a16:creationId xmlns:a16="http://schemas.microsoft.com/office/drawing/2014/main" id="{0BFE18F0-E1C9-6C1D-A3B9-3CCDCBE0E6A6}"/>
              </a:ext>
            </a:extLst>
          </p:cNvPr>
          <p:cNvSpPr txBox="1"/>
          <p:nvPr/>
        </p:nvSpPr>
        <p:spPr>
          <a:xfrm>
            <a:off x="646983" y="3384730"/>
            <a:ext cx="2995383" cy="830997"/>
          </a:xfrm>
          <a:prstGeom prst="rect">
            <a:avLst/>
          </a:prstGeom>
          <a:noFill/>
        </p:spPr>
        <p:txBody>
          <a:bodyPr wrap="square">
            <a:spAutoFit/>
          </a:bodyPr>
          <a:lstStyle/>
          <a:p>
            <a:pPr algn="ctr"/>
            <a:r>
              <a:rPr lang="en-CA" sz="1600" b="1" noProof="0">
                <a:solidFill>
                  <a:schemeClr val="accent3"/>
                </a:solidFill>
              </a:rPr>
              <a:t>were seen by ≥2 specialties before being referred to neurology</a:t>
            </a:r>
          </a:p>
        </p:txBody>
      </p:sp>
      <p:sp>
        <p:nvSpPr>
          <p:cNvPr id="51" name="TextBox 50">
            <a:extLst>
              <a:ext uri="{FF2B5EF4-FFF2-40B4-BE49-F238E27FC236}">
                <a16:creationId xmlns:a16="http://schemas.microsoft.com/office/drawing/2014/main" id="{1711E018-43E3-F753-D46E-23EFF01DC8A5}"/>
              </a:ext>
            </a:extLst>
          </p:cNvPr>
          <p:cNvSpPr txBox="1"/>
          <p:nvPr/>
        </p:nvSpPr>
        <p:spPr>
          <a:xfrm>
            <a:off x="8600335" y="3413421"/>
            <a:ext cx="2995383" cy="830997"/>
          </a:xfrm>
          <a:prstGeom prst="rect">
            <a:avLst/>
          </a:prstGeom>
          <a:noFill/>
        </p:spPr>
        <p:txBody>
          <a:bodyPr wrap="square">
            <a:spAutoFit/>
          </a:bodyPr>
          <a:lstStyle/>
          <a:p>
            <a:pPr algn="ctr"/>
            <a:r>
              <a:rPr lang="en-CA" sz="1600" b="1">
                <a:solidFill>
                  <a:schemeClr val="accent3"/>
                </a:solidFill>
              </a:rPr>
              <a:t>were seen by</a:t>
            </a:r>
            <a:r>
              <a:rPr lang="en-CA" sz="1600" b="1" noProof="0">
                <a:solidFill>
                  <a:schemeClr val="accent3"/>
                </a:solidFill>
              </a:rPr>
              <a:t> </a:t>
            </a:r>
            <a:r>
              <a:rPr lang="en-CA" sz="1600" b="1">
                <a:solidFill>
                  <a:schemeClr val="accent3"/>
                </a:solidFill>
              </a:rPr>
              <a:t>≥</a:t>
            </a:r>
            <a:r>
              <a:rPr lang="en-CA" sz="1600" b="1" noProof="0">
                <a:solidFill>
                  <a:schemeClr val="accent3"/>
                </a:solidFill>
              </a:rPr>
              <a:t>3 specialties before being referred to neurology</a:t>
            </a:r>
          </a:p>
        </p:txBody>
      </p:sp>
      <p:sp>
        <p:nvSpPr>
          <p:cNvPr id="52" name="Arrow: Down 51">
            <a:extLst>
              <a:ext uri="{FF2B5EF4-FFF2-40B4-BE49-F238E27FC236}">
                <a16:creationId xmlns:a16="http://schemas.microsoft.com/office/drawing/2014/main" id="{6D8988D1-04C5-604C-23CE-FC187E65B953}"/>
              </a:ext>
            </a:extLst>
          </p:cNvPr>
          <p:cNvSpPr/>
          <p:nvPr/>
        </p:nvSpPr>
        <p:spPr>
          <a:xfrm>
            <a:off x="1880001" y="4229201"/>
            <a:ext cx="478971" cy="266749"/>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3" name="Arrow: Down 52">
            <a:extLst>
              <a:ext uri="{FF2B5EF4-FFF2-40B4-BE49-F238E27FC236}">
                <a16:creationId xmlns:a16="http://schemas.microsoft.com/office/drawing/2014/main" id="{2339CECF-46CC-6FE1-8C55-A3D52333223D}"/>
              </a:ext>
            </a:extLst>
          </p:cNvPr>
          <p:cNvSpPr/>
          <p:nvPr/>
        </p:nvSpPr>
        <p:spPr>
          <a:xfrm>
            <a:off x="5956537" y="4229201"/>
            <a:ext cx="478971" cy="266749"/>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4" name="Arrow: Down 53">
            <a:extLst>
              <a:ext uri="{FF2B5EF4-FFF2-40B4-BE49-F238E27FC236}">
                <a16:creationId xmlns:a16="http://schemas.microsoft.com/office/drawing/2014/main" id="{3ADEFEEA-F3C6-2DD2-9CD8-B7D0A8B5F7E4}"/>
              </a:ext>
            </a:extLst>
          </p:cNvPr>
          <p:cNvSpPr/>
          <p:nvPr/>
        </p:nvSpPr>
        <p:spPr>
          <a:xfrm>
            <a:off x="9858541" y="4229201"/>
            <a:ext cx="478971" cy="266749"/>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5" name="TextBox 54">
            <a:extLst>
              <a:ext uri="{FF2B5EF4-FFF2-40B4-BE49-F238E27FC236}">
                <a16:creationId xmlns:a16="http://schemas.microsoft.com/office/drawing/2014/main" id="{31F0F30E-4383-CC72-26D0-B9E00668CED1}"/>
              </a:ext>
            </a:extLst>
          </p:cNvPr>
          <p:cNvSpPr txBox="1"/>
          <p:nvPr/>
        </p:nvSpPr>
        <p:spPr>
          <a:xfrm>
            <a:off x="697359" y="4544791"/>
            <a:ext cx="10930856" cy="430054"/>
          </a:xfrm>
          <a:prstGeom prst="roundRect">
            <a:avLst>
              <a:gd name="adj" fmla="val 25274"/>
            </a:avLst>
          </a:prstGeom>
          <a:solidFill>
            <a:schemeClr val="accent1"/>
          </a:solidFill>
        </p:spPr>
        <p:txBody>
          <a:bodyPr wrap="square">
            <a:spAutoFit/>
          </a:bodyPr>
          <a:lstStyle/>
          <a:p>
            <a:pPr algn="ctr"/>
            <a:r>
              <a:rPr lang="en-CA" b="1" noProof="0">
                <a:solidFill>
                  <a:schemeClr val="bg1"/>
                </a:solidFill>
                <a:latin typeface="Arial Nova" panose="020B0504020202020204" pitchFamily="34" charset="0"/>
              </a:rPr>
              <a:t>Greater number of specialist referrals was significantly associated with greater diagnostic delays</a:t>
            </a:r>
          </a:p>
        </p:txBody>
      </p:sp>
      <p:sp>
        <p:nvSpPr>
          <p:cNvPr id="56" name="TextBox 55">
            <a:extLst>
              <a:ext uri="{FF2B5EF4-FFF2-40B4-BE49-F238E27FC236}">
                <a16:creationId xmlns:a16="http://schemas.microsoft.com/office/drawing/2014/main" id="{CF70670D-F382-12C7-1F28-7CF12B3E6213}"/>
              </a:ext>
            </a:extLst>
          </p:cNvPr>
          <p:cNvSpPr txBox="1"/>
          <p:nvPr/>
        </p:nvSpPr>
        <p:spPr>
          <a:xfrm>
            <a:off x="563785" y="5081903"/>
            <a:ext cx="11268630" cy="338554"/>
          </a:xfrm>
          <a:prstGeom prst="rect">
            <a:avLst/>
          </a:prstGeom>
          <a:noFill/>
        </p:spPr>
        <p:txBody>
          <a:bodyPr wrap="square" rtlCol="0">
            <a:spAutoFit/>
          </a:bodyPr>
          <a:lstStyle/>
          <a:p>
            <a:pPr algn="ctr"/>
            <a:r>
              <a:rPr lang="en-CA" sz="1600" b="1" noProof="0"/>
              <a:t>Specialties that patients were commonly referred to prior to diagnosis:</a:t>
            </a:r>
          </a:p>
        </p:txBody>
      </p:sp>
      <p:sp>
        <p:nvSpPr>
          <p:cNvPr id="57" name="TextBox 56">
            <a:extLst>
              <a:ext uri="{FF2B5EF4-FFF2-40B4-BE49-F238E27FC236}">
                <a16:creationId xmlns:a16="http://schemas.microsoft.com/office/drawing/2014/main" id="{7231FB86-3E33-CACE-13C6-2966ECD19809}"/>
              </a:ext>
            </a:extLst>
          </p:cNvPr>
          <p:cNvSpPr txBox="1"/>
          <p:nvPr/>
        </p:nvSpPr>
        <p:spPr>
          <a:xfrm>
            <a:off x="584593" y="5423025"/>
            <a:ext cx="3057773" cy="697627"/>
          </a:xfrm>
          <a:prstGeom prst="rect">
            <a:avLst/>
          </a:prstGeom>
          <a:noFill/>
        </p:spPr>
        <p:txBody>
          <a:bodyPr wrap="square" lIns="91440" tIns="45720" rIns="91440" bIns="45720" rtlCol="0" anchor="t">
            <a:spAutoFit/>
          </a:bodyPr>
          <a:lstStyle/>
          <a:p>
            <a:pPr marL="177800" indent="-177800">
              <a:spcBef>
                <a:spcPts val="200"/>
              </a:spcBef>
              <a:buClr>
                <a:srgbClr val="57CFAC"/>
              </a:buClr>
              <a:buFont typeface="Wingdings" panose="05000000000000000000" pitchFamily="2" charset="2"/>
              <a:buChar char="§"/>
            </a:pPr>
            <a:r>
              <a:rPr lang="en-CA" sz="1200"/>
              <a:t>Ear, nose &amp; throat </a:t>
            </a:r>
            <a:endParaRPr lang="en-CA" sz="1200" noProof="0"/>
          </a:p>
          <a:p>
            <a:pPr marL="177800" indent="-177800">
              <a:spcBef>
                <a:spcPts val="200"/>
              </a:spcBef>
              <a:buClr>
                <a:srgbClr val="57CFAC"/>
              </a:buClr>
              <a:buFont typeface="Wingdings" panose="05000000000000000000" pitchFamily="2" charset="2"/>
              <a:buChar char="§"/>
            </a:pPr>
            <a:r>
              <a:rPr lang="en-CA" sz="1200" noProof="0"/>
              <a:t>Neurosurgery</a:t>
            </a:r>
            <a:endParaRPr lang="en-CA" sz="1200" noProof="0">
              <a:ea typeface="Open Sans"/>
              <a:cs typeface="Open Sans"/>
            </a:endParaRPr>
          </a:p>
          <a:p>
            <a:pPr marL="177800" indent="-177800">
              <a:spcBef>
                <a:spcPts val="200"/>
              </a:spcBef>
              <a:buClr>
                <a:srgbClr val="57CFAC"/>
              </a:buClr>
              <a:buFont typeface="Wingdings" panose="05000000000000000000" pitchFamily="2" charset="2"/>
              <a:buChar char="§"/>
            </a:pPr>
            <a:r>
              <a:rPr lang="en-CA" sz="1200" noProof="0"/>
              <a:t>Orthopedics / hand surgery </a:t>
            </a:r>
            <a:endParaRPr lang="en-CA" sz="1200" noProof="0">
              <a:ea typeface="Open Sans"/>
              <a:cs typeface="Open Sans"/>
            </a:endParaRPr>
          </a:p>
        </p:txBody>
      </p:sp>
      <p:sp>
        <p:nvSpPr>
          <p:cNvPr id="58" name="TextBox 57">
            <a:extLst>
              <a:ext uri="{FF2B5EF4-FFF2-40B4-BE49-F238E27FC236}">
                <a16:creationId xmlns:a16="http://schemas.microsoft.com/office/drawing/2014/main" id="{B0B53880-7ADA-CDF1-0674-3C4D381A13D8}"/>
              </a:ext>
            </a:extLst>
          </p:cNvPr>
          <p:cNvSpPr txBox="1"/>
          <p:nvPr/>
        </p:nvSpPr>
        <p:spPr>
          <a:xfrm>
            <a:off x="4004009" y="5423025"/>
            <a:ext cx="3565192" cy="697627"/>
          </a:xfrm>
          <a:prstGeom prst="rect">
            <a:avLst/>
          </a:prstGeom>
          <a:noFill/>
        </p:spPr>
        <p:txBody>
          <a:bodyPr wrap="square" rtlCol="0">
            <a:spAutoFit/>
          </a:bodyPr>
          <a:lstStyle/>
          <a:p>
            <a:pPr marL="177800" indent="-177800">
              <a:spcBef>
                <a:spcPts val="200"/>
              </a:spcBef>
              <a:buClr>
                <a:srgbClr val="57CFAC"/>
              </a:buClr>
              <a:buFont typeface="Wingdings" panose="05000000000000000000" pitchFamily="2" charset="2"/>
              <a:buChar char="§"/>
            </a:pPr>
            <a:r>
              <a:rPr lang="en-CA" sz="1200" noProof="0"/>
              <a:t>Musculoskeletal medicine / rheumatology</a:t>
            </a:r>
          </a:p>
          <a:p>
            <a:pPr marL="177800" indent="-177800">
              <a:spcBef>
                <a:spcPts val="200"/>
              </a:spcBef>
              <a:buClr>
                <a:srgbClr val="57CFAC"/>
              </a:buClr>
              <a:buFont typeface="Wingdings" panose="05000000000000000000" pitchFamily="2" charset="2"/>
              <a:buChar char="§"/>
            </a:pPr>
            <a:r>
              <a:rPr lang="en-CA" sz="1200" noProof="0"/>
              <a:t>Stroke</a:t>
            </a:r>
          </a:p>
          <a:p>
            <a:pPr marL="177800" indent="-177800">
              <a:spcBef>
                <a:spcPts val="200"/>
              </a:spcBef>
              <a:buClr>
                <a:srgbClr val="57CFAC"/>
              </a:buClr>
              <a:buFont typeface="Wingdings" panose="05000000000000000000" pitchFamily="2" charset="2"/>
              <a:buChar char="§"/>
            </a:pPr>
            <a:r>
              <a:rPr lang="en-CA" sz="1200" noProof="0"/>
              <a:t>General medicine </a:t>
            </a:r>
          </a:p>
        </p:txBody>
      </p:sp>
      <p:sp>
        <p:nvSpPr>
          <p:cNvPr id="59" name="TextBox 58">
            <a:extLst>
              <a:ext uri="{FF2B5EF4-FFF2-40B4-BE49-F238E27FC236}">
                <a16:creationId xmlns:a16="http://schemas.microsoft.com/office/drawing/2014/main" id="{EA9C915C-5932-D9A0-1528-3904E646D07F}"/>
              </a:ext>
            </a:extLst>
          </p:cNvPr>
          <p:cNvSpPr txBox="1"/>
          <p:nvPr/>
        </p:nvSpPr>
        <p:spPr>
          <a:xfrm>
            <a:off x="8019854" y="5423025"/>
            <a:ext cx="4109236" cy="907941"/>
          </a:xfrm>
          <a:prstGeom prst="rect">
            <a:avLst/>
          </a:prstGeom>
          <a:noFill/>
        </p:spPr>
        <p:txBody>
          <a:bodyPr wrap="square" lIns="91440" tIns="45720" rIns="91440" bIns="45720" rtlCol="0" anchor="t">
            <a:spAutoFit/>
          </a:bodyPr>
          <a:lstStyle/>
          <a:p>
            <a:pPr marL="177800" indent="-177800">
              <a:spcBef>
                <a:spcPts val="200"/>
              </a:spcBef>
              <a:buClr>
                <a:srgbClr val="57CFAC"/>
              </a:buClr>
              <a:buFont typeface="Wingdings" panose="05000000000000000000" pitchFamily="2" charset="2"/>
              <a:buChar char="§"/>
            </a:pPr>
            <a:r>
              <a:rPr lang="en-CA" sz="1200" noProof="0"/>
              <a:t>Elderly medicine</a:t>
            </a:r>
          </a:p>
          <a:p>
            <a:pPr marL="177800" indent="-177800">
              <a:spcBef>
                <a:spcPts val="200"/>
              </a:spcBef>
              <a:buClr>
                <a:srgbClr val="57CFAC"/>
              </a:buClr>
              <a:buFont typeface="Wingdings" panose="05000000000000000000" pitchFamily="2" charset="2"/>
              <a:buChar char="§"/>
            </a:pPr>
            <a:r>
              <a:rPr lang="en-CA" sz="1200" noProof="0"/>
              <a:t>Gastroenterology / upper</a:t>
            </a:r>
            <a:r>
              <a:rPr lang="en-CA" sz="1200"/>
              <a:t> gastrointestinal</a:t>
            </a:r>
            <a:r>
              <a:rPr lang="en-CA" sz="1200" noProof="0"/>
              <a:t> surgery</a:t>
            </a:r>
            <a:endParaRPr lang="en-CA" sz="1200" noProof="0">
              <a:ea typeface="Open Sans"/>
              <a:cs typeface="Open Sans"/>
            </a:endParaRPr>
          </a:p>
          <a:p>
            <a:pPr marL="177800" indent="-177800">
              <a:spcBef>
                <a:spcPts val="200"/>
              </a:spcBef>
              <a:buClr>
                <a:srgbClr val="57CFAC"/>
              </a:buClr>
              <a:buFont typeface="Wingdings" panose="05000000000000000000" pitchFamily="2" charset="2"/>
              <a:buChar char="§"/>
            </a:pPr>
            <a:r>
              <a:rPr lang="en-CA" sz="1200" noProof="0"/>
              <a:t>Physiotherapy</a:t>
            </a:r>
            <a:endParaRPr lang="en-CA" sz="1200" noProof="0">
              <a:ea typeface="Open Sans"/>
              <a:cs typeface="Open Sans"/>
            </a:endParaRPr>
          </a:p>
          <a:p>
            <a:pPr marL="177800" indent="-177800">
              <a:spcBef>
                <a:spcPts val="200"/>
              </a:spcBef>
              <a:buClr>
                <a:srgbClr val="57CFAC"/>
              </a:buClr>
              <a:buFont typeface="Wingdings" panose="05000000000000000000" pitchFamily="2" charset="2"/>
              <a:buChar char="§"/>
            </a:pPr>
            <a:r>
              <a:rPr lang="en-CA" sz="1200" noProof="0"/>
              <a:t>Speech &amp; language therapy</a:t>
            </a:r>
            <a:endParaRPr lang="en-CA" sz="1200" noProof="0">
              <a:ea typeface="Open Sans"/>
              <a:cs typeface="Open Sans"/>
            </a:endParaRPr>
          </a:p>
        </p:txBody>
      </p:sp>
    </p:spTree>
    <p:extLst>
      <p:ext uri="{BB962C8B-B14F-4D97-AF65-F5344CB8AC3E}">
        <p14:creationId xmlns:p14="http://schemas.microsoft.com/office/powerpoint/2010/main" val="4126054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D3BA3-AFFF-EB93-F950-34EFFE68B45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6428D94-6F4F-A6E7-50F5-68BCD01EAF47}"/>
              </a:ext>
            </a:extLst>
          </p:cNvPr>
          <p:cNvSpPr>
            <a:spLocks noGrp="1"/>
          </p:cNvSpPr>
          <p:nvPr>
            <p:ph type="title"/>
          </p:nvPr>
        </p:nvSpPr>
        <p:spPr>
          <a:xfrm>
            <a:off x="360000" y="360000"/>
            <a:ext cx="9641245" cy="812530"/>
          </a:xfrm>
        </p:spPr>
        <p:txBody>
          <a:bodyPr wrap="square" lIns="0" tIns="45720" rIns="91440" bIns="45720" anchor="b" anchorCtr="0">
            <a:spAutoFit/>
          </a:bodyPr>
          <a:lstStyle/>
          <a:p>
            <a:r>
              <a:rPr lang="en-CA" sz="2600">
                <a:latin typeface="+mj-lt"/>
                <a:ea typeface="Open Sans Semibold"/>
                <a:cs typeface="Open Sans Semibold"/>
              </a:rPr>
              <a:t>Vast</a:t>
            </a:r>
            <a:r>
              <a:rPr lang="en-CA" sz="2600" noProof="0">
                <a:latin typeface="+mj-lt"/>
                <a:ea typeface="Open Sans Semibold"/>
                <a:cs typeface="Open Sans Semibold"/>
              </a:rPr>
              <a:t> majority have multiple contacts with </a:t>
            </a:r>
            <a:r>
              <a:rPr lang="en-CA" sz="2600">
                <a:latin typeface="+mj-lt"/>
                <a:ea typeface="Open Sans Semibold"/>
                <a:cs typeface="Open Sans Semibold"/>
              </a:rPr>
              <a:t>healthcare professionals prior</a:t>
            </a:r>
            <a:r>
              <a:rPr lang="en-CA" sz="2600" noProof="0">
                <a:latin typeface="+mj-lt"/>
                <a:ea typeface="Open Sans Semibold"/>
                <a:cs typeface="Open Sans Semibold"/>
              </a:rPr>
              <a:t> to an ALS/MND diagnosis </a:t>
            </a:r>
          </a:p>
        </p:txBody>
      </p:sp>
      <p:sp>
        <p:nvSpPr>
          <p:cNvPr id="8" name="Text Placeholder 7">
            <a:extLst>
              <a:ext uri="{FF2B5EF4-FFF2-40B4-BE49-F238E27FC236}">
                <a16:creationId xmlns:a16="http://schemas.microsoft.com/office/drawing/2014/main" id="{184A0873-AE4C-A0E0-EFB2-AA7905DCE5B1}"/>
              </a:ext>
            </a:extLst>
          </p:cNvPr>
          <p:cNvSpPr>
            <a:spLocks noGrp="1"/>
          </p:cNvSpPr>
          <p:nvPr>
            <p:ph type="body" sz="quarter" idx="16"/>
          </p:nvPr>
        </p:nvSpPr>
        <p:spPr>
          <a:xfrm>
            <a:off x="339363" y="6461626"/>
            <a:ext cx="11157806" cy="221599"/>
          </a:xfrm>
        </p:spPr>
        <p:txBody>
          <a:bodyPr/>
          <a:lstStyle/>
          <a:p>
            <a:pPr>
              <a:spcBef>
                <a:spcPts val="0"/>
              </a:spcBef>
            </a:pPr>
            <a:r>
              <a:rPr lang="en-CA" sz="800">
                <a:ea typeface="Roboto"/>
              </a:rPr>
              <a:t>ALS, amyotrophic lateral sclerosis; MND, motor neuron disease</a:t>
            </a:r>
          </a:p>
          <a:p>
            <a:pPr>
              <a:spcBef>
                <a:spcPts val="0"/>
              </a:spcBef>
            </a:pPr>
            <a:r>
              <a:rPr lang="en-CA" sz="800" noProof="0">
                <a:ea typeface="Roboto"/>
              </a:rPr>
              <a:t>Galvin M, et al. BMC Health Serv Res. 2015;15:571. </a:t>
            </a:r>
            <a:endParaRPr lang="en-CA" sz="800" noProof="0">
              <a:ea typeface="Roboto"/>
              <a:cs typeface="Open Sans"/>
            </a:endParaRPr>
          </a:p>
        </p:txBody>
      </p:sp>
      <p:sp>
        <p:nvSpPr>
          <p:cNvPr id="9" name="Rectangle: Rounded Corners 8">
            <a:extLst>
              <a:ext uri="{FF2B5EF4-FFF2-40B4-BE49-F238E27FC236}">
                <a16:creationId xmlns:a16="http://schemas.microsoft.com/office/drawing/2014/main" id="{60C387AD-EB9C-997D-C5D7-CCDA7B39059B}"/>
              </a:ext>
            </a:extLst>
          </p:cNvPr>
          <p:cNvSpPr/>
          <p:nvPr/>
        </p:nvSpPr>
        <p:spPr>
          <a:xfrm>
            <a:off x="492902" y="1444629"/>
            <a:ext cx="11339513" cy="4535512"/>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graphicFrame>
        <p:nvGraphicFramePr>
          <p:cNvPr id="10" name="Chart 9">
            <a:extLst>
              <a:ext uri="{FF2B5EF4-FFF2-40B4-BE49-F238E27FC236}">
                <a16:creationId xmlns:a16="http://schemas.microsoft.com/office/drawing/2014/main" id="{591E5794-967C-4ED1-5566-34CD8522EDA5}"/>
              </a:ext>
            </a:extLst>
          </p:cNvPr>
          <p:cNvGraphicFramePr/>
          <p:nvPr>
            <p:extLst>
              <p:ext uri="{D42A27DB-BD31-4B8C-83A1-F6EECF244321}">
                <p14:modId xmlns:p14="http://schemas.microsoft.com/office/powerpoint/2010/main" val="343545360"/>
              </p:ext>
            </p:extLst>
          </p:nvPr>
        </p:nvGraphicFramePr>
        <p:xfrm>
          <a:off x="1560512" y="1665042"/>
          <a:ext cx="8128000" cy="4535512"/>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B1CF919B-47E3-A1D2-CB84-54A10C8BF708}"/>
              </a:ext>
            </a:extLst>
          </p:cNvPr>
          <p:cNvSpPr>
            <a:spLocks noChangeArrowheads="1"/>
          </p:cNvSpPr>
          <p:nvPr/>
        </p:nvSpPr>
        <p:spPr bwMode="auto">
          <a:xfrm>
            <a:off x="2667001" y="34063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0B64CD0-9E70-097F-5528-0AC0B41DCB22}"/>
              </a:ext>
            </a:extLst>
          </p:cNvPr>
          <p:cNvSpPr txBox="1"/>
          <p:nvPr/>
        </p:nvSpPr>
        <p:spPr>
          <a:xfrm>
            <a:off x="2789706" y="1576329"/>
            <a:ext cx="6745687" cy="369332"/>
          </a:xfrm>
          <a:prstGeom prst="rect">
            <a:avLst/>
          </a:prstGeom>
          <a:noFill/>
        </p:spPr>
        <p:txBody>
          <a:bodyPr wrap="square" lIns="91440" tIns="45720" rIns="91440" bIns="45720" anchor="t">
            <a:spAutoFit/>
          </a:bodyPr>
          <a:lstStyle/>
          <a:p>
            <a:pPr algn="ctr"/>
            <a:r>
              <a:rPr lang="en-CA" b="1" noProof="0"/>
              <a:t>Contacts with </a:t>
            </a:r>
            <a:r>
              <a:rPr lang="en-CA" b="1"/>
              <a:t>Healthcare Professionals</a:t>
            </a:r>
            <a:r>
              <a:rPr lang="en-CA" b="1" noProof="0"/>
              <a:t> Prior to Diagnosis</a:t>
            </a:r>
          </a:p>
        </p:txBody>
      </p:sp>
      <p:sp>
        <p:nvSpPr>
          <p:cNvPr id="13" name="TextBox 12">
            <a:extLst>
              <a:ext uri="{FF2B5EF4-FFF2-40B4-BE49-F238E27FC236}">
                <a16:creationId xmlns:a16="http://schemas.microsoft.com/office/drawing/2014/main" id="{7483F852-AC4E-2E5B-A4C5-BD49C8084813}"/>
              </a:ext>
            </a:extLst>
          </p:cNvPr>
          <p:cNvSpPr txBox="1"/>
          <p:nvPr/>
        </p:nvSpPr>
        <p:spPr>
          <a:xfrm>
            <a:off x="567189" y="6021858"/>
            <a:ext cx="5880327" cy="261610"/>
          </a:xfrm>
          <a:prstGeom prst="rect">
            <a:avLst/>
          </a:prstGeom>
          <a:noFill/>
        </p:spPr>
        <p:txBody>
          <a:bodyPr wrap="square">
            <a:spAutoFit/>
          </a:bodyPr>
          <a:lstStyle/>
          <a:p>
            <a:r>
              <a:rPr lang="en-CA" sz="1050" i="0" kern="1200" noProof="0">
                <a:solidFill>
                  <a:schemeClr val="tx1">
                    <a:lumMod val="85000"/>
                    <a:lumOff val="15000"/>
                  </a:schemeClr>
                </a:solidFill>
                <a:effectLst/>
              </a:rPr>
              <a:t>Based on a retrospective study of 35 people diagnosed with ALS/MND </a:t>
            </a:r>
          </a:p>
        </p:txBody>
      </p:sp>
      <p:sp>
        <p:nvSpPr>
          <p:cNvPr id="14" name="Rectangle: Rounded Corners 13">
            <a:extLst>
              <a:ext uri="{FF2B5EF4-FFF2-40B4-BE49-F238E27FC236}">
                <a16:creationId xmlns:a16="http://schemas.microsoft.com/office/drawing/2014/main" id="{56480C5D-D13E-10DF-EA69-A2B6EB54F5A6}"/>
              </a:ext>
            </a:extLst>
          </p:cNvPr>
          <p:cNvSpPr/>
          <p:nvPr/>
        </p:nvSpPr>
        <p:spPr>
          <a:xfrm>
            <a:off x="10163175" y="1092204"/>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5" name="Picture 14">
            <a:extLst>
              <a:ext uri="{FF2B5EF4-FFF2-40B4-BE49-F238E27FC236}">
                <a16:creationId xmlns:a16="http://schemas.microsoft.com/office/drawing/2014/main" id="{5C71701B-B899-733E-1579-2BB5E5729B09}"/>
              </a:ext>
            </a:extLst>
          </p:cNvPr>
          <p:cNvPicPr>
            <a:picLocks noChangeAspect="1"/>
          </p:cNvPicPr>
          <p:nvPr/>
        </p:nvPicPr>
        <p:blipFill>
          <a:blip r:embed="rId4"/>
          <a:srcRect l="3381" t="1740" r="3618" b="5896"/>
          <a:stretch>
            <a:fillRect/>
          </a:stretch>
        </p:blipFill>
        <p:spPr>
          <a:xfrm>
            <a:off x="10221071" y="1125541"/>
            <a:ext cx="970058" cy="636883"/>
          </a:xfrm>
          <a:prstGeom prst="rect">
            <a:avLst/>
          </a:prstGeom>
        </p:spPr>
      </p:pic>
    </p:spTree>
    <p:extLst>
      <p:ext uri="{BB962C8B-B14F-4D97-AF65-F5344CB8AC3E}">
        <p14:creationId xmlns:p14="http://schemas.microsoft.com/office/powerpoint/2010/main" val="648438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97062-E227-4A19-1E34-1B039CDE89E9}"/>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08FC64-F88C-9C23-F5D5-DC899C2F6AA9}"/>
              </a:ext>
            </a:extLst>
          </p:cNvPr>
          <p:cNvSpPr/>
          <p:nvPr/>
        </p:nvSpPr>
        <p:spPr>
          <a:xfrm>
            <a:off x="4532714" y="1343024"/>
            <a:ext cx="7299701" cy="4981575"/>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9" name="Graphic 48">
            <a:extLst>
              <a:ext uri="{FF2B5EF4-FFF2-40B4-BE49-F238E27FC236}">
                <a16:creationId xmlns:a16="http://schemas.microsoft.com/office/drawing/2014/main" id="{4541DD27-E77B-8881-EE7D-C51933512DD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89606" y="2261452"/>
            <a:ext cx="6622161" cy="3972306"/>
          </a:xfrm>
          <a:prstGeom prst="rect">
            <a:avLst/>
          </a:prstGeom>
        </p:spPr>
      </p:pic>
      <p:sp>
        <p:nvSpPr>
          <p:cNvPr id="9" name="Title 8">
            <a:extLst>
              <a:ext uri="{FF2B5EF4-FFF2-40B4-BE49-F238E27FC236}">
                <a16:creationId xmlns:a16="http://schemas.microsoft.com/office/drawing/2014/main" id="{8EDA21B2-C455-45CB-A785-EB92FD8F396F}"/>
              </a:ext>
            </a:extLst>
          </p:cNvPr>
          <p:cNvSpPr>
            <a:spLocks noGrp="1"/>
          </p:cNvSpPr>
          <p:nvPr>
            <p:ph type="title"/>
          </p:nvPr>
        </p:nvSpPr>
        <p:spPr>
          <a:xfrm>
            <a:off x="360000" y="360000"/>
            <a:ext cx="9242103" cy="535531"/>
          </a:xfrm>
        </p:spPr>
        <p:txBody>
          <a:bodyPr>
            <a:normAutofit/>
          </a:bodyPr>
          <a:lstStyle/>
          <a:p>
            <a:r>
              <a:rPr lang="en-CA" noProof="0">
                <a:latin typeface="+mj-lt"/>
              </a:rPr>
              <a:t>Does Early Review by Neurology Help?</a:t>
            </a:r>
          </a:p>
        </p:txBody>
      </p:sp>
      <p:sp>
        <p:nvSpPr>
          <p:cNvPr id="7" name="Subtitle 6">
            <a:extLst>
              <a:ext uri="{FF2B5EF4-FFF2-40B4-BE49-F238E27FC236}">
                <a16:creationId xmlns:a16="http://schemas.microsoft.com/office/drawing/2014/main" id="{65845DCD-09AD-7C4A-CC83-77EB56DC3EBE}"/>
              </a:ext>
            </a:extLst>
          </p:cNvPr>
          <p:cNvSpPr>
            <a:spLocks noGrp="1"/>
          </p:cNvSpPr>
          <p:nvPr>
            <p:ph idx="1"/>
          </p:nvPr>
        </p:nvSpPr>
        <p:spPr>
          <a:xfrm>
            <a:off x="384497" y="1173772"/>
            <a:ext cx="3910636" cy="5047566"/>
          </a:xfrm>
        </p:spPr>
        <p:txBody>
          <a:bodyPr lIns="0" tIns="45720" rIns="91440" bIns="45720" anchor="t"/>
          <a:lstStyle/>
          <a:p>
            <a:pPr marL="0" indent="0">
              <a:buClr>
                <a:srgbClr val="57CFAC"/>
              </a:buClr>
              <a:buNone/>
            </a:pPr>
            <a:endParaRPr lang="en-CA" sz="2000" b="1" noProof="0">
              <a:ea typeface="Roboto"/>
            </a:endParaRPr>
          </a:p>
          <a:p>
            <a:pPr marL="0" indent="0">
              <a:buClr>
                <a:srgbClr val="57CFAC"/>
              </a:buClr>
              <a:buNone/>
            </a:pPr>
            <a:endParaRPr lang="en-CA" sz="2000" b="1" noProof="0">
              <a:ea typeface="Roboto"/>
            </a:endParaRPr>
          </a:p>
          <a:p>
            <a:pPr marL="0" indent="0">
              <a:buClr>
                <a:srgbClr val="57CFAC"/>
              </a:buClr>
              <a:buNone/>
            </a:pPr>
            <a:r>
              <a:rPr lang="en-CA" sz="2000" b="1" noProof="0">
                <a:ea typeface="Roboto"/>
              </a:rPr>
              <a:t>Early review by non-specialist neurologist did not reduce delay to ALS/MND multidisciplinary clinic</a:t>
            </a:r>
            <a:r>
              <a:rPr lang="en-CA" sz="2000" noProof="0">
                <a:ea typeface="Roboto"/>
              </a:rPr>
              <a:t>…</a:t>
            </a:r>
            <a:r>
              <a:rPr lang="en-US" sz="2000" b="1">
                <a:solidFill>
                  <a:schemeClr val="accent3"/>
                </a:solidFill>
                <a:ea typeface="Roboto"/>
              </a:rPr>
              <a:t>But reduced the overall cost of investigation.</a:t>
            </a:r>
          </a:p>
          <a:p>
            <a:pPr marL="0" indent="0">
              <a:buClr>
                <a:srgbClr val="57CFAC"/>
              </a:buClr>
              <a:buNone/>
            </a:pPr>
            <a:endParaRPr lang="en-CA" sz="2000" noProof="0"/>
          </a:p>
        </p:txBody>
      </p:sp>
      <p:sp>
        <p:nvSpPr>
          <p:cNvPr id="6" name="Text Placeholder 5">
            <a:extLst>
              <a:ext uri="{FF2B5EF4-FFF2-40B4-BE49-F238E27FC236}">
                <a16:creationId xmlns:a16="http://schemas.microsoft.com/office/drawing/2014/main" id="{BACEC617-E6B6-32D6-F819-10A864BB0C35}"/>
              </a:ext>
            </a:extLst>
          </p:cNvPr>
          <p:cNvSpPr>
            <a:spLocks noGrp="1"/>
          </p:cNvSpPr>
          <p:nvPr>
            <p:ph type="body" sz="quarter" idx="16"/>
          </p:nvPr>
        </p:nvSpPr>
        <p:spPr>
          <a:xfrm>
            <a:off x="339363" y="6461626"/>
            <a:ext cx="11157806" cy="221599"/>
          </a:xfrm>
        </p:spPr>
        <p:txBody>
          <a:bodyPr/>
          <a:lstStyle/>
          <a:p>
            <a:pPr>
              <a:spcBef>
                <a:spcPts val="0"/>
              </a:spcBef>
            </a:pPr>
            <a:r>
              <a:rPr lang="en-CA" sz="800"/>
              <a:t>ALS, amyotrophic lateral sclerosis; MND, motor neuron disease</a:t>
            </a:r>
          </a:p>
          <a:p>
            <a:pPr>
              <a:spcBef>
                <a:spcPts val="0"/>
              </a:spcBef>
            </a:pPr>
            <a:r>
              <a:rPr lang="en-CA" sz="800" noProof="0"/>
              <a:t>Galvin M, et al. BMC Health Serv Res. 2015;15:571. Galvin M, et al </a:t>
            </a:r>
            <a:r>
              <a:rPr lang="en-CA" sz="800" i="1" noProof="0" err="1"/>
              <a:t>PLoS</a:t>
            </a:r>
            <a:r>
              <a:rPr lang="en-CA" sz="800" i="1" noProof="0"/>
              <a:t> One</a:t>
            </a:r>
            <a:r>
              <a:rPr lang="en-CA" sz="800" noProof="0"/>
              <a:t>. 2017;12(6):e0179796. </a:t>
            </a:r>
          </a:p>
        </p:txBody>
      </p:sp>
      <p:sp>
        <p:nvSpPr>
          <p:cNvPr id="4" name="TextBox 3">
            <a:extLst>
              <a:ext uri="{FF2B5EF4-FFF2-40B4-BE49-F238E27FC236}">
                <a16:creationId xmlns:a16="http://schemas.microsoft.com/office/drawing/2014/main" id="{9489222E-A3FC-2B94-977F-3A8C89423FB0}"/>
              </a:ext>
            </a:extLst>
          </p:cNvPr>
          <p:cNvSpPr txBox="1"/>
          <p:nvPr/>
        </p:nvSpPr>
        <p:spPr>
          <a:xfrm>
            <a:off x="4271877" y="1463719"/>
            <a:ext cx="6093994" cy="369332"/>
          </a:xfrm>
          <a:prstGeom prst="rect">
            <a:avLst/>
          </a:prstGeom>
          <a:noFill/>
        </p:spPr>
        <p:txBody>
          <a:bodyPr wrap="square">
            <a:spAutoFit/>
          </a:bodyPr>
          <a:lstStyle/>
          <a:p>
            <a:pPr algn="ctr"/>
            <a:r>
              <a:rPr lang="en-CA" b="1" i="0" noProof="0">
                <a:solidFill>
                  <a:srgbClr val="333333"/>
                </a:solidFill>
                <a:effectLst/>
              </a:rPr>
              <a:t>Sequence of contacts with health services</a:t>
            </a:r>
            <a:endParaRPr lang="en-CA" noProof="0"/>
          </a:p>
        </p:txBody>
      </p:sp>
      <p:sp>
        <p:nvSpPr>
          <p:cNvPr id="21" name="TextBox 20">
            <a:extLst>
              <a:ext uri="{FF2B5EF4-FFF2-40B4-BE49-F238E27FC236}">
                <a16:creationId xmlns:a16="http://schemas.microsoft.com/office/drawing/2014/main" id="{5EF58303-71F6-E38A-E5B6-179055355251}"/>
              </a:ext>
            </a:extLst>
          </p:cNvPr>
          <p:cNvSpPr txBox="1"/>
          <p:nvPr/>
        </p:nvSpPr>
        <p:spPr>
          <a:xfrm>
            <a:off x="4731270" y="1936823"/>
            <a:ext cx="821059" cy="253916"/>
          </a:xfrm>
          <a:prstGeom prst="rect">
            <a:avLst/>
          </a:prstGeom>
          <a:noFill/>
        </p:spPr>
        <p:txBody>
          <a:bodyPr wrap="none" rtlCol="0">
            <a:spAutoFit/>
          </a:bodyPr>
          <a:lstStyle/>
          <a:p>
            <a:r>
              <a:rPr lang="en-CA" sz="1050" b="1" noProof="0"/>
              <a:t>Contact 1</a:t>
            </a:r>
          </a:p>
        </p:txBody>
      </p:sp>
      <p:sp>
        <p:nvSpPr>
          <p:cNvPr id="22" name="TextBox 21">
            <a:extLst>
              <a:ext uri="{FF2B5EF4-FFF2-40B4-BE49-F238E27FC236}">
                <a16:creationId xmlns:a16="http://schemas.microsoft.com/office/drawing/2014/main" id="{3052A521-8A88-B765-01BF-7D2F4E2DA9BD}"/>
              </a:ext>
            </a:extLst>
          </p:cNvPr>
          <p:cNvSpPr txBox="1"/>
          <p:nvPr/>
        </p:nvSpPr>
        <p:spPr>
          <a:xfrm>
            <a:off x="5782399" y="1936823"/>
            <a:ext cx="821058" cy="253916"/>
          </a:xfrm>
          <a:prstGeom prst="rect">
            <a:avLst/>
          </a:prstGeom>
          <a:noFill/>
        </p:spPr>
        <p:txBody>
          <a:bodyPr wrap="none" rtlCol="0">
            <a:spAutoFit/>
          </a:bodyPr>
          <a:lstStyle/>
          <a:p>
            <a:pPr algn="ctr"/>
            <a:r>
              <a:rPr lang="en-CA" sz="1050" b="1" noProof="0"/>
              <a:t>Contact 2</a:t>
            </a:r>
          </a:p>
        </p:txBody>
      </p:sp>
      <p:sp>
        <p:nvSpPr>
          <p:cNvPr id="23" name="TextBox 22">
            <a:extLst>
              <a:ext uri="{FF2B5EF4-FFF2-40B4-BE49-F238E27FC236}">
                <a16:creationId xmlns:a16="http://schemas.microsoft.com/office/drawing/2014/main" id="{5236A8CA-9528-DEB2-9E9F-4D9321C1F1FE}"/>
              </a:ext>
            </a:extLst>
          </p:cNvPr>
          <p:cNvSpPr txBox="1"/>
          <p:nvPr/>
        </p:nvSpPr>
        <p:spPr>
          <a:xfrm>
            <a:off x="6868250" y="1936823"/>
            <a:ext cx="821058" cy="253916"/>
          </a:xfrm>
          <a:prstGeom prst="rect">
            <a:avLst/>
          </a:prstGeom>
          <a:noFill/>
        </p:spPr>
        <p:txBody>
          <a:bodyPr wrap="none" rtlCol="0">
            <a:spAutoFit/>
          </a:bodyPr>
          <a:lstStyle/>
          <a:p>
            <a:pPr algn="ctr"/>
            <a:r>
              <a:rPr lang="en-CA" sz="1050" b="1" noProof="0"/>
              <a:t>Contact 3</a:t>
            </a:r>
          </a:p>
        </p:txBody>
      </p:sp>
      <p:sp>
        <p:nvSpPr>
          <p:cNvPr id="24" name="TextBox 23">
            <a:extLst>
              <a:ext uri="{FF2B5EF4-FFF2-40B4-BE49-F238E27FC236}">
                <a16:creationId xmlns:a16="http://schemas.microsoft.com/office/drawing/2014/main" id="{0B281CBF-0AB4-E4F2-DE46-C2BBF4EDF138}"/>
              </a:ext>
            </a:extLst>
          </p:cNvPr>
          <p:cNvSpPr txBox="1"/>
          <p:nvPr/>
        </p:nvSpPr>
        <p:spPr>
          <a:xfrm>
            <a:off x="7916000" y="1936823"/>
            <a:ext cx="821058" cy="253916"/>
          </a:xfrm>
          <a:prstGeom prst="rect">
            <a:avLst/>
          </a:prstGeom>
          <a:noFill/>
        </p:spPr>
        <p:txBody>
          <a:bodyPr wrap="none" rtlCol="0">
            <a:spAutoFit/>
          </a:bodyPr>
          <a:lstStyle/>
          <a:p>
            <a:pPr algn="ctr"/>
            <a:r>
              <a:rPr lang="en-CA" sz="1050" b="1" noProof="0"/>
              <a:t>Contact 4</a:t>
            </a:r>
          </a:p>
        </p:txBody>
      </p:sp>
      <p:sp>
        <p:nvSpPr>
          <p:cNvPr id="25" name="TextBox 24">
            <a:extLst>
              <a:ext uri="{FF2B5EF4-FFF2-40B4-BE49-F238E27FC236}">
                <a16:creationId xmlns:a16="http://schemas.microsoft.com/office/drawing/2014/main" id="{99209F04-99B9-8C73-0940-BE14C0455427}"/>
              </a:ext>
            </a:extLst>
          </p:cNvPr>
          <p:cNvSpPr txBox="1"/>
          <p:nvPr/>
        </p:nvSpPr>
        <p:spPr>
          <a:xfrm>
            <a:off x="8887550" y="1936823"/>
            <a:ext cx="821058" cy="253916"/>
          </a:xfrm>
          <a:prstGeom prst="rect">
            <a:avLst/>
          </a:prstGeom>
          <a:noFill/>
        </p:spPr>
        <p:txBody>
          <a:bodyPr wrap="none" rtlCol="0">
            <a:spAutoFit/>
          </a:bodyPr>
          <a:lstStyle/>
          <a:p>
            <a:pPr algn="ctr"/>
            <a:r>
              <a:rPr lang="en-CA" sz="1050" b="1" noProof="0"/>
              <a:t>Contact 5</a:t>
            </a:r>
          </a:p>
        </p:txBody>
      </p:sp>
      <p:sp>
        <p:nvSpPr>
          <p:cNvPr id="26" name="TextBox 25">
            <a:extLst>
              <a:ext uri="{FF2B5EF4-FFF2-40B4-BE49-F238E27FC236}">
                <a16:creationId xmlns:a16="http://schemas.microsoft.com/office/drawing/2014/main" id="{A6562879-9804-B704-234C-259A47FDD24F}"/>
              </a:ext>
            </a:extLst>
          </p:cNvPr>
          <p:cNvSpPr txBox="1"/>
          <p:nvPr/>
        </p:nvSpPr>
        <p:spPr>
          <a:xfrm>
            <a:off x="9897200" y="1936823"/>
            <a:ext cx="821058" cy="253916"/>
          </a:xfrm>
          <a:prstGeom prst="rect">
            <a:avLst/>
          </a:prstGeom>
          <a:noFill/>
        </p:spPr>
        <p:txBody>
          <a:bodyPr wrap="none" rtlCol="0">
            <a:spAutoFit/>
          </a:bodyPr>
          <a:lstStyle/>
          <a:p>
            <a:pPr algn="ctr"/>
            <a:r>
              <a:rPr lang="en-CA" sz="1050" b="1" noProof="0"/>
              <a:t>Contact 6</a:t>
            </a:r>
          </a:p>
        </p:txBody>
      </p:sp>
      <p:sp>
        <p:nvSpPr>
          <p:cNvPr id="27" name="TextBox 26">
            <a:extLst>
              <a:ext uri="{FF2B5EF4-FFF2-40B4-BE49-F238E27FC236}">
                <a16:creationId xmlns:a16="http://schemas.microsoft.com/office/drawing/2014/main" id="{A664ECD3-B8D2-51B6-81F2-73909A79D6F4}"/>
              </a:ext>
            </a:extLst>
          </p:cNvPr>
          <p:cNvSpPr txBox="1"/>
          <p:nvPr/>
        </p:nvSpPr>
        <p:spPr>
          <a:xfrm>
            <a:off x="10628335" y="1961189"/>
            <a:ext cx="1247538" cy="384721"/>
          </a:xfrm>
          <a:prstGeom prst="rect">
            <a:avLst/>
          </a:prstGeom>
          <a:noFill/>
        </p:spPr>
        <p:txBody>
          <a:bodyPr wrap="square" rtlCol="0">
            <a:spAutoFit/>
          </a:bodyPr>
          <a:lstStyle/>
          <a:p>
            <a:pPr algn="ctr"/>
            <a:r>
              <a:rPr lang="en-CA" sz="850" b="1" noProof="0"/>
              <a:t>Multidisciplinary </a:t>
            </a:r>
            <a:r>
              <a:rPr lang="en-CA" sz="1050" b="1" noProof="0"/>
              <a:t>Clinic</a:t>
            </a:r>
          </a:p>
        </p:txBody>
      </p:sp>
      <p:sp>
        <p:nvSpPr>
          <p:cNvPr id="28" name="TextBox 27">
            <a:extLst>
              <a:ext uri="{FF2B5EF4-FFF2-40B4-BE49-F238E27FC236}">
                <a16:creationId xmlns:a16="http://schemas.microsoft.com/office/drawing/2014/main" id="{F39AD9CC-61B0-0E7E-CC88-68F48CDFB489}"/>
              </a:ext>
            </a:extLst>
          </p:cNvPr>
          <p:cNvSpPr txBox="1"/>
          <p:nvPr/>
        </p:nvSpPr>
        <p:spPr>
          <a:xfrm>
            <a:off x="4844920" y="3124060"/>
            <a:ext cx="825553" cy="276999"/>
          </a:xfrm>
          <a:prstGeom prst="rect">
            <a:avLst/>
          </a:prstGeom>
          <a:noFill/>
        </p:spPr>
        <p:txBody>
          <a:bodyPr wrap="square" lIns="91440" tIns="45720" rIns="91440" bIns="45720" rtlCol="0" anchor="t">
            <a:spAutoFit/>
          </a:bodyPr>
          <a:lstStyle/>
          <a:p>
            <a:pPr algn="ctr"/>
            <a:r>
              <a:rPr lang="en-CA" sz="600" b="1">
                <a:solidFill>
                  <a:schemeClr val="bg1"/>
                </a:solidFill>
              </a:rPr>
              <a:t>General practitioner </a:t>
            </a:r>
            <a:r>
              <a:rPr lang="en-CA" sz="600" b="1" noProof="0">
                <a:solidFill>
                  <a:schemeClr val="bg1"/>
                </a:solidFill>
              </a:rPr>
              <a:t>(32)</a:t>
            </a:r>
          </a:p>
        </p:txBody>
      </p:sp>
      <p:sp>
        <p:nvSpPr>
          <p:cNvPr id="29" name="TextBox 28">
            <a:extLst>
              <a:ext uri="{FF2B5EF4-FFF2-40B4-BE49-F238E27FC236}">
                <a16:creationId xmlns:a16="http://schemas.microsoft.com/office/drawing/2014/main" id="{89E76A4B-2A5A-1E4C-7E03-2383555DB5B7}"/>
              </a:ext>
            </a:extLst>
          </p:cNvPr>
          <p:cNvSpPr txBox="1"/>
          <p:nvPr/>
        </p:nvSpPr>
        <p:spPr>
          <a:xfrm>
            <a:off x="4889605" y="3701118"/>
            <a:ext cx="716359" cy="323165"/>
          </a:xfrm>
          <a:prstGeom prst="rect">
            <a:avLst/>
          </a:prstGeom>
          <a:noFill/>
        </p:spPr>
        <p:txBody>
          <a:bodyPr wrap="square" lIns="91440" tIns="45720" rIns="91440" bIns="45720" rtlCol="0" anchor="t">
            <a:spAutoFit/>
          </a:bodyPr>
          <a:lstStyle/>
          <a:p>
            <a:pPr algn="ctr"/>
            <a:r>
              <a:rPr lang="en-CA" sz="500" b="1" noProof="0">
                <a:solidFill>
                  <a:schemeClr val="bg1"/>
                </a:solidFill>
              </a:rPr>
              <a:t>Hospital / </a:t>
            </a:r>
            <a:r>
              <a:rPr lang="en-CA" sz="500" b="1">
                <a:solidFill>
                  <a:schemeClr val="bg1"/>
                </a:solidFill>
              </a:rPr>
              <a:t>Emergency Department </a:t>
            </a:r>
            <a:r>
              <a:rPr lang="en-CA" sz="500" b="1" noProof="0">
                <a:solidFill>
                  <a:schemeClr val="bg1"/>
                </a:solidFill>
              </a:rPr>
              <a:t>(1)</a:t>
            </a:r>
            <a:endParaRPr lang="en-CA" sz="500" b="1" noProof="0">
              <a:solidFill>
                <a:schemeClr val="bg1"/>
              </a:solidFill>
              <a:ea typeface="Open Sans"/>
              <a:cs typeface="Open Sans"/>
            </a:endParaRPr>
          </a:p>
        </p:txBody>
      </p:sp>
      <p:sp>
        <p:nvSpPr>
          <p:cNvPr id="30" name="TextBox 29">
            <a:extLst>
              <a:ext uri="{FF2B5EF4-FFF2-40B4-BE49-F238E27FC236}">
                <a16:creationId xmlns:a16="http://schemas.microsoft.com/office/drawing/2014/main" id="{8E79206A-FE10-4EA9-CF9C-A8094A9549B7}"/>
              </a:ext>
            </a:extLst>
          </p:cNvPr>
          <p:cNvSpPr txBox="1"/>
          <p:nvPr/>
        </p:nvSpPr>
        <p:spPr>
          <a:xfrm>
            <a:off x="4846148" y="4370229"/>
            <a:ext cx="832279" cy="307777"/>
          </a:xfrm>
          <a:prstGeom prst="rect">
            <a:avLst/>
          </a:prstGeom>
          <a:noFill/>
        </p:spPr>
        <p:txBody>
          <a:bodyPr wrap="none" rtlCol="0">
            <a:spAutoFit/>
          </a:bodyPr>
          <a:lstStyle/>
          <a:p>
            <a:pPr algn="ctr"/>
            <a:r>
              <a:rPr lang="en-CA" sz="700" b="1" noProof="0">
                <a:solidFill>
                  <a:schemeClr val="bg1"/>
                </a:solidFill>
              </a:rPr>
              <a:t>Physiotherapy</a:t>
            </a:r>
          </a:p>
          <a:p>
            <a:pPr algn="ctr"/>
            <a:r>
              <a:rPr lang="en-CA" sz="700" b="1" noProof="0">
                <a:solidFill>
                  <a:schemeClr val="bg1"/>
                </a:solidFill>
              </a:rPr>
              <a:t>(1)</a:t>
            </a:r>
          </a:p>
        </p:txBody>
      </p:sp>
      <p:sp>
        <p:nvSpPr>
          <p:cNvPr id="31" name="TextBox 30">
            <a:extLst>
              <a:ext uri="{FF2B5EF4-FFF2-40B4-BE49-F238E27FC236}">
                <a16:creationId xmlns:a16="http://schemas.microsoft.com/office/drawing/2014/main" id="{F9784742-263B-C7AC-A949-6392B9CC4A8F}"/>
              </a:ext>
            </a:extLst>
          </p:cNvPr>
          <p:cNvSpPr txBox="1"/>
          <p:nvPr/>
        </p:nvSpPr>
        <p:spPr>
          <a:xfrm>
            <a:off x="4970380" y="5081429"/>
            <a:ext cx="583814" cy="200055"/>
          </a:xfrm>
          <a:prstGeom prst="rect">
            <a:avLst/>
          </a:prstGeom>
          <a:noFill/>
        </p:spPr>
        <p:txBody>
          <a:bodyPr wrap="none" rtlCol="0">
            <a:spAutoFit/>
          </a:bodyPr>
          <a:lstStyle/>
          <a:p>
            <a:pPr algn="ctr"/>
            <a:r>
              <a:rPr lang="en-CA" sz="700" b="1" noProof="0">
                <a:solidFill>
                  <a:schemeClr val="bg1"/>
                </a:solidFill>
              </a:rPr>
              <a:t>Other (1)</a:t>
            </a:r>
          </a:p>
        </p:txBody>
      </p:sp>
      <p:sp>
        <p:nvSpPr>
          <p:cNvPr id="32" name="TextBox 31">
            <a:extLst>
              <a:ext uri="{FF2B5EF4-FFF2-40B4-BE49-F238E27FC236}">
                <a16:creationId xmlns:a16="http://schemas.microsoft.com/office/drawing/2014/main" id="{1F64AD5F-8DB9-06F1-5B10-CDB2932F3C8B}"/>
              </a:ext>
            </a:extLst>
          </p:cNvPr>
          <p:cNvSpPr txBox="1"/>
          <p:nvPr/>
        </p:nvSpPr>
        <p:spPr>
          <a:xfrm>
            <a:off x="5864788" y="2235608"/>
            <a:ext cx="867636" cy="323165"/>
          </a:xfrm>
          <a:prstGeom prst="rect">
            <a:avLst/>
          </a:prstGeom>
          <a:noFill/>
        </p:spPr>
        <p:txBody>
          <a:bodyPr wrap="square" rtlCol="0">
            <a:spAutoFit/>
          </a:bodyPr>
          <a:lstStyle/>
          <a:p>
            <a:pPr algn="ctr"/>
            <a:r>
              <a:rPr lang="en-CA" sz="500" b="1" noProof="0">
                <a:solidFill>
                  <a:schemeClr val="bg1"/>
                </a:solidFill>
              </a:rPr>
              <a:t>Hospital / Emergency Department</a:t>
            </a:r>
          </a:p>
          <a:p>
            <a:pPr algn="ctr"/>
            <a:r>
              <a:rPr lang="en-CA" sz="500" b="1" noProof="0">
                <a:solidFill>
                  <a:schemeClr val="bg1"/>
                </a:solidFill>
              </a:rPr>
              <a:t>(5)</a:t>
            </a:r>
          </a:p>
        </p:txBody>
      </p:sp>
      <p:sp>
        <p:nvSpPr>
          <p:cNvPr id="33" name="TextBox 32">
            <a:extLst>
              <a:ext uri="{FF2B5EF4-FFF2-40B4-BE49-F238E27FC236}">
                <a16:creationId xmlns:a16="http://schemas.microsoft.com/office/drawing/2014/main" id="{1B6E6E43-F392-D469-F4B0-A6923DBEFB86}"/>
              </a:ext>
            </a:extLst>
          </p:cNvPr>
          <p:cNvSpPr txBox="1"/>
          <p:nvPr/>
        </p:nvSpPr>
        <p:spPr>
          <a:xfrm>
            <a:off x="5962146" y="2639588"/>
            <a:ext cx="661588" cy="307777"/>
          </a:xfrm>
          <a:prstGeom prst="rect">
            <a:avLst/>
          </a:prstGeom>
          <a:noFill/>
        </p:spPr>
        <p:txBody>
          <a:bodyPr wrap="square" rtlCol="0">
            <a:spAutoFit/>
          </a:bodyPr>
          <a:lstStyle/>
          <a:p>
            <a:pPr algn="ctr"/>
            <a:r>
              <a:rPr lang="en-CA" sz="700" b="1" noProof="0"/>
              <a:t>Neurology (15)</a:t>
            </a:r>
          </a:p>
        </p:txBody>
      </p:sp>
      <p:sp>
        <p:nvSpPr>
          <p:cNvPr id="34" name="TextBox 33">
            <a:extLst>
              <a:ext uri="{FF2B5EF4-FFF2-40B4-BE49-F238E27FC236}">
                <a16:creationId xmlns:a16="http://schemas.microsoft.com/office/drawing/2014/main" id="{BFB5F915-33A6-54B8-E562-010BC2904199}"/>
              </a:ext>
            </a:extLst>
          </p:cNvPr>
          <p:cNvSpPr txBox="1"/>
          <p:nvPr/>
        </p:nvSpPr>
        <p:spPr>
          <a:xfrm>
            <a:off x="5864788" y="3075673"/>
            <a:ext cx="867636" cy="307777"/>
          </a:xfrm>
          <a:prstGeom prst="rect">
            <a:avLst/>
          </a:prstGeom>
          <a:noFill/>
        </p:spPr>
        <p:txBody>
          <a:bodyPr wrap="square" rtlCol="0">
            <a:spAutoFit/>
          </a:bodyPr>
          <a:lstStyle/>
          <a:p>
            <a:pPr algn="ctr"/>
            <a:r>
              <a:rPr lang="en-CA" sz="700" b="1" noProof="0">
                <a:solidFill>
                  <a:schemeClr val="bg1"/>
                </a:solidFill>
              </a:rPr>
              <a:t>Rheumatology (2)</a:t>
            </a:r>
          </a:p>
        </p:txBody>
      </p:sp>
      <p:sp>
        <p:nvSpPr>
          <p:cNvPr id="35" name="TextBox 34">
            <a:extLst>
              <a:ext uri="{FF2B5EF4-FFF2-40B4-BE49-F238E27FC236}">
                <a16:creationId xmlns:a16="http://schemas.microsoft.com/office/drawing/2014/main" id="{BAC4F73F-E813-9B22-8ADC-16F74BB0C2C1}"/>
              </a:ext>
            </a:extLst>
          </p:cNvPr>
          <p:cNvSpPr txBox="1"/>
          <p:nvPr/>
        </p:nvSpPr>
        <p:spPr>
          <a:xfrm>
            <a:off x="5962855" y="3495299"/>
            <a:ext cx="661588" cy="292388"/>
          </a:xfrm>
          <a:prstGeom prst="rect">
            <a:avLst/>
          </a:prstGeom>
          <a:noFill/>
        </p:spPr>
        <p:txBody>
          <a:bodyPr wrap="square" rtlCol="0">
            <a:spAutoFit/>
          </a:bodyPr>
          <a:lstStyle/>
          <a:p>
            <a:pPr algn="ctr"/>
            <a:r>
              <a:rPr lang="en-CA" sz="650" b="1" noProof="0">
                <a:solidFill>
                  <a:schemeClr val="bg1"/>
                </a:solidFill>
              </a:rPr>
              <a:t>Ear, Nose &amp; Throat (2)</a:t>
            </a:r>
          </a:p>
        </p:txBody>
      </p:sp>
      <p:sp>
        <p:nvSpPr>
          <p:cNvPr id="36" name="TextBox 35">
            <a:extLst>
              <a:ext uri="{FF2B5EF4-FFF2-40B4-BE49-F238E27FC236}">
                <a16:creationId xmlns:a16="http://schemas.microsoft.com/office/drawing/2014/main" id="{4CE32245-62B4-9AFF-A544-0F4F4D0C4881}"/>
              </a:ext>
            </a:extLst>
          </p:cNvPr>
          <p:cNvSpPr txBox="1"/>
          <p:nvPr/>
        </p:nvSpPr>
        <p:spPr>
          <a:xfrm>
            <a:off x="5864788" y="3901173"/>
            <a:ext cx="867636" cy="307777"/>
          </a:xfrm>
          <a:prstGeom prst="rect">
            <a:avLst/>
          </a:prstGeom>
          <a:noFill/>
        </p:spPr>
        <p:txBody>
          <a:bodyPr wrap="square" rtlCol="0">
            <a:spAutoFit/>
          </a:bodyPr>
          <a:lstStyle/>
          <a:p>
            <a:pPr algn="ctr"/>
            <a:r>
              <a:rPr lang="en-CA" sz="700" b="1" noProof="0">
                <a:solidFill>
                  <a:schemeClr val="bg1"/>
                </a:solidFill>
              </a:rPr>
              <a:t>Other Surgical (1)</a:t>
            </a:r>
          </a:p>
        </p:txBody>
      </p:sp>
      <p:sp>
        <p:nvSpPr>
          <p:cNvPr id="37" name="TextBox 36">
            <a:extLst>
              <a:ext uri="{FF2B5EF4-FFF2-40B4-BE49-F238E27FC236}">
                <a16:creationId xmlns:a16="http://schemas.microsoft.com/office/drawing/2014/main" id="{2684BAD0-5A59-FB62-3418-1AD688B855F3}"/>
              </a:ext>
            </a:extLst>
          </p:cNvPr>
          <p:cNvSpPr txBox="1"/>
          <p:nvPr/>
        </p:nvSpPr>
        <p:spPr>
          <a:xfrm>
            <a:off x="5864788" y="4307573"/>
            <a:ext cx="867636" cy="307777"/>
          </a:xfrm>
          <a:prstGeom prst="rect">
            <a:avLst/>
          </a:prstGeom>
          <a:noFill/>
        </p:spPr>
        <p:txBody>
          <a:bodyPr wrap="square" rtlCol="0">
            <a:spAutoFit/>
          </a:bodyPr>
          <a:lstStyle/>
          <a:p>
            <a:pPr algn="ctr"/>
            <a:r>
              <a:rPr lang="en-CA" sz="700" b="1" noProof="0">
                <a:solidFill>
                  <a:schemeClr val="bg1"/>
                </a:solidFill>
              </a:rPr>
              <a:t>Physiotherapy (4)</a:t>
            </a:r>
          </a:p>
        </p:txBody>
      </p:sp>
      <p:sp>
        <p:nvSpPr>
          <p:cNvPr id="38" name="TextBox 37">
            <a:extLst>
              <a:ext uri="{FF2B5EF4-FFF2-40B4-BE49-F238E27FC236}">
                <a16:creationId xmlns:a16="http://schemas.microsoft.com/office/drawing/2014/main" id="{3ED2DB9F-3E84-BCC2-7E4B-EA1698FCB5E6}"/>
              </a:ext>
            </a:extLst>
          </p:cNvPr>
          <p:cNvSpPr txBox="1"/>
          <p:nvPr/>
        </p:nvSpPr>
        <p:spPr>
          <a:xfrm>
            <a:off x="5864788" y="4720323"/>
            <a:ext cx="867636" cy="307777"/>
          </a:xfrm>
          <a:prstGeom prst="rect">
            <a:avLst/>
          </a:prstGeom>
          <a:noFill/>
        </p:spPr>
        <p:txBody>
          <a:bodyPr wrap="square" rtlCol="0">
            <a:spAutoFit/>
          </a:bodyPr>
          <a:lstStyle/>
          <a:p>
            <a:pPr algn="ctr"/>
            <a:r>
              <a:rPr lang="en-CA" sz="700" b="1" noProof="0">
                <a:solidFill>
                  <a:schemeClr val="bg1"/>
                </a:solidFill>
              </a:rPr>
              <a:t>Orthopedic </a:t>
            </a:r>
          </a:p>
          <a:p>
            <a:pPr algn="ctr"/>
            <a:r>
              <a:rPr lang="en-CA" sz="700" b="1" noProof="0">
                <a:solidFill>
                  <a:schemeClr val="bg1"/>
                </a:solidFill>
              </a:rPr>
              <a:t>(5)</a:t>
            </a:r>
          </a:p>
        </p:txBody>
      </p:sp>
      <p:sp>
        <p:nvSpPr>
          <p:cNvPr id="39" name="TextBox 38">
            <a:extLst>
              <a:ext uri="{FF2B5EF4-FFF2-40B4-BE49-F238E27FC236}">
                <a16:creationId xmlns:a16="http://schemas.microsoft.com/office/drawing/2014/main" id="{237A5286-4AA4-7316-D9E2-71B96E412F8A}"/>
              </a:ext>
            </a:extLst>
          </p:cNvPr>
          <p:cNvSpPr txBox="1"/>
          <p:nvPr/>
        </p:nvSpPr>
        <p:spPr>
          <a:xfrm>
            <a:off x="5967812" y="5126723"/>
            <a:ext cx="661588" cy="307777"/>
          </a:xfrm>
          <a:prstGeom prst="rect">
            <a:avLst/>
          </a:prstGeom>
          <a:noFill/>
        </p:spPr>
        <p:txBody>
          <a:bodyPr wrap="square" rtlCol="0">
            <a:spAutoFit/>
          </a:bodyPr>
          <a:lstStyle/>
          <a:p>
            <a:pPr algn="ctr"/>
            <a:r>
              <a:rPr lang="en-CA" sz="700" b="1" noProof="0">
                <a:solidFill>
                  <a:schemeClr val="bg1"/>
                </a:solidFill>
              </a:rPr>
              <a:t>Geriatrics (2)</a:t>
            </a:r>
          </a:p>
        </p:txBody>
      </p:sp>
      <p:sp>
        <p:nvSpPr>
          <p:cNvPr id="40" name="TextBox 39">
            <a:extLst>
              <a:ext uri="{FF2B5EF4-FFF2-40B4-BE49-F238E27FC236}">
                <a16:creationId xmlns:a16="http://schemas.microsoft.com/office/drawing/2014/main" id="{3698D203-ACE3-8950-80E6-F6EE1D1C26C7}"/>
              </a:ext>
            </a:extLst>
          </p:cNvPr>
          <p:cNvSpPr txBox="1"/>
          <p:nvPr/>
        </p:nvSpPr>
        <p:spPr>
          <a:xfrm>
            <a:off x="5864788" y="5533123"/>
            <a:ext cx="867636" cy="307777"/>
          </a:xfrm>
          <a:prstGeom prst="rect">
            <a:avLst/>
          </a:prstGeom>
          <a:noFill/>
        </p:spPr>
        <p:txBody>
          <a:bodyPr wrap="square" rtlCol="0">
            <a:spAutoFit/>
          </a:bodyPr>
          <a:lstStyle/>
          <a:p>
            <a:pPr algn="ctr"/>
            <a:r>
              <a:rPr lang="en-CA" sz="700" b="1" noProof="0">
                <a:solidFill>
                  <a:schemeClr val="bg1"/>
                </a:solidFill>
              </a:rPr>
              <a:t>Chiropractor (1)</a:t>
            </a:r>
          </a:p>
        </p:txBody>
      </p:sp>
      <p:sp>
        <p:nvSpPr>
          <p:cNvPr id="41" name="TextBox 40">
            <a:extLst>
              <a:ext uri="{FF2B5EF4-FFF2-40B4-BE49-F238E27FC236}">
                <a16:creationId xmlns:a16="http://schemas.microsoft.com/office/drawing/2014/main" id="{E50AB667-2967-4E9F-411B-DE2AC41C2E9C}"/>
              </a:ext>
            </a:extLst>
          </p:cNvPr>
          <p:cNvSpPr txBox="1"/>
          <p:nvPr/>
        </p:nvSpPr>
        <p:spPr>
          <a:xfrm>
            <a:off x="5967812" y="5996673"/>
            <a:ext cx="661588" cy="200055"/>
          </a:xfrm>
          <a:prstGeom prst="rect">
            <a:avLst/>
          </a:prstGeom>
          <a:noFill/>
        </p:spPr>
        <p:txBody>
          <a:bodyPr wrap="square" rtlCol="0">
            <a:spAutoFit/>
          </a:bodyPr>
          <a:lstStyle/>
          <a:p>
            <a:pPr algn="ctr"/>
            <a:r>
              <a:rPr lang="en-CA" sz="700" b="1" noProof="0">
                <a:solidFill>
                  <a:schemeClr val="bg1"/>
                </a:solidFill>
              </a:rPr>
              <a:t>Other (1)</a:t>
            </a:r>
          </a:p>
        </p:txBody>
      </p:sp>
      <p:sp>
        <p:nvSpPr>
          <p:cNvPr id="42" name="TextBox 41">
            <a:extLst>
              <a:ext uri="{FF2B5EF4-FFF2-40B4-BE49-F238E27FC236}">
                <a16:creationId xmlns:a16="http://schemas.microsoft.com/office/drawing/2014/main" id="{CCD3FF6F-4530-F73D-6D2D-C137442D917B}"/>
              </a:ext>
            </a:extLst>
          </p:cNvPr>
          <p:cNvSpPr txBox="1"/>
          <p:nvPr/>
        </p:nvSpPr>
        <p:spPr>
          <a:xfrm>
            <a:off x="7053027" y="5742673"/>
            <a:ext cx="661588" cy="200055"/>
          </a:xfrm>
          <a:prstGeom prst="rect">
            <a:avLst/>
          </a:prstGeom>
          <a:noFill/>
        </p:spPr>
        <p:txBody>
          <a:bodyPr wrap="square" rtlCol="0">
            <a:spAutoFit/>
          </a:bodyPr>
          <a:lstStyle/>
          <a:p>
            <a:pPr algn="ctr"/>
            <a:r>
              <a:rPr lang="en-CA" sz="700" b="1" noProof="0">
                <a:solidFill>
                  <a:schemeClr val="bg1"/>
                </a:solidFill>
              </a:rPr>
              <a:t>Other (4)</a:t>
            </a:r>
          </a:p>
        </p:txBody>
      </p:sp>
      <p:sp>
        <p:nvSpPr>
          <p:cNvPr id="43" name="TextBox 42">
            <a:extLst>
              <a:ext uri="{FF2B5EF4-FFF2-40B4-BE49-F238E27FC236}">
                <a16:creationId xmlns:a16="http://schemas.microsoft.com/office/drawing/2014/main" id="{AE4904C5-AC3E-B913-030D-C8FD9317EC47}"/>
              </a:ext>
            </a:extLst>
          </p:cNvPr>
          <p:cNvSpPr txBox="1"/>
          <p:nvPr/>
        </p:nvSpPr>
        <p:spPr>
          <a:xfrm>
            <a:off x="8095697" y="5469623"/>
            <a:ext cx="661588" cy="200055"/>
          </a:xfrm>
          <a:prstGeom prst="rect">
            <a:avLst/>
          </a:prstGeom>
          <a:noFill/>
        </p:spPr>
        <p:txBody>
          <a:bodyPr wrap="square" rtlCol="0">
            <a:spAutoFit/>
          </a:bodyPr>
          <a:lstStyle/>
          <a:p>
            <a:pPr algn="ctr"/>
            <a:r>
              <a:rPr lang="en-CA" sz="700" b="1" noProof="0">
                <a:solidFill>
                  <a:schemeClr val="bg1"/>
                </a:solidFill>
              </a:rPr>
              <a:t>Other (1)</a:t>
            </a:r>
          </a:p>
        </p:txBody>
      </p:sp>
      <p:sp>
        <p:nvSpPr>
          <p:cNvPr id="44" name="TextBox 43">
            <a:extLst>
              <a:ext uri="{FF2B5EF4-FFF2-40B4-BE49-F238E27FC236}">
                <a16:creationId xmlns:a16="http://schemas.microsoft.com/office/drawing/2014/main" id="{4ACD02D3-B058-A182-1CCE-8DD33A32E598}"/>
              </a:ext>
            </a:extLst>
          </p:cNvPr>
          <p:cNvSpPr txBox="1"/>
          <p:nvPr/>
        </p:nvSpPr>
        <p:spPr>
          <a:xfrm>
            <a:off x="6946591" y="2525446"/>
            <a:ext cx="867636" cy="246221"/>
          </a:xfrm>
          <a:prstGeom prst="rect">
            <a:avLst/>
          </a:prstGeom>
          <a:noFill/>
        </p:spPr>
        <p:txBody>
          <a:bodyPr wrap="square" rtlCol="0">
            <a:spAutoFit/>
          </a:bodyPr>
          <a:lstStyle/>
          <a:p>
            <a:pPr algn="ctr"/>
            <a:r>
              <a:rPr lang="en-CA" sz="500" b="1">
                <a:solidFill>
                  <a:schemeClr val="bg1"/>
                </a:solidFill>
              </a:rPr>
              <a:t>Hospital / Emergency Department </a:t>
            </a:r>
            <a:r>
              <a:rPr lang="en-CA" sz="500" b="1" noProof="0">
                <a:solidFill>
                  <a:schemeClr val="bg1"/>
                </a:solidFill>
              </a:rPr>
              <a:t>(5)</a:t>
            </a:r>
          </a:p>
        </p:txBody>
      </p:sp>
      <p:sp>
        <p:nvSpPr>
          <p:cNvPr id="45" name="TextBox 44">
            <a:extLst>
              <a:ext uri="{FF2B5EF4-FFF2-40B4-BE49-F238E27FC236}">
                <a16:creationId xmlns:a16="http://schemas.microsoft.com/office/drawing/2014/main" id="{D02FE6DD-FDC9-F80C-4BE8-08B8E4341A1E}"/>
              </a:ext>
            </a:extLst>
          </p:cNvPr>
          <p:cNvSpPr txBox="1"/>
          <p:nvPr/>
        </p:nvSpPr>
        <p:spPr>
          <a:xfrm>
            <a:off x="7992673" y="2751079"/>
            <a:ext cx="867636" cy="323165"/>
          </a:xfrm>
          <a:prstGeom prst="rect">
            <a:avLst/>
          </a:prstGeom>
          <a:noFill/>
        </p:spPr>
        <p:txBody>
          <a:bodyPr wrap="square" rtlCol="0">
            <a:spAutoFit/>
          </a:bodyPr>
          <a:lstStyle/>
          <a:p>
            <a:pPr algn="ctr"/>
            <a:r>
              <a:rPr lang="en-CA" sz="500" b="1">
                <a:solidFill>
                  <a:schemeClr val="bg1"/>
                </a:solidFill>
              </a:rPr>
              <a:t>Hospital / Emergency Department</a:t>
            </a:r>
          </a:p>
          <a:p>
            <a:pPr algn="ctr"/>
            <a:r>
              <a:rPr lang="en-CA" sz="500" b="1" noProof="0">
                <a:solidFill>
                  <a:schemeClr val="bg1"/>
                </a:solidFill>
              </a:rPr>
              <a:t>(2)</a:t>
            </a:r>
          </a:p>
        </p:txBody>
      </p:sp>
      <p:sp>
        <p:nvSpPr>
          <p:cNvPr id="46" name="TextBox 45">
            <a:extLst>
              <a:ext uri="{FF2B5EF4-FFF2-40B4-BE49-F238E27FC236}">
                <a16:creationId xmlns:a16="http://schemas.microsoft.com/office/drawing/2014/main" id="{2F11864C-AE9A-F9A6-612A-F5A60F0E677A}"/>
              </a:ext>
            </a:extLst>
          </p:cNvPr>
          <p:cNvSpPr txBox="1"/>
          <p:nvPr/>
        </p:nvSpPr>
        <p:spPr>
          <a:xfrm>
            <a:off x="8977558" y="2985814"/>
            <a:ext cx="867636" cy="276999"/>
          </a:xfrm>
          <a:prstGeom prst="rect">
            <a:avLst/>
          </a:prstGeom>
          <a:noFill/>
        </p:spPr>
        <p:txBody>
          <a:bodyPr wrap="square" rtlCol="0">
            <a:spAutoFit/>
          </a:bodyPr>
          <a:lstStyle/>
          <a:p>
            <a:pPr algn="ctr"/>
            <a:r>
              <a:rPr lang="en-CA" sz="600" b="1" noProof="0">
                <a:solidFill>
                  <a:schemeClr val="bg1"/>
                </a:solidFill>
              </a:rPr>
              <a:t>General practitioner (1)</a:t>
            </a:r>
          </a:p>
        </p:txBody>
      </p:sp>
      <p:sp>
        <p:nvSpPr>
          <p:cNvPr id="47" name="TextBox 46">
            <a:extLst>
              <a:ext uri="{FF2B5EF4-FFF2-40B4-BE49-F238E27FC236}">
                <a16:creationId xmlns:a16="http://schemas.microsoft.com/office/drawing/2014/main" id="{A960E2EF-259A-776F-AF74-9A82F4E30191}"/>
              </a:ext>
            </a:extLst>
          </p:cNvPr>
          <p:cNvSpPr txBox="1"/>
          <p:nvPr/>
        </p:nvSpPr>
        <p:spPr>
          <a:xfrm>
            <a:off x="9931328" y="3298708"/>
            <a:ext cx="867636" cy="323165"/>
          </a:xfrm>
          <a:prstGeom prst="rect">
            <a:avLst/>
          </a:prstGeom>
          <a:noFill/>
        </p:spPr>
        <p:txBody>
          <a:bodyPr wrap="square" rtlCol="0">
            <a:spAutoFit/>
          </a:bodyPr>
          <a:lstStyle/>
          <a:p>
            <a:pPr algn="ctr"/>
            <a:r>
              <a:rPr lang="en-CA" sz="500" b="1">
                <a:solidFill>
                  <a:schemeClr val="bg1"/>
                </a:solidFill>
              </a:rPr>
              <a:t>Hospital / Emergency Department</a:t>
            </a:r>
          </a:p>
          <a:p>
            <a:pPr algn="ctr"/>
            <a:r>
              <a:rPr lang="en-CA" sz="500" b="1" noProof="0">
                <a:solidFill>
                  <a:schemeClr val="bg1"/>
                </a:solidFill>
              </a:rPr>
              <a:t>(5)</a:t>
            </a:r>
          </a:p>
        </p:txBody>
      </p:sp>
      <p:sp>
        <p:nvSpPr>
          <p:cNvPr id="50" name="TextBox 49">
            <a:extLst>
              <a:ext uri="{FF2B5EF4-FFF2-40B4-BE49-F238E27FC236}">
                <a16:creationId xmlns:a16="http://schemas.microsoft.com/office/drawing/2014/main" id="{429A161B-AF62-40BC-DD3D-D047B466BAE4}"/>
              </a:ext>
            </a:extLst>
          </p:cNvPr>
          <p:cNvSpPr txBox="1"/>
          <p:nvPr/>
        </p:nvSpPr>
        <p:spPr>
          <a:xfrm>
            <a:off x="10905734" y="4139883"/>
            <a:ext cx="665118" cy="215444"/>
          </a:xfrm>
          <a:prstGeom prst="rect">
            <a:avLst/>
          </a:prstGeom>
          <a:noFill/>
        </p:spPr>
        <p:txBody>
          <a:bodyPr wrap="square" rtlCol="0">
            <a:spAutoFit/>
          </a:bodyPr>
          <a:lstStyle/>
          <a:p>
            <a:pPr algn="ctr"/>
            <a:r>
              <a:rPr lang="en-CA" sz="400" b="1" noProof="0">
                <a:solidFill>
                  <a:schemeClr val="bg1"/>
                </a:solidFill>
              </a:rPr>
              <a:t>Multidisciplinary Clinic</a:t>
            </a:r>
          </a:p>
        </p:txBody>
      </p:sp>
      <p:sp>
        <p:nvSpPr>
          <p:cNvPr id="51" name="TextBox 50">
            <a:extLst>
              <a:ext uri="{FF2B5EF4-FFF2-40B4-BE49-F238E27FC236}">
                <a16:creationId xmlns:a16="http://schemas.microsoft.com/office/drawing/2014/main" id="{83C55D9A-07E4-B502-83BD-063280A103C9}"/>
              </a:ext>
            </a:extLst>
          </p:cNvPr>
          <p:cNvSpPr txBox="1"/>
          <p:nvPr/>
        </p:nvSpPr>
        <p:spPr>
          <a:xfrm>
            <a:off x="7069667" y="3021468"/>
            <a:ext cx="661588" cy="307777"/>
          </a:xfrm>
          <a:prstGeom prst="rect">
            <a:avLst/>
          </a:prstGeom>
          <a:noFill/>
        </p:spPr>
        <p:txBody>
          <a:bodyPr wrap="square" rtlCol="0">
            <a:spAutoFit/>
          </a:bodyPr>
          <a:lstStyle/>
          <a:p>
            <a:pPr algn="ctr"/>
            <a:r>
              <a:rPr lang="en-CA" sz="700" b="1" noProof="0"/>
              <a:t>Neurology (17)</a:t>
            </a:r>
          </a:p>
        </p:txBody>
      </p:sp>
      <p:sp>
        <p:nvSpPr>
          <p:cNvPr id="52" name="TextBox 51">
            <a:extLst>
              <a:ext uri="{FF2B5EF4-FFF2-40B4-BE49-F238E27FC236}">
                <a16:creationId xmlns:a16="http://schemas.microsoft.com/office/drawing/2014/main" id="{03E778E4-A524-E17D-48A3-FF5C5EC0A715}"/>
              </a:ext>
            </a:extLst>
          </p:cNvPr>
          <p:cNvSpPr txBox="1"/>
          <p:nvPr/>
        </p:nvSpPr>
        <p:spPr>
          <a:xfrm>
            <a:off x="8095697" y="3295914"/>
            <a:ext cx="661588" cy="307777"/>
          </a:xfrm>
          <a:prstGeom prst="rect">
            <a:avLst/>
          </a:prstGeom>
          <a:noFill/>
        </p:spPr>
        <p:txBody>
          <a:bodyPr wrap="square" rtlCol="0">
            <a:spAutoFit/>
          </a:bodyPr>
          <a:lstStyle/>
          <a:p>
            <a:pPr algn="ctr"/>
            <a:r>
              <a:rPr lang="en-CA" sz="700" b="1" noProof="0"/>
              <a:t>Neurology (11)</a:t>
            </a:r>
          </a:p>
        </p:txBody>
      </p:sp>
      <p:sp>
        <p:nvSpPr>
          <p:cNvPr id="53" name="TextBox 52">
            <a:extLst>
              <a:ext uri="{FF2B5EF4-FFF2-40B4-BE49-F238E27FC236}">
                <a16:creationId xmlns:a16="http://schemas.microsoft.com/office/drawing/2014/main" id="{6C04BEC4-D5D7-6D60-5642-C841A16A0D74}"/>
              </a:ext>
            </a:extLst>
          </p:cNvPr>
          <p:cNvSpPr txBox="1"/>
          <p:nvPr/>
        </p:nvSpPr>
        <p:spPr>
          <a:xfrm>
            <a:off x="9091294" y="3500686"/>
            <a:ext cx="661588" cy="307777"/>
          </a:xfrm>
          <a:prstGeom prst="rect">
            <a:avLst/>
          </a:prstGeom>
          <a:noFill/>
        </p:spPr>
        <p:txBody>
          <a:bodyPr wrap="square" rtlCol="0">
            <a:spAutoFit/>
          </a:bodyPr>
          <a:lstStyle/>
          <a:p>
            <a:pPr algn="ctr"/>
            <a:r>
              <a:rPr lang="en-CA" sz="700" b="1" noProof="0"/>
              <a:t>Neurology (8)</a:t>
            </a:r>
          </a:p>
        </p:txBody>
      </p:sp>
      <p:sp>
        <p:nvSpPr>
          <p:cNvPr id="54" name="TextBox 53">
            <a:extLst>
              <a:ext uri="{FF2B5EF4-FFF2-40B4-BE49-F238E27FC236}">
                <a16:creationId xmlns:a16="http://schemas.microsoft.com/office/drawing/2014/main" id="{6EAB136A-337B-1953-DFE1-9B7F2D1F318E}"/>
              </a:ext>
            </a:extLst>
          </p:cNvPr>
          <p:cNvSpPr txBox="1"/>
          <p:nvPr/>
        </p:nvSpPr>
        <p:spPr>
          <a:xfrm>
            <a:off x="10034352" y="3761036"/>
            <a:ext cx="661588" cy="307777"/>
          </a:xfrm>
          <a:prstGeom prst="rect">
            <a:avLst/>
          </a:prstGeom>
          <a:noFill/>
        </p:spPr>
        <p:txBody>
          <a:bodyPr wrap="square" rtlCol="0">
            <a:spAutoFit/>
          </a:bodyPr>
          <a:lstStyle/>
          <a:p>
            <a:pPr algn="ctr"/>
            <a:r>
              <a:rPr lang="en-CA" sz="700" b="1" noProof="0"/>
              <a:t>Neurology (5)</a:t>
            </a:r>
          </a:p>
        </p:txBody>
      </p:sp>
      <p:sp>
        <p:nvSpPr>
          <p:cNvPr id="55" name="TextBox 54">
            <a:extLst>
              <a:ext uri="{FF2B5EF4-FFF2-40B4-BE49-F238E27FC236}">
                <a16:creationId xmlns:a16="http://schemas.microsoft.com/office/drawing/2014/main" id="{DDE1804A-5B24-A1C3-A502-9291D2E7BE82}"/>
              </a:ext>
            </a:extLst>
          </p:cNvPr>
          <p:cNvSpPr txBox="1"/>
          <p:nvPr/>
        </p:nvSpPr>
        <p:spPr>
          <a:xfrm>
            <a:off x="8072048" y="3833811"/>
            <a:ext cx="764612" cy="307777"/>
          </a:xfrm>
          <a:prstGeom prst="rect">
            <a:avLst/>
          </a:prstGeom>
          <a:noFill/>
        </p:spPr>
        <p:txBody>
          <a:bodyPr wrap="square" rtlCol="0">
            <a:spAutoFit/>
          </a:bodyPr>
          <a:lstStyle/>
          <a:p>
            <a:pPr algn="ctr"/>
            <a:r>
              <a:rPr lang="en-CA" sz="700" b="1">
                <a:solidFill>
                  <a:schemeClr val="bg1"/>
                </a:solidFill>
              </a:rPr>
              <a:t>Ear, Nose &amp; Throat (2)</a:t>
            </a:r>
          </a:p>
        </p:txBody>
      </p:sp>
      <p:sp>
        <p:nvSpPr>
          <p:cNvPr id="56" name="TextBox 55">
            <a:extLst>
              <a:ext uri="{FF2B5EF4-FFF2-40B4-BE49-F238E27FC236}">
                <a16:creationId xmlns:a16="http://schemas.microsoft.com/office/drawing/2014/main" id="{BA43554E-7D39-D0B5-346B-261410318EC7}"/>
              </a:ext>
            </a:extLst>
          </p:cNvPr>
          <p:cNvSpPr txBox="1"/>
          <p:nvPr/>
        </p:nvSpPr>
        <p:spPr>
          <a:xfrm>
            <a:off x="6950003" y="3565893"/>
            <a:ext cx="867636" cy="307777"/>
          </a:xfrm>
          <a:prstGeom prst="rect">
            <a:avLst/>
          </a:prstGeom>
          <a:noFill/>
        </p:spPr>
        <p:txBody>
          <a:bodyPr wrap="square" rtlCol="0">
            <a:spAutoFit/>
          </a:bodyPr>
          <a:lstStyle/>
          <a:p>
            <a:pPr algn="ctr"/>
            <a:r>
              <a:rPr lang="en-CA" sz="700" b="1" noProof="0">
                <a:solidFill>
                  <a:schemeClr val="bg1"/>
                </a:solidFill>
              </a:rPr>
              <a:t>Other Surgical (1)</a:t>
            </a:r>
          </a:p>
        </p:txBody>
      </p:sp>
      <p:sp>
        <p:nvSpPr>
          <p:cNvPr id="57" name="TextBox 56">
            <a:extLst>
              <a:ext uri="{FF2B5EF4-FFF2-40B4-BE49-F238E27FC236}">
                <a16:creationId xmlns:a16="http://schemas.microsoft.com/office/drawing/2014/main" id="{ED5AA10E-91C6-B620-AF8F-8737DA9C2227}"/>
              </a:ext>
            </a:extLst>
          </p:cNvPr>
          <p:cNvSpPr txBox="1"/>
          <p:nvPr/>
        </p:nvSpPr>
        <p:spPr>
          <a:xfrm>
            <a:off x="8977558" y="4068813"/>
            <a:ext cx="867636" cy="307777"/>
          </a:xfrm>
          <a:prstGeom prst="rect">
            <a:avLst/>
          </a:prstGeom>
          <a:noFill/>
        </p:spPr>
        <p:txBody>
          <a:bodyPr wrap="square" rtlCol="0">
            <a:spAutoFit/>
          </a:bodyPr>
          <a:lstStyle/>
          <a:p>
            <a:pPr algn="ctr"/>
            <a:r>
              <a:rPr lang="en-CA" sz="700" b="1" noProof="0">
                <a:solidFill>
                  <a:schemeClr val="bg1"/>
                </a:solidFill>
              </a:rPr>
              <a:t>Other Surgical (1)</a:t>
            </a:r>
          </a:p>
        </p:txBody>
      </p:sp>
      <p:sp>
        <p:nvSpPr>
          <p:cNvPr id="58" name="TextBox 57">
            <a:extLst>
              <a:ext uri="{FF2B5EF4-FFF2-40B4-BE49-F238E27FC236}">
                <a16:creationId xmlns:a16="http://schemas.microsoft.com/office/drawing/2014/main" id="{EACA5248-415B-573E-56DB-1BD9A6344207}"/>
              </a:ext>
            </a:extLst>
          </p:cNvPr>
          <p:cNvSpPr txBox="1"/>
          <p:nvPr/>
        </p:nvSpPr>
        <p:spPr>
          <a:xfrm>
            <a:off x="6950003" y="4095483"/>
            <a:ext cx="867636" cy="307777"/>
          </a:xfrm>
          <a:prstGeom prst="rect">
            <a:avLst/>
          </a:prstGeom>
          <a:noFill/>
        </p:spPr>
        <p:txBody>
          <a:bodyPr wrap="square" rtlCol="0">
            <a:spAutoFit/>
          </a:bodyPr>
          <a:lstStyle/>
          <a:p>
            <a:pPr algn="ctr"/>
            <a:r>
              <a:rPr lang="en-CA" sz="700" b="1" noProof="0">
                <a:solidFill>
                  <a:schemeClr val="bg1"/>
                </a:solidFill>
              </a:rPr>
              <a:t>Orthopedic </a:t>
            </a:r>
          </a:p>
          <a:p>
            <a:pPr algn="ctr"/>
            <a:r>
              <a:rPr lang="en-CA" sz="700" b="1" noProof="0">
                <a:solidFill>
                  <a:schemeClr val="bg1"/>
                </a:solidFill>
              </a:rPr>
              <a:t>(2)</a:t>
            </a:r>
          </a:p>
        </p:txBody>
      </p:sp>
      <p:sp>
        <p:nvSpPr>
          <p:cNvPr id="59" name="TextBox 58">
            <a:extLst>
              <a:ext uri="{FF2B5EF4-FFF2-40B4-BE49-F238E27FC236}">
                <a16:creationId xmlns:a16="http://schemas.microsoft.com/office/drawing/2014/main" id="{DEE3363B-3D05-4121-B1EA-10B696482EE4}"/>
              </a:ext>
            </a:extLst>
          </p:cNvPr>
          <p:cNvSpPr txBox="1"/>
          <p:nvPr/>
        </p:nvSpPr>
        <p:spPr>
          <a:xfrm>
            <a:off x="7992673" y="4346943"/>
            <a:ext cx="867636" cy="307777"/>
          </a:xfrm>
          <a:prstGeom prst="rect">
            <a:avLst/>
          </a:prstGeom>
          <a:noFill/>
        </p:spPr>
        <p:txBody>
          <a:bodyPr wrap="square" rtlCol="0">
            <a:spAutoFit/>
          </a:bodyPr>
          <a:lstStyle/>
          <a:p>
            <a:pPr algn="ctr"/>
            <a:r>
              <a:rPr lang="en-CA" sz="700" b="1" noProof="0">
                <a:solidFill>
                  <a:schemeClr val="bg1"/>
                </a:solidFill>
              </a:rPr>
              <a:t>Orthopedic</a:t>
            </a:r>
          </a:p>
          <a:p>
            <a:pPr algn="ctr"/>
            <a:r>
              <a:rPr lang="en-CA" sz="700" b="1" noProof="0">
                <a:solidFill>
                  <a:schemeClr val="bg1"/>
                </a:solidFill>
              </a:rPr>
              <a:t> (1)</a:t>
            </a:r>
          </a:p>
        </p:txBody>
      </p:sp>
      <p:sp>
        <p:nvSpPr>
          <p:cNvPr id="60" name="TextBox 59">
            <a:extLst>
              <a:ext uri="{FF2B5EF4-FFF2-40B4-BE49-F238E27FC236}">
                <a16:creationId xmlns:a16="http://schemas.microsoft.com/office/drawing/2014/main" id="{835036C6-EBFC-2C8E-E140-10FE0D3DF0CB}"/>
              </a:ext>
            </a:extLst>
          </p:cNvPr>
          <p:cNvSpPr txBox="1"/>
          <p:nvPr/>
        </p:nvSpPr>
        <p:spPr>
          <a:xfrm>
            <a:off x="7053027" y="4639043"/>
            <a:ext cx="661588" cy="307777"/>
          </a:xfrm>
          <a:prstGeom prst="rect">
            <a:avLst/>
          </a:prstGeom>
          <a:noFill/>
        </p:spPr>
        <p:txBody>
          <a:bodyPr wrap="square" rtlCol="0">
            <a:spAutoFit/>
          </a:bodyPr>
          <a:lstStyle/>
          <a:p>
            <a:pPr algn="ctr"/>
            <a:r>
              <a:rPr lang="en-CA" sz="700" b="1" noProof="0">
                <a:solidFill>
                  <a:schemeClr val="bg1"/>
                </a:solidFill>
              </a:rPr>
              <a:t>Geriatrics (1)</a:t>
            </a:r>
          </a:p>
        </p:txBody>
      </p:sp>
      <p:sp>
        <p:nvSpPr>
          <p:cNvPr id="61" name="TextBox 60">
            <a:extLst>
              <a:ext uri="{FF2B5EF4-FFF2-40B4-BE49-F238E27FC236}">
                <a16:creationId xmlns:a16="http://schemas.microsoft.com/office/drawing/2014/main" id="{910465AE-8CEE-4CE9-F532-A70ABC1A237F}"/>
              </a:ext>
            </a:extLst>
          </p:cNvPr>
          <p:cNvSpPr txBox="1"/>
          <p:nvPr/>
        </p:nvSpPr>
        <p:spPr>
          <a:xfrm>
            <a:off x="9080582" y="4585703"/>
            <a:ext cx="661588" cy="307777"/>
          </a:xfrm>
          <a:prstGeom prst="rect">
            <a:avLst/>
          </a:prstGeom>
          <a:noFill/>
        </p:spPr>
        <p:txBody>
          <a:bodyPr wrap="square" rtlCol="0">
            <a:spAutoFit/>
          </a:bodyPr>
          <a:lstStyle/>
          <a:p>
            <a:pPr algn="ctr"/>
            <a:r>
              <a:rPr lang="en-CA" sz="700" b="1" noProof="0">
                <a:solidFill>
                  <a:schemeClr val="bg1"/>
                </a:solidFill>
              </a:rPr>
              <a:t>Geriatrics (1)</a:t>
            </a:r>
          </a:p>
        </p:txBody>
      </p:sp>
      <p:sp>
        <p:nvSpPr>
          <p:cNvPr id="62" name="TextBox 61">
            <a:extLst>
              <a:ext uri="{FF2B5EF4-FFF2-40B4-BE49-F238E27FC236}">
                <a16:creationId xmlns:a16="http://schemas.microsoft.com/office/drawing/2014/main" id="{524EA865-1545-76E8-CE8F-E22B3DC22135}"/>
              </a:ext>
            </a:extLst>
          </p:cNvPr>
          <p:cNvSpPr txBox="1"/>
          <p:nvPr/>
        </p:nvSpPr>
        <p:spPr>
          <a:xfrm>
            <a:off x="6950003" y="5159743"/>
            <a:ext cx="867636" cy="307777"/>
          </a:xfrm>
          <a:prstGeom prst="rect">
            <a:avLst/>
          </a:prstGeom>
          <a:noFill/>
        </p:spPr>
        <p:txBody>
          <a:bodyPr wrap="square" rtlCol="0">
            <a:spAutoFit/>
          </a:bodyPr>
          <a:lstStyle/>
          <a:p>
            <a:pPr algn="ctr"/>
            <a:r>
              <a:rPr lang="en-CA" sz="700" b="1" noProof="0">
                <a:solidFill>
                  <a:schemeClr val="bg1"/>
                </a:solidFill>
              </a:rPr>
              <a:t>Chiropractor (1)</a:t>
            </a:r>
          </a:p>
        </p:txBody>
      </p:sp>
      <p:sp>
        <p:nvSpPr>
          <p:cNvPr id="63" name="TextBox 62">
            <a:extLst>
              <a:ext uri="{FF2B5EF4-FFF2-40B4-BE49-F238E27FC236}">
                <a16:creationId xmlns:a16="http://schemas.microsoft.com/office/drawing/2014/main" id="{57B1911F-33C0-954B-C53F-A9AE6849228A}"/>
              </a:ext>
            </a:extLst>
          </p:cNvPr>
          <p:cNvSpPr txBox="1"/>
          <p:nvPr/>
        </p:nvSpPr>
        <p:spPr>
          <a:xfrm>
            <a:off x="7992673" y="4886693"/>
            <a:ext cx="867636" cy="307777"/>
          </a:xfrm>
          <a:prstGeom prst="rect">
            <a:avLst/>
          </a:prstGeom>
          <a:noFill/>
        </p:spPr>
        <p:txBody>
          <a:bodyPr wrap="square" rtlCol="0">
            <a:spAutoFit/>
          </a:bodyPr>
          <a:lstStyle/>
          <a:p>
            <a:pPr algn="ctr"/>
            <a:r>
              <a:rPr lang="en-CA" sz="700" b="1" noProof="0">
                <a:solidFill>
                  <a:schemeClr val="bg1"/>
                </a:solidFill>
              </a:rPr>
              <a:t>Physiotherapy (1)</a:t>
            </a:r>
          </a:p>
        </p:txBody>
      </p:sp>
      <p:sp>
        <p:nvSpPr>
          <p:cNvPr id="64" name="Oval 63">
            <a:extLst>
              <a:ext uri="{FF2B5EF4-FFF2-40B4-BE49-F238E27FC236}">
                <a16:creationId xmlns:a16="http://schemas.microsoft.com/office/drawing/2014/main" id="{1F4C978D-1C85-D30F-B019-F403B5EAF55A}"/>
              </a:ext>
            </a:extLst>
          </p:cNvPr>
          <p:cNvSpPr/>
          <p:nvPr/>
        </p:nvSpPr>
        <p:spPr>
          <a:xfrm>
            <a:off x="5835740" y="2511187"/>
            <a:ext cx="914400" cy="528726"/>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25170168-CF84-329C-AE10-0C9CA4165625}"/>
              </a:ext>
            </a:extLst>
          </p:cNvPr>
          <p:cNvSpPr/>
          <p:nvPr/>
        </p:nvSpPr>
        <p:spPr>
          <a:xfrm>
            <a:off x="6925400" y="2900274"/>
            <a:ext cx="914400" cy="528726"/>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F448CD3-A925-41A5-D33D-E32FBE7778ED}"/>
              </a:ext>
            </a:extLst>
          </p:cNvPr>
          <p:cNvSpPr/>
          <p:nvPr/>
        </p:nvSpPr>
        <p:spPr>
          <a:xfrm>
            <a:off x="7969340" y="3165085"/>
            <a:ext cx="914400" cy="528726"/>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E33EF02C-9046-EEA9-3DA8-E65CA699703A}"/>
              </a:ext>
            </a:extLst>
          </p:cNvPr>
          <p:cNvSpPr/>
          <p:nvPr/>
        </p:nvSpPr>
        <p:spPr>
          <a:xfrm>
            <a:off x="8952320" y="3416545"/>
            <a:ext cx="914400" cy="528726"/>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8CE72EC0-6691-2ECC-39F3-91F4D129200C}"/>
              </a:ext>
            </a:extLst>
          </p:cNvPr>
          <p:cNvSpPr/>
          <p:nvPr/>
        </p:nvSpPr>
        <p:spPr>
          <a:xfrm>
            <a:off x="9897200" y="3637525"/>
            <a:ext cx="914400" cy="528726"/>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6BADFBE8-5645-7C01-677C-6155434387BA}"/>
              </a:ext>
            </a:extLst>
          </p:cNvPr>
          <p:cNvSpPr/>
          <p:nvPr/>
        </p:nvSpPr>
        <p:spPr>
          <a:xfrm>
            <a:off x="10163175" y="990600"/>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 name="Picture 4">
            <a:extLst>
              <a:ext uri="{FF2B5EF4-FFF2-40B4-BE49-F238E27FC236}">
                <a16:creationId xmlns:a16="http://schemas.microsoft.com/office/drawing/2014/main" id="{49360450-B161-7DCD-9FF2-7675C31F3BDC}"/>
              </a:ext>
            </a:extLst>
          </p:cNvPr>
          <p:cNvPicPr>
            <a:picLocks noChangeAspect="1"/>
          </p:cNvPicPr>
          <p:nvPr/>
        </p:nvPicPr>
        <p:blipFill>
          <a:blip r:embed="rId4"/>
          <a:srcRect l="3381" t="1740" r="3618" b="5896"/>
          <a:stretch>
            <a:fillRect/>
          </a:stretch>
        </p:blipFill>
        <p:spPr>
          <a:xfrm>
            <a:off x="10221071" y="1023937"/>
            <a:ext cx="970058" cy="636883"/>
          </a:xfrm>
          <a:prstGeom prst="rect">
            <a:avLst/>
          </a:prstGeom>
        </p:spPr>
      </p:pic>
    </p:spTree>
    <p:extLst>
      <p:ext uri="{BB962C8B-B14F-4D97-AF65-F5344CB8AC3E}">
        <p14:creationId xmlns:p14="http://schemas.microsoft.com/office/powerpoint/2010/main" val="418609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2A7BD-077F-3E29-B57E-6642AC7289BA}"/>
              </a:ext>
            </a:extLst>
          </p:cNvPr>
          <p:cNvSpPr>
            <a:spLocks noGrp="1"/>
          </p:cNvSpPr>
          <p:nvPr>
            <p:ph type="title"/>
          </p:nvPr>
        </p:nvSpPr>
        <p:spPr>
          <a:xfrm>
            <a:off x="360000" y="360000"/>
            <a:ext cx="9242103" cy="535531"/>
          </a:xfrm>
        </p:spPr>
        <p:txBody>
          <a:bodyPr>
            <a:normAutofit/>
          </a:bodyPr>
          <a:lstStyle/>
          <a:p>
            <a:r>
              <a:rPr lang="en-CA" b="1" noProof="0">
                <a:solidFill>
                  <a:schemeClr val="accent1"/>
                </a:solidFill>
                <a:latin typeface="+mj-lt"/>
              </a:rPr>
              <a:t>Disclosure of Commercial Support </a:t>
            </a:r>
          </a:p>
        </p:txBody>
      </p:sp>
      <p:sp>
        <p:nvSpPr>
          <p:cNvPr id="13" name="Content Placeholder 12">
            <a:extLst>
              <a:ext uri="{FF2B5EF4-FFF2-40B4-BE49-F238E27FC236}">
                <a16:creationId xmlns:a16="http://schemas.microsoft.com/office/drawing/2014/main" id="{2511D3D2-75C5-0CFA-59F8-800865CD7C51}"/>
              </a:ext>
            </a:extLst>
          </p:cNvPr>
          <p:cNvSpPr>
            <a:spLocks noGrp="1"/>
          </p:cNvSpPr>
          <p:nvPr>
            <p:ph idx="1"/>
          </p:nvPr>
        </p:nvSpPr>
        <p:spPr/>
        <p:txBody>
          <a:bodyPr lIns="0" tIns="45720" rIns="91440" bIns="45720" anchor="t"/>
          <a:lstStyle/>
          <a:p>
            <a:pPr marL="0" indent="0" algn="ctr">
              <a:buNone/>
            </a:pPr>
            <a:endParaRPr lang="en-CA" b="1" noProof="0">
              <a:ea typeface="Roboto"/>
            </a:endParaRPr>
          </a:p>
          <a:p>
            <a:pPr marL="0" indent="0" algn="ctr">
              <a:buNone/>
            </a:pPr>
            <a:r>
              <a:rPr lang="en-CA" b="1" noProof="0">
                <a:ea typeface="Roboto"/>
              </a:rPr>
              <a:t>Financial support for the development of this educational program was provided by </a:t>
            </a:r>
            <a:r>
              <a:rPr lang="en-CA" b="1" noProof="0">
                <a:highlight>
                  <a:srgbClr val="00FFFF"/>
                </a:highlight>
                <a:ea typeface="Roboto"/>
              </a:rPr>
              <a:t>[INCLUDE].</a:t>
            </a:r>
          </a:p>
        </p:txBody>
      </p:sp>
      <p:sp>
        <p:nvSpPr>
          <p:cNvPr id="3" name="Text Placeholder 2">
            <a:extLst>
              <a:ext uri="{FF2B5EF4-FFF2-40B4-BE49-F238E27FC236}">
                <a16:creationId xmlns:a16="http://schemas.microsoft.com/office/drawing/2014/main" id="{7137C93C-C349-2E13-A865-A711D618857F}"/>
              </a:ext>
            </a:extLst>
          </p:cNvPr>
          <p:cNvSpPr>
            <a:spLocks noGrp="1"/>
          </p:cNvSpPr>
          <p:nvPr>
            <p:ph type="body" sz="quarter" idx="16"/>
          </p:nvPr>
        </p:nvSpPr>
        <p:spPr/>
        <p:txBody>
          <a:bodyPr/>
          <a:lstStyle/>
          <a:p>
            <a:endParaRPr lang="fr-CA"/>
          </a:p>
        </p:txBody>
      </p:sp>
      <p:sp>
        <p:nvSpPr>
          <p:cNvPr id="15" name="Content Placeholder 12">
            <a:extLst>
              <a:ext uri="{FF2B5EF4-FFF2-40B4-BE49-F238E27FC236}">
                <a16:creationId xmlns:a16="http://schemas.microsoft.com/office/drawing/2014/main" id="{6D6F57E8-CAAE-9465-8102-50B96E15A3CF}"/>
              </a:ext>
            </a:extLst>
          </p:cNvPr>
          <p:cNvSpPr txBox="1">
            <a:spLocks/>
          </p:cNvSpPr>
          <p:nvPr/>
        </p:nvSpPr>
        <p:spPr>
          <a:xfrm>
            <a:off x="384497" y="2798385"/>
            <a:ext cx="11339256" cy="5047566"/>
          </a:xfrm>
          <a:prstGeom prst="rect">
            <a:avLst/>
          </a:prstGeom>
        </p:spPr>
        <p:txBody>
          <a:bodyPr lIns="0" tIns="45720" rIns="91440" bIns="45720" anchor="t"/>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noProof="0">
                <a:solidFill>
                  <a:schemeClr val="accent3"/>
                </a:solidFill>
              </a:rPr>
              <a:t>Potential conflicts of interest:</a:t>
            </a:r>
          </a:p>
          <a:p>
            <a:pPr marL="287655" indent="-287655">
              <a:buClr>
                <a:srgbClr val="57CFAC"/>
              </a:buClr>
              <a:buFont typeface="Wingdings" panose="05000000000000000000" pitchFamily="2" charset="2"/>
              <a:buChar char="§"/>
            </a:pPr>
            <a:r>
              <a:rPr lang="en-CA" b="1" noProof="0">
                <a:ea typeface="Roboto"/>
              </a:rPr>
              <a:t>SPEAKER NAME </a:t>
            </a:r>
            <a:r>
              <a:rPr lang="en-CA" noProof="0">
                <a:ea typeface="Roboto"/>
              </a:rPr>
              <a:t>received compensation from </a:t>
            </a:r>
            <a:r>
              <a:rPr lang="en-CA" noProof="0">
                <a:highlight>
                  <a:srgbClr val="00FFFF"/>
                </a:highlight>
                <a:ea typeface="Roboto"/>
              </a:rPr>
              <a:t>[include] </a:t>
            </a:r>
            <a:r>
              <a:rPr lang="en-CA" noProof="0">
                <a:ea typeface="Roboto"/>
              </a:rPr>
              <a:t>as an honorarium.</a:t>
            </a:r>
            <a:endParaRPr lang="en-CA" noProof="0">
              <a:ea typeface="Roboto"/>
              <a:cs typeface="Open Sans"/>
            </a:endParaRPr>
          </a:p>
          <a:p>
            <a:pPr marL="287655" indent="-287655">
              <a:buClr>
                <a:srgbClr val="57CFAC"/>
              </a:buClr>
              <a:buFont typeface="Wingdings" panose="05000000000000000000" pitchFamily="2" charset="2"/>
              <a:buChar char="§"/>
            </a:pPr>
            <a:r>
              <a:rPr lang="en-CA" noProof="0">
                <a:ea typeface="Roboto"/>
              </a:rPr>
              <a:t>The members of the Scientific Committee have received compensation from </a:t>
            </a:r>
            <a:r>
              <a:rPr lang="en-CA">
                <a:highlight>
                  <a:srgbClr val="00FFFF"/>
                </a:highlight>
                <a:ea typeface="Roboto"/>
              </a:rPr>
              <a:t>[include].</a:t>
            </a:r>
            <a:endParaRPr lang="en-CA" noProof="0">
              <a:highlight>
                <a:srgbClr val="00FFFF"/>
              </a:highlight>
              <a:ea typeface="Roboto"/>
              <a:cs typeface="Open Sans"/>
            </a:endParaRPr>
          </a:p>
        </p:txBody>
      </p:sp>
    </p:spTree>
    <p:extLst>
      <p:ext uri="{BB962C8B-B14F-4D97-AF65-F5344CB8AC3E}">
        <p14:creationId xmlns:p14="http://schemas.microsoft.com/office/powerpoint/2010/main" val="456589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7CFFA-FD9E-B33E-11C3-61A72DE6B7F0}"/>
            </a:ext>
          </a:extLst>
        </p:cNvPr>
        <p:cNvGrpSpPr/>
        <p:nvPr/>
      </p:nvGrpSpPr>
      <p:grpSpPr>
        <a:xfrm>
          <a:off x="0" y="0"/>
          <a:ext cx="0" cy="0"/>
          <a:chOff x="0" y="0"/>
          <a:chExt cx="0" cy="0"/>
        </a:xfrm>
      </p:grpSpPr>
      <p:sp>
        <p:nvSpPr>
          <p:cNvPr id="2" name="Title 1" hidden="1">
            <a:extLst>
              <a:ext uri="{FF2B5EF4-FFF2-40B4-BE49-F238E27FC236}">
                <a16:creationId xmlns:a16="http://schemas.microsoft.com/office/drawing/2014/main" id="{9F959768-F584-07EB-6705-4BA82C3822F5}"/>
              </a:ext>
            </a:extLst>
          </p:cNvPr>
          <p:cNvSpPr>
            <a:spLocks noGrp="1"/>
          </p:cNvSpPr>
          <p:nvPr>
            <p:ph type="title"/>
          </p:nvPr>
        </p:nvSpPr>
        <p:spPr/>
        <p:txBody>
          <a:bodyPr/>
          <a:lstStyle/>
          <a:p>
            <a:r>
              <a:rPr lang="en-CA" noProof="0"/>
              <a:t>Non-ALS Physicians Are Important Links in Determining Diagnostic Timelines for ALS</a:t>
            </a:r>
          </a:p>
        </p:txBody>
      </p:sp>
      <p:sp>
        <p:nvSpPr>
          <p:cNvPr id="8" name="Text Placeholder 7">
            <a:extLst>
              <a:ext uri="{FF2B5EF4-FFF2-40B4-BE49-F238E27FC236}">
                <a16:creationId xmlns:a16="http://schemas.microsoft.com/office/drawing/2014/main" id="{A71C2723-23BE-E80D-9056-E8E27072D387}"/>
              </a:ext>
            </a:extLst>
          </p:cNvPr>
          <p:cNvSpPr>
            <a:spLocks noGrp="1"/>
          </p:cNvSpPr>
          <p:nvPr>
            <p:ph type="body" sz="quarter" idx="16"/>
          </p:nvPr>
        </p:nvSpPr>
        <p:spPr>
          <a:xfrm>
            <a:off x="339363" y="6640705"/>
            <a:ext cx="11157806" cy="96950"/>
          </a:xfrm>
        </p:spPr>
        <p:txBody>
          <a:bodyPr/>
          <a:lstStyle/>
          <a:p>
            <a:r>
              <a:rPr lang="en-CA" sz="800">
                <a:latin typeface="Open Sans"/>
                <a:ea typeface="Open Sans"/>
                <a:cs typeface="Open Sans"/>
              </a:rPr>
              <a:t>ALS, amyotrophic lateral sclerosis; MND, motor neuron disease; T in a circle indicates that time is required to obtain necessary </a:t>
            </a:r>
            <a:r>
              <a:rPr lang="en-CA" sz="800">
                <a:solidFill>
                  <a:schemeClr val="tx1">
                    <a:lumMod val="85000"/>
                    <a:lumOff val="15000"/>
                  </a:schemeClr>
                </a:solidFill>
                <a:latin typeface="Open Sans"/>
                <a:ea typeface="Open Sans"/>
                <a:cs typeface="Open Sans"/>
              </a:rPr>
              <a:t>appointments</a:t>
            </a:r>
            <a:r>
              <a:rPr lang="en-CA" sz="800">
                <a:latin typeface="Open Sans"/>
                <a:ea typeface="Open Sans"/>
                <a:cs typeface="Open Sans"/>
              </a:rPr>
              <a:t> or test procedures</a:t>
            </a:r>
          </a:p>
          <a:p>
            <a:r>
              <a:rPr lang="en-CA" sz="800">
                <a:solidFill>
                  <a:srgbClr val="000000"/>
                </a:solidFill>
                <a:latin typeface="Open Sans"/>
                <a:ea typeface="Open Sans"/>
                <a:cs typeface="Open Sans"/>
              </a:rPr>
              <a:t>Arrows indicate the many different paths to reach the diagnosis of ALS/MND. Red thick arrows denote less common paths that often derail the expected paths to diagnosis. </a:t>
            </a:r>
            <a:endParaRPr lang="en-CA" sz="800">
              <a:latin typeface="Open Sans"/>
              <a:ea typeface="Open Sans"/>
              <a:cs typeface="Open Sans"/>
            </a:endParaRPr>
          </a:p>
          <a:p>
            <a:r>
              <a:rPr lang="en-CA" sz="800" noProof="0" err="1">
                <a:latin typeface="Open Sans"/>
                <a:ea typeface="Open Sans"/>
                <a:cs typeface="Open Sans"/>
              </a:rPr>
              <a:t>Mitsumoto</a:t>
            </a:r>
            <a:r>
              <a:rPr lang="en-CA" sz="800" noProof="0">
                <a:latin typeface="Open Sans"/>
                <a:ea typeface="Open Sans"/>
                <a:cs typeface="Open Sans"/>
              </a:rPr>
              <a:t> H, et al. Neurology. 2022;99:60-68.</a:t>
            </a:r>
          </a:p>
        </p:txBody>
      </p:sp>
      <p:sp>
        <p:nvSpPr>
          <p:cNvPr id="4" name="Title 1">
            <a:extLst>
              <a:ext uri="{FF2B5EF4-FFF2-40B4-BE49-F238E27FC236}">
                <a16:creationId xmlns:a16="http://schemas.microsoft.com/office/drawing/2014/main" id="{D7CCC48A-7F2C-B932-296E-F72029D7313B}"/>
              </a:ext>
            </a:extLst>
          </p:cNvPr>
          <p:cNvSpPr txBox="1">
            <a:spLocks/>
          </p:cNvSpPr>
          <p:nvPr/>
        </p:nvSpPr>
        <p:spPr>
          <a:xfrm>
            <a:off x="360000" y="360000"/>
            <a:ext cx="10204546" cy="867930"/>
          </a:xfrm>
          <a:prstGeom prst="rect">
            <a:avLst/>
          </a:prstGeom>
        </p:spPr>
        <p:txBody>
          <a:bodyPr vert="horz"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chemeClr val="accent1"/>
                </a:solidFill>
              </a:rPr>
              <a:t>Non-ALS/MND Clinicians Are Important Links in Determining Diagnostic Timelines for ALS/MND</a:t>
            </a:r>
          </a:p>
        </p:txBody>
      </p:sp>
      <p:sp>
        <p:nvSpPr>
          <p:cNvPr id="30" name="Oval 29">
            <a:extLst>
              <a:ext uri="{FF2B5EF4-FFF2-40B4-BE49-F238E27FC236}">
                <a16:creationId xmlns:a16="http://schemas.microsoft.com/office/drawing/2014/main" id="{1C80DFF5-5520-259D-9B0E-A7CF9F66D12D}"/>
              </a:ext>
            </a:extLst>
          </p:cNvPr>
          <p:cNvSpPr/>
          <p:nvPr/>
        </p:nvSpPr>
        <p:spPr>
          <a:xfrm>
            <a:off x="6549232" y="5444924"/>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1" name="Oval 30">
            <a:extLst>
              <a:ext uri="{FF2B5EF4-FFF2-40B4-BE49-F238E27FC236}">
                <a16:creationId xmlns:a16="http://schemas.microsoft.com/office/drawing/2014/main" id="{8414342D-FD32-5010-C069-0015F57273C6}"/>
              </a:ext>
            </a:extLst>
          </p:cNvPr>
          <p:cNvSpPr/>
          <p:nvPr/>
        </p:nvSpPr>
        <p:spPr>
          <a:xfrm>
            <a:off x="7895432" y="44828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2" name="Oval 31">
            <a:extLst>
              <a:ext uri="{FF2B5EF4-FFF2-40B4-BE49-F238E27FC236}">
                <a16:creationId xmlns:a16="http://schemas.microsoft.com/office/drawing/2014/main" id="{6710CFE0-583A-2596-C09F-5D884C541337}"/>
              </a:ext>
            </a:extLst>
          </p:cNvPr>
          <p:cNvSpPr/>
          <p:nvPr/>
        </p:nvSpPr>
        <p:spPr>
          <a:xfrm>
            <a:off x="6679407" y="44257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3" name="Oval 32">
            <a:extLst>
              <a:ext uri="{FF2B5EF4-FFF2-40B4-BE49-F238E27FC236}">
                <a16:creationId xmlns:a16="http://schemas.microsoft.com/office/drawing/2014/main" id="{1A0187F4-CB79-4629-44E6-CD5621C6CFC2}"/>
              </a:ext>
            </a:extLst>
          </p:cNvPr>
          <p:cNvSpPr/>
          <p:nvPr/>
        </p:nvSpPr>
        <p:spPr>
          <a:xfrm>
            <a:off x="6781007" y="35303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4" name="Oval 33">
            <a:extLst>
              <a:ext uri="{FF2B5EF4-FFF2-40B4-BE49-F238E27FC236}">
                <a16:creationId xmlns:a16="http://schemas.microsoft.com/office/drawing/2014/main" id="{11307F2E-251D-54AD-9257-6B09E8C2FD96}"/>
              </a:ext>
            </a:extLst>
          </p:cNvPr>
          <p:cNvSpPr/>
          <p:nvPr/>
        </p:nvSpPr>
        <p:spPr>
          <a:xfrm>
            <a:off x="8743157" y="39558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5" name="Oval 34">
            <a:extLst>
              <a:ext uri="{FF2B5EF4-FFF2-40B4-BE49-F238E27FC236}">
                <a16:creationId xmlns:a16="http://schemas.microsoft.com/office/drawing/2014/main" id="{E924C3D9-1319-A6B4-B3AB-0EA55D01AECE}"/>
              </a:ext>
            </a:extLst>
          </p:cNvPr>
          <p:cNvSpPr/>
          <p:nvPr/>
        </p:nvSpPr>
        <p:spPr>
          <a:xfrm>
            <a:off x="8863807" y="35430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6" name="Oval 35">
            <a:extLst>
              <a:ext uri="{FF2B5EF4-FFF2-40B4-BE49-F238E27FC236}">
                <a16:creationId xmlns:a16="http://schemas.microsoft.com/office/drawing/2014/main" id="{9711F4EB-859C-0C9F-8410-3CCBE7F3F5DF}"/>
              </a:ext>
            </a:extLst>
          </p:cNvPr>
          <p:cNvSpPr/>
          <p:nvPr/>
        </p:nvSpPr>
        <p:spPr>
          <a:xfrm>
            <a:off x="8952707" y="32319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7" name="Oval 36">
            <a:extLst>
              <a:ext uri="{FF2B5EF4-FFF2-40B4-BE49-F238E27FC236}">
                <a16:creationId xmlns:a16="http://schemas.microsoft.com/office/drawing/2014/main" id="{96A09A94-E838-BC89-F29B-427365D8D310}"/>
              </a:ext>
            </a:extLst>
          </p:cNvPr>
          <p:cNvSpPr/>
          <p:nvPr/>
        </p:nvSpPr>
        <p:spPr>
          <a:xfrm>
            <a:off x="6031707" y="27810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8" name="Oval 37">
            <a:extLst>
              <a:ext uri="{FF2B5EF4-FFF2-40B4-BE49-F238E27FC236}">
                <a16:creationId xmlns:a16="http://schemas.microsoft.com/office/drawing/2014/main" id="{238760FA-7CED-9CBB-5DD7-8E5A5BBBC0E4}"/>
              </a:ext>
            </a:extLst>
          </p:cNvPr>
          <p:cNvSpPr/>
          <p:nvPr/>
        </p:nvSpPr>
        <p:spPr>
          <a:xfrm>
            <a:off x="5460207" y="39621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9" name="Oval 38">
            <a:extLst>
              <a:ext uri="{FF2B5EF4-FFF2-40B4-BE49-F238E27FC236}">
                <a16:creationId xmlns:a16="http://schemas.microsoft.com/office/drawing/2014/main" id="{1583F843-FD55-34A7-7AEB-B945F1B490AC}"/>
              </a:ext>
            </a:extLst>
          </p:cNvPr>
          <p:cNvSpPr/>
          <p:nvPr/>
        </p:nvSpPr>
        <p:spPr>
          <a:xfrm>
            <a:off x="4717257" y="33144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0" name="Oval 39">
            <a:extLst>
              <a:ext uri="{FF2B5EF4-FFF2-40B4-BE49-F238E27FC236}">
                <a16:creationId xmlns:a16="http://schemas.microsoft.com/office/drawing/2014/main" id="{7ECE99E3-FEE2-9DBA-3AB8-C08B88E9F1B0}"/>
              </a:ext>
            </a:extLst>
          </p:cNvPr>
          <p:cNvSpPr/>
          <p:nvPr/>
        </p:nvSpPr>
        <p:spPr>
          <a:xfrm>
            <a:off x="4571207" y="40764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1" name="Oval 40">
            <a:extLst>
              <a:ext uri="{FF2B5EF4-FFF2-40B4-BE49-F238E27FC236}">
                <a16:creationId xmlns:a16="http://schemas.microsoft.com/office/drawing/2014/main" id="{4AA8685C-7079-BA44-E99C-10058118E2F0}"/>
              </a:ext>
            </a:extLst>
          </p:cNvPr>
          <p:cNvSpPr/>
          <p:nvPr/>
        </p:nvSpPr>
        <p:spPr>
          <a:xfrm>
            <a:off x="3421857" y="43749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2" name="Oval 41">
            <a:extLst>
              <a:ext uri="{FF2B5EF4-FFF2-40B4-BE49-F238E27FC236}">
                <a16:creationId xmlns:a16="http://schemas.microsoft.com/office/drawing/2014/main" id="{FE0F34D9-1B67-4917-5528-DEBA78C21B00}"/>
              </a:ext>
            </a:extLst>
          </p:cNvPr>
          <p:cNvSpPr/>
          <p:nvPr/>
        </p:nvSpPr>
        <p:spPr>
          <a:xfrm>
            <a:off x="4152107" y="49273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3" name="Oval 42">
            <a:extLst>
              <a:ext uri="{FF2B5EF4-FFF2-40B4-BE49-F238E27FC236}">
                <a16:creationId xmlns:a16="http://schemas.microsoft.com/office/drawing/2014/main" id="{3A8181D7-496C-BE11-7854-924C1A8163B0}"/>
              </a:ext>
            </a:extLst>
          </p:cNvPr>
          <p:cNvSpPr/>
          <p:nvPr/>
        </p:nvSpPr>
        <p:spPr>
          <a:xfrm>
            <a:off x="4475957" y="52575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4" name="Oval 43">
            <a:extLst>
              <a:ext uri="{FF2B5EF4-FFF2-40B4-BE49-F238E27FC236}">
                <a16:creationId xmlns:a16="http://schemas.microsoft.com/office/drawing/2014/main" id="{7E1DB7C8-8741-CFC2-42FE-C4676F755BA8}"/>
              </a:ext>
            </a:extLst>
          </p:cNvPr>
          <p:cNvSpPr/>
          <p:nvPr/>
        </p:nvSpPr>
        <p:spPr>
          <a:xfrm>
            <a:off x="3917157" y="57719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5" name="Oval 44">
            <a:extLst>
              <a:ext uri="{FF2B5EF4-FFF2-40B4-BE49-F238E27FC236}">
                <a16:creationId xmlns:a16="http://schemas.microsoft.com/office/drawing/2014/main" id="{B6E86227-6621-CC28-7910-9F8ED8B97226}"/>
              </a:ext>
            </a:extLst>
          </p:cNvPr>
          <p:cNvSpPr/>
          <p:nvPr/>
        </p:nvSpPr>
        <p:spPr>
          <a:xfrm>
            <a:off x="3174207" y="54861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6" name="Oval 45">
            <a:extLst>
              <a:ext uri="{FF2B5EF4-FFF2-40B4-BE49-F238E27FC236}">
                <a16:creationId xmlns:a16="http://schemas.microsoft.com/office/drawing/2014/main" id="{2C274817-D06E-EBA9-3C0A-39DDB2095FD7}"/>
              </a:ext>
            </a:extLst>
          </p:cNvPr>
          <p:cNvSpPr/>
          <p:nvPr/>
        </p:nvSpPr>
        <p:spPr>
          <a:xfrm>
            <a:off x="3066257" y="60005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7" name="Oval 46">
            <a:extLst>
              <a:ext uri="{FF2B5EF4-FFF2-40B4-BE49-F238E27FC236}">
                <a16:creationId xmlns:a16="http://schemas.microsoft.com/office/drawing/2014/main" id="{035B0AE1-B143-0FE7-3684-15A661FD2141}"/>
              </a:ext>
            </a:extLst>
          </p:cNvPr>
          <p:cNvSpPr/>
          <p:nvPr/>
        </p:nvSpPr>
        <p:spPr>
          <a:xfrm>
            <a:off x="2443957" y="42860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8" name="Oval 47">
            <a:extLst>
              <a:ext uri="{FF2B5EF4-FFF2-40B4-BE49-F238E27FC236}">
                <a16:creationId xmlns:a16="http://schemas.microsoft.com/office/drawing/2014/main" id="{46BEBE08-D0B1-126F-C811-B45E197C472D}"/>
              </a:ext>
            </a:extLst>
          </p:cNvPr>
          <p:cNvSpPr/>
          <p:nvPr/>
        </p:nvSpPr>
        <p:spPr>
          <a:xfrm>
            <a:off x="2647157" y="36129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9" name="Oval 48">
            <a:extLst>
              <a:ext uri="{FF2B5EF4-FFF2-40B4-BE49-F238E27FC236}">
                <a16:creationId xmlns:a16="http://schemas.microsoft.com/office/drawing/2014/main" id="{AA9EB0AF-BE52-1CFC-3E2E-815D6E5341D7}"/>
              </a:ext>
            </a:extLst>
          </p:cNvPr>
          <p:cNvSpPr/>
          <p:nvPr/>
        </p:nvSpPr>
        <p:spPr>
          <a:xfrm>
            <a:off x="2666207" y="27302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50" name="Oval 49">
            <a:extLst>
              <a:ext uri="{FF2B5EF4-FFF2-40B4-BE49-F238E27FC236}">
                <a16:creationId xmlns:a16="http://schemas.microsoft.com/office/drawing/2014/main" id="{282F09DE-334D-0AE5-ABEA-DB15B6B53BCA}"/>
              </a:ext>
            </a:extLst>
          </p:cNvPr>
          <p:cNvSpPr/>
          <p:nvPr/>
        </p:nvSpPr>
        <p:spPr>
          <a:xfrm>
            <a:off x="4533107" y="23746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cxnSp>
        <p:nvCxnSpPr>
          <p:cNvPr id="52" name="Straight Connector 51">
            <a:extLst>
              <a:ext uri="{FF2B5EF4-FFF2-40B4-BE49-F238E27FC236}">
                <a16:creationId xmlns:a16="http://schemas.microsoft.com/office/drawing/2014/main" id="{51E6F103-F786-BBA2-59D7-DDE3E827ECDB}"/>
              </a:ext>
            </a:extLst>
          </p:cNvPr>
          <p:cNvCxnSpPr>
            <a:stCxn id="9" idx="3"/>
          </p:cNvCxnSpPr>
          <p:nvPr/>
        </p:nvCxnSpPr>
        <p:spPr>
          <a:xfrm>
            <a:off x="2336800" y="1817688"/>
            <a:ext cx="5473700" cy="0"/>
          </a:xfrm>
          <a:prstGeom prst="line">
            <a:avLst/>
          </a:prstGeom>
          <a:ln w="22225">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53" name="Rectangle: Rounded Corners 52">
            <a:extLst>
              <a:ext uri="{FF2B5EF4-FFF2-40B4-BE49-F238E27FC236}">
                <a16:creationId xmlns:a16="http://schemas.microsoft.com/office/drawing/2014/main" id="{19FAFB45-FC44-0918-257D-73FE531217B1}"/>
              </a:ext>
            </a:extLst>
          </p:cNvPr>
          <p:cNvSpPr/>
          <p:nvPr/>
        </p:nvSpPr>
        <p:spPr>
          <a:xfrm>
            <a:off x="4617958" y="1664070"/>
            <a:ext cx="1035050" cy="3433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200" b="1" noProof="0">
                <a:solidFill>
                  <a:schemeClr val="tx1"/>
                </a:solidFill>
                <a:latin typeface="Arial" panose="020B0604020202020204" pitchFamily="34" charset="0"/>
                <a:cs typeface="Arial" panose="020B0604020202020204" pitchFamily="34" charset="0"/>
              </a:rPr>
              <a:t>~</a:t>
            </a:r>
            <a:r>
              <a:rPr lang="en-CA" sz="1200" b="1" noProof="0">
                <a:solidFill>
                  <a:schemeClr val="tx1"/>
                </a:solidFill>
              </a:rPr>
              <a:t>12 months</a:t>
            </a:r>
          </a:p>
        </p:txBody>
      </p:sp>
      <p:cxnSp>
        <p:nvCxnSpPr>
          <p:cNvPr id="54" name="Straight Connector 53">
            <a:extLst>
              <a:ext uri="{FF2B5EF4-FFF2-40B4-BE49-F238E27FC236}">
                <a16:creationId xmlns:a16="http://schemas.microsoft.com/office/drawing/2014/main" id="{864130A2-C544-1292-326E-404B63B3AD21}"/>
              </a:ext>
            </a:extLst>
          </p:cNvPr>
          <p:cNvCxnSpPr>
            <a:cxnSpLocks/>
          </p:cNvCxnSpPr>
          <p:nvPr/>
        </p:nvCxnSpPr>
        <p:spPr>
          <a:xfrm flipV="1">
            <a:off x="8235950" y="2007413"/>
            <a:ext cx="0" cy="1196364"/>
          </a:xfrm>
          <a:prstGeom prst="line">
            <a:avLst/>
          </a:prstGeom>
          <a:ln w="22225">
            <a:solidFill>
              <a:schemeClr val="accent4">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FDCCD453-34D0-03ED-1F12-43EE7A3CDE4E}"/>
              </a:ext>
            </a:extLst>
          </p:cNvPr>
          <p:cNvCxnSpPr/>
          <p:nvPr/>
        </p:nvCxnSpPr>
        <p:spPr>
          <a:xfrm flipV="1">
            <a:off x="6085682" y="3832347"/>
            <a:ext cx="1606550" cy="1686119"/>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1F1F3BA4-94CA-7434-D03A-482AC02C4296}"/>
              </a:ext>
            </a:extLst>
          </p:cNvPr>
          <p:cNvCxnSpPr>
            <a:cxnSpLocks/>
          </p:cNvCxnSpPr>
          <p:nvPr/>
        </p:nvCxnSpPr>
        <p:spPr>
          <a:xfrm flipV="1">
            <a:off x="7702550" y="3843774"/>
            <a:ext cx="165893" cy="1447649"/>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939661E4-E4B2-E56D-EF73-161C51D8DA56}"/>
              </a:ext>
            </a:extLst>
          </p:cNvPr>
          <p:cNvCxnSpPr>
            <a:cxnSpLocks/>
          </p:cNvCxnSpPr>
          <p:nvPr/>
        </p:nvCxnSpPr>
        <p:spPr>
          <a:xfrm flipH="1">
            <a:off x="8118475" y="3803276"/>
            <a:ext cx="231775" cy="1432284"/>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C168C504-6C73-8A3C-BBFC-71CD5B3FA8AE}"/>
              </a:ext>
            </a:extLst>
          </p:cNvPr>
          <p:cNvCxnSpPr>
            <a:cxnSpLocks/>
          </p:cNvCxnSpPr>
          <p:nvPr/>
        </p:nvCxnSpPr>
        <p:spPr>
          <a:xfrm flipV="1">
            <a:off x="6172200" y="5299341"/>
            <a:ext cx="1350168" cy="206701"/>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C092C428-1C88-86B3-8387-4BD16D2EDDB3}"/>
              </a:ext>
            </a:extLst>
          </p:cNvPr>
          <p:cNvCxnSpPr>
            <a:cxnSpLocks/>
          </p:cNvCxnSpPr>
          <p:nvPr/>
        </p:nvCxnSpPr>
        <p:spPr>
          <a:xfrm flipH="1">
            <a:off x="6141164" y="5506042"/>
            <a:ext cx="1504236" cy="307328"/>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1D03270F-16CD-EA5B-CC04-F9F643D5128F}"/>
              </a:ext>
            </a:extLst>
          </p:cNvPr>
          <p:cNvCxnSpPr>
            <a:cxnSpLocks/>
          </p:cNvCxnSpPr>
          <p:nvPr/>
        </p:nvCxnSpPr>
        <p:spPr>
          <a:xfrm>
            <a:off x="4261802" y="3822326"/>
            <a:ext cx="985680" cy="500970"/>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FE742C3B-813A-7AA2-4B76-E1D779A7BD6D}"/>
              </a:ext>
            </a:extLst>
          </p:cNvPr>
          <p:cNvCxnSpPr>
            <a:cxnSpLocks/>
          </p:cNvCxnSpPr>
          <p:nvPr/>
        </p:nvCxnSpPr>
        <p:spPr>
          <a:xfrm flipV="1">
            <a:off x="3872865" y="4837383"/>
            <a:ext cx="663575" cy="148300"/>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68EB8577-F88B-8AFD-4A07-AD81C48DAE00}"/>
              </a:ext>
            </a:extLst>
          </p:cNvPr>
          <p:cNvCxnSpPr>
            <a:cxnSpLocks/>
          </p:cNvCxnSpPr>
          <p:nvPr/>
        </p:nvCxnSpPr>
        <p:spPr>
          <a:xfrm flipH="1">
            <a:off x="3942894" y="5055502"/>
            <a:ext cx="734397" cy="214624"/>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235F0D8F-D4D2-81AE-52E6-52F4328DE766}"/>
              </a:ext>
            </a:extLst>
          </p:cNvPr>
          <p:cNvCxnSpPr>
            <a:cxnSpLocks/>
          </p:cNvCxnSpPr>
          <p:nvPr/>
        </p:nvCxnSpPr>
        <p:spPr>
          <a:xfrm>
            <a:off x="2355850" y="3451226"/>
            <a:ext cx="818992" cy="205320"/>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a:extLst>
              <a:ext uri="{FF2B5EF4-FFF2-40B4-BE49-F238E27FC236}">
                <a16:creationId xmlns:a16="http://schemas.microsoft.com/office/drawing/2014/main" id="{77F79AE5-B054-AC5B-AB00-B9BEEF288AAA}"/>
              </a:ext>
            </a:extLst>
          </p:cNvPr>
          <p:cNvCxnSpPr>
            <a:cxnSpLocks/>
          </p:cNvCxnSpPr>
          <p:nvPr/>
        </p:nvCxnSpPr>
        <p:spPr>
          <a:xfrm flipH="1">
            <a:off x="3247628" y="3982813"/>
            <a:ext cx="200422" cy="823832"/>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552D1F93-2696-41D1-5387-A55E9BF8DB2F}"/>
              </a:ext>
            </a:extLst>
          </p:cNvPr>
          <p:cNvCxnSpPr>
            <a:cxnSpLocks/>
          </p:cNvCxnSpPr>
          <p:nvPr/>
        </p:nvCxnSpPr>
        <p:spPr>
          <a:xfrm flipV="1">
            <a:off x="3642677" y="4006407"/>
            <a:ext cx="224473" cy="890087"/>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65E97136-6254-51A6-A232-B58BD01120FA}"/>
              </a:ext>
            </a:extLst>
          </p:cNvPr>
          <p:cNvCxnSpPr>
            <a:cxnSpLocks/>
          </p:cNvCxnSpPr>
          <p:nvPr/>
        </p:nvCxnSpPr>
        <p:spPr>
          <a:xfrm flipH="1" flipV="1">
            <a:off x="4133850" y="4022344"/>
            <a:ext cx="1122193" cy="614724"/>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a:extLst>
              <a:ext uri="{FF2B5EF4-FFF2-40B4-BE49-F238E27FC236}">
                <a16:creationId xmlns:a16="http://schemas.microsoft.com/office/drawing/2014/main" id="{19AFE754-8132-90A1-47F5-EF47576BDD4E}"/>
              </a:ext>
            </a:extLst>
          </p:cNvPr>
          <p:cNvCxnSpPr>
            <a:cxnSpLocks/>
          </p:cNvCxnSpPr>
          <p:nvPr/>
        </p:nvCxnSpPr>
        <p:spPr>
          <a:xfrm>
            <a:off x="3867150" y="5355742"/>
            <a:ext cx="1079342" cy="282004"/>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F3EF8341-ABB8-3E17-5CCD-014E6E0674D4}"/>
              </a:ext>
            </a:extLst>
          </p:cNvPr>
          <p:cNvCxnSpPr>
            <a:cxnSpLocks/>
          </p:cNvCxnSpPr>
          <p:nvPr/>
        </p:nvCxnSpPr>
        <p:spPr>
          <a:xfrm flipV="1">
            <a:off x="2266951" y="2726906"/>
            <a:ext cx="957421" cy="587593"/>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Straight Arrow Connector 102">
            <a:extLst>
              <a:ext uri="{FF2B5EF4-FFF2-40B4-BE49-F238E27FC236}">
                <a16:creationId xmlns:a16="http://schemas.microsoft.com/office/drawing/2014/main" id="{18A66F56-CDF8-214A-C3E4-BD3E86959EE1}"/>
              </a:ext>
            </a:extLst>
          </p:cNvPr>
          <p:cNvCxnSpPr>
            <a:cxnSpLocks/>
          </p:cNvCxnSpPr>
          <p:nvPr/>
        </p:nvCxnSpPr>
        <p:spPr>
          <a:xfrm>
            <a:off x="4192747" y="2758672"/>
            <a:ext cx="3397885" cy="471154"/>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5587DC72-720B-0F44-52F0-FEB2E47B0644}"/>
              </a:ext>
            </a:extLst>
          </p:cNvPr>
          <p:cNvCxnSpPr>
            <a:cxnSpLocks/>
            <a:stCxn id="19" idx="3"/>
          </p:cNvCxnSpPr>
          <p:nvPr/>
        </p:nvCxnSpPr>
        <p:spPr>
          <a:xfrm>
            <a:off x="6400800" y="3441701"/>
            <a:ext cx="1212692" cy="106260"/>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C1A92F89-7B69-DDF3-5743-24B2639B8776}"/>
              </a:ext>
            </a:extLst>
          </p:cNvPr>
          <p:cNvCxnSpPr>
            <a:cxnSpLocks/>
          </p:cNvCxnSpPr>
          <p:nvPr/>
        </p:nvCxnSpPr>
        <p:spPr>
          <a:xfrm flipV="1">
            <a:off x="4279900" y="3511766"/>
            <a:ext cx="933292" cy="142854"/>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B1050763-EB05-9758-DD66-CF877B5ABD21}"/>
              </a:ext>
            </a:extLst>
          </p:cNvPr>
          <p:cNvCxnSpPr>
            <a:cxnSpLocks/>
          </p:cNvCxnSpPr>
          <p:nvPr/>
        </p:nvCxnSpPr>
        <p:spPr>
          <a:xfrm flipH="1">
            <a:off x="5355420" y="3648109"/>
            <a:ext cx="112009" cy="670483"/>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2" name="Straight Arrow Connector 111">
            <a:extLst>
              <a:ext uri="{FF2B5EF4-FFF2-40B4-BE49-F238E27FC236}">
                <a16:creationId xmlns:a16="http://schemas.microsoft.com/office/drawing/2014/main" id="{B6ECBA91-72F9-5B11-4FA0-15960FC50CBA}"/>
              </a:ext>
            </a:extLst>
          </p:cNvPr>
          <p:cNvCxnSpPr>
            <a:cxnSpLocks/>
          </p:cNvCxnSpPr>
          <p:nvPr/>
        </p:nvCxnSpPr>
        <p:spPr>
          <a:xfrm flipV="1">
            <a:off x="5657692" y="3724555"/>
            <a:ext cx="171608" cy="677994"/>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6" name="Straight Arrow Connector 115">
            <a:extLst>
              <a:ext uri="{FF2B5EF4-FFF2-40B4-BE49-F238E27FC236}">
                <a16:creationId xmlns:a16="http://schemas.microsoft.com/office/drawing/2014/main" id="{43BB3600-97E2-C8CF-E79B-211EDE917760}"/>
              </a:ext>
            </a:extLst>
          </p:cNvPr>
          <p:cNvCxnSpPr>
            <a:cxnSpLocks/>
          </p:cNvCxnSpPr>
          <p:nvPr/>
        </p:nvCxnSpPr>
        <p:spPr>
          <a:xfrm flipV="1">
            <a:off x="4240371" y="2240560"/>
            <a:ext cx="678339" cy="225907"/>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B015BADC-E88A-4A0D-97BE-862D5DEB8C5A}"/>
              </a:ext>
            </a:extLst>
          </p:cNvPr>
          <p:cNvCxnSpPr>
            <a:cxnSpLocks/>
          </p:cNvCxnSpPr>
          <p:nvPr/>
        </p:nvCxnSpPr>
        <p:spPr>
          <a:xfrm flipH="1">
            <a:off x="4465785" y="2442143"/>
            <a:ext cx="669698" cy="302919"/>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0" name="Straight Arrow Connector 119">
            <a:extLst>
              <a:ext uri="{FF2B5EF4-FFF2-40B4-BE49-F238E27FC236}">
                <a16:creationId xmlns:a16="http://schemas.microsoft.com/office/drawing/2014/main" id="{89AA599C-3FFC-89B6-5ABC-E6A25721AF99}"/>
              </a:ext>
            </a:extLst>
          </p:cNvPr>
          <p:cNvCxnSpPr>
            <a:cxnSpLocks/>
          </p:cNvCxnSpPr>
          <p:nvPr/>
        </p:nvCxnSpPr>
        <p:spPr>
          <a:xfrm>
            <a:off x="2244725" y="3658877"/>
            <a:ext cx="766287" cy="1171149"/>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2" name="Straight Arrow Connector 121">
            <a:extLst>
              <a:ext uri="{FF2B5EF4-FFF2-40B4-BE49-F238E27FC236}">
                <a16:creationId xmlns:a16="http://schemas.microsoft.com/office/drawing/2014/main" id="{C07A72D7-5F70-662E-A110-B6FFBD62BD9A}"/>
              </a:ext>
            </a:extLst>
          </p:cNvPr>
          <p:cNvCxnSpPr>
            <a:cxnSpLocks/>
          </p:cNvCxnSpPr>
          <p:nvPr/>
        </p:nvCxnSpPr>
        <p:spPr>
          <a:xfrm flipH="1">
            <a:off x="2918739" y="5250495"/>
            <a:ext cx="337144" cy="462763"/>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5" name="Straight Arrow Connector 124">
            <a:extLst>
              <a:ext uri="{FF2B5EF4-FFF2-40B4-BE49-F238E27FC236}">
                <a16:creationId xmlns:a16="http://schemas.microsoft.com/office/drawing/2014/main" id="{839AF7AE-8C34-1BCD-CE17-4D3A65B14ACD}"/>
              </a:ext>
            </a:extLst>
          </p:cNvPr>
          <p:cNvCxnSpPr>
            <a:cxnSpLocks/>
          </p:cNvCxnSpPr>
          <p:nvPr/>
        </p:nvCxnSpPr>
        <p:spPr>
          <a:xfrm flipV="1">
            <a:off x="2807406" y="5734815"/>
            <a:ext cx="2158294" cy="69181"/>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9" name="Straight Arrow Connector 128">
            <a:extLst>
              <a:ext uri="{FF2B5EF4-FFF2-40B4-BE49-F238E27FC236}">
                <a16:creationId xmlns:a16="http://schemas.microsoft.com/office/drawing/2014/main" id="{F9EB353B-8E2F-FD4B-A3F6-391B5158777D}"/>
              </a:ext>
            </a:extLst>
          </p:cNvPr>
          <p:cNvCxnSpPr>
            <a:cxnSpLocks/>
          </p:cNvCxnSpPr>
          <p:nvPr/>
        </p:nvCxnSpPr>
        <p:spPr>
          <a:xfrm>
            <a:off x="2656443" y="5873940"/>
            <a:ext cx="882412" cy="161865"/>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1" name="Straight Arrow Connector 130">
            <a:extLst>
              <a:ext uri="{FF2B5EF4-FFF2-40B4-BE49-F238E27FC236}">
                <a16:creationId xmlns:a16="http://schemas.microsoft.com/office/drawing/2014/main" id="{0F91C0EA-1964-9790-5C9F-FD6AF9C6C127}"/>
              </a:ext>
            </a:extLst>
          </p:cNvPr>
          <p:cNvCxnSpPr>
            <a:cxnSpLocks/>
          </p:cNvCxnSpPr>
          <p:nvPr/>
        </p:nvCxnSpPr>
        <p:spPr>
          <a:xfrm flipH="1" flipV="1">
            <a:off x="2892069" y="6221893"/>
            <a:ext cx="710466" cy="126940"/>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CC60870B-D6DD-8187-29F7-7405AD1FDC02}"/>
              </a:ext>
            </a:extLst>
          </p:cNvPr>
          <p:cNvCxnSpPr>
            <a:cxnSpLocks/>
            <a:stCxn id="9" idx="2"/>
            <a:endCxn id="21" idx="0"/>
          </p:cNvCxnSpPr>
          <p:nvPr/>
        </p:nvCxnSpPr>
        <p:spPr>
          <a:xfrm>
            <a:off x="1689100" y="2108201"/>
            <a:ext cx="0" cy="971550"/>
          </a:xfrm>
          <a:prstGeom prst="straightConnector1">
            <a:avLst/>
          </a:prstGeom>
          <a:ln w="25400">
            <a:solidFill>
              <a:schemeClr val="accent3"/>
            </a:solidFill>
            <a:prstDash val="sysDash"/>
            <a:tailEnd type="triangle"/>
          </a:ln>
        </p:spPr>
        <p:style>
          <a:lnRef idx="2">
            <a:schemeClr val="accent1"/>
          </a:lnRef>
          <a:fillRef idx="0">
            <a:schemeClr val="accent1"/>
          </a:fillRef>
          <a:effectRef idx="1">
            <a:schemeClr val="accent1"/>
          </a:effectRef>
          <a:fontRef idx="minor">
            <a:schemeClr val="tx1"/>
          </a:fontRef>
        </p:style>
      </p:cxnSp>
      <p:grpSp>
        <p:nvGrpSpPr>
          <p:cNvPr id="136" name="Group 135">
            <a:extLst>
              <a:ext uri="{FF2B5EF4-FFF2-40B4-BE49-F238E27FC236}">
                <a16:creationId xmlns:a16="http://schemas.microsoft.com/office/drawing/2014/main" id="{D033399A-B920-956B-890A-D8531C15D197}"/>
              </a:ext>
            </a:extLst>
          </p:cNvPr>
          <p:cNvGrpSpPr/>
          <p:nvPr/>
        </p:nvGrpSpPr>
        <p:grpSpPr>
          <a:xfrm>
            <a:off x="1041400" y="1527175"/>
            <a:ext cx="9713036" cy="4863592"/>
            <a:chOff x="1041400" y="1536700"/>
            <a:chExt cx="9713036" cy="4863592"/>
          </a:xfrm>
        </p:grpSpPr>
        <p:sp>
          <p:nvSpPr>
            <p:cNvPr id="9" name="Rectangle: Rounded Corners 8">
              <a:extLst>
                <a:ext uri="{FF2B5EF4-FFF2-40B4-BE49-F238E27FC236}">
                  <a16:creationId xmlns:a16="http://schemas.microsoft.com/office/drawing/2014/main" id="{43453BDF-7EF7-5E7F-8D26-66FFF69B58AD}"/>
                </a:ext>
              </a:extLst>
            </p:cNvPr>
            <p:cNvSpPr/>
            <p:nvPr/>
          </p:nvSpPr>
          <p:spPr>
            <a:xfrm>
              <a:off x="1041400" y="1536700"/>
              <a:ext cx="1295400" cy="5810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CA" sz="1400" noProof="0"/>
                <a:t>Symptom onset</a:t>
              </a:r>
            </a:p>
          </p:txBody>
        </p:sp>
        <p:sp>
          <p:nvSpPr>
            <p:cNvPr id="10" name="Rectangle: Rounded Corners 9">
              <a:extLst>
                <a:ext uri="{FF2B5EF4-FFF2-40B4-BE49-F238E27FC236}">
                  <a16:creationId xmlns:a16="http://schemas.microsoft.com/office/drawing/2014/main" id="{E7D23F75-D1F9-00C5-CC07-82C9B2242A12}"/>
                </a:ext>
              </a:extLst>
            </p:cNvPr>
            <p:cNvSpPr/>
            <p:nvPr/>
          </p:nvSpPr>
          <p:spPr>
            <a:xfrm>
              <a:off x="7645400" y="1536700"/>
              <a:ext cx="1181100" cy="5810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CA" sz="1400" noProof="0"/>
                <a:t>ALS/MND diagnosis</a:t>
              </a:r>
            </a:p>
          </p:txBody>
        </p:sp>
        <p:sp>
          <p:nvSpPr>
            <p:cNvPr id="11" name="Rectangle: Rounded Corners 10">
              <a:extLst>
                <a:ext uri="{FF2B5EF4-FFF2-40B4-BE49-F238E27FC236}">
                  <a16:creationId xmlns:a16="http://schemas.microsoft.com/office/drawing/2014/main" id="{13F849B8-C89C-2231-457C-06E015486288}"/>
                </a:ext>
              </a:extLst>
            </p:cNvPr>
            <p:cNvSpPr/>
            <p:nvPr/>
          </p:nvSpPr>
          <p:spPr>
            <a:xfrm>
              <a:off x="9232899" y="2260600"/>
              <a:ext cx="1521533" cy="58102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CA" sz="1400" noProof="0"/>
                <a:t>ALS/MND drugs</a:t>
              </a:r>
            </a:p>
          </p:txBody>
        </p:sp>
        <p:sp>
          <p:nvSpPr>
            <p:cNvPr id="12" name="Rectangle: Rounded Corners 11">
              <a:extLst>
                <a:ext uri="{FF2B5EF4-FFF2-40B4-BE49-F238E27FC236}">
                  <a16:creationId xmlns:a16="http://schemas.microsoft.com/office/drawing/2014/main" id="{5D43DAD3-F5BB-7421-24DB-2DF0773A3FFB}"/>
                </a:ext>
              </a:extLst>
            </p:cNvPr>
            <p:cNvSpPr/>
            <p:nvPr/>
          </p:nvSpPr>
          <p:spPr>
            <a:xfrm>
              <a:off x="9232900" y="3289300"/>
              <a:ext cx="1521536" cy="58102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CA" sz="1400" noProof="0"/>
                <a:t>Multidisciplinary clinic</a:t>
              </a:r>
            </a:p>
          </p:txBody>
        </p:sp>
        <p:sp>
          <p:nvSpPr>
            <p:cNvPr id="13" name="Rectangle: Rounded Corners 12">
              <a:extLst>
                <a:ext uri="{FF2B5EF4-FFF2-40B4-BE49-F238E27FC236}">
                  <a16:creationId xmlns:a16="http://schemas.microsoft.com/office/drawing/2014/main" id="{93544DD7-C73A-06F6-6DF6-D5521260D793}"/>
                </a:ext>
              </a:extLst>
            </p:cNvPr>
            <p:cNvSpPr/>
            <p:nvPr/>
          </p:nvSpPr>
          <p:spPr>
            <a:xfrm>
              <a:off x="9232900" y="4137818"/>
              <a:ext cx="1521532" cy="58102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CA" sz="1400" noProof="0"/>
                <a:t>Clinical trials</a:t>
              </a:r>
            </a:p>
          </p:txBody>
        </p:sp>
        <p:sp>
          <p:nvSpPr>
            <p:cNvPr id="17" name="Rectangle: Rounded Corners 16">
              <a:extLst>
                <a:ext uri="{FF2B5EF4-FFF2-40B4-BE49-F238E27FC236}">
                  <a16:creationId xmlns:a16="http://schemas.microsoft.com/office/drawing/2014/main" id="{E0F2E817-3F4C-FFD6-2477-B3AE6E7FB2DE}"/>
                </a:ext>
              </a:extLst>
            </p:cNvPr>
            <p:cNvSpPr/>
            <p:nvPr/>
          </p:nvSpPr>
          <p:spPr>
            <a:xfrm>
              <a:off x="7645400" y="3082926"/>
              <a:ext cx="1181100" cy="77772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solidFill>
                    <a:schemeClr val="tx1"/>
                  </a:solidFill>
                </a:rPr>
                <a:t>ALS/MND specialist neurologist</a:t>
              </a:r>
            </a:p>
          </p:txBody>
        </p:sp>
        <p:sp>
          <p:nvSpPr>
            <p:cNvPr id="18" name="Rectangle: Rounded Corners 17">
              <a:extLst>
                <a:ext uri="{FF2B5EF4-FFF2-40B4-BE49-F238E27FC236}">
                  <a16:creationId xmlns:a16="http://schemas.microsoft.com/office/drawing/2014/main" id="{4EBB5634-5C4F-B57F-4EC4-21D84358D539}"/>
                </a:ext>
              </a:extLst>
            </p:cNvPr>
            <p:cNvSpPr/>
            <p:nvPr/>
          </p:nvSpPr>
          <p:spPr>
            <a:xfrm>
              <a:off x="3263900" y="2364073"/>
              <a:ext cx="1181100" cy="57410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solidFill>
                    <a:schemeClr val="tx1"/>
                  </a:solidFill>
                </a:rPr>
                <a:t>General</a:t>
              </a:r>
            </a:p>
            <a:p>
              <a:pPr algn="ctr"/>
              <a:r>
                <a:rPr lang="en-CA" sz="1400" noProof="0">
                  <a:solidFill>
                    <a:schemeClr val="tx1"/>
                  </a:solidFill>
                </a:rPr>
                <a:t>neurologist</a:t>
              </a:r>
            </a:p>
          </p:txBody>
        </p:sp>
        <p:sp>
          <p:nvSpPr>
            <p:cNvPr id="19" name="Rectangle: Rounded Corners 18">
              <a:extLst>
                <a:ext uri="{FF2B5EF4-FFF2-40B4-BE49-F238E27FC236}">
                  <a16:creationId xmlns:a16="http://schemas.microsoft.com/office/drawing/2014/main" id="{F5E0D685-280F-4A7D-9C90-92EA17277CEF}"/>
                </a:ext>
              </a:extLst>
            </p:cNvPr>
            <p:cNvSpPr/>
            <p:nvPr/>
          </p:nvSpPr>
          <p:spPr>
            <a:xfrm>
              <a:off x="5219700" y="3164173"/>
              <a:ext cx="1181100" cy="57410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solidFill>
                    <a:schemeClr val="tx1"/>
                  </a:solidFill>
                </a:rPr>
                <a:t>General</a:t>
              </a:r>
            </a:p>
            <a:p>
              <a:pPr algn="ctr"/>
              <a:r>
                <a:rPr lang="en-CA" sz="1400" noProof="0">
                  <a:solidFill>
                    <a:schemeClr val="tx1"/>
                  </a:solidFill>
                </a:rPr>
                <a:t>neurologist</a:t>
              </a:r>
            </a:p>
          </p:txBody>
        </p:sp>
        <p:sp>
          <p:nvSpPr>
            <p:cNvPr id="20" name="Rectangle: Rounded Corners 19">
              <a:extLst>
                <a:ext uri="{FF2B5EF4-FFF2-40B4-BE49-F238E27FC236}">
                  <a16:creationId xmlns:a16="http://schemas.microsoft.com/office/drawing/2014/main" id="{7FCA5FC2-4FB8-E6C1-FCF4-4B786FC2DEC9}"/>
                </a:ext>
              </a:extLst>
            </p:cNvPr>
            <p:cNvSpPr/>
            <p:nvPr/>
          </p:nvSpPr>
          <p:spPr>
            <a:xfrm>
              <a:off x="4991100" y="5348573"/>
              <a:ext cx="1181100" cy="57410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solidFill>
                    <a:schemeClr val="tx1"/>
                  </a:solidFill>
                </a:rPr>
                <a:t>General</a:t>
              </a:r>
            </a:p>
            <a:p>
              <a:pPr algn="ctr"/>
              <a:r>
                <a:rPr lang="en-CA" sz="1400" noProof="0">
                  <a:solidFill>
                    <a:schemeClr val="tx1"/>
                  </a:solidFill>
                </a:rPr>
                <a:t>neurologist</a:t>
              </a:r>
            </a:p>
          </p:txBody>
        </p:sp>
        <p:sp>
          <p:nvSpPr>
            <p:cNvPr id="21" name="Rectangle: Rounded Corners 20">
              <a:extLst>
                <a:ext uri="{FF2B5EF4-FFF2-40B4-BE49-F238E27FC236}">
                  <a16:creationId xmlns:a16="http://schemas.microsoft.com/office/drawing/2014/main" id="{052FB42A-216C-905A-6027-047DAB42E090}"/>
                </a:ext>
              </a:extLst>
            </p:cNvPr>
            <p:cNvSpPr/>
            <p:nvPr/>
          </p:nvSpPr>
          <p:spPr>
            <a:xfrm>
              <a:off x="1041400" y="3089276"/>
              <a:ext cx="1295400" cy="7239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Initiation of diagnosis quest</a:t>
              </a:r>
            </a:p>
          </p:txBody>
        </p:sp>
        <p:sp>
          <p:nvSpPr>
            <p:cNvPr id="22" name="Rectangle: Rounded Corners 21">
              <a:extLst>
                <a:ext uri="{FF2B5EF4-FFF2-40B4-BE49-F238E27FC236}">
                  <a16:creationId xmlns:a16="http://schemas.microsoft.com/office/drawing/2014/main" id="{467B25A4-E6CF-9917-1D33-EE525F5338D4}"/>
                </a:ext>
              </a:extLst>
            </p:cNvPr>
            <p:cNvSpPr/>
            <p:nvPr/>
          </p:nvSpPr>
          <p:spPr>
            <a:xfrm>
              <a:off x="1600200" y="5583658"/>
              <a:ext cx="1295400" cy="7239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Unnecessary surgeries or treatments</a:t>
              </a:r>
            </a:p>
          </p:txBody>
        </p:sp>
        <p:sp>
          <p:nvSpPr>
            <p:cNvPr id="23" name="Rectangle: Rounded Corners 22">
              <a:extLst>
                <a:ext uri="{FF2B5EF4-FFF2-40B4-BE49-F238E27FC236}">
                  <a16:creationId xmlns:a16="http://schemas.microsoft.com/office/drawing/2014/main" id="{B4162B2C-AEAA-737D-6AAF-17ACB94BD221}"/>
                </a:ext>
              </a:extLst>
            </p:cNvPr>
            <p:cNvSpPr/>
            <p:nvPr/>
          </p:nvSpPr>
          <p:spPr>
            <a:xfrm>
              <a:off x="3187700" y="3277813"/>
              <a:ext cx="1295400" cy="7239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Primary, general practitioner</a:t>
              </a:r>
            </a:p>
          </p:txBody>
        </p:sp>
        <p:sp>
          <p:nvSpPr>
            <p:cNvPr id="24" name="Rectangle: Rounded Corners 23">
              <a:extLst>
                <a:ext uri="{FF2B5EF4-FFF2-40B4-BE49-F238E27FC236}">
                  <a16:creationId xmlns:a16="http://schemas.microsoft.com/office/drawing/2014/main" id="{238A6813-49DE-942A-7208-E1283611D33A}"/>
                </a:ext>
              </a:extLst>
            </p:cNvPr>
            <p:cNvSpPr/>
            <p:nvPr/>
          </p:nvSpPr>
          <p:spPr>
            <a:xfrm>
              <a:off x="2647950" y="4820864"/>
              <a:ext cx="1295400" cy="5810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Other specialists</a:t>
              </a:r>
            </a:p>
          </p:txBody>
        </p:sp>
        <p:sp>
          <p:nvSpPr>
            <p:cNvPr id="25" name="Rectangle: Rounded Corners 24">
              <a:extLst>
                <a:ext uri="{FF2B5EF4-FFF2-40B4-BE49-F238E27FC236}">
                  <a16:creationId xmlns:a16="http://schemas.microsoft.com/office/drawing/2014/main" id="{36D1E949-6F22-1267-B988-CE9E57330D7B}"/>
                </a:ext>
              </a:extLst>
            </p:cNvPr>
            <p:cNvSpPr/>
            <p:nvPr/>
          </p:nvSpPr>
          <p:spPr>
            <a:xfrm>
              <a:off x="5219700" y="4332858"/>
              <a:ext cx="819150" cy="3529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Tests</a:t>
              </a:r>
            </a:p>
          </p:txBody>
        </p:sp>
        <p:sp>
          <p:nvSpPr>
            <p:cNvPr id="26" name="Rectangle: Rounded Corners 25">
              <a:extLst>
                <a:ext uri="{FF2B5EF4-FFF2-40B4-BE49-F238E27FC236}">
                  <a16:creationId xmlns:a16="http://schemas.microsoft.com/office/drawing/2014/main" id="{B0D91E51-9D50-1FAB-3C69-B8DFDBB9C8CF}"/>
                </a:ext>
              </a:extLst>
            </p:cNvPr>
            <p:cNvSpPr/>
            <p:nvPr/>
          </p:nvSpPr>
          <p:spPr>
            <a:xfrm>
              <a:off x="4965700" y="2199258"/>
              <a:ext cx="819150" cy="3529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Tests</a:t>
              </a:r>
            </a:p>
          </p:txBody>
        </p:sp>
        <p:sp>
          <p:nvSpPr>
            <p:cNvPr id="27" name="Rectangle: Rounded Corners 26">
              <a:extLst>
                <a:ext uri="{FF2B5EF4-FFF2-40B4-BE49-F238E27FC236}">
                  <a16:creationId xmlns:a16="http://schemas.microsoft.com/office/drawing/2014/main" id="{B2DA1995-4A9B-08E2-6171-817CD25E0CC6}"/>
                </a:ext>
              </a:extLst>
            </p:cNvPr>
            <p:cNvSpPr/>
            <p:nvPr/>
          </p:nvSpPr>
          <p:spPr>
            <a:xfrm>
              <a:off x="7531100" y="5247258"/>
              <a:ext cx="819150" cy="3529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Tests</a:t>
              </a:r>
            </a:p>
          </p:txBody>
        </p:sp>
        <p:sp>
          <p:nvSpPr>
            <p:cNvPr id="28" name="Rectangle: Rounded Corners 27">
              <a:extLst>
                <a:ext uri="{FF2B5EF4-FFF2-40B4-BE49-F238E27FC236}">
                  <a16:creationId xmlns:a16="http://schemas.microsoft.com/office/drawing/2014/main" id="{58389C99-83C5-024C-BD4E-094D58D1CD9A}"/>
                </a:ext>
              </a:extLst>
            </p:cNvPr>
            <p:cNvSpPr/>
            <p:nvPr/>
          </p:nvSpPr>
          <p:spPr>
            <a:xfrm>
              <a:off x="4572000" y="4790058"/>
              <a:ext cx="819150" cy="3529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Tests</a:t>
              </a:r>
            </a:p>
          </p:txBody>
        </p:sp>
        <p:sp>
          <p:nvSpPr>
            <p:cNvPr id="29" name="Rectangle: Rounded Corners 28">
              <a:extLst>
                <a:ext uri="{FF2B5EF4-FFF2-40B4-BE49-F238E27FC236}">
                  <a16:creationId xmlns:a16="http://schemas.microsoft.com/office/drawing/2014/main" id="{64A9F9E9-E6A0-B984-78BC-96E24DCAB362}"/>
                </a:ext>
              </a:extLst>
            </p:cNvPr>
            <p:cNvSpPr/>
            <p:nvPr/>
          </p:nvSpPr>
          <p:spPr>
            <a:xfrm>
              <a:off x="3530600" y="6047358"/>
              <a:ext cx="819150" cy="3529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Tests</a:t>
              </a:r>
            </a:p>
          </p:txBody>
        </p:sp>
      </p:grpSp>
      <p:cxnSp>
        <p:nvCxnSpPr>
          <p:cNvPr id="141" name="Straight Arrow Connector 140">
            <a:extLst>
              <a:ext uri="{FF2B5EF4-FFF2-40B4-BE49-F238E27FC236}">
                <a16:creationId xmlns:a16="http://schemas.microsoft.com/office/drawing/2014/main" id="{2623CEBD-7994-A16A-BFB7-B1AD7C309039}"/>
              </a:ext>
            </a:extLst>
          </p:cNvPr>
          <p:cNvCxnSpPr>
            <a:cxnSpLocks/>
          </p:cNvCxnSpPr>
          <p:nvPr/>
        </p:nvCxnSpPr>
        <p:spPr>
          <a:xfrm>
            <a:off x="10754436" y="2546850"/>
            <a:ext cx="456407" cy="0"/>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3" name="Straight Arrow Connector 142">
            <a:extLst>
              <a:ext uri="{FF2B5EF4-FFF2-40B4-BE49-F238E27FC236}">
                <a16:creationId xmlns:a16="http://schemas.microsoft.com/office/drawing/2014/main" id="{F0FA7238-A404-B315-C28D-AD6E9896BF05}"/>
              </a:ext>
            </a:extLst>
          </p:cNvPr>
          <p:cNvCxnSpPr>
            <a:cxnSpLocks/>
          </p:cNvCxnSpPr>
          <p:nvPr/>
        </p:nvCxnSpPr>
        <p:spPr>
          <a:xfrm>
            <a:off x="10754436" y="3570885"/>
            <a:ext cx="456407" cy="0"/>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a:extLst>
              <a:ext uri="{FF2B5EF4-FFF2-40B4-BE49-F238E27FC236}">
                <a16:creationId xmlns:a16="http://schemas.microsoft.com/office/drawing/2014/main" id="{ADA17DBE-E4C4-106A-F14C-396F8F6F8071}"/>
              </a:ext>
            </a:extLst>
          </p:cNvPr>
          <p:cNvCxnSpPr>
            <a:cxnSpLocks/>
          </p:cNvCxnSpPr>
          <p:nvPr/>
        </p:nvCxnSpPr>
        <p:spPr>
          <a:xfrm>
            <a:off x="10754432" y="4413213"/>
            <a:ext cx="456407" cy="0"/>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B430E2E2-EB78-A480-5711-33FA1D77A932}"/>
              </a:ext>
            </a:extLst>
          </p:cNvPr>
          <p:cNvCxnSpPr>
            <a:cxnSpLocks/>
          </p:cNvCxnSpPr>
          <p:nvPr/>
        </p:nvCxnSpPr>
        <p:spPr>
          <a:xfrm flipV="1">
            <a:off x="8676878" y="2726906"/>
            <a:ext cx="512064" cy="339728"/>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A5B75CCA-28F3-2E8E-4631-0CECF2662EED}"/>
              </a:ext>
            </a:extLst>
          </p:cNvPr>
          <p:cNvCxnSpPr>
            <a:cxnSpLocks/>
          </p:cNvCxnSpPr>
          <p:nvPr/>
        </p:nvCxnSpPr>
        <p:spPr>
          <a:xfrm flipV="1">
            <a:off x="8826500" y="3489313"/>
            <a:ext cx="365760" cy="8285"/>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24523B8-B708-4ABA-4061-7B680A53A073}"/>
              </a:ext>
            </a:extLst>
          </p:cNvPr>
          <p:cNvCxnSpPr>
            <a:cxnSpLocks/>
          </p:cNvCxnSpPr>
          <p:nvPr/>
        </p:nvCxnSpPr>
        <p:spPr>
          <a:xfrm>
            <a:off x="8814869" y="3761753"/>
            <a:ext cx="402336" cy="397732"/>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125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1BF6B-B861-F881-2C10-56C37D4780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B32BE3-12F8-DA5E-288B-7A4FE3BA8CFD}"/>
              </a:ext>
            </a:extLst>
          </p:cNvPr>
          <p:cNvSpPr>
            <a:spLocks noGrp="1"/>
          </p:cNvSpPr>
          <p:nvPr>
            <p:ph type="title"/>
          </p:nvPr>
        </p:nvSpPr>
        <p:spPr>
          <a:xfrm>
            <a:off x="360000" y="360000"/>
            <a:ext cx="9242103" cy="507831"/>
          </a:xfrm>
        </p:spPr>
        <p:txBody>
          <a:bodyPr>
            <a:spAutoFit/>
          </a:bodyPr>
          <a:lstStyle/>
          <a:p>
            <a:r>
              <a:rPr lang="en-CA" sz="3000" noProof="0">
                <a:latin typeface="+mj-lt"/>
              </a:rPr>
              <a:t>Overcoming Therapeutic Nihilism in ALS/MND</a:t>
            </a:r>
          </a:p>
        </p:txBody>
      </p:sp>
      <p:sp>
        <p:nvSpPr>
          <p:cNvPr id="11" name="Text Placeholder 10">
            <a:extLst>
              <a:ext uri="{FF2B5EF4-FFF2-40B4-BE49-F238E27FC236}">
                <a16:creationId xmlns:a16="http://schemas.microsoft.com/office/drawing/2014/main" id="{EAAC28D5-0D2F-ADA3-7B30-1EC04168A816}"/>
              </a:ext>
            </a:extLst>
          </p:cNvPr>
          <p:cNvSpPr>
            <a:spLocks noGrp="1"/>
          </p:cNvSpPr>
          <p:nvPr>
            <p:ph type="body" sz="quarter" idx="16"/>
          </p:nvPr>
        </p:nvSpPr>
        <p:spPr/>
        <p:txBody>
          <a:bodyPr/>
          <a:lstStyle/>
          <a:p>
            <a:r>
              <a:rPr lang="en-CA" sz="900">
                <a:ea typeface="Roboto"/>
              </a:rPr>
              <a:t>ALS, amyotrophic lateral sclerosis; MND, motor neuron disease</a:t>
            </a:r>
            <a:r>
              <a:rPr lang="en-CA" sz="900">
                <a:solidFill>
                  <a:srgbClr val="1B1B1B"/>
                </a:solidFill>
                <a:ea typeface="+mn-lt"/>
                <a:cs typeface="+mn-lt"/>
              </a:rPr>
              <a:t>.</a:t>
            </a:r>
            <a:endParaRPr lang="en-CA" sz="900"/>
          </a:p>
        </p:txBody>
      </p:sp>
      <p:sp>
        <p:nvSpPr>
          <p:cNvPr id="8" name="TextBox 7">
            <a:extLst>
              <a:ext uri="{FF2B5EF4-FFF2-40B4-BE49-F238E27FC236}">
                <a16:creationId xmlns:a16="http://schemas.microsoft.com/office/drawing/2014/main" id="{F004D2FD-31E9-05BE-809B-48991AC90672}"/>
              </a:ext>
            </a:extLst>
          </p:cNvPr>
          <p:cNvSpPr txBox="1"/>
          <p:nvPr/>
        </p:nvSpPr>
        <p:spPr>
          <a:xfrm>
            <a:off x="2027264" y="6020830"/>
            <a:ext cx="8137472" cy="646331"/>
          </a:xfrm>
          <a:prstGeom prst="rect">
            <a:avLst/>
          </a:prstGeom>
          <a:noFill/>
        </p:spPr>
        <p:txBody>
          <a:bodyPr wrap="square">
            <a:spAutoFit/>
          </a:bodyPr>
          <a:lstStyle/>
          <a:p>
            <a:pPr algn="ctr">
              <a:spcBef>
                <a:spcPts val="300"/>
              </a:spcBef>
            </a:pPr>
            <a:r>
              <a:rPr lang="en-CA" b="1" noProof="0">
                <a:solidFill>
                  <a:schemeClr val="accent1"/>
                </a:solidFill>
                <a:latin typeface="Arial Nova" panose="020B0504020202020204" pitchFamily="34" charset="0"/>
              </a:rPr>
              <a:t>Prof. Orla Hardiman, </a:t>
            </a:r>
            <a:r>
              <a:rPr lang="en-CA" noProof="0">
                <a:solidFill>
                  <a:schemeClr val="accent1"/>
                </a:solidFill>
                <a:latin typeface="Arial Nova" panose="020B0504020202020204" pitchFamily="34" charset="0"/>
                <a:ea typeface="Calibri"/>
                <a:cs typeface="Calibri"/>
              </a:rPr>
              <a:t>BSc, MB, MD, FRCPI, FTCD, MRIA </a:t>
            </a:r>
          </a:p>
          <a:p>
            <a:pPr algn="ctr"/>
            <a:r>
              <a:rPr lang="en-CA" noProof="0">
                <a:solidFill>
                  <a:schemeClr val="tx1">
                    <a:lumMod val="85000"/>
                    <a:lumOff val="15000"/>
                  </a:schemeClr>
                </a:solidFill>
                <a:latin typeface="Arial Nova" panose="020B0504020202020204" pitchFamily="34" charset="0"/>
                <a:ea typeface="Calibri"/>
                <a:cs typeface="Calibri"/>
              </a:rPr>
              <a:t>Dublin, Ireland</a:t>
            </a:r>
            <a:endParaRPr lang="en-CA"/>
          </a:p>
        </p:txBody>
      </p:sp>
      <p:sp>
        <p:nvSpPr>
          <p:cNvPr id="15" name="Rectangle: Rounded Corners 14">
            <a:extLst>
              <a:ext uri="{FF2B5EF4-FFF2-40B4-BE49-F238E27FC236}">
                <a16:creationId xmlns:a16="http://schemas.microsoft.com/office/drawing/2014/main" id="{85905EB6-4DAF-27BB-BCA9-CEFE1BFB9AD9}"/>
              </a:ext>
            </a:extLst>
          </p:cNvPr>
          <p:cNvSpPr/>
          <p:nvPr/>
        </p:nvSpPr>
        <p:spPr>
          <a:xfrm>
            <a:off x="1262068" y="1001154"/>
            <a:ext cx="9312395" cy="5019676"/>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5" name="Picture 4">
            <a:extLst>
              <a:ext uri="{FF2B5EF4-FFF2-40B4-BE49-F238E27FC236}">
                <a16:creationId xmlns:a16="http://schemas.microsoft.com/office/drawing/2014/main" id="{B56EA614-EF42-4E71-4791-C9945C82E07B}"/>
              </a:ext>
            </a:extLst>
          </p:cNvPr>
          <p:cNvPicPr>
            <a:picLocks noChangeAspect="1"/>
          </p:cNvPicPr>
          <p:nvPr/>
        </p:nvPicPr>
        <p:blipFill>
          <a:blip r:embed="rId3"/>
          <a:stretch>
            <a:fillRect/>
          </a:stretch>
        </p:blipFill>
        <p:spPr>
          <a:xfrm>
            <a:off x="2053961" y="1357203"/>
            <a:ext cx="7728608" cy="4307578"/>
          </a:xfrm>
          <a:prstGeom prst="rect">
            <a:avLst/>
          </a:prstGeom>
        </p:spPr>
      </p:pic>
      <p:sp>
        <p:nvSpPr>
          <p:cNvPr id="3" name="TextBox 2">
            <a:hlinkClick r:id="rId4"/>
            <a:extLst>
              <a:ext uri="{FF2B5EF4-FFF2-40B4-BE49-F238E27FC236}">
                <a16:creationId xmlns:a16="http://schemas.microsoft.com/office/drawing/2014/main" id="{03058CDA-721A-6D0A-F083-F2B2E32000DD}"/>
              </a:ext>
            </a:extLst>
          </p:cNvPr>
          <p:cNvSpPr txBox="1"/>
          <p:nvPr/>
        </p:nvSpPr>
        <p:spPr>
          <a:xfrm>
            <a:off x="9997624" y="5281997"/>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4040283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3567EED-9A66-6B71-AB79-0D7784888C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AC2335-023C-F3AD-D2A2-9A22FB9B4C98}"/>
              </a:ext>
            </a:extLst>
          </p:cNvPr>
          <p:cNvSpPr>
            <a:spLocks noGrp="1"/>
          </p:cNvSpPr>
          <p:nvPr>
            <p:ph type="title"/>
          </p:nvPr>
        </p:nvSpPr>
        <p:spPr>
          <a:xfrm>
            <a:off x="360000" y="360000"/>
            <a:ext cx="9242103" cy="507831"/>
          </a:xfrm>
        </p:spPr>
        <p:txBody>
          <a:bodyPr>
            <a:spAutoFit/>
          </a:bodyPr>
          <a:lstStyle/>
          <a:p>
            <a:r>
              <a:rPr lang="en-CA" sz="3000" noProof="0">
                <a:latin typeface="+mj-lt"/>
              </a:rPr>
              <a:t>Overcoming Therapeutic Nihilism in ALS/MND</a:t>
            </a:r>
          </a:p>
        </p:txBody>
      </p:sp>
      <p:sp>
        <p:nvSpPr>
          <p:cNvPr id="7" name="Content Placeholder 9">
            <a:extLst>
              <a:ext uri="{FF2B5EF4-FFF2-40B4-BE49-F238E27FC236}">
                <a16:creationId xmlns:a16="http://schemas.microsoft.com/office/drawing/2014/main" id="{DE177EF9-3474-C0D1-B324-5CAD6D0E7F12}"/>
              </a:ext>
            </a:extLst>
          </p:cNvPr>
          <p:cNvSpPr>
            <a:spLocks noGrp="1"/>
          </p:cNvSpPr>
          <p:nvPr>
            <p:ph idx="1"/>
          </p:nvPr>
        </p:nvSpPr>
        <p:spPr>
          <a:xfrm>
            <a:off x="1760561" y="1358900"/>
            <a:ext cx="9963192" cy="4918118"/>
          </a:xfrm>
        </p:spPr>
        <p:txBody>
          <a:bodyPr/>
          <a:lstStyle/>
          <a:p>
            <a:pPr marL="0" indent="0">
              <a:spcAft>
                <a:spcPts val="400"/>
              </a:spcAft>
              <a:buNone/>
            </a:pPr>
            <a:r>
              <a:rPr lang="en-CA" sz="1800" b="1" noProof="0">
                <a:solidFill>
                  <a:schemeClr val="accent4">
                    <a:lumMod val="50000"/>
                  </a:schemeClr>
                </a:solidFill>
              </a:rPr>
              <a:t>Challenge:</a:t>
            </a:r>
          </a:p>
          <a:p>
            <a:pPr>
              <a:spcAft>
                <a:spcPts val="400"/>
              </a:spcAft>
              <a:buClr>
                <a:srgbClr val="57CFAC"/>
              </a:buClr>
              <a:buFont typeface="Wingdings" panose="05000000000000000000" pitchFamily="2" charset="2"/>
              <a:buChar char="§"/>
            </a:pPr>
            <a:r>
              <a:rPr lang="en-CA" sz="1400" b="1" noProof="0"/>
              <a:t>Some</a:t>
            </a:r>
            <a:r>
              <a:rPr lang="en-CA" sz="1400" noProof="0"/>
              <a:t> healthcare professionals still </a:t>
            </a:r>
            <a:r>
              <a:rPr lang="en-CA" sz="1400" b="1" noProof="0"/>
              <a:t>believe there is little value in early diagnosis or referral </a:t>
            </a:r>
            <a:r>
              <a:rPr lang="en-CA" sz="1400" noProof="0"/>
              <a:t>due to lack of curative therapies</a:t>
            </a:r>
          </a:p>
          <a:p>
            <a:pPr>
              <a:spcAft>
                <a:spcPts val="400"/>
              </a:spcAft>
              <a:buClr>
                <a:srgbClr val="57CFAC"/>
              </a:buClr>
              <a:buFont typeface="Wingdings" panose="05000000000000000000" pitchFamily="2" charset="2"/>
              <a:buChar char="§"/>
            </a:pPr>
            <a:r>
              <a:rPr lang="en-CA" sz="1400" noProof="0"/>
              <a:t>This mindset — </a:t>
            </a:r>
            <a:r>
              <a:rPr lang="en-CA" sz="1400" b="1" noProof="0"/>
              <a:t>therapeutic nihilism </a:t>
            </a:r>
            <a:r>
              <a:rPr lang="en-CA" sz="1400" noProof="0"/>
              <a:t>— </a:t>
            </a:r>
            <a:r>
              <a:rPr lang="en-CA" sz="1400" b="1" noProof="0"/>
              <a:t>can delay care </a:t>
            </a:r>
            <a:r>
              <a:rPr lang="en-CA" sz="1400" noProof="0"/>
              <a:t>and </a:t>
            </a:r>
            <a:r>
              <a:rPr lang="en-CA" sz="1400" b="1" noProof="0"/>
              <a:t>limit access to supportive services</a:t>
            </a:r>
          </a:p>
          <a:p>
            <a:pPr marL="0" indent="0">
              <a:spcAft>
                <a:spcPts val="400"/>
              </a:spcAft>
              <a:buNone/>
            </a:pPr>
            <a:r>
              <a:rPr lang="en-CA" sz="1800" b="1" noProof="0">
                <a:solidFill>
                  <a:schemeClr val="accent3"/>
                </a:solidFill>
              </a:rPr>
              <a:t>Why This Matters:</a:t>
            </a:r>
          </a:p>
          <a:p>
            <a:pPr>
              <a:spcAft>
                <a:spcPts val="400"/>
              </a:spcAft>
              <a:buClr>
                <a:srgbClr val="57CFAC"/>
              </a:buClr>
              <a:buFont typeface="Wingdings" panose="05000000000000000000" pitchFamily="2" charset="2"/>
              <a:buChar char="§"/>
            </a:pPr>
            <a:r>
              <a:rPr lang="en-CA" sz="1400" noProof="0"/>
              <a:t>Although ALS/MND is still incurable</a:t>
            </a:r>
            <a:r>
              <a:rPr lang="en-CA" sz="1400" b="1" noProof="0"/>
              <a:t>, multidisciplinary care, early intervention, and symptom management improve quality of life and survival</a:t>
            </a:r>
          </a:p>
          <a:p>
            <a:pPr>
              <a:spcAft>
                <a:spcPts val="400"/>
              </a:spcAft>
              <a:buClr>
                <a:srgbClr val="57CFAC"/>
              </a:buClr>
              <a:buFont typeface="Wingdings" panose="05000000000000000000" pitchFamily="2" charset="2"/>
              <a:buChar char="§"/>
            </a:pPr>
            <a:r>
              <a:rPr lang="en-CA" sz="1400" noProof="0"/>
              <a:t>Viewing people with ALS/MND as “hopeless cases” leads to </a:t>
            </a:r>
            <a:r>
              <a:rPr lang="en-CA" sz="1400" b="1" noProof="0"/>
              <a:t>missed opportunities for proactive support </a:t>
            </a:r>
            <a:r>
              <a:rPr lang="en-CA" sz="1400" noProof="0"/>
              <a:t>(e.g., respiratory, nutritional, psychosocial care)</a:t>
            </a:r>
          </a:p>
          <a:p>
            <a:pPr>
              <a:spcAft>
                <a:spcPts val="400"/>
              </a:spcAft>
              <a:buClr>
                <a:srgbClr val="57CFAC"/>
              </a:buClr>
              <a:buFont typeface="Wingdings" panose="05000000000000000000" pitchFamily="2" charset="2"/>
              <a:buChar char="§"/>
            </a:pPr>
            <a:r>
              <a:rPr lang="en-CA" sz="1400" b="1" noProof="0"/>
              <a:t>Disease-modifying therapies</a:t>
            </a:r>
            <a:r>
              <a:rPr lang="en-CA" sz="1400" b="1"/>
              <a:t> </a:t>
            </a:r>
            <a:r>
              <a:rPr lang="en-CA" sz="1400" b="1" noProof="0"/>
              <a:t>offer benefit if initiated early</a:t>
            </a:r>
          </a:p>
          <a:p>
            <a:pPr marL="0" indent="0">
              <a:spcAft>
                <a:spcPts val="400"/>
              </a:spcAft>
              <a:buNone/>
            </a:pPr>
            <a:r>
              <a:rPr lang="en-CA" sz="1800" b="1" noProof="0">
                <a:solidFill>
                  <a:schemeClr val="accent5"/>
                </a:solidFill>
              </a:rPr>
              <a:t>Call to Action:</a:t>
            </a:r>
          </a:p>
          <a:p>
            <a:pPr>
              <a:spcAft>
                <a:spcPts val="400"/>
              </a:spcAft>
              <a:buClr>
                <a:srgbClr val="57CFAC"/>
              </a:buClr>
              <a:buFont typeface="Wingdings" panose="05000000000000000000" pitchFamily="2" charset="2"/>
              <a:buChar char="§"/>
            </a:pPr>
            <a:r>
              <a:rPr lang="en-CA" sz="1400" b="1" noProof="0"/>
              <a:t>Shift the mindset </a:t>
            </a:r>
            <a:r>
              <a:rPr lang="en-CA" sz="1400" noProof="0"/>
              <a:t>from “nothing can be done” to </a:t>
            </a:r>
            <a:r>
              <a:rPr lang="en-CA" sz="1400" b="1" noProof="0"/>
              <a:t>“there</a:t>
            </a:r>
            <a:r>
              <a:rPr lang="en-CA" sz="1400" b="1"/>
              <a:t>’</a:t>
            </a:r>
            <a:r>
              <a:rPr lang="en-CA" sz="1400" b="1" noProof="0"/>
              <a:t>s much we can do to support”</a:t>
            </a:r>
          </a:p>
          <a:p>
            <a:pPr>
              <a:spcAft>
                <a:spcPts val="400"/>
              </a:spcAft>
              <a:buClr>
                <a:srgbClr val="57CFAC"/>
              </a:buClr>
              <a:buFont typeface="Wingdings" panose="05000000000000000000" pitchFamily="2" charset="2"/>
              <a:buChar char="§"/>
            </a:pPr>
            <a:r>
              <a:rPr lang="en-CA" sz="1400" b="1" noProof="0"/>
              <a:t>Refer early to ALS/MND specialists </a:t>
            </a:r>
            <a:r>
              <a:rPr lang="en-CA" sz="1400" noProof="0"/>
              <a:t>for comprehensive, individualized care</a:t>
            </a:r>
          </a:p>
          <a:p>
            <a:pPr>
              <a:spcAft>
                <a:spcPts val="400"/>
              </a:spcAft>
              <a:buClr>
                <a:srgbClr val="57CFAC"/>
              </a:buClr>
              <a:buFont typeface="Wingdings" panose="05000000000000000000" pitchFamily="2" charset="2"/>
              <a:buChar char="§"/>
            </a:pPr>
            <a:r>
              <a:rPr lang="en-CA" sz="1400" b="1" noProof="0"/>
              <a:t>Provide</a:t>
            </a:r>
            <a:r>
              <a:rPr lang="en-CA" sz="1400" noProof="0"/>
              <a:t> patients and families with </a:t>
            </a:r>
            <a:r>
              <a:rPr lang="en-CA" sz="1400" b="1" noProof="0"/>
              <a:t>realistic hope, not resignation</a:t>
            </a:r>
          </a:p>
        </p:txBody>
      </p:sp>
      <p:pic>
        <p:nvPicPr>
          <p:cNvPr id="13" name="Picture 12">
            <a:extLst>
              <a:ext uri="{FF2B5EF4-FFF2-40B4-BE49-F238E27FC236}">
                <a16:creationId xmlns:a16="http://schemas.microsoft.com/office/drawing/2014/main" id="{3B1587B1-C385-E981-7927-4E268EA62B19}"/>
              </a:ext>
            </a:extLst>
          </p:cNvPr>
          <p:cNvPicPr>
            <a:picLocks noChangeAspect="1"/>
          </p:cNvPicPr>
          <p:nvPr/>
        </p:nvPicPr>
        <p:blipFill>
          <a:blip r:embed="rId3"/>
          <a:stretch>
            <a:fillRect/>
          </a:stretch>
        </p:blipFill>
        <p:spPr>
          <a:xfrm>
            <a:off x="731252" y="1157126"/>
            <a:ext cx="899998" cy="756000"/>
          </a:xfrm>
          <a:prstGeom prst="rect">
            <a:avLst/>
          </a:prstGeom>
        </p:spPr>
      </p:pic>
      <p:pic>
        <p:nvPicPr>
          <p:cNvPr id="14" name="Graphic 13" descr="Comment Important with solid fill">
            <a:extLst>
              <a:ext uri="{FF2B5EF4-FFF2-40B4-BE49-F238E27FC236}">
                <a16:creationId xmlns:a16="http://schemas.microsoft.com/office/drawing/2014/main" id="{25455700-17FA-2881-C7D6-0FC9A35C26E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7604" y="2465708"/>
            <a:ext cx="914400" cy="914400"/>
          </a:xfrm>
          <a:prstGeom prst="rect">
            <a:avLst/>
          </a:prstGeom>
        </p:spPr>
      </p:pic>
      <p:pic>
        <p:nvPicPr>
          <p:cNvPr id="15" name="Graphic 14" descr="Megaphone with solid fill">
            <a:extLst>
              <a:ext uri="{FF2B5EF4-FFF2-40B4-BE49-F238E27FC236}">
                <a16:creationId xmlns:a16="http://schemas.microsoft.com/office/drawing/2014/main" id="{B2C5A92D-6E73-2896-A868-79BC93BD2EC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90498" y="4457504"/>
            <a:ext cx="781506" cy="751404"/>
          </a:xfrm>
          <a:prstGeom prst="rect">
            <a:avLst/>
          </a:prstGeom>
        </p:spPr>
      </p:pic>
      <p:sp>
        <p:nvSpPr>
          <p:cNvPr id="17" name="Text Placeholder 10">
            <a:extLst>
              <a:ext uri="{FF2B5EF4-FFF2-40B4-BE49-F238E27FC236}">
                <a16:creationId xmlns:a16="http://schemas.microsoft.com/office/drawing/2014/main" id="{CE62417F-5F11-2238-DD76-D2561D3D6950}"/>
              </a:ext>
            </a:extLst>
          </p:cNvPr>
          <p:cNvSpPr>
            <a:spLocks noGrp="1"/>
          </p:cNvSpPr>
          <p:nvPr>
            <p:ph type="body" sz="quarter" idx="16"/>
          </p:nvPr>
        </p:nvSpPr>
        <p:spPr>
          <a:xfrm>
            <a:off x="339363" y="6424804"/>
            <a:ext cx="11157806" cy="249299"/>
          </a:xfrm>
        </p:spPr>
        <p:txBody>
          <a:bodyPr/>
          <a:lstStyle/>
          <a:p>
            <a:r>
              <a:rPr lang="en-CA" sz="900">
                <a:ea typeface="Roboto"/>
              </a:rPr>
              <a:t>ALS, amyotrophic lateral sclerosis; MND, motor neuron disease </a:t>
            </a:r>
          </a:p>
          <a:p>
            <a:r>
              <a:rPr lang="en-CA" sz="900">
                <a:solidFill>
                  <a:srgbClr val="1B1B1B"/>
                </a:solidFill>
                <a:ea typeface="+mn-lt"/>
                <a:cs typeface="+mn-lt"/>
              </a:rPr>
              <a:t>Maksymowicz S,  et al. Neurol Sci. 2022;43(7):4257-4265.</a:t>
            </a:r>
            <a:endParaRPr lang="en-CA" sz="900"/>
          </a:p>
        </p:txBody>
      </p:sp>
    </p:spTree>
    <p:extLst>
      <p:ext uri="{BB962C8B-B14F-4D97-AF65-F5344CB8AC3E}">
        <p14:creationId xmlns:p14="http://schemas.microsoft.com/office/powerpoint/2010/main" val="601557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A567E-11A9-767C-176D-4D563B06F4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094052-88F9-4832-957F-03A0C435321B}"/>
              </a:ext>
            </a:extLst>
          </p:cNvPr>
          <p:cNvSpPr>
            <a:spLocks noGrp="1"/>
          </p:cNvSpPr>
          <p:nvPr>
            <p:ph type="title"/>
          </p:nvPr>
        </p:nvSpPr>
        <p:spPr>
          <a:xfrm>
            <a:off x="360000" y="360000"/>
            <a:ext cx="11339255" cy="867930"/>
          </a:xfrm>
        </p:spPr>
        <p:txBody>
          <a:bodyPr>
            <a:spAutoFit/>
          </a:bodyPr>
          <a:lstStyle/>
          <a:p>
            <a:r>
              <a:rPr lang="en-CA" sz="2800" noProof="0">
                <a:latin typeface="+mj-lt"/>
              </a:rPr>
              <a:t>The Cost of Delayed Diagnosis: </a:t>
            </a:r>
            <a:br>
              <a:rPr lang="en-CA" sz="2800" noProof="0">
                <a:latin typeface="+mj-lt"/>
              </a:rPr>
            </a:br>
            <a:r>
              <a:rPr lang="en-CA" sz="2800" noProof="0">
                <a:latin typeface="+mj-lt"/>
              </a:rPr>
              <a:t>Personal Stories from the Faculty</a:t>
            </a:r>
          </a:p>
        </p:txBody>
      </p:sp>
      <p:sp>
        <p:nvSpPr>
          <p:cNvPr id="5" name="Rectangle: Rounded Corners 4">
            <a:extLst>
              <a:ext uri="{FF2B5EF4-FFF2-40B4-BE49-F238E27FC236}">
                <a16:creationId xmlns:a16="http://schemas.microsoft.com/office/drawing/2014/main" id="{27395F74-79EA-E991-05EE-52AA6ED3EBE4}"/>
              </a:ext>
            </a:extLst>
          </p:cNvPr>
          <p:cNvSpPr/>
          <p:nvPr/>
        </p:nvSpPr>
        <p:spPr>
          <a:xfrm>
            <a:off x="513124" y="1284526"/>
            <a:ext cx="5083424" cy="261288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7" name="Rectangle: Rounded Corners 6">
            <a:extLst>
              <a:ext uri="{FF2B5EF4-FFF2-40B4-BE49-F238E27FC236}">
                <a16:creationId xmlns:a16="http://schemas.microsoft.com/office/drawing/2014/main" id="{43985E25-77DE-9882-05C7-75F1306EF05F}"/>
              </a:ext>
            </a:extLst>
          </p:cNvPr>
          <p:cNvSpPr/>
          <p:nvPr/>
        </p:nvSpPr>
        <p:spPr>
          <a:xfrm>
            <a:off x="6283432" y="1284525"/>
            <a:ext cx="5083424" cy="261288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9" name="Rectangle: Rounded Corners 8">
            <a:extLst>
              <a:ext uri="{FF2B5EF4-FFF2-40B4-BE49-F238E27FC236}">
                <a16:creationId xmlns:a16="http://schemas.microsoft.com/office/drawing/2014/main" id="{F07A705C-B4F1-C8DF-32B6-107464AE172D}"/>
              </a:ext>
            </a:extLst>
          </p:cNvPr>
          <p:cNvSpPr/>
          <p:nvPr/>
        </p:nvSpPr>
        <p:spPr>
          <a:xfrm>
            <a:off x="513124" y="4053388"/>
            <a:ext cx="5083424" cy="261288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10" name="Rectangle: Rounded Corners 9">
            <a:extLst>
              <a:ext uri="{FF2B5EF4-FFF2-40B4-BE49-F238E27FC236}">
                <a16:creationId xmlns:a16="http://schemas.microsoft.com/office/drawing/2014/main" id="{16AB20D9-E9D6-071A-259B-3B4971A1F9F3}"/>
              </a:ext>
            </a:extLst>
          </p:cNvPr>
          <p:cNvSpPr/>
          <p:nvPr/>
        </p:nvSpPr>
        <p:spPr>
          <a:xfrm>
            <a:off x="6283432" y="4053387"/>
            <a:ext cx="5083424" cy="261288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CDD77755-2549-2B12-1AE9-9B56EF521476}"/>
              </a:ext>
            </a:extLst>
          </p:cNvPr>
          <p:cNvSpPr txBox="1"/>
          <p:nvPr/>
        </p:nvSpPr>
        <p:spPr>
          <a:xfrm>
            <a:off x="6364648" y="3568768"/>
            <a:ext cx="4920992" cy="307777"/>
          </a:xfrm>
          <a:prstGeom prst="rect">
            <a:avLst/>
          </a:prstGeom>
          <a:noFill/>
        </p:spPr>
        <p:txBody>
          <a:bodyPr wrap="square">
            <a:spAutoFit/>
          </a:bodyPr>
          <a:lstStyle/>
          <a:p>
            <a:pPr algn="ctr">
              <a:spcBef>
                <a:spcPts val="300"/>
              </a:spcBef>
            </a:pPr>
            <a:r>
              <a:rPr lang="en-CA" sz="1400" b="1" noProof="0">
                <a:solidFill>
                  <a:schemeClr val="accent1"/>
                </a:solidFill>
                <a:latin typeface="Arial Nova" panose="020B0504020202020204" pitchFamily="34" charset="0"/>
              </a:rPr>
              <a:t>Marla Calder</a:t>
            </a:r>
            <a:endParaRPr lang="en-CA" sz="1400"/>
          </a:p>
        </p:txBody>
      </p:sp>
      <p:sp>
        <p:nvSpPr>
          <p:cNvPr id="11" name="TextBox 10">
            <a:extLst>
              <a:ext uri="{FF2B5EF4-FFF2-40B4-BE49-F238E27FC236}">
                <a16:creationId xmlns:a16="http://schemas.microsoft.com/office/drawing/2014/main" id="{FAF7058C-C7F0-67C8-D3D2-2769236B29F5}"/>
              </a:ext>
            </a:extLst>
          </p:cNvPr>
          <p:cNvSpPr txBox="1"/>
          <p:nvPr/>
        </p:nvSpPr>
        <p:spPr>
          <a:xfrm>
            <a:off x="6364648" y="6358493"/>
            <a:ext cx="4920992" cy="307777"/>
          </a:xfrm>
          <a:prstGeom prst="rect">
            <a:avLst/>
          </a:prstGeom>
          <a:noFill/>
        </p:spPr>
        <p:txBody>
          <a:bodyPr wrap="square">
            <a:spAutoFit/>
          </a:bodyPr>
          <a:lstStyle/>
          <a:p>
            <a:pPr algn="ctr">
              <a:spcBef>
                <a:spcPts val="300"/>
              </a:spcBef>
            </a:pPr>
            <a:r>
              <a:rPr lang="en-CA" sz="1400" b="1" err="1">
                <a:solidFill>
                  <a:schemeClr val="accent1"/>
                </a:solidFill>
                <a:latin typeface="Arial Nova" panose="020B0504020202020204" pitchFamily="34" charset="0"/>
              </a:rPr>
              <a:t>Nortina</a:t>
            </a:r>
            <a:r>
              <a:rPr lang="en-CA" sz="1400" b="1">
                <a:solidFill>
                  <a:schemeClr val="accent1"/>
                </a:solidFill>
                <a:latin typeface="Arial Nova" panose="020B0504020202020204" pitchFamily="34" charset="0"/>
              </a:rPr>
              <a:t> </a:t>
            </a:r>
            <a:r>
              <a:rPr lang="en-CA" sz="1400" b="1" err="1">
                <a:solidFill>
                  <a:schemeClr val="accent1"/>
                </a:solidFill>
                <a:latin typeface="Arial Nova" panose="020B0504020202020204" pitchFamily="34" charset="0"/>
              </a:rPr>
              <a:t>Shahrizaila</a:t>
            </a:r>
            <a:endParaRPr lang="en-CA" sz="1400"/>
          </a:p>
        </p:txBody>
      </p:sp>
      <p:sp>
        <p:nvSpPr>
          <p:cNvPr id="14" name="TextBox 13">
            <a:extLst>
              <a:ext uri="{FF2B5EF4-FFF2-40B4-BE49-F238E27FC236}">
                <a16:creationId xmlns:a16="http://schemas.microsoft.com/office/drawing/2014/main" id="{4705FB92-F346-1815-BB07-6C47093BD8BC}"/>
              </a:ext>
            </a:extLst>
          </p:cNvPr>
          <p:cNvSpPr txBox="1"/>
          <p:nvPr/>
        </p:nvSpPr>
        <p:spPr>
          <a:xfrm>
            <a:off x="513124" y="6358492"/>
            <a:ext cx="4920992" cy="307777"/>
          </a:xfrm>
          <a:prstGeom prst="rect">
            <a:avLst/>
          </a:prstGeom>
          <a:noFill/>
        </p:spPr>
        <p:txBody>
          <a:bodyPr wrap="square">
            <a:spAutoFit/>
          </a:bodyPr>
          <a:lstStyle/>
          <a:p>
            <a:pPr algn="ctr">
              <a:spcBef>
                <a:spcPts val="300"/>
              </a:spcBef>
            </a:pPr>
            <a:r>
              <a:rPr lang="en-CA" sz="1400" b="1" noProof="0">
                <a:solidFill>
                  <a:schemeClr val="accent1"/>
                </a:solidFill>
                <a:latin typeface="Arial Nova" panose="020B0504020202020204" pitchFamily="34" charset="0"/>
              </a:rPr>
              <a:t>Chris McDermott</a:t>
            </a:r>
            <a:endParaRPr lang="en-CA" sz="1400"/>
          </a:p>
        </p:txBody>
      </p:sp>
      <p:sp>
        <p:nvSpPr>
          <p:cNvPr id="15" name="TextBox 14">
            <a:extLst>
              <a:ext uri="{FF2B5EF4-FFF2-40B4-BE49-F238E27FC236}">
                <a16:creationId xmlns:a16="http://schemas.microsoft.com/office/drawing/2014/main" id="{F0B76A08-D83D-8AAD-CF5F-73BEE3C57A6F}"/>
              </a:ext>
            </a:extLst>
          </p:cNvPr>
          <p:cNvSpPr txBox="1"/>
          <p:nvPr/>
        </p:nvSpPr>
        <p:spPr>
          <a:xfrm>
            <a:off x="513124" y="3589630"/>
            <a:ext cx="4920992" cy="307777"/>
          </a:xfrm>
          <a:prstGeom prst="rect">
            <a:avLst/>
          </a:prstGeom>
          <a:noFill/>
        </p:spPr>
        <p:txBody>
          <a:bodyPr wrap="square">
            <a:spAutoFit/>
          </a:bodyPr>
          <a:lstStyle/>
          <a:p>
            <a:pPr algn="ctr">
              <a:spcBef>
                <a:spcPts val="300"/>
              </a:spcBef>
            </a:pPr>
            <a:r>
              <a:rPr lang="en-CA" sz="1400" b="1" noProof="0">
                <a:solidFill>
                  <a:schemeClr val="accent1"/>
                </a:solidFill>
                <a:latin typeface="Arial Nova" panose="020B0504020202020204" pitchFamily="34" charset="0"/>
              </a:rPr>
              <a:t>Orla Hardiman</a:t>
            </a:r>
            <a:endParaRPr lang="en-CA" sz="1400"/>
          </a:p>
        </p:txBody>
      </p:sp>
      <p:pic>
        <p:nvPicPr>
          <p:cNvPr id="12" name="Picture 11">
            <a:extLst>
              <a:ext uri="{FF2B5EF4-FFF2-40B4-BE49-F238E27FC236}">
                <a16:creationId xmlns:a16="http://schemas.microsoft.com/office/drawing/2014/main" id="{B8EA4155-A2B5-436E-819A-E855BA829007}"/>
              </a:ext>
            </a:extLst>
          </p:cNvPr>
          <p:cNvPicPr>
            <a:picLocks noChangeAspect="1"/>
          </p:cNvPicPr>
          <p:nvPr/>
        </p:nvPicPr>
        <p:blipFill>
          <a:blip r:embed="rId3"/>
          <a:stretch>
            <a:fillRect/>
          </a:stretch>
        </p:blipFill>
        <p:spPr>
          <a:xfrm>
            <a:off x="1116498" y="1424521"/>
            <a:ext cx="3876675" cy="2114550"/>
          </a:xfrm>
          <a:prstGeom prst="rect">
            <a:avLst/>
          </a:prstGeom>
        </p:spPr>
      </p:pic>
      <p:sp>
        <p:nvSpPr>
          <p:cNvPr id="3" name="TextBox 2">
            <a:hlinkClick r:id="rId4"/>
            <a:extLst>
              <a:ext uri="{FF2B5EF4-FFF2-40B4-BE49-F238E27FC236}">
                <a16:creationId xmlns:a16="http://schemas.microsoft.com/office/drawing/2014/main" id="{66C9488F-A2B5-89CF-760C-669185329088}"/>
              </a:ext>
            </a:extLst>
          </p:cNvPr>
          <p:cNvSpPr txBox="1"/>
          <p:nvPr/>
        </p:nvSpPr>
        <p:spPr>
          <a:xfrm>
            <a:off x="4427536" y="3078755"/>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pic>
        <p:nvPicPr>
          <p:cNvPr id="16" name="Picture 15">
            <a:extLst>
              <a:ext uri="{FF2B5EF4-FFF2-40B4-BE49-F238E27FC236}">
                <a16:creationId xmlns:a16="http://schemas.microsoft.com/office/drawing/2014/main" id="{07F15D45-5D76-FDB5-6895-A4E72F814694}"/>
              </a:ext>
            </a:extLst>
          </p:cNvPr>
          <p:cNvPicPr>
            <a:picLocks noChangeAspect="1"/>
          </p:cNvPicPr>
          <p:nvPr/>
        </p:nvPicPr>
        <p:blipFill>
          <a:blip r:embed="rId5"/>
          <a:stretch>
            <a:fillRect/>
          </a:stretch>
        </p:blipFill>
        <p:spPr>
          <a:xfrm>
            <a:off x="1203583" y="4190561"/>
            <a:ext cx="3876674" cy="2191852"/>
          </a:xfrm>
          <a:prstGeom prst="rect">
            <a:avLst/>
          </a:prstGeom>
        </p:spPr>
      </p:pic>
      <p:sp>
        <p:nvSpPr>
          <p:cNvPr id="17" name="TextBox 16">
            <a:hlinkClick r:id="rId6"/>
            <a:extLst>
              <a:ext uri="{FF2B5EF4-FFF2-40B4-BE49-F238E27FC236}">
                <a16:creationId xmlns:a16="http://schemas.microsoft.com/office/drawing/2014/main" id="{62ECC621-7A43-383C-1429-DB46BC92DD02}"/>
              </a:ext>
            </a:extLst>
          </p:cNvPr>
          <p:cNvSpPr txBox="1"/>
          <p:nvPr/>
        </p:nvSpPr>
        <p:spPr>
          <a:xfrm>
            <a:off x="4427536" y="5852418"/>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pic>
        <p:nvPicPr>
          <p:cNvPr id="21" name="Picture 20">
            <a:extLst>
              <a:ext uri="{FF2B5EF4-FFF2-40B4-BE49-F238E27FC236}">
                <a16:creationId xmlns:a16="http://schemas.microsoft.com/office/drawing/2014/main" id="{5480EB45-D5BF-8D5B-4815-ACE432607DAE}"/>
              </a:ext>
            </a:extLst>
          </p:cNvPr>
          <p:cNvPicPr>
            <a:picLocks noChangeAspect="1"/>
          </p:cNvPicPr>
          <p:nvPr/>
        </p:nvPicPr>
        <p:blipFill>
          <a:blip r:embed="rId7"/>
          <a:stretch>
            <a:fillRect/>
          </a:stretch>
        </p:blipFill>
        <p:spPr>
          <a:xfrm>
            <a:off x="6886806" y="1425771"/>
            <a:ext cx="3876675" cy="2163859"/>
          </a:xfrm>
          <a:prstGeom prst="rect">
            <a:avLst/>
          </a:prstGeom>
        </p:spPr>
      </p:pic>
      <p:pic>
        <p:nvPicPr>
          <p:cNvPr id="23" name="Picture 22">
            <a:extLst>
              <a:ext uri="{FF2B5EF4-FFF2-40B4-BE49-F238E27FC236}">
                <a16:creationId xmlns:a16="http://schemas.microsoft.com/office/drawing/2014/main" id="{60CC7FE3-C14F-AD1C-B1C9-FBE8AAB2D869}"/>
              </a:ext>
            </a:extLst>
          </p:cNvPr>
          <p:cNvPicPr>
            <a:picLocks noChangeAspect="1"/>
          </p:cNvPicPr>
          <p:nvPr/>
        </p:nvPicPr>
        <p:blipFill>
          <a:blip r:embed="rId8"/>
          <a:srcRect l="6076" t="6708" r="10152"/>
          <a:stretch>
            <a:fillRect/>
          </a:stretch>
        </p:blipFill>
        <p:spPr>
          <a:xfrm>
            <a:off x="6886806" y="4190561"/>
            <a:ext cx="3876675" cy="2163859"/>
          </a:xfrm>
          <a:prstGeom prst="rect">
            <a:avLst/>
          </a:prstGeom>
        </p:spPr>
      </p:pic>
      <p:sp>
        <p:nvSpPr>
          <p:cNvPr id="24" name="TextBox 23">
            <a:hlinkClick r:id="rId9"/>
            <a:extLst>
              <a:ext uri="{FF2B5EF4-FFF2-40B4-BE49-F238E27FC236}">
                <a16:creationId xmlns:a16="http://schemas.microsoft.com/office/drawing/2014/main" id="{558C59B6-1D26-9C79-E369-89BF189D2B7F}"/>
              </a:ext>
            </a:extLst>
          </p:cNvPr>
          <p:cNvSpPr txBox="1"/>
          <p:nvPr/>
        </p:nvSpPr>
        <p:spPr>
          <a:xfrm>
            <a:off x="10218558" y="3076671"/>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sp>
        <p:nvSpPr>
          <p:cNvPr id="25" name="TextBox 24">
            <a:hlinkClick r:id="rId10"/>
            <a:extLst>
              <a:ext uri="{FF2B5EF4-FFF2-40B4-BE49-F238E27FC236}">
                <a16:creationId xmlns:a16="http://schemas.microsoft.com/office/drawing/2014/main" id="{C38AA795-4071-9EBC-8B1A-A9EE3EF72386}"/>
              </a:ext>
            </a:extLst>
          </p:cNvPr>
          <p:cNvSpPr txBox="1"/>
          <p:nvPr/>
        </p:nvSpPr>
        <p:spPr>
          <a:xfrm>
            <a:off x="10218558" y="5852418"/>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spTree>
    <p:extLst>
      <p:ext uri="{BB962C8B-B14F-4D97-AF65-F5344CB8AC3E}">
        <p14:creationId xmlns:p14="http://schemas.microsoft.com/office/powerpoint/2010/main" val="1860489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4A0AE-5AFB-3C37-2128-11A6CD905E6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BFD83D0-CBEB-6CDC-D861-50038294EC1C}"/>
              </a:ext>
            </a:extLst>
          </p:cNvPr>
          <p:cNvSpPr>
            <a:spLocks noGrp="1"/>
          </p:cNvSpPr>
          <p:nvPr>
            <p:ph type="title"/>
          </p:nvPr>
        </p:nvSpPr>
        <p:spPr>
          <a:prstGeom prst="rect">
            <a:avLst/>
          </a:prstGeom>
        </p:spPr>
        <p:txBody>
          <a:bodyPr>
            <a:noAutofit/>
          </a:bodyPr>
          <a:lstStyle/>
          <a:p>
            <a:r>
              <a:rPr lang="en-CA" noProof="0"/>
              <a:t>Early Symptom Roadmap: </a:t>
            </a:r>
            <a:r>
              <a:rPr lang="en-CA" noProof="0">
                <a:latin typeface="+mj-lt"/>
              </a:rPr>
              <a:t>What to Look For</a:t>
            </a:r>
          </a:p>
        </p:txBody>
      </p:sp>
    </p:spTree>
    <p:extLst>
      <p:ext uri="{BB962C8B-B14F-4D97-AF65-F5344CB8AC3E}">
        <p14:creationId xmlns:p14="http://schemas.microsoft.com/office/powerpoint/2010/main" val="2031793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388AD-820C-1D31-80B2-A6A43E4C0B35}"/>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C955B8EF-7DB3-41F0-C602-CE05EF143316}"/>
              </a:ext>
            </a:extLst>
          </p:cNvPr>
          <p:cNvSpPr>
            <a:spLocks noGrp="1"/>
          </p:cNvSpPr>
          <p:nvPr>
            <p:ph type="title"/>
          </p:nvPr>
        </p:nvSpPr>
        <p:spPr>
          <a:xfrm>
            <a:off x="915624" y="360000"/>
            <a:ext cx="10781249" cy="951030"/>
          </a:xfrm>
        </p:spPr>
        <p:txBody>
          <a:bodyPr>
            <a:spAutoFit/>
          </a:bodyPr>
          <a:lstStyle/>
          <a:p>
            <a:r>
              <a:rPr lang="en-CA" sz="3100" noProof="0">
                <a:solidFill>
                  <a:schemeClr val="accent3"/>
                </a:solidFill>
                <a:latin typeface="+mj-lt"/>
              </a:rPr>
              <a:t>RED FLAGS:</a:t>
            </a:r>
            <a:r>
              <a:rPr lang="en-CA" sz="3100" noProof="0">
                <a:latin typeface="+mj-lt"/>
              </a:rPr>
              <a:t> Key Signs, Symptoms, </a:t>
            </a:r>
            <a:br>
              <a:rPr lang="en-CA" sz="3100" noProof="0">
                <a:latin typeface="+mj-lt"/>
              </a:rPr>
            </a:br>
            <a:r>
              <a:rPr lang="en-CA" sz="3100" noProof="0">
                <a:latin typeface="+mj-lt"/>
              </a:rPr>
              <a:t>&amp; Clinical Features of ALS/MND </a:t>
            </a:r>
          </a:p>
        </p:txBody>
      </p:sp>
      <p:sp>
        <p:nvSpPr>
          <p:cNvPr id="11" name="Text Placeholder 9">
            <a:extLst>
              <a:ext uri="{FF2B5EF4-FFF2-40B4-BE49-F238E27FC236}">
                <a16:creationId xmlns:a16="http://schemas.microsoft.com/office/drawing/2014/main" id="{12F34D64-1304-BD68-DC67-7F18F3C1D3BB}"/>
              </a:ext>
            </a:extLst>
          </p:cNvPr>
          <p:cNvSpPr>
            <a:spLocks noGrp="1"/>
          </p:cNvSpPr>
          <p:nvPr>
            <p:ph type="body" sz="quarter" idx="16"/>
          </p:nvPr>
        </p:nvSpPr>
        <p:spPr>
          <a:xfrm>
            <a:off x="339362" y="6350826"/>
            <a:ext cx="11264374" cy="332399"/>
          </a:xfrm>
        </p:spPr>
        <p:txBody>
          <a:bodyPr/>
          <a:lstStyle/>
          <a:p>
            <a:r>
              <a:rPr lang="en-CA" sz="800"/>
              <a:t>ALS, amyotrophic lateral sclerosis; MND, motor neuron disease</a:t>
            </a:r>
          </a:p>
          <a:p>
            <a:r>
              <a:rPr lang="en-CA" sz="800" noProof="0"/>
              <a:t>Adapted from: 1. https://www.alspathways.com/als-overview/. 2. https://als.ca/resource/referals-early-referral-tool/. 3. </a:t>
            </a:r>
            <a:r>
              <a:rPr lang="en-CA" sz="800" noProof="0" err="1"/>
              <a:t>Masrori</a:t>
            </a:r>
            <a:r>
              <a:rPr lang="en-CA" sz="800" noProof="0"/>
              <a:t> P, et al. </a:t>
            </a:r>
            <a:r>
              <a:rPr lang="en-CA" sz="800" noProof="0" err="1"/>
              <a:t>Eur</a:t>
            </a:r>
            <a:r>
              <a:rPr lang="en-CA" sz="800" noProof="0"/>
              <a:t> J Neurol. 2020;27:1918-1929. 4. Verma A, Amyotrophic Lateral Sclerosis [Internet]. Brisbane (AU): Exon Publications. 2021. Chapter 1. </a:t>
            </a:r>
          </a:p>
        </p:txBody>
      </p:sp>
      <p:sp>
        <p:nvSpPr>
          <p:cNvPr id="12" name="Content Placeholder 8">
            <a:extLst>
              <a:ext uri="{FF2B5EF4-FFF2-40B4-BE49-F238E27FC236}">
                <a16:creationId xmlns:a16="http://schemas.microsoft.com/office/drawing/2014/main" id="{B946F3FA-CF3A-BE9C-8A70-5AE1A293CB80}"/>
              </a:ext>
            </a:extLst>
          </p:cNvPr>
          <p:cNvSpPr txBox="1">
            <a:spLocks/>
          </p:cNvSpPr>
          <p:nvPr/>
        </p:nvSpPr>
        <p:spPr>
          <a:xfrm>
            <a:off x="1470347" y="3509181"/>
            <a:ext cx="3711253" cy="1980473"/>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en-CA" sz="1100" b="1" noProof="0"/>
              <a:t>Progressive weakness resulting in asymmetric decline in motor function:</a:t>
            </a:r>
          </a:p>
          <a:p>
            <a:pPr>
              <a:spcBef>
                <a:spcPts val="400"/>
              </a:spcBef>
              <a:buClr>
                <a:srgbClr val="57CFAC"/>
              </a:buClr>
              <a:buFont typeface="Wingdings" panose="05000000000000000000" pitchFamily="2" charset="2"/>
              <a:buChar char="§"/>
            </a:pPr>
            <a:r>
              <a:rPr lang="en-CA" sz="1100" noProof="0"/>
              <a:t>Hand weakness</a:t>
            </a:r>
          </a:p>
          <a:p>
            <a:pPr>
              <a:spcBef>
                <a:spcPts val="400"/>
              </a:spcBef>
              <a:buClr>
                <a:srgbClr val="57CFAC"/>
              </a:buClr>
              <a:buFont typeface="Wingdings" panose="05000000000000000000" pitchFamily="2" charset="2"/>
              <a:buChar char="§"/>
            </a:pPr>
            <a:r>
              <a:rPr lang="en-CA" sz="1100" noProof="0"/>
              <a:t>Limited range of motion and/or difficulty lifting, reaching, or carrying</a:t>
            </a:r>
          </a:p>
          <a:p>
            <a:pPr>
              <a:spcBef>
                <a:spcPts val="400"/>
              </a:spcBef>
              <a:buClr>
                <a:srgbClr val="57CFAC"/>
              </a:buClr>
              <a:buFont typeface="Wingdings" panose="05000000000000000000" pitchFamily="2" charset="2"/>
              <a:buChar char="§"/>
            </a:pPr>
            <a:r>
              <a:rPr lang="en-CA" sz="1100" noProof="0"/>
              <a:t>Difficulty with everyday tasks (e.g., preparing food, opening jars or bottles, starting car, using keys)</a:t>
            </a:r>
          </a:p>
          <a:p>
            <a:pPr>
              <a:spcBef>
                <a:spcPts val="400"/>
              </a:spcBef>
              <a:buClr>
                <a:srgbClr val="57CFAC"/>
              </a:buClr>
              <a:buFont typeface="Wingdings" panose="05000000000000000000" pitchFamily="2" charset="2"/>
              <a:buChar char="§"/>
            </a:pPr>
            <a:r>
              <a:rPr lang="en-CA" sz="1100" noProof="0"/>
              <a:t>Impaired handwriting </a:t>
            </a:r>
          </a:p>
          <a:p>
            <a:pPr>
              <a:spcBef>
                <a:spcPts val="400"/>
              </a:spcBef>
              <a:buClr>
                <a:srgbClr val="57CFAC"/>
              </a:buClr>
              <a:buFont typeface="Wingdings" panose="05000000000000000000" pitchFamily="2" charset="2"/>
              <a:buChar char="§"/>
            </a:pPr>
            <a:r>
              <a:rPr lang="en-CA" sz="1100" noProof="0"/>
              <a:t>Muscle spasms, twitching, fasciculations </a:t>
            </a:r>
          </a:p>
          <a:p>
            <a:pPr>
              <a:spcBef>
                <a:spcPts val="400"/>
              </a:spcBef>
              <a:buClr>
                <a:srgbClr val="57CFAC"/>
              </a:buClr>
              <a:buFont typeface="Wingdings" panose="05000000000000000000" pitchFamily="2" charset="2"/>
              <a:buChar char="§"/>
            </a:pPr>
            <a:r>
              <a:rPr lang="en-CA" sz="1100" noProof="0"/>
              <a:t>Trouble with dressing/hygiene </a:t>
            </a:r>
          </a:p>
          <a:p>
            <a:pPr marL="0" indent="0">
              <a:spcBef>
                <a:spcPts val="400"/>
              </a:spcBef>
              <a:buFontTx/>
              <a:buNone/>
            </a:pPr>
            <a:endParaRPr lang="en-CA" sz="1100" noProof="0"/>
          </a:p>
        </p:txBody>
      </p:sp>
      <p:sp>
        <p:nvSpPr>
          <p:cNvPr id="14" name="Content Placeholder 8">
            <a:extLst>
              <a:ext uri="{FF2B5EF4-FFF2-40B4-BE49-F238E27FC236}">
                <a16:creationId xmlns:a16="http://schemas.microsoft.com/office/drawing/2014/main" id="{5FC9ACB9-D47A-FD62-22E9-160BF9F79E4E}"/>
              </a:ext>
            </a:extLst>
          </p:cNvPr>
          <p:cNvSpPr txBox="1">
            <a:spLocks/>
          </p:cNvSpPr>
          <p:nvPr/>
        </p:nvSpPr>
        <p:spPr>
          <a:xfrm>
            <a:off x="1470347" y="2020028"/>
            <a:ext cx="5235253" cy="1103446"/>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buClr>
                <a:srgbClr val="57CFAC"/>
              </a:buClr>
              <a:buFont typeface="Wingdings" panose="05000000000000000000" pitchFamily="2" charset="2"/>
              <a:buChar char="§"/>
            </a:pPr>
            <a:r>
              <a:rPr lang="en-CA" sz="1100" noProof="0"/>
              <a:t>Dysarthria (slurred or impaired speech)</a:t>
            </a:r>
          </a:p>
          <a:p>
            <a:pPr>
              <a:spcBef>
                <a:spcPts val="400"/>
              </a:spcBef>
              <a:buClr>
                <a:srgbClr val="57CFAC"/>
              </a:buClr>
              <a:buFont typeface="Wingdings" panose="05000000000000000000" pitchFamily="2" charset="2"/>
              <a:buChar char="§"/>
            </a:pPr>
            <a:r>
              <a:rPr lang="en-CA" sz="1100" noProof="0"/>
              <a:t>Dysphagia (difficulty swallowing) </a:t>
            </a:r>
          </a:p>
          <a:p>
            <a:pPr>
              <a:spcBef>
                <a:spcPts val="400"/>
              </a:spcBef>
              <a:buClr>
                <a:srgbClr val="57CFAC"/>
              </a:buClr>
              <a:buFont typeface="Wingdings" panose="05000000000000000000" pitchFamily="2" charset="2"/>
              <a:buChar char="§"/>
            </a:pPr>
            <a:r>
              <a:rPr lang="en-CA" sz="1100" noProof="0"/>
              <a:t>Excessive saliva </a:t>
            </a:r>
          </a:p>
          <a:p>
            <a:pPr>
              <a:spcBef>
                <a:spcPts val="400"/>
              </a:spcBef>
              <a:buClr>
                <a:srgbClr val="57CFAC"/>
              </a:buClr>
              <a:buFont typeface="Wingdings" panose="05000000000000000000" pitchFamily="2" charset="2"/>
              <a:buChar char="§"/>
            </a:pPr>
            <a:r>
              <a:rPr lang="en-CA" sz="1100" noProof="0"/>
              <a:t>Tongue fasciculations </a:t>
            </a:r>
          </a:p>
        </p:txBody>
      </p:sp>
      <p:sp>
        <p:nvSpPr>
          <p:cNvPr id="16" name="Content Placeholder 8">
            <a:extLst>
              <a:ext uri="{FF2B5EF4-FFF2-40B4-BE49-F238E27FC236}">
                <a16:creationId xmlns:a16="http://schemas.microsoft.com/office/drawing/2014/main" id="{1942E1EF-1EC8-5C9B-4D15-C0996327AF60}"/>
              </a:ext>
            </a:extLst>
          </p:cNvPr>
          <p:cNvSpPr txBox="1">
            <a:spLocks/>
          </p:cNvSpPr>
          <p:nvPr/>
        </p:nvSpPr>
        <p:spPr>
          <a:xfrm>
            <a:off x="6758781" y="1818418"/>
            <a:ext cx="3596953" cy="846533"/>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buClr>
                <a:srgbClr val="57CFAC"/>
              </a:buClr>
              <a:buFont typeface="Wingdings" panose="05000000000000000000" pitchFamily="2" charset="2"/>
              <a:buChar char="§"/>
            </a:pPr>
            <a:r>
              <a:rPr lang="en-CA" sz="1100" noProof="0"/>
              <a:t>Behavioural changes</a:t>
            </a:r>
          </a:p>
          <a:p>
            <a:pPr>
              <a:spcBef>
                <a:spcPts val="400"/>
              </a:spcBef>
              <a:buClr>
                <a:srgbClr val="57CFAC"/>
              </a:buClr>
              <a:buFont typeface="Wingdings" panose="05000000000000000000" pitchFamily="2" charset="2"/>
              <a:buChar char="§"/>
            </a:pPr>
            <a:r>
              <a:rPr lang="en-CA" sz="1100" noProof="0"/>
              <a:t>Emotional lability (not related to dementia)</a:t>
            </a:r>
          </a:p>
          <a:p>
            <a:pPr>
              <a:spcBef>
                <a:spcPts val="400"/>
              </a:spcBef>
              <a:buClr>
                <a:srgbClr val="57CFAC"/>
              </a:buClr>
              <a:buFont typeface="Wingdings" panose="05000000000000000000" pitchFamily="2" charset="2"/>
              <a:buChar char="§"/>
            </a:pPr>
            <a:r>
              <a:rPr lang="en-CA" sz="1100" noProof="0"/>
              <a:t>Fronto-temporal dementia </a:t>
            </a:r>
          </a:p>
        </p:txBody>
      </p:sp>
      <p:sp>
        <p:nvSpPr>
          <p:cNvPr id="17" name="Content Placeholder 8">
            <a:extLst>
              <a:ext uri="{FF2B5EF4-FFF2-40B4-BE49-F238E27FC236}">
                <a16:creationId xmlns:a16="http://schemas.microsoft.com/office/drawing/2014/main" id="{6963BA12-453A-92C3-FD15-BB0B7B6BF7B7}"/>
              </a:ext>
            </a:extLst>
          </p:cNvPr>
          <p:cNvSpPr txBox="1">
            <a:spLocks/>
          </p:cNvSpPr>
          <p:nvPr/>
        </p:nvSpPr>
        <p:spPr>
          <a:xfrm>
            <a:off x="6758781" y="3005733"/>
            <a:ext cx="4225603" cy="846533"/>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buClr>
                <a:srgbClr val="57CFAC"/>
              </a:buClr>
              <a:buFont typeface="Wingdings" panose="05000000000000000000" pitchFamily="2" charset="2"/>
              <a:buChar char="§"/>
            </a:pPr>
            <a:r>
              <a:rPr lang="en-CA" sz="1100" noProof="0"/>
              <a:t>Hard-to-explain respiratory symptoms</a:t>
            </a:r>
          </a:p>
          <a:p>
            <a:pPr>
              <a:spcBef>
                <a:spcPts val="400"/>
              </a:spcBef>
              <a:buClr>
                <a:srgbClr val="57CFAC"/>
              </a:buClr>
              <a:buFont typeface="Wingdings" panose="05000000000000000000" pitchFamily="2" charset="2"/>
              <a:buChar char="§"/>
            </a:pPr>
            <a:r>
              <a:rPr lang="en-CA" sz="1100" noProof="0"/>
              <a:t>Shortness of breath on exertion with daily activities</a:t>
            </a:r>
          </a:p>
          <a:p>
            <a:pPr>
              <a:spcBef>
                <a:spcPts val="400"/>
              </a:spcBef>
              <a:buClr>
                <a:srgbClr val="57CFAC"/>
              </a:buClr>
              <a:buFont typeface="Wingdings" panose="05000000000000000000" pitchFamily="2" charset="2"/>
              <a:buChar char="§"/>
            </a:pPr>
            <a:r>
              <a:rPr lang="en-CA" sz="1100" noProof="0"/>
              <a:t>Restricted breathing </a:t>
            </a:r>
          </a:p>
          <a:p>
            <a:pPr>
              <a:spcBef>
                <a:spcPts val="400"/>
              </a:spcBef>
              <a:buClr>
                <a:srgbClr val="57CFAC"/>
              </a:buClr>
              <a:buFont typeface="Wingdings" panose="05000000000000000000" pitchFamily="2" charset="2"/>
              <a:buChar char="§"/>
            </a:pPr>
            <a:r>
              <a:rPr lang="en-CA" sz="1100" noProof="0"/>
              <a:t>Excessive daytime sleepiness or difficulty sleeping </a:t>
            </a:r>
          </a:p>
          <a:p>
            <a:pPr>
              <a:spcBef>
                <a:spcPts val="400"/>
              </a:spcBef>
              <a:buClr>
                <a:srgbClr val="57CFAC"/>
              </a:buClr>
              <a:buFont typeface="Wingdings" panose="05000000000000000000" pitchFamily="2" charset="2"/>
              <a:buChar char="§"/>
            </a:pPr>
            <a:r>
              <a:rPr lang="en-CA" sz="1100" noProof="0"/>
              <a:t>Orthopnea </a:t>
            </a:r>
          </a:p>
        </p:txBody>
      </p:sp>
      <p:sp>
        <p:nvSpPr>
          <p:cNvPr id="18" name="Content Placeholder 8">
            <a:extLst>
              <a:ext uri="{FF2B5EF4-FFF2-40B4-BE49-F238E27FC236}">
                <a16:creationId xmlns:a16="http://schemas.microsoft.com/office/drawing/2014/main" id="{A3C439F7-8FF9-7E25-696D-75CAFA2D47A0}"/>
              </a:ext>
            </a:extLst>
          </p:cNvPr>
          <p:cNvSpPr txBox="1">
            <a:spLocks/>
          </p:cNvSpPr>
          <p:nvPr/>
        </p:nvSpPr>
        <p:spPr>
          <a:xfrm>
            <a:off x="6758781" y="4536292"/>
            <a:ext cx="4309269" cy="1361347"/>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en-CA" sz="1100" b="1" noProof="0"/>
              <a:t>Progressive asymmetric weakness resulting in decline in gross motor function:</a:t>
            </a:r>
          </a:p>
          <a:p>
            <a:pPr>
              <a:spcBef>
                <a:spcPts val="400"/>
              </a:spcBef>
              <a:buClr>
                <a:srgbClr val="57CFAC"/>
              </a:buClr>
              <a:buFont typeface="Wingdings" panose="05000000000000000000" pitchFamily="2" charset="2"/>
              <a:buChar char="§"/>
            </a:pPr>
            <a:r>
              <a:rPr lang="en-CA" sz="1100" noProof="0"/>
              <a:t>Frequent tripping or stumbling</a:t>
            </a:r>
          </a:p>
          <a:p>
            <a:pPr>
              <a:spcBef>
                <a:spcPts val="400"/>
              </a:spcBef>
              <a:buClr>
                <a:srgbClr val="57CFAC"/>
              </a:buClr>
              <a:buFont typeface="Wingdings" panose="05000000000000000000" pitchFamily="2" charset="2"/>
              <a:buChar char="§"/>
            </a:pPr>
            <a:r>
              <a:rPr lang="en-CA" sz="1100" noProof="0"/>
              <a:t>Difficulty on stairs, getting out of chair, standing on toes, etc. </a:t>
            </a:r>
          </a:p>
          <a:p>
            <a:pPr>
              <a:spcBef>
                <a:spcPts val="400"/>
              </a:spcBef>
              <a:buClr>
                <a:srgbClr val="57CFAC"/>
              </a:buClr>
              <a:buFont typeface="Wingdings" panose="05000000000000000000" pitchFamily="2" charset="2"/>
              <a:buChar char="§"/>
            </a:pPr>
            <a:r>
              <a:rPr lang="en-CA" sz="1100" noProof="0"/>
              <a:t>Foot drags when walking, cannot walk as long/far </a:t>
            </a:r>
          </a:p>
          <a:p>
            <a:pPr>
              <a:spcBef>
                <a:spcPts val="400"/>
              </a:spcBef>
              <a:buClr>
                <a:srgbClr val="57CFAC"/>
              </a:buClr>
              <a:buFont typeface="Wingdings" panose="05000000000000000000" pitchFamily="2" charset="2"/>
              <a:buChar char="§"/>
            </a:pPr>
            <a:r>
              <a:rPr lang="en-CA" sz="1100" noProof="0"/>
              <a:t>Muscle wasting/atrophy </a:t>
            </a:r>
          </a:p>
        </p:txBody>
      </p:sp>
      <p:sp>
        <p:nvSpPr>
          <p:cNvPr id="19" name="TextBox 18">
            <a:extLst>
              <a:ext uri="{FF2B5EF4-FFF2-40B4-BE49-F238E27FC236}">
                <a16:creationId xmlns:a16="http://schemas.microsoft.com/office/drawing/2014/main" id="{DAC0098F-1C6D-2DC6-2C11-7B2413B8BF0E}"/>
              </a:ext>
            </a:extLst>
          </p:cNvPr>
          <p:cNvSpPr txBox="1"/>
          <p:nvPr/>
        </p:nvSpPr>
        <p:spPr>
          <a:xfrm>
            <a:off x="132013" y="2128222"/>
            <a:ext cx="1155448" cy="600164"/>
          </a:xfrm>
          <a:prstGeom prst="rect">
            <a:avLst/>
          </a:prstGeom>
          <a:noFill/>
        </p:spPr>
        <p:txBody>
          <a:bodyPr wrap="square" rtlCol="0">
            <a:spAutoFit/>
          </a:bodyPr>
          <a:lstStyle/>
          <a:p>
            <a:pPr algn="ctr"/>
            <a:r>
              <a:rPr lang="en-CA" sz="1100" b="1" noProof="0">
                <a:solidFill>
                  <a:schemeClr val="accent1"/>
                </a:solidFill>
              </a:rPr>
              <a:t>20%–25% present with bulbar onset</a:t>
            </a:r>
          </a:p>
        </p:txBody>
      </p:sp>
      <p:sp>
        <p:nvSpPr>
          <p:cNvPr id="21" name="Left Brace 20">
            <a:extLst>
              <a:ext uri="{FF2B5EF4-FFF2-40B4-BE49-F238E27FC236}">
                <a16:creationId xmlns:a16="http://schemas.microsoft.com/office/drawing/2014/main" id="{3C3AB91E-C137-3613-46A8-0A362769707E}"/>
              </a:ext>
            </a:extLst>
          </p:cNvPr>
          <p:cNvSpPr/>
          <p:nvPr/>
        </p:nvSpPr>
        <p:spPr>
          <a:xfrm>
            <a:off x="1210428" y="2002088"/>
            <a:ext cx="278969" cy="955444"/>
          </a:xfrm>
          <a:prstGeom prst="leftBrace">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noProof="0"/>
          </a:p>
        </p:txBody>
      </p:sp>
      <p:sp>
        <p:nvSpPr>
          <p:cNvPr id="22" name="TextBox 21">
            <a:extLst>
              <a:ext uri="{FF2B5EF4-FFF2-40B4-BE49-F238E27FC236}">
                <a16:creationId xmlns:a16="http://schemas.microsoft.com/office/drawing/2014/main" id="{37EE57E8-19B4-EDF7-1963-750D8C0F66F6}"/>
              </a:ext>
            </a:extLst>
          </p:cNvPr>
          <p:cNvSpPr txBox="1"/>
          <p:nvPr/>
        </p:nvSpPr>
        <p:spPr>
          <a:xfrm>
            <a:off x="1363661" y="1588625"/>
            <a:ext cx="3735091" cy="338554"/>
          </a:xfrm>
          <a:prstGeom prst="rect">
            <a:avLst/>
          </a:prstGeom>
          <a:noFill/>
        </p:spPr>
        <p:txBody>
          <a:bodyPr wrap="square" rtlCol="0">
            <a:spAutoFit/>
          </a:bodyPr>
          <a:lstStyle/>
          <a:p>
            <a:r>
              <a:rPr lang="en-CA" sz="1600" b="1" noProof="0">
                <a:solidFill>
                  <a:schemeClr val="accent3"/>
                </a:solidFill>
              </a:rPr>
              <a:t>Head &amp; neck symptoms (bulbar)</a:t>
            </a:r>
          </a:p>
        </p:txBody>
      </p:sp>
      <p:sp>
        <p:nvSpPr>
          <p:cNvPr id="31" name="TextBox 30">
            <a:extLst>
              <a:ext uri="{FF2B5EF4-FFF2-40B4-BE49-F238E27FC236}">
                <a16:creationId xmlns:a16="http://schemas.microsoft.com/office/drawing/2014/main" id="{9C9ACDCC-31BA-5BB0-BA78-F2F3ABBC7A5F}"/>
              </a:ext>
            </a:extLst>
          </p:cNvPr>
          <p:cNvSpPr txBox="1"/>
          <p:nvPr/>
        </p:nvSpPr>
        <p:spPr>
          <a:xfrm>
            <a:off x="6688134" y="1455275"/>
            <a:ext cx="3735091" cy="338554"/>
          </a:xfrm>
          <a:prstGeom prst="rect">
            <a:avLst/>
          </a:prstGeom>
          <a:noFill/>
        </p:spPr>
        <p:txBody>
          <a:bodyPr wrap="square" rtlCol="0">
            <a:spAutoFit/>
          </a:bodyPr>
          <a:lstStyle/>
          <a:p>
            <a:r>
              <a:rPr lang="en-CA" sz="1600" b="1" noProof="0">
                <a:solidFill>
                  <a:schemeClr val="accent3"/>
                </a:solidFill>
              </a:rPr>
              <a:t>Cognitive symptoms </a:t>
            </a:r>
          </a:p>
        </p:txBody>
      </p:sp>
      <p:sp>
        <p:nvSpPr>
          <p:cNvPr id="32" name="TextBox 31">
            <a:extLst>
              <a:ext uri="{FF2B5EF4-FFF2-40B4-BE49-F238E27FC236}">
                <a16:creationId xmlns:a16="http://schemas.microsoft.com/office/drawing/2014/main" id="{D58A972F-F8A8-B50C-2602-6C064873801F}"/>
              </a:ext>
            </a:extLst>
          </p:cNvPr>
          <p:cNvSpPr txBox="1"/>
          <p:nvPr/>
        </p:nvSpPr>
        <p:spPr>
          <a:xfrm>
            <a:off x="1363661" y="3090446"/>
            <a:ext cx="3735091" cy="338554"/>
          </a:xfrm>
          <a:prstGeom prst="rect">
            <a:avLst/>
          </a:prstGeom>
          <a:noFill/>
        </p:spPr>
        <p:txBody>
          <a:bodyPr wrap="square" rtlCol="0">
            <a:spAutoFit/>
          </a:bodyPr>
          <a:lstStyle/>
          <a:p>
            <a:r>
              <a:rPr lang="en-CA" sz="1600" b="1" noProof="0">
                <a:solidFill>
                  <a:schemeClr val="accent3"/>
                </a:solidFill>
              </a:rPr>
              <a:t>Upper body symptoms </a:t>
            </a:r>
          </a:p>
        </p:txBody>
      </p:sp>
      <p:sp>
        <p:nvSpPr>
          <p:cNvPr id="33" name="TextBox 32">
            <a:extLst>
              <a:ext uri="{FF2B5EF4-FFF2-40B4-BE49-F238E27FC236}">
                <a16:creationId xmlns:a16="http://schemas.microsoft.com/office/drawing/2014/main" id="{B77D4B77-92CF-34C1-785B-D55E32030CA7}"/>
              </a:ext>
            </a:extLst>
          </p:cNvPr>
          <p:cNvSpPr txBox="1"/>
          <p:nvPr/>
        </p:nvSpPr>
        <p:spPr>
          <a:xfrm>
            <a:off x="6688134" y="2588750"/>
            <a:ext cx="3735091" cy="338554"/>
          </a:xfrm>
          <a:prstGeom prst="rect">
            <a:avLst/>
          </a:prstGeom>
          <a:noFill/>
        </p:spPr>
        <p:txBody>
          <a:bodyPr wrap="square" rtlCol="0">
            <a:spAutoFit/>
          </a:bodyPr>
          <a:lstStyle/>
          <a:p>
            <a:r>
              <a:rPr lang="en-CA" sz="1600" b="1" noProof="0">
                <a:solidFill>
                  <a:schemeClr val="accent3"/>
                </a:solidFill>
              </a:rPr>
              <a:t>Respiratory symptoms </a:t>
            </a:r>
          </a:p>
        </p:txBody>
      </p:sp>
      <p:sp>
        <p:nvSpPr>
          <p:cNvPr id="34" name="TextBox 33">
            <a:extLst>
              <a:ext uri="{FF2B5EF4-FFF2-40B4-BE49-F238E27FC236}">
                <a16:creationId xmlns:a16="http://schemas.microsoft.com/office/drawing/2014/main" id="{EF6F101B-E44B-6AEA-A12F-173B19D1258E}"/>
              </a:ext>
            </a:extLst>
          </p:cNvPr>
          <p:cNvSpPr txBox="1"/>
          <p:nvPr/>
        </p:nvSpPr>
        <p:spPr>
          <a:xfrm>
            <a:off x="6688134" y="4141179"/>
            <a:ext cx="3735091" cy="338554"/>
          </a:xfrm>
          <a:prstGeom prst="rect">
            <a:avLst/>
          </a:prstGeom>
          <a:noFill/>
        </p:spPr>
        <p:txBody>
          <a:bodyPr wrap="square" rtlCol="0">
            <a:spAutoFit/>
          </a:bodyPr>
          <a:lstStyle/>
          <a:p>
            <a:r>
              <a:rPr lang="en-CA" sz="1600" b="1" noProof="0">
                <a:solidFill>
                  <a:schemeClr val="accent3"/>
                </a:solidFill>
              </a:rPr>
              <a:t>Lower body symptoms </a:t>
            </a:r>
          </a:p>
        </p:txBody>
      </p:sp>
      <p:sp>
        <p:nvSpPr>
          <p:cNvPr id="35" name="TextBox 34">
            <a:extLst>
              <a:ext uri="{FF2B5EF4-FFF2-40B4-BE49-F238E27FC236}">
                <a16:creationId xmlns:a16="http://schemas.microsoft.com/office/drawing/2014/main" id="{48BF9F70-035C-DF64-4DF7-6EE2568BDC70}"/>
              </a:ext>
            </a:extLst>
          </p:cNvPr>
          <p:cNvSpPr txBox="1"/>
          <p:nvPr/>
        </p:nvSpPr>
        <p:spPr>
          <a:xfrm>
            <a:off x="10458450" y="1793829"/>
            <a:ext cx="1477960" cy="769441"/>
          </a:xfrm>
          <a:prstGeom prst="rect">
            <a:avLst/>
          </a:prstGeom>
          <a:noFill/>
        </p:spPr>
        <p:txBody>
          <a:bodyPr wrap="square" rtlCol="0">
            <a:spAutoFit/>
          </a:bodyPr>
          <a:lstStyle/>
          <a:p>
            <a:pPr algn="ctr"/>
            <a:r>
              <a:rPr lang="en-CA" sz="1100" b="1" noProof="0">
                <a:solidFill>
                  <a:schemeClr val="accent1"/>
                </a:solidFill>
              </a:rPr>
              <a:t>35% experience clinically significant cognitive changes </a:t>
            </a:r>
          </a:p>
        </p:txBody>
      </p:sp>
      <p:sp>
        <p:nvSpPr>
          <p:cNvPr id="37" name="TextBox 36">
            <a:extLst>
              <a:ext uri="{FF2B5EF4-FFF2-40B4-BE49-F238E27FC236}">
                <a16:creationId xmlns:a16="http://schemas.microsoft.com/office/drawing/2014/main" id="{D152D296-BC4D-E75E-5F14-0CE519E9C2C8}"/>
              </a:ext>
            </a:extLst>
          </p:cNvPr>
          <p:cNvSpPr txBox="1"/>
          <p:nvPr/>
        </p:nvSpPr>
        <p:spPr>
          <a:xfrm>
            <a:off x="10448925" y="3333602"/>
            <a:ext cx="1477961" cy="600164"/>
          </a:xfrm>
          <a:prstGeom prst="rect">
            <a:avLst/>
          </a:prstGeom>
          <a:noFill/>
        </p:spPr>
        <p:txBody>
          <a:bodyPr wrap="square" rtlCol="0">
            <a:spAutoFit/>
          </a:bodyPr>
          <a:lstStyle/>
          <a:p>
            <a:pPr algn="ctr"/>
            <a:r>
              <a:rPr lang="en-CA" sz="1100" b="1" noProof="0">
                <a:solidFill>
                  <a:schemeClr val="accent1"/>
                </a:solidFill>
              </a:rPr>
              <a:t>1%–3% present with respiratory onset</a:t>
            </a:r>
          </a:p>
        </p:txBody>
      </p:sp>
      <p:sp>
        <p:nvSpPr>
          <p:cNvPr id="39" name="TextBox 38">
            <a:extLst>
              <a:ext uri="{FF2B5EF4-FFF2-40B4-BE49-F238E27FC236}">
                <a16:creationId xmlns:a16="http://schemas.microsoft.com/office/drawing/2014/main" id="{5DBBC267-55B9-FE85-8D49-D69A63E8F604}"/>
              </a:ext>
            </a:extLst>
          </p:cNvPr>
          <p:cNvSpPr txBox="1"/>
          <p:nvPr/>
        </p:nvSpPr>
        <p:spPr>
          <a:xfrm>
            <a:off x="3856523" y="5758935"/>
            <a:ext cx="3735091" cy="584775"/>
          </a:xfrm>
          <a:prstGeom prst="rect">
            <a:avLst/>
          </a:prstGeom>
          <a:noFill/>
        </p:spPr>
        <p:txBody>
          <a:bodyPr wrap="square" rtlCol="0">
            <a:spAutoFit/>
          </a:bodyPr>
          <a:lstStyle/>
          <a:p>
            <a:pPr algn="ctr"/>
            <a:r>
              <a:rPr lang="en-CA" sz="1600" b="1" noProof="0">
                <a:solidFill>
                  <a:schemeClr val="accent3"/>
                </a:solidFill>
              </a:rPr>
              <a:t>Unintentional/ </a:t>
            </a:r>
          </a:p>
          <a:p>
            <a:pPr algn="ctr"/>
            <a:r>
              <a:rPr lang="en-CA" sz="1600" b="1" noProof="0">
                <a:solidFill>
                  <a:schemeClr val="accent3"/>
                </a:solidFill>
              </a:rPr>
              <a:t>unexplained weight loss </a:t>
            </a:r>
          </a:p>
        </p:txBody>
      </p:sp>
      <p:sp>
        <p:nvSpPr>
          <p:cNvPr id="41" name="Left Brace 40">
            <a:extLst>
              <a:ext uri="{FF2B5EF4-FFF2-40B4-BE49-F238E27FC236}">
                <a16:creationId xmlns:a16="http://schemas.microsoft.com/office/drawing/2014/main" id="{3F00148A-0016-3D96-5372-EC1A4C117FD7}"/>
              </a:ext>
            </a:extLst>
          </p:cNvPr>
          <p:cNvSpPr/>
          <p:nvPr/>
        </p:nvSpPr>
        <p:spPr>
          <a:xfrm rot="10800000">
            <a:off x="10329370" y="3077424"/>
            <a:ext cx="167179" cy="976853"/>
          </a:xfrm>
          <a:prstGeom prst="leftBrace">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noProof="0"/>
          </a:p>
        </p:txBody>
      </p:sp>
      <p:sp>
        <p:nvSpPr>
          <p:cNvPr id="42" name="Left Brace 41">
            <a:extLst>
              <a:ext uri="{FF2B5EF4-FFF2-40B4-BE49-F238E27FC236}">
                <a16:creationId xmlns:a16="http://schemas.microsoft.com/office/drawing/2014/main" id="{2B8680E4-F220-1713-50BA-465CBE773AEB}"/>
              </a:ext>
            </a:extLst>
          </p:cNvPr>
          <p:cNvSpPr/>
          <p:nvPr/>
        </p:nvSpPr>
        <p:spPr>
          <a:xfrm rot="10800000">
            <a:off x="10291270" y="1862023"/>
            <a:ext cx="235936" cy="646680"/>
          </a:xfrm>
          <a:prstGeom prst="leftBrace">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noProof="0"/>
          </a:p>
        </p:txBody>
      </p:sp>
      <p:pic>
        <p:nvPicPr>
          <p:cNvPr id="43" name="Graphic 42">
            <a:extLst>
              <a:ext uri="{FF2B5EF4-FFF2-40B4-BE49-F238E27FC236}">
                <a16:creationId xmlns:a16="http://schemas.microsoft.com/office/drawing/2014/main" id="{CBA786D6-795E-1A32-DEAB-6AD457872C7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188593" y="1665420"/>
            <a:ext cx="1409700" cy="4143375"/>
          </a:xfrm>
          <a:prstGeom prst="rect">
            <a:avLst/>
          </a:prstGeom>
        </p:spPr>
      </p:pic>
      <p:cxnSp>
        <p:nvCxnSpPr>
          <p:cNvPr id="44" name="Straight Connector 43">
            <a:extLst>
              <a:ext uri="{FF2B5EF4-FFF2-40B4-BE49-F238E27FC236}">
                <a16:creationId xmlns:a16="http://schemas.microsoft.com/office/drawing/2014/main" id="{DCFF38C0-39D7-753F-2E8A-CDF72740A52B}"/>
              </a:ext>
            </a:extLst>
          </p:cNvPr>
          <p:cNvCxnSpPr>
            <a:cxnSpLocks/>
          </p:cNvCxnSpPr>
          <p:nvPr/>
        </p:nvCxnSpPr>
        <p:spPr>
          <a:xfrm>
            <a:off x="1470347" y="1921030"/>
            <a:ext cx="4354435" cy="0"/>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567F1776-0C8F-03E4-D7CD-8C05896BAC54}"/>
              </a:ext>
            </a:extLst>
          </p:cNvPr>
          <p:cNvCxnSpPr>
            <a:cxnSpLocks/>
          </p:cNvCxnSpPr>
          <p:nvPr/>
        </p:nvCxnSpPr>
        <p:spPr>
          <a:xfrm>
            <a:off x="1470347" y="3425980"/>
            <a:ext cx="3854128" cy="0"/>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922D2542-1B07-769B-EC72-E38BCD416627}"/>
              </a:ext>
            </a:extLst>
          </p:cNvPr>
          <p:cNvCxnSpPr>
            <a:cxnSpLocks/>
          </p:cNvCxnSpPr>
          <p:nvPr/>
        </p:nvCxnSpPr>
        <p:spPr>
          <a:xfrm>
            <a:off x="5947097" y="1757902"/>
            <a:ext cx="4354435" cy="0"/>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EEF3A733-86DC-E515-D234-626077E4B2AA}"/>
              </a:ext>
            </a:extLst>
          </p:cNvPr>
          <p:cNvCxnSpPr>
            <a:cxnSpLocks/>
          </p:cNvCxnSpPr>
          <p:nvPr/>
        </p:nvCxnSpPr>
        <p:spPr>
          <a:xfrm>
            <a:off x="5947097" y="2891377"/>
            <a:ext cx="4354435" cy="0"/>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14A2E921-4F21-E857-8F79-2D208F284B80}"/>
              </a:ext>
            </a:extLst>
          </p:cNvPr>
          <p:cNvCxnSpPr>
            <a:cxnSpLocks/>
          </p:cNvCxnSpPr>
          <p:nvPr/>
        </p:nvCxnSpPr>
        <p:spPr>
          <a:xfrm>
            <a:off x="6096000" y="4443952"/>
            <a:ext cx="4205532" cy="0"/>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49" name="Group 48">
            <a:extLst>
              <a:ext uri="{FF2B5EF4-FFF2-40B4-BE49-F238E27FC236}">
                <a16:creationId xmlns:a16="http://schemas.microsoft.com/office/drawing/2014/main" id="{3C95D0FB-3162-7D92-EA37-D33C3FB452A5}"/>
              </a:ext>
            </a:extLst>
          </p:cNvPr>
          <p:cNvGrpSpPr/>
          <p:nvPr/>
        </p:nvGrpSpPr>
        <p:grpSpPr>
          <a:xfrm>
            <a:off x="266275" y="355274"/>
            <a:ext cx="548640" cy="548640"/>
            <a:chOff x="8296275" y="385763"/>
            <a:chExt cx="1247775" cy="1247775"/>
          </a:xfrm>
        </p:grpSpPr>
        <p:sp>
          <p:nvSpPr>
            <p:cNvPr id="51" name="Oval 50">
              <a:extLst>
                <a:ext uri="{FF2B5EF4-FFF2-40B4-BE49-F238E27FC236}">
                  <a16:creationId xmlns:a16="http://schemas.microsoft.com/office/drawing/2014/main" id="{DD1FA3C9-6816-AC0A-F98F-39C46C5F2D80}"/>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4" name="Graphic 53" descr="Flag with solid fill">
              <a:extLst>
                <a:ext uri="{FF2B5EF4-FFF2-40B4-BE49-F238E27FC236}">
                  <a16:creationId xmlns:a16="http://schemas.microsoft.com/office/drawing/2014/main" id="{FE2C9940-D991-666F-0FC7-3220DC0F050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spTree>
    <p:extLst>
      <p:ext uri="{BB962C8B-B14F-4D97-AF65-F5344CB8AC3E}">
        <p14:creationId xmlns:p14="http://schemas.microsoft.com/office/powerpoint/2010/main" val="157847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7" grpId="0"/>
      <p:bldP spid="18" grpId="0"/>
      <p:bldP spid="19" grpId="0"/>
      <p:bldP spid="21" grpId="0" animBg="1"/>
      <p:bldP spid="22" grpId="0"/>
      <p:bldP spid="31" grpId="0"/>
      <p:bldP spid="32" grpId="0"/>
      <p:bldP spid="33" grpId="0"/>
      <p:bldP spid="34" grpId="0"/>
      <p:bldP spid="35" grpId="0"/>
      <p:bldP spid="37" grpId="0"/>
      <p:bldP spid="39" grpId="0"/>
      <p:bldP spid="41" grpId="0" animBg="1"/>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51A5A-36A0-5752-F439-1AB337FCA3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A6B13-C71C-0328-0BBC-AECF4A33559A}"/>
              </a:ext>
            </a:extLst>
          </p:cNvPr>
          <p:cNvSpPr>
            <a:spLocks noGrp="1"/>
          </p:cNvSpPr>
          <p:nvPr>
            <p:ph type="title"/>
          </p:nvPr>
        </p:nvSpPr>
        <p:spPr>
          <a:xfrm>
            <a:off x="360000" y="360000"/>
            <a:ext cx="7601316" cy="923330"/>
          </a:xfrm>
        </p:spPr>
        <p:txBody>
          <a:bodyPr wrap="square">
            <a:spAutoFit/>
          </a:bodyPr>
          <a:lstStyle/>
          <a:p>
            <a:r>
              <a:rPr lang="en-CA" sz="3000" noProof="0">
                <a:latin typeface="+mj-lt"/>
              </a:rPr>
              <a:t>Clinical Features NOT Supportive of ALS/MND Diagnosis</a:t>
            </a:r>
          </a:p>
        </p:txBody>
      </p:sp>
      <p:sp>
        <p:nvSpPr>
          <p:cNvPr id="8" name="Text Placeholder 7">
            <a:extLst>
              <a:ext uri="{FF2B5EF4-FFF2-40B4-BE49-F238E27FC236}">
                <a16:creationId xmlns:a16="http://schemas.microsoft.com/office/drawing/2014/main" id="{7D58902C-CE53-8E2B-A032-9D3B8E6F1660}"/>
              </a:ext>
            </a:extLst>
          </p:cNvPr>
          <p:cNvSpPr>
            <a:spLocks noGrp="1"/>
          </p:cNvSpPr>
          <p:nvPr>
            <p:ph type="body" sz="quarter" idx="16"/>
          </p:nvPr>
        </p:nvSpPr>
        <p:spPr/>
        <p:txBody>
          <a:bodyPr/>
          <a:lstStyle/>
          <a:p>
            <a:r>
              <a:rPr lang="en-CA" sz="800"/>
              <a:t>ALS, amyotrophic lateral sclerosis; MND, motor neuron disease</a:t>
            </a:r>
          </a:p>
          <a:p>
            <a:r>
              <a:rPr lang="en-CA" sz="800" noProof="0"/>
              <a:t>Adapted from: 1. </a:t>
            </a:r>
            <a:r>
              <a:rPr lang="en-CA" sz="800" noProof="0" err="1"/>
              <a:t>Masrori</a:t>
            </a:r>
            <a:r>
              <a:rPr lang="en-CA" sz="800" noProof="0"/>
              <a:t> P, et al. </a:t>
            </a:r>
            <a:r>
              <a:rPr lang="en-CA" sz="800" noProof="0" err="1"/>
              <a:t>Eur</a:t>
            </a:r>
            <a:r>
              <a:rPr lang="en-CA" sz="800" noProof="0"/>
              <a:t> J Neurol. 2020;27:1918-1929.</a:t>
            </a:r>
            <a:r>
              <a:rPr lang="en-CA" sz="800"/>
              <a:t> 2.</a:t>
            </a:r>
            <a:r>
              <a:rPr lang="en-CA" sz="800" noProof="0"/>
              <a:t> Verma A. Amyotrophic Lateral Sclerosis [Internet]. Brisbane (AU): Exon Publications. 2021. Chapter 1. 3. Motor Neurone Disease Association. The Red Flag Tool. https://www.mndassociation.org/professionals/management-of-mnd/management-by-specific-professions/information-for-gps/red-flag-diagnosis-tool. </a:t>
            </a:r>
          </a:p>
        </p:txBody>
      </p:sp>
      <p:sp>
        <p:nvSpPr>
          <p:cNvPr id="12" name="Content Placeholder 2">
            <a:extLst>
              <a:ext uri="{FF2B5EF4-FFF2-40B4-BE49-F238E27FC236}">
                <a16:creationId xmlns:a16="http://schemas.microsoft.com/office/drawing/2014/main" id="{418E7AAD-DBF4-DEA1-F489-E7755316650F}"/>
              </a:ext>
            </a:extLst>
          </p:cNvPr>
          <p:cNvSpPr txBox="1">
            <a:spLocks/>
          </p:cNvSpPr>
          <p:nvPr/>
        </p:nvSpPr>
        <p:spPr>
          <a:xfrm>
            <a:off x="5910026" y="3760676"/>
            <a:ext cx="2573880" cy="467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1" i="0" u="none" strike="noStrike" kern="1200" cap="none" spc="0" normalizeH="0" baseline="0" noProof="0">
                <a:ln>
                  <a:noFill/>
                </a:ln>
                <a:solidFill>
                  <a:prstClr val="black"/>
                </a:solidFill>
                <a:effectLst/>
                <a:uLnTx/>
                <a:uFillTx/>
              </a:rPr>
              <a:t>Pain </a:t>
            </a:r>
          </a:p>
        </p:txBody>
      </p:sp>
      <p:sp>
        <p:nvSpPr>
          <p:cNvPr id="13" name="Content Placeholder 2">
            <a:extLst>
              <a:ext uri="{FF2B5EF4-FFF2-40B4-BE49-F238E27FC236}">
                <a16:creationId xmlns:a16="http://schemas.microsoft.com/office/drawing/2014/main" id="{2E2831F4-3B02-8A8E-2E93-EE2CBDFF59F3}"/>
              </a:ext>
            </a:extLst>
          </p:cNvPr>
          <p:cNvSpPr txBox="1">
            <a:spLocks/>
          </p:cNvSpPr>
          <p:nvPr/>
        </p:nvSpPr>
        <p:spPr>
          <a:xfrm>
            <a:off x="8475665" y="3760676"/>
            <a:ext cx="3611559" cy="7338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1" i="0" u="none" strike="noStrike" kern="1200" cap="none" spc="0" normalizeH="0" baseline="0" noProof="0">
                <a:ln>
                  <a:noFill/>
                </a:ln>
                <a:solidFill>
                  <a:prstClr val="black"/>
                </a:solidFill>
                <a:effectLst/>
                <a:uLnTx/>
                <a:uFillTx/>
              </a:rPr>
              <a:t>Symptom improvements </a:t>
            </a:r>
            <a:r>
              <a:rPr kumimoji="0" lang="en-CA" sz="1800" b="1" i="0" u="none" strike="noStrike" kern="1200" cap="none" spc="0" normalizeH="0" baseline="0" noProof="0">
                <a:ln>
                  <a:noFill/>
                </a:ln>
                <a:solidFill>
                  <a:prstClr val="black"/>
                </a:solidFill>
                <a:effectLst/>
                <a:uLnTx/>
                <a:uFillTx/>
              </a:rPr>
              <a:t>(with or without intervention)</a:t>
            </a:r>
          </a:p>
        </p:txBody>
      </p:sp>
      <p:sp>
        <p:nvSpPr>
          <p:cNvPr id="35" name="Content Placeholder 2">
            <a:extLst>
              <a:ext uri="{FF2B5EF4-FFF2-40B4-BE49-F238E27FC236}">
                <a16:creationId xmlns:a16="http://schemas.microsoft.com/office/drawing/2014/main" id="{0C28077C-2C57-1912-F0FF-9E96390EC864}"/>
              </a:ext>
            </a:extLst>
          </p:cNvPr>
          <p:cNvSpPr txBox="1">
            <a:spLocks/>
          </p:cNvSpPr>
          <p:nvPr/>
        </p:nvSpPr>
        <p:spPr>
          <a:xfrm>
            <a:off x="3257515" y="3760676"/>
            <a:ext cx="2789699" cy="9143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1" i="0" u="none" strike="noStrike" kern="1200" cap="none" spc="0" normalizeH="0" baseline="0" noProof="0">
                <a:ln>
                  <a:noFill/>
                </a:ln>
                <a:solidFill>
                  <a:prstClr val="black"/>
                </a:solidFill>
                <a:effectLst/>
                <a:uLnTx/>
                <a:uFillTx/>
              </a:rPr>
              <a:t>Symmetrical signs/symptoms </a:t>
            </a:r>
          </a:p>
        </p:txBody>
      </p:sp>
      <p:sp>
        <p:nvSpPr>
          <p:cNvPr id="9" name="Content Placeholder 2">
            <a:extLst>
              <a:ext uri="{FF2B5EF4-FFF2-40B4-BE49-F238E27FC236}">
                <a16:creationId xmlns:a16="http://schemas.microsoft.com/office/drawing/2014/main" id="{A54FE699-AAC6-4FA2-54B3-2E1926554657}"/>
              </a:ext>
            </a:extLst>
          </p:cNvPr>
          <p:cNvSpPr txBox="1">
            <a:spLocks/>
          </p:cNvSpPr>
          <p:nvPr/>
        </p:nvSpPr>
        <p:spPr>
          <a:xfrm>
            <a:off x="506024" y="3760676"/>
            <a:ext cx="2481862" cy="733852"/>
          </a:xfrm>
          <a:prstGeom prst="rect">
            <a:avLst/>
          </a:prstGeom>
        </p:spPr>
        <p:txBody>
          <a:bodyPr lIns="0">
            <a:noAutofit/>
          </a:bodyPr>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000" b="1" noProof="0"/>
              <a:t>Sensory symptoms/ impairment</a:t>
            </a:r>
          </a:p>
        </p:txBody>
      </p:sp>
      <p:sp>
        <p:nvSpPr>
          <p:cNvPr id="17" name="Oval 16">
            <a:extLst>
              <a:ext uri="{FF2B5EF4-FFF2-40B4-BE49-F238E27FC236}">
                <a16:creationId xmlns:a16="http://schemas.microsoft.com/office/drawing/2014/main" id="{031580E8-70C5-DDEA-E5F7-44AC873996AE}"/>
              </a:ext>
            </a:extLst>
          </p:cNvPr>
          <p:cNvSpPr/>
          <p:nvPr/>
        </p:nvSpPr>
        <p:spPr>
          <a:xfrm>
            <a:off x="1076325" y="2005316"/>
            <a:ext cx="1452500" cy="14525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18" name="Oval 17">
            <a:extLst>
              <a:ext uri="{FF2B5EF4-FFF2-40B4-BE49-F238E27FC236}">
                <a16:creationId xmlns:a16="http://schemas.microsoft.com/office/drawing/2014/main" id="{EDA2C10B-F305-8778-C2A9-753541092684}"/>
              </a:ext>
            </a:extLst>
          </p:cNvPr>
          <p:cNvSpPr/>
          <p:nvPr/>
        </p:nvSpPr>
        <p:spPr>
          <a:xfrm>
            <a:off x="3867150" y="2005316"/>
            <a:ext cx="1452500" cy="14525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19" name="Oval 18">
            <a:extLst>
              <a:ext uri="{FF2B5EF4-FFF2-40B4-BE49-F238E27FC236}">
                <a16:creationId xmlns:a16="http://schemas.microsoft.com/office/drawing/2014/main" id="{B51541D1-FF68-CAC9-C55C-C4AC20C8F7CA}"/>
              </a:ext>
            </a:extLst>
          </p:cNvPr>
          <p:cNvSpPr/>
          <p:nvPr/>
        </p:nvSpPr>
        <p:spPr>
          <a:xfrm>
            <a:off x="6508816" y="2005316"/>
            <a:ext cx="1452500" cy="14525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20" name="Oval 19">
            <a:extLst>
              <a:ext uri="{FF2B5EF4-FFF2-40B4-BE49-F238E27FC236}">
                <a16:creationId xmlns:a16="http://schemas.microsoft.com/office/drawing/2014/main" id="{76D14E96-CE2B-4DA7-A1AB-A201059E44AC}"/>
              </a:ext>
            </a:extLst>
          </p:cNvPr>
          <p:cNvSpPr/>
          <p:nvPr/>
        </p:nvSpPr>
        <p:spPr>
          <a:xfrm>
            <a:off x="9456800" y="2005316"/>
            <a:ext cx="1452500" cy="14525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pic>
        <p:nvPicPr>
          <p:cNvPr id="25" name="Graphic 24">
            <a:extLst>
              <a:ext uri="{FF2B5EF4-FFF2-40B4-BE49-F238E27FC236}">
                <a16:creationId xmlns:a16="http://schemas.microsoft.com/office/drawing/2014/main" id="{9B54713B-4328-6A0A-3959-5F0EB07A303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0861620">
            <a:off x="1359574" y="2751716"/>
            <a:ext cx="377379" cy="590829"/>
          </a:xfrm>
          <a:prstGeom prst="rect">
            <a:avLst/>
          </a:prstGeom>
        </p:spPr>
      </p:pic>
      <p:pic>
        <p:nvPicPr>
          <p:cNvPr id="27" name="Graphic 26">
            <a:extLst>
              <a:ext uri="{FF2B5EF4-FFF2-40B4-BE49-F238E27FC236}">
                <a16:creationId xmlns:a16="http://schemas.microsoft.com/office/drawing/2014/main" id="{98D35BF3-D4EB-F3C5-8A2F-F78F2F2647B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381024" y="2148591"/>
            <a:ext cx="316073" cy="533671"/>
          </a:xfrm>
          <a:prstGeom prst="rect">
            <a:avLst/>
          </a:prstGeom>
        </p:spPr>
      </p:pic>
      <p:pic>
        <p:nvPicPr>
          <p:cNvPr id="30" name="Graphic 29">
            <a:extLst>
              <a:ext uri="{FF2B5EF4-FFF2-40B4-BE49-F238E27FC236}">
                <a16:creationId xmlns:a16="http://schemas.microsoft.com/office/drawing/2014/main" id="{4A8F37A3-D87E-94D4-A941-0A7923AC198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746955" y="2349697"/>
            <a:ext cx="620772" cy="336182"/>
          </a:xfrm>
          <a:prstGeom prst="rect">
            <a:avLst/>
          </a:prstGeom>
        </p:spPr>
      </p:pic>
      <p:pic>
        <p:nvPicPr>
          <p:cNvPr id="37" name="Graphic 36">
            <a:extLst>
              <a:ext uri="{FF2B5EF4-FFF2-40B4-BE49-F238E27FC236}">
                <a16:creationId xmlns:a16="http://schemas.microsoft.com/office/drawing/2014/main" id="{68DB3C52-C5A7-8031-DA7C-A6B99CBC3FA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802575" y="2816425"/>
            <a:ext cx="523288" cy="387621"/>
          </a:xfrm>
          <a:prstGeom prst="rect">
            <a:avLst/>
          </a:prstGeom>
        </p:spPr>
      </p:pic>
      <p:pic>
        <p:nvPicPr>
          <p:cNvPr id="40" name="Graphic 39">
            <a:extLst>
              <a:ext uri="{FF2B5EF4-FFF2-40B4-BE49-F238E27FC236}">
                <a16:creationId xmlns:a16="http://schemas.microsoft.com/office/drawing/2014/main" id="{5F3D4202-BB00-3ABB-46BF-72B93EC806C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815961" y="2251904"/>
            <a:ext cx="766887" cy="904895"/>
          </a:xfrm>
          <a:prstGeom prst="rect">
            <a:avLst/>
          </a:prstGeom>
        </p:spPr>
      </p:pic>
      <p:grpSp>
        <p:nvGrpSpPr>
          <p:cNvPr id="47" name="Group 46">
            <a:extLst>
              <a:ext uri="{FF2B5EF4-FFF2-40B4-BE49-F238E27FC236}">
                <a16:creationId xmlns:a16="http://schemas.microsoft.com/office/drawing/2014/main" id="{61A0522D-3487-30E3-E230-3C6CDA41AA1C}"/>
              </a:ext>
            </a:extLst>
          </p:cNvPr>
          <p:cNvGrpSpPr/>
          <p:nvPr/>
        </p:nvGrpSpPr>
        <p:grpSpPr>
          <a:xfrm>
            <a:off x="4018372" y="2125721"/>
            <a:ext cx="1159731" cy="1159731"/>
            <a:chOff x="3808822" y="2138421"/>
            <a:chExt cx="1159731" cy="1159731"/>
          </a:xfrm>
        </p:grpSpPr>
        <p:pic>
          <p:nvPicPr>
            <p:cNvPr id="46" name="Graphic 45" descr="Man with solid fill">
              <a:extLst>
                <a:ext uri="{FF2B5EF4-FFF2-40B4-BE49-F238E27FC236}">
                  <a16:creationId xmlns:a16="http://schemas.microsoft.com/office/drawing/2014/main" id="{8204239B-E818-DCC8-2F06-F03229EAEA7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808822" y="2138421"/>
              <a:ext cx="1159731" cy="1159731"/>
            </a:xfrm>
            <a:prstGeom prst="rect">
              <a:avLst/>
            </a:prstGeom>
          </p:spPr>
        </p:pic>
        <p:grpSp>
          <p:nvGrpSpPr>
            <p:cNvPr id="45" name="Group 44">
              <a:extLst>
                <a:ext uri="{FF2B5EF4-FFF2-40B4-BE49-F238E27FC236}">
                  <a16:creationId xmlns:a16="http://schemas.microsoft.com/office/drawing/2014/main" id="{F9C8C95A-D51B-EFB7-DD49-BC59FD08E6C8}"/>
                </a:ext>
              </a:extLst>
            </p:cNvPr>
            <p:cNvGrpSpPr/>
            <p:nvPr/>
          </p:nvGrpSpPr>
          <p:grpSpPr>
            <a:xfrm>
              <a:off x="4075132" y="2373546"/>
              <a:ext cx="614367" cy="783249"/>
              <a:chOff x="6903256" y="2099725"/>
              <a:chExt cx="435591" cy="555331"/>
            </a:xfrm>
          </p:grpSpPr>
          <p:sp>
            <p:nvSpPr>
              <p:cNvPr id="41" name="Oval 40">
                <a:extLst>
                  <a:ext uri="{FF2B5EF4-FFF2-40B4-BE49-F238E27FC236}">
                    <a16:creationId xmlns:a16="http://schemas.microsoft.com/office/drawing/2014/main" id="{6DD1DA27-E08B-C588-9726-2917FE10FC3A}"/>
                  </a:ext>
                </a:extLst>
              </p:cNvPr>
              <p:cNvSpPr/>
              <p:nvPr/>
            </p:nvSpPr>
            <p:spPr>
              <a:xfrm>
                <a:off x="7216017" y="2109939"/>
                <a:ext cx="122830" cy="165448"/>
              </a:xfrm>
              <a:prstGeom prst="ellipse">
                <a:avLst/>
              </a:prstGeom>
              <a:solidFill>
                <a:schemeClr val="bg1"/>
              </a:solidFill>
              <a:ln w="254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Oval 41">
                <a:extLst>
                  <a:ext uri="{FF2B5EF4-FFF2-40B4-BE49-F238E27FC236}">
                    <a16:creationId xmlns:a16="http://schemas.microsoft.com/office/drawing/2014/main" id="{9FE7D868-8900-23CD-AE69-70452914DC3C}"/>
                  </a:ext>
                </a:extLst>
              </p:cNvPr>
              <p:cNvSpPr/>
              <p:nvPr/>
            </p:nvSpPr>
            <p:spPr>
              <a:xfrm>
                <a:off x="6903256" y="2099725"/>
                <a:ext cx="122830" cy="165448"/>
              </a:xfrm>
              <a:prstGeom prst="ellipse">
                <a:avLst/>
              </a:prstGeom>
              <a:solidFill>
                <a:schemeClr val="bg1"/>
              </a:solidFill>
              <a:ln w="254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Oval 42">
                <a:extLst>
                  <a:ext uri="{FF2B5EF4-FFF2-40B4-BE49-F238E27FC236}">
                    <a16:creationId xmlns:a16="http://schemas.microsoft.com/office/drawing/2014/main" id="{B587D8D4-DE8D-79C9-9197-FD155F416D42}"/>
                  </a:ext>
                </a:extLst>
              </p:cNvPr>
              <p:cNvSpPr/>
              <p:nvPr/>
            </p:nvSpPr>
            <p:spPr>
              <a:xfrm>
                <a:off x="7154602" y="2478178"/>
                <a:ext cx="122830" cy="165448"/>
              </a:xfrm>
              <a:prstGeom prst="ellipse">
                <a:avLst/>
              </a:prstGeom>
              <a:solidFill>
                <a:schemeClr val="bg1"/>
              </a:solidFill>
              <a:ln w="254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Oval 43">
                <a:extLst>
                  <a:ext uri="{FF2B5EF4-FFF2-40B4-BE49-F238E27FC236}">
                    <a16:creationId xmlns:a16="http://schemas.microsoft.com/office/drawing/2014/main" id="{D0105471-7D85-AD14-EC51-52533104BDA7}"/>
                  </a:ext>
                </a:extLst>
              </p:cNvPr>
              <p:cNvSpPr/>
              <p:nvPr/>
            </p:nvSpPr>
            <p:spPr>
              <a:xfrm>
                <a:off x="7026086" y="2489608"/>
                <a:ext cx="122830" cy="165448"/>
              </a:xfrm>
              <a:prstGeom prst="ellipse">
                <a:avLst/>
              </a:prstGeom>
              <a:solidFill>
                <a:schemeClr val="bg1"/>
              </a:solidFill>
              <a:ln w="254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pic>
        <p:nvPicPr>
          <p:cNvPr id="48" name="Graphic 47" descr="Upward trend with solid fill">
            <a:extLst>
              <a:ext uri="{FF2B5EF4-FFF2-40B4-BE49-F238E27FC236}">
                <a16:creationId xmlns:a16="http://schemas.microsoft.com/office/drawing/2014/main" id="{8C58E21B-2FDD-51E4-674F-78FF1AA8FCB8}"/>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685416" y="2125721"/>
            <a:ext cx="995267" cy="1149728"/>
          </a:xfrm>
          <a:prstGeom prst="rect">
            <a:avLst/>
          </a:prstGeom>
        </p:spPr>
      </p:pic>
    </p:spTree>
    <p:extLst>
      <p:ext uri="{BB962C8B-B14F-4D97-AF65-F5344CB8AC3E}">
        <p14:creationId xmlns:p14="http://schemas.microsoft.com/office/powerpoint/2010/main" val="1289215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0245F-3800-5442-C7DF-C29B30D68BD2}"/>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CE3E8BE4-F3AF-2DDD-CB07-B7353BB1934B}"/>
              </a:ext>
            </a:extLst>
          </p:cNvPr>
          <p:cNvSpPr/>
          <p:nvPr/>
        </p:nvSpPr>
        <p:spPr>
          <a:xfrm>
            <a:off x="493159" y="1168460"/>
            <a:ext cx="5974315" cy="5331266"/>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9" name="Arrow: Pentagon 18">
            <a:extLst>
              <a:ext uri="{FF2B5EF4-FFF2-40B4-BE49-F238E27FC236}">
                <a16:creationId xmlns:a16="http://schemas.microsoft.com/office/drawing/2014/main" id="{6C229EFF-E4D5-9F7E-D6A1-69E2AA0A04B0}"/>
              </a:ext>
            </a:extLst>
          </p:cNvPr>
          <p:cNvSpPr/>
          <p:nvPr/>
        </p:nvSpPr>
        <p:spPr>
          <a:xfrm rot="10800000">
            <a:off x="6850742" y="1424215"/>
            <a:ext cx="5203048" cy="1762196"/>
          </a:xfrm>
          <a:prstGeom prst="homePlate">
            <a:avLst>
              <a:gd name="adj" fmla="val 38867"/>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20" name="Arrow: Pentagon 19">
            <a:extLst>
              <a:ext uri="{FF2B5EF4-FFF2-40B4-BE49-F238E27FC236}">
                <a16:creationId xmlns:a16="http://schemas.microsoft.com/office/drawing/2014/main" id="{22FABE16-8080-D501-315A-B8C57F8E8F68}"/>
              </a:ext>
            </a:extLst>
          </p:cNvPr>
          <p:cNvSpPr/>
          <p:nvPr/>
        </p:nvSpPr>
        <p:spPr>
          <a:xfrm rot="10800000">
            <a:off x="6850741" y="3412670"/>
            <a:ext cx="5203048" cy="2764289"/>
          </a:xfrm>
          <a:prstGeom prst="homePlate">
            <a:avLst>
              <a:gd name="adj" fmla="val 24865"/>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21" name="Title 1">
            <a:extLst>
              <a:ext uri="{FF2B5EF4-FFF2-40B4-BE49-F238E27FC236}">
                <a16:creationId xmlns:a16="http://schemas.microsoft.com/office/drawing/2014/main" id="{C549FA6B-43E2-94D6-A6DD-8A552EC45BDA}"/>
              </a:ext>
            </a:extLst>
          </p:cNvPr>
          <p:cNvSpPr>
            <a:spLocks noGrp="1"/>
          </p:cNvSpPr>
          <p:nvPr>
            <p:ph type="title"/>
          </p:nvPr>
        </p:nvSpPr>
        <p:spPr>
          <a:xfrm>
            <a:off x="360000" y="360000"/>
            <a:ext cx="9969408" cy="867930"/>
          </a:xfrm>
        </p:spPr>
        <p:txBody>
          <a:bodyPr>
            <a:spAutoFit/>
          </a:bodyPr>
          <a:lstStyle/>
          <a:p>
            <a:r>
              <a:rPr lang="en-CA" sz="2800" noProof="0">
                <a:latin typeface="+mj-lt"/>
              </a:rPr>
              <a:t>Missed Opportunities for Referral in Limb-Onset ALS/MND</a:t>
            </a:r>
          </a:p>
        </p:txBody>
      </p:sp>
      <p:sp>
        <p:nvSpPr>
          <p:cNvPr id="22" name="Text Placeholder 13">
            <a:extLst>
              <a:ext uri="{FF2B5EF4-FFF2-40B4-BE49-F238E27FC236}">
                <a16:creationId xmlns:a16="http://schemas.microsoft.com/office/drawing/2014/main" id="{3FC16BEC-DFD5-FEAA-FBA4-8332447F25F9}"/>
              </a:ext>
            </a:extLst>
          </p:cNvPr>
          <p:cNvSpPr>
            <a:spLocks noGrp="1"/>
          </p:cNvSpPr>
          <p:nvPr>
            <p:ph type="body" sz="quarter" idx="16"/>
          </p:nvPr>
        </p:nvSpPr>
        <p:spPr>
          <a:xfrm>
            <a:off x="339363" y="6515492"/>
            <a:ext cx="11157806" cy="221599"/>
          </a:xfrm>
        </p:spPr>
        <p:txBody>
          <a:bodyPr/>
          <a:lstStyle/>
          <a:p>
            <a:r>
              <a:rPr lang="en-CA" sz="800"/>
              <a:t>ALS, amyotrophic lateral sclerosis; MND, motor neuron disease</a:t>
            </a:r>
          </a:p>
          <a:p>
            <a:r>
              <a:rPr lang="en-CA" sz="800" noProof="0"/>
              <a:t>Reynolds SJ, Chhetri SK. Clin Med (Lond). 2024;24(4):100228. </a:t>
            </a:r>
          </a:p>
        </p:txBody>
      </p:sp>
      <p:sp>
        <p:nvSpPr>
          <p:cNvPr id="23" name="TextBox 22">
            <a:extLst>
              <a:ext uri="{FF2B5EF4-FFF2-40B4-BE49-F238E27FC236}">
                <a16:creationId xmlns:a16="http://schemas.microsoft.com/office/drawing/2014/main" id="{ACC83881-F008-EBA4-1427-6919D476EDB7}"/>
              </a:ext>
            </a:extLst>
          </p:cNvPr>
          <p:cNvSpPr txBox="1"/>
          <p:nvPr/>
        </p:nvSpPr>
        <p:spPr>
          <a:xfrm>
            <a:off x="603647" y="1226389"/>
            <a:ext cx="5209327" cy="646331"/>
          </a:xfrm>
          <a:prstGeom prst="rect">
            <a:avLst/>
          </a:prstGeom>
          <a:noFill/>
        </p:spPr>
        <p:txBody>
          <a:bodyPr wrap="square">
            <a:spAutoFit/>
          </a:bodyPr>
          <a:lstStyle/>
          <a:p>
            <a:pPr algn="ctr"/>
            <a:r>
              <a:rPr lang="en-CA" sz="1200" b="1" i="0" u="none" strike="noStrike" baseline="0" noProof="0">
                <a:solidFill>
                  <a:srgbClr val="000000"/>
                </a:solidFill>
              </a:rPr>
              <a:t>Number of specialty referrals by site/symptoms at onset (percentage of patients referred to each specialty shown in brackets)</a:t>
            </a:r>
            <a:endParaRPr lang="en-CA" sz="1200" b="1" noProof="0"/>
          </a:p>
        </p:txBody>
      </p:sp>
      <p:sp>
        <p:nvSpPr>
          <p:cNvPr id="24" name="TextBox 23">
            <a:extLst>
              <a:ext uri="{FF2B5EF4-FFF2-40B4-BE49-F238E27FC236}">
                <a16:creationId xmlns:a16="http://schemas.microsoft.com/office/drawing/2014/main" id="{0EB01195-A5D4-5660-3084-F80814533025}"/>
              </a:ext>
            </a:extLst>
          </p:cNvPr>
          <p:cNvSpPr txBox="1"/>
          <p:nvPr/>
        </p:nvSpPr>
        <p:spPr>
          <a:xfrm>
            <a:off x="7294791" y="1692904"/>
            <a:ext cx="4520874" cy="1200329"/>
          </a:xfrm>
          <a:prstGeom prst="rect">
            <a:avLst/>
          </a:prstGeom>
          <a:noFill/>
        </p:spPr>
        <p:txBody>
          <a:bodyPr wrap="square">
            <a:spAutoFit/>
          </a:bodyPr>
          <a:lstStyle/>
          <a:p>
            <a:pPr lvl="0" algn="ctr" eaLnBrk="0" fontAlgn="base" hangingPunct="0">
              <a:lnSpc>
                <a:spcPct val="100000"/>
              </a:lnSpc>
              <a:spcBef>
                <a:spcPts val="600"/>
              </a:spcBef>
              <a:spcAft>
                <a:spcPts val="600"/>
              </a:spcAft>
            </a:pPr>
            <a:r>
              <a:rPr lang="en-CA" b="1" noProof="0"/>
              <a:t>Over 70% </a:t>
            </a:r>
            <a:r>
              <a:rPr lang="en-CA" noProof="0"/>
              <a:t>of people with </a:t>
            </a:r>
            <a:r>
              <a:rPr lang="en-CA" b="1" noProof="0"/>
              <a:t>limb-onset ALS/MND</a:t>
            </a:r>
            <a:r>
              <a:rPr lang="en-CA" noProof="0"/>
              <a:t> (n=62) underwent </a:t>
            </a:r>
            <a:r>
              <a:rPr lang="en-CA" b="1" noProof="0"/>
              <a:t>at least one non-neurology referral</a:t>
            </a:r>
            <a:r>
              <a:rPr lang="en-CA" noProof="0"/>
              <a:t>, delaying diagnosis</a:t>
            </a:r>
          </a:p>
        </p:txBody>
      </p:sp>
      <p:grpSp>
        <p:nvGrpSpPr>
          <p:cNvPr id="30" name="Group 29">
            <a:extLst>
              <a:ext uri="{FF2B5EF4-FFF2-40B4-BE49-F238E27FC236}">
                <a16:creationId xmlns:a16="http://schemas.microsoft.com/office/drawing/2014/main" id="{5783DF33-2512-1C6A-6CF7-8C7456FDBD2F}"/>
              </a:ext>
            </a:extLst>
          </p:cNvPr>
          <p:cNvGrpSpPr/>
          <p:nvPr/>
        </p:nvGrpSpPr>
        <p:grpSpPr>
          <a:xfrm>
            <a:off x="5797551" y="1118178"/>
            <a:ext cx="879151" cy="574533"/>
            <a:chOff x="10163175" y="990600"/>
            <a:chExt cx="1085850" cy="709613"/>
          </a:xfrm>
        </p:grpSpPr>
        <p:sp>
          <p:nvSpPr>
            <p:cNvPr id="31" name="Rectangle: Rounded Corners 30">
              <a:extLst>
                <a:ext uri="{FF2B5EF4-FFF2-40B4-BE49-F238E27FC236}">
                  <a16:creationId xmlns:a16="http://schemas.microsoft.com/office/drawing/2014/main" id="{B727B4FE-5F1A-B9C0-CA34-16575D27B452}"/>
                </a:ext>
              </a:extLst>
            </p:cNvPr>
            <p:cNvSpPr/>
            <p:nvPr/>
          </p:nvSpPr>
          <p:spPr>
            <a:xfrm>
              <a:off x="10163175" y="990600"/>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2" name="Picture 31" descr="A flag with a cross&#10;&#10;AI-generated content may be incorrect.">
              <a:extLst>
                <a:ext uri="{FF2B5EF4-FFF2-40B4-BE49-F238E27FC236}">
                  <a16:creationId xmlns:a16="http://schemas.microsoft.com/office/drawing/2014/main" id="{F30C2C08-73E6-C81F-FBD9-935A67C62D0F}"/>
                </a:ext>
              </a:extLst>
            </p:cNvPr>
            <p:cNvPicPr>
              <a:picLocks noChangeAspect="1"/>
            </p:cNvPicPr>
            <p:nvPr/>
          </p:nvPicPr>
          <p:blipFill>
            <a:blip r:embed="rId3"/>
            <a:srcRect l="2438" t="8903" r="4241" b="4868"/>
            <a:stretch>
              <a:fillRect/>
            </a:stretch>
          </p:blipFill>
          <p:spPr>
            <a:xfrm>
              <a:off x="10236200" y="1053465"/>
              <a:ext cx="958850" cy="579120"/>
            </a:xfrm>
            <a:prstGeom prst="rect">
              <a:avLst/>
            </a:prstGeom>
          </p:spPr>
        </p:pic>
      </p:grpSp>
      <p:graphicFrame>
        <p:nvGraphicFramePr>
          <p:cNvPr id="33" name="Content Placeholder 6">
            <a:extLst>
              <a:ext uri="{FF2B5EF4-FFF2-40B4-BE49-F238E27FC236}">
                <a16:creationId xmlns:a16="http://schemas.microsoft.com/office/drawing/2014/main" id="{54BFBC90-B859-31A5-A3D0-F762D76159C8}"/>
              </a:ext>
            </a:extLst>
          </p:cNvPr>
          <p:cNvGraphicFramePr>
            <a:graphicFrameLocks noGrp="1"/>
          </p:cNvGraphicFramePr>
          <p:nvPr>
            <p:ph idx="1"/>
            <p:extLst>
              <p:ext uri="{D42A27DB-BD31-4B8C-83A1-F6EECF244321}">
                <p14:modId xmlns:p14="http://schemas.microsoft.com/office/powerpoint/2010/main" val="1086585348"/>
              </p:ext>
            </p:extLst>
          </p:nvPr>
        </p:nvGraphicFramePr>
        <p:xfrm>
          <a:off x="565558" y="1865304"/>
          <a:ext cx="5813470" cy="4634633"/>
        </p:xfrm>
        <a:graphic>
          <a:graphicData uri="http://schemas.openxmlformats.org/drawingml/2006/table">
            <a:tbl>
              <a:tblPr firstRow="1" bandRow="1">
                <a:effectLst>
                  <a:outerShdw blurRad="38100" algn="ctr" rotWithShape="0">
                    <a:prstClr val="black">
                      <a:alpha val="20000"/>
                    </a:prstClr>
                  </a:outerShdw>
                </a:effectLst>
                <a:tableStyleId>{3B4B98B0-60AC-42C2-AFA5-B58CD77FA1E5}</a:tableStyleId>
              </a:tblPr>
              <a:tblGrid>
                <a:gridCol w="1140412">
                  <a:extLst>
                    <a:ext uri="{9D8B030D-6E8A-4147-A177-3AD203B41FA5}">
                      <a16:colId xmlns:a16="http://schemas.microsoft.com/office/drawing/2014/main" val="2301667916"/>
                    </a:ext>
                  </a:extLst>
                </a:gridCol>
                <a:gridCol w="871157">
                  <a:extLst>
                    <a:ext uri="{9D8B030D-6E8A-4147-A177-3AD203B41FA5}">
                      <a16:colId xmlns:a16="http://schemas.microsoft.com/office/drawing/2014/main" val="3874997058"/>
                    </a:ext>
                  </a:extLst>
                </a:gridCol>
                <a:gridCol w="895166">
                  <a:extLst>
                    <a:ext uri="{9D8B030D-6E8A-4147-A177-3AD203B41FA5}">
                      <a16:colId xmlns:a16="http://schemas.microsoft.com/office/drawing/2014/main" val="110658998"/>
                    </a:ext>
                  </a:extLst>
                </a:gridCol>
                <a:gridCol w="968912">
                  <a:extLst>
                    <a:ext uri="{9D8B030D-6E8A-4147-A177-3AD203B41FA5}">
                      <a16:colId xmlns:a16="http://schemas.microsoft.com/office/drawing/2014/main" val="885999100"/>
                    </a:ext>
                  </a:extLst>
                </a:gridCol>
                <a:gridCol w="1044701">
                  <a:extLst>
                    <a:ext uri="{9D8B030D-6E8A-4147-A177-3AD203B41FA5}">
                      <a16:colId xmlns:a16="http://schemas.microsoft.com/office/drawing/2014/main" val="2432382389"/>
                    </a:ext>
                  </a:extLst>
                </a:gridCol>
                <a:gridCol w="893122">
                  <a:extLst>
                    <a:ext uri="{9D8B030D-6E8A-4147-A177-3AD203B41FA5}">
                      <a16:colId xmlns:a16="http://schemas.microsoft.com/office/drawing/2014/main" val="2835700026"/>
                    </a:ext>
                  </a:extLst>
                </a:gridCol>
              </a:tblGrid>
              <a:tr h="588793">
                <a:tc>
                  <a:txBody>
                    <a:bodyPr/>
                    <a:lstStyle/>
                    <a:p>
                      <a:pPr algn="l"/>
                      <a:r>
                        <a:rPr lang="en-CA" sz="900" noProof="0">
                          <a:solidFill>
                            <a:schemeClr val="tx2"/>
                          </a:solidFill>
                        </a:rPr>
                        <a:t>Specialty</a:t>
                      </a:r>
                    </a:p>
                  </a:txBody>
                  <a:tcPr marT="36000" marB="36000" anchor="ctr">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noProof="0">
                          <a:solidFill>
                            <a:schemeClr val="tx2"/>
                          </a:solidFill>
                        </a:rPr>
                        <a:t>All limb onset</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=62)</a:t>
                      </a:r>
                    </a:p>
                  </a:txBody>
                  <a:tcPr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Arm weakness</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=10)</a:t>
                      </a:r>
                    </a:p>
                  </a:txBody>
                  <a:tcPr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Hand weakness</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=14)</a:t>
                      </a:r>
                    </a:p>
                  </a:txBody>
                  <a:tcPr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Leg weakness, altered gait, falls (</a:t>
                      </a:r>
                      <a:r>
                        <a:rPr lang="en-CA" sz="900" i="0" noProof="0">
                          <a:solidFill>
                            <a:schemeClr val="tx2"/>
                          </a:solidFill>
                        </a:rPr>
                        <a:t>N</a:t>
                      </a:r>
                      <a:r>
                        <a:rPr lang="en-CA" sz="900" noProof="0">
                          <a:solidFill>
                            <a:schemeClr val="tx2"/>
                          </a:solidFill>
                        </a:rPr>
                        <a:t>=28)</a:t>
                      </a:r>
                    </a:p>
                  </a:txBody>
                  <a:tcPr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Foot drop </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=6)</a:t>
                      </a:r>
                    </a:p>
                  </a:txBody>
                  <a:tcPr marT="36000" marB="36000" anchor="ctr">
                    <a:lnL w="12700" cap="flat" cmpd="sng" algn="ctr">
                      <a:solidFill>
                        <a:schemeClr val="accent1"/>
                      </a:solidFill>
                      <a:prstDash val="solid"/>
                      <a:round/>
                      <a:headEnd type="none" w="med" len="med"/>
                      <a:tailEnd type="none" w="med" len="med"/>
                    </a:lnL>
                    <a:lnT w="12700" cmpd="sng">
                      <a:noFill/>
                    </a:lnT>
                  </a:tcPr>
                </a:tc>
                <a:extLst>
                  <a:ext uri="{0D108BD9-81ED-4DB2-BD59-A6C34878D82A}">
                    <a16:rowId xmlns:a16="http://schemas.microsoft.com/office/drawing/2014/main" val="2235285630"/>
                  </a:ext>
                </a:extLst>
              </a:tr>
              <a:tr h="226937">
                <a:tc>
                  <a:txBody>
                    <a:bodyPr/>
                    <a:lstStyle/>
                    <a:p>
                      <a:r>
                        <a:rPr lang="en-CA" sz="900" noProof="0"/>
                        <a:t>Neurosurgery</a:t>
                      </a:r>
                    </a:p>
                  </a:txBody>
                  <a:tcPr marT="36000" marB="36000" anchor="ctr"/>
                </a:tc>
                <a:tc>
                  <a:txBody>
                    <a:bodyPr/>
                    <a:lstStyle/>
                    <a:p>
                      <a:pPr algn="ctr"/>
                      <a:r>
                        <a:rPr lang="en-CA" sz="900" noProof="0"/>
                        <a:t>13 (21%)</a:t>
                      </a:r>
                    </a:p>
                  </a:txBody>
                  <a:tcPr marT="36000" marB="36000" anchor="ctr"/>
                </a:tc>
                <a:tc>
                  <a:txBody>
                    <a:bodyPr/>
                    <a:lstStyle/>
                    <a:p>
                      <a:pPr algn="ctr"/>
                      <a:r>
                        <a:rPr lang="en-CA" sz="900" noProof="0"/>
                        <a:t>2 (20%)</a:t>
                      </a:r>
                    </a:p>
                  </a:txBody>
                  <a:tcPr marT="36000" marB="36000" anchor="ctr"/>
                </a:tc>
                <a:tc>
                  <a:txBody>
                    <a:bodyPr/>
                    <a:lstStyle/>
                    <a:p>
                      <a:pPr algn="ctr"/>
                      <a:r>
                        <a:rPr lang="en-CA" sz="900" noProof="0"/>
                        <a:t>4 (29%)</a:t>
                      </a:r>
                    </a:p>
                  </a:txBody>
                  <a:tcPr marT="36000" marB="36000" anchor="ctr"/>
                </a:tc>
                <a:tc>
                  <a:txBody>
                    <a:bodyPr/>
                    <a:lstStyle/>
                    <a:p>
                      <a:pPr algn="ctr"/>
                      <a:r>
                        <a:rPr lang="en-CA" sz="900" noProof="0"/>
                        <a:t>6 (21%)</a:t>
                      </a:r>
                    </a:p>
                  </a:txBody>
                  <a:tcPr marT="36000" marB="36000" anchor="ctr"/>
                </a:tc>
                <a:tc>
                  <a:txBody>
                    <a:bodyPr/>
                    <a:lstStyle/>
                    <a:p>
                      <a:pPr algn="ctr"/>
                      <a:r>
                        <a:rPr lang="en-CA" sz="900" noProof="0"/>
                        <a:t>1 (17%)</a:t>
                      </a:r>
                    </a:p>
                  </a:txBody>
                  <a:tcPr marT="36000" marB="36000" anchor="ctr"/>
                </a:tc>
                <a:extLst>
                  <a:ext uri="{0D108BD9-81ED-4DB2-BD59-A6C34878D82A}">
                    <a16:rowId xmlns:a16="http://schemas.microsoft.com/office/drawing/2014/main" val="3110640149"/>
                  </a:ext>
                </a:extLst>
              </a:tr>
              <a:tr h="226937">
                <a:tc>
                  <a:txBody>
                    <a:bodyPr/>
                    <a:lstStyle/>
                    <a:p>
                      <a:r>
                        <a:rPr lang="en-CA" sz="900" noProof="0"/>
                        <a:t>Orthopedics</a:t>
                      </a:r>
                    </a:p>
                  </a:txBody>
                  <a:tcPr marT="36000" marB="36000" anchor="ctr"/>
                </a:tc>
                <a:tc>
                  <a:txBody>
                    <a:bodyPr/>
                    <a:lstStyle/>
                    <a:p>
                      <a:pPr algn="ctr"/>
                      <a:r>
                        <a:rPr lang="en-CA" sz="900" noProof="0"/>
                        <a:t>13 (21%)</a:t>
                      </a:r>
                    </a:p>
                  </a:txBody>
                  <a:tcPr marT="36000" marB="36000" anchor="ctr"/>
                </a:tc>
                <a:tc>
                  <a:txBody>
                    <a:bodyPr/>
                    <a:lstStyle/>
                    <a:p>
                      <a:pPr algn="ctr"/>
                      <a:r>
                        <a:rPr lang="en-CA" sz="900" noProof="0"/>
                        <a:t>1 (10%)</a:t>
                      </a:r>
                    </a:p>
                  </a:txBody>
                  <a:tcPr marT="36000" marB="36000" anchor="ctr"/>
                </a:tc>
                <a:tc>
                  <a:txBody>
                    <a:bodyPr/>
                    <a:lstStyle/>
                    <a:p>
                      <a:pPr algn="ctr"/>
                      <a:r>
                        <a:rPr lang="en-CA" sz="900" noProof="0"/>
                        <a:t>4 (29%)</a:t>
                      </a:r>
                    </a:p>
                  </a:txBody>
                  <a:tcPr marT="36000" marB="36000" anchor="ctr"/>
                </a:tc>
                <a:tc>
                  <a:txBody>
                    <a:bodyPr/>
                    <a:lstStyle/>
                    <a:p>
                      <a:pPr algn="ctr"/>
                      <a:r>
                        <a:rPr lang="en-CA" sz="900" noProof="0"/>
                        <a:t>7 (25%)</a:t>
                      </a:r>
                    </a:p>
                  </a:txBody>
                  <a:tcPr marT="36000" marB="36000" anchor="ctr"/>
                </a:tc>
                <a:tc>
                  <a:txBody>
                    <a:bodyPr/>
                    <a:lstStyle/>
                    <a:p>
                      <a:pPr algn="ctr"/>
                      <a:r>
                        <a:rPr lang="en-CA" sz="900" noProof="0"/>
                        <a:t>1 (17%)</a:t>
                      </a:r>
                    </a:p>
                  </a:txBody>
                  <a:tcPr marT="36000" marB="36000" anchor="ctr"/>
                </a:tc>
                <a:extLst>
                  <a:ext uri="{0D108BD9-81ED-4DB2-BD59-A6C34878D82A}">
                    <a16:rowId xmlns:a16="http://schemas.microsoft.com/office/drawing/2014/main" val="2088192674"/>
                  </a:ext>
                </a:extLst>
              </a:tr>
              <a:tr h="353903">
                <a:tc>
                  <a:txBody>
                    <a:bodyPr/>
                    <a:lstStyle/>
                    <a:p>
                      <a:r>
                        <a:rPr lang="en-CA" sz="900" noProof="0"/>
                        <a:t>Musculoskeletal medicine</a:t>
                      </a:r>
                    </a:p>
                  </a:txBody>
                  <a:tcPr marT="36000" marB="36000" anchor="ctr"/>
                </a:tc>
                <a:tc>
                  <a:txBody>
                    <a:bodyPr/>
                    <a:lstStyle/>
                    <a:p>
                      <a:pPr algn="ctr"/>
                      <a:r>
                        <a:rPr lang="en-CA" sz="900" noProof="0"/>
                        <a:t>8 (13%)</a:t>
                      </a:r>
                    </a:p>
                  </a:txBody>
                  <a:tcPr marT="36000" marB="36000" anchor="ctr"/>
                </a:tc>
                <a:tc>
                  <a:txBody>
                    <a:bodyPr/>
                    <a:lstStyle/>
                    <a:p>
                      <a:pPr algn="ctr"/>
                      <a:r>
                        <a:rPr lang="en-CA" sz="900" noProof="0"/>
                        <a:t>0</a:t>
                      </a:r>
                    </a:p>
                  </a:txBody>
                  <a:tcPr marT="36000" marB="36000" anchor="ctr"/>
                </a:tc>
                <a:tc>
                  <a:txBody>
                    <a:bodyPr/>
                    <a:lstStyle/>
                    <a:p>
                      <a:pPr algn="ctr"/>
                      <a:r>
                        <a:rPr lang="en-CA" sz="900" noProof="0"/>
                        <a:t>5 (36%)</a:t>
                      </a:r>
                    </a:p>
                  </a:txBody>
                  <a:tcPr marT="36000" marB="36000" anchor="ctr"/>
                </a:tc>
                <a:tc>
                  <a:txBody>
                    <a:bodyPr/>
                    <a:lstStyle/>
                    <a:p>
                      <a:pPr algn="ctr"/>
                      <a:r>
                        <a:rPr lang="en-CA" sz="900" noProof="0"/>
                        <a:t>1 (4%)</a:t>
                      </a:r>
                    </a:p>
                  </a:txBody>
                  <a:tcPr marT="36000" marB="36000" anchor="ctr"/>
                </a:tc>
                <a:tc>
                  <a:txBody>
                    <a:bodyPr/>
                    <a:lstStyle/>
                    <a:p>
                      <a:pPr algn="ctr"/>
                      <a:r>
                        <a:rPr lang="en-CA" sz="900" noProof="0"/>
                        <a:t>2 (33%)</a:t>
                      </a:r>
                    </a:p>
                  </a:txBody>
                  <a:tcPr marT="36000" marB="36000" anchor="ctr"/>
                </a:tc>
                <a:extLst>
                  <a:ext uri="{0D108BD9-81ED-4DB2-BD59-A6C34878D82A}">
                    <a16:rowId xmlns:a16="http://schemas.microsoft.com/office/drawing/2014/main" val="3540448586"/>
                  </a:ext>
                </a:extLst>
              </a:tr>
              <a:tr h="226937">
                <a:tc>
                  <a:txBody>
                    <a:bodyPr/>
                    <a:lstStyle/>
                    <a:p>
                      <a:r>
                        <a:rPr lang="en-CA" sz="900" noProof="0"/>
                        <a:t>Stroke</a:t>
                      </a:r>
                    </a:p>
                  </a:txBody>
                  <a:tcPr marT="36000" marB="36000" anchor="ctr"/>
                </a:tc>
                <a:tc>
                  <a:txBody>
                    <a:bodyPr/>
                    <a:lstStyle/>
                    <a:p>
                      <a:pPr algn="ctr"/>
                      <a:r>
                        <a:rPr lang="en-CA" sz="900" noProof="0"/>
                        <a:t>9 (15%)</a:t>
                      </a:r>
                    </a:p>
                  </a:txBody>
                  <a:tcPr marT="36000" marB="36000" anchor="ctr"/>
                </a:tc>
                <a:tc>
                  <a:txBody>
                    <a:bodyPr/>
                    <a:lstStyle/>
                    <a:p>
                      <a:pPr algn="ctr"/>
                      <a:r>
                        <a:rPr lang="en-CA" sz="900" noProof="0"/>
                        <a:t>4 (40%)</a:t>
                      </a:r>
                    </a:p>
                  </a:txBody>
                  <a:tcPr marT="36000" marB="36000" anchor="ctr"/>
                </a:tc>
                <a:tc>
                  <a:txBody>
                    <a:bodyPr/>
                    <a:lstStyle/>
                    <a:p>
                      <a:pPr algn="ctr"/>
                      <a:r>
                        <a:rPr lang="en-CA" sz="900" noProof="0"/>
                        <a:t>2 (14%)</a:t>
                      </a:r>
                    </a:p>
                  </a:txBody>
                  <a:tcPr marT="36000" marB="36000" anchor="ctr"/>
                </a:tc>
                <a:tc>
                  <a:txBody>
                    <a:bodyPr/>
                    <a:lstStyle/>
                    <a:p>
                      <a:pPr algn="ctr"/>
                      <a:r>
                        <a:rPr lang="en-CA" sz="900" noProof="0"/>
                        <a:t>2 (7%)</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691212281"/>
                  </a:ext>
                </a:extLst>
              </a:tr>
              <a:tr h="346418">
                <a:tc>
                  <a:txBody>
                    <a:bodyPr/>
                    <a:lstStyle/>
                    <a:p>
                      <a:r>
                        <a:rPr lang="en-CA" sz="900" noProof="0"/>
                        <a:t>General medicine</a:t>
                      </a:r>
                    </a:p>
                  </a:txBody>
                  <a:tcPr marT="36000" marB="36000" anchor="ctr"/>
                </a:tc>
                <a:tc>
                  <a:txBody>
                    <a:bodyPr/>
                    <a:lstStyle/>
                    <a:p>
                      <a:pPr algn="ctr"/>
                      <a:r>
                        <a:rPr lang="en-CA" sz="900" noProof="0"/>
                        <a:t>6 (10%)</a:t>
                      </a:r>
                    </a:p>
                  </a:txBody>
                  <a:tcPr marT="36000" marB="36000" anchor="ctr"/>
                </a:tc>
                <a:tc>
                  <a:txBody>
                    <a:bodyPr/>
                    <a:lstStyle/>
                    <a:p>
                      <a:pPr algn="ctr"/>
                      <a:r>
                        <a:rPr lang="en-CA" sz="900" noProof="0"/>
                        <a:t>0</a:t>
                      </a:r>
                    </a:p>
                  </a:txBody>
                  <a:tcPr marT="36000" marB="36000" anchor="ctr"/>
                </a:tc>
                <a:tc>
                  <a:txBody>
                    <a:bodyPr/>
                    <a:lstStyle/>
                    <a:p>
                      <a:pPr algn="ctr"/>
                      <a:r>
                        <a:rPr lang="en-CA" sz="900" noProof="0"/>
                        <a:t>1 (7%)</a:t>
                      </a:r>
                    </a:p>
                  </a:txBody>
                  <a:tcPr marT="36000" marB="36000" anchor="ctr"/>
                </a:tc>
                <a:tc>
                  <a:txBody>
                    <a:bodyPr/>
                    <a:lstStyle/>
                    <a:p>
                      <a:pPr algn="ctr"/>
                      <a:r>
                        <a:rPr lang="en-CA" sz="900" noProof="0"/>
                        <a:t>4 (14%)</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4008917605"/>
                  </a:ext>
                </a:extLst>
              </a:tr>
              <a:tr h="226937">
                <a:tc>
                  <a:txBody>
                    <a:bodyPr/>
                    <a:lstStyle/>
                    <a:p>
                      <a:r>
                        <a:rPr lang="en-CA" sz="900" noProof="0"/>
                        <a:t>Rheumatology</a:t>
                      </a:r>
                    </a:p>
                  </a:txBody>
                  <a:tcPr marT="36000" marB="36000" anchor="ctr"/>
                </a:tc>
                <a:tc>
                  <a:txBody>
                    <a:bodyPr/>
                    <a:lstStyle/>
                    <a:p>
                      <a:pPr algn="ctr"/>
                      <a:r>
                        <a:rPr lang="en-CA" sz="900" noProof="0"/>
                        <a:t>2 (3%)</a:t>
                      </a:r>
                    </a:p>
                  </a:txBody>
                  <a:tcPr marT="36000" marB="36000" anchor="ctr"/>
                </a:tc>
                <a:tc>
                  <a:txBody>
                    <a:bodyPr/>
                    <a:lstStyle/>
                    <a:p>
                      <a:pPr algn="ctr"/>
                      <a:r>
                        <a:rPr lang="en-CA" sz="900" noProof="0"/>
                        <a:t>2 (20%)</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2733690026"/>
                  </a:ext>
                </a:extLst>
              </a:tr>
              <a:tr h="226937">
                <a:tc>
                  <a:txBody>
                    <a:bodyPr/>
                    <a:lstStyle/>
                    <a:p>
                      <a:r>
                        <a:rPr lang="en-CA" sz="900" noProof="0"/>
                        <a:t>Elderly medicine</a:t>
                      </a:r>
                    </a:p>
                  </a:txBody>
                  <a:tcPr marT="36000" marB="36000" anchor="ctr"/>
                </a:tc>
                <a:tc>
                  <a:txBody>
                    <a:bodyPr/>
                    <a:lstStyle/>
                    <a:p>
                      <a:pPr algn="ctr"/>
                      <a:r>
                        <a:rPr lang="en-CA" sz="900" noProof="0"/>
                        <a:t>6 (10%)</a:t>
                      </a:r>
                    </a:p>
                  </a:txBody>
                  <a:tcPr marT="36000" marB="36000" anchor="ctr"/>
                </a:tc>
                <a:tc>
                  <a:txBody>
                    <a:bodyPr/>
                    <a:lstStyle/>
                    <a:p>
                      <a:pPr algn="ctr"/>
                      <a:r>
                        <a:rPr lang="en-CA" sz="900" noProof="0"/>
                        <a:t>2 (20%)</a:t>
                      </a:r>
                    </a:p>
                  </a:txBody>
                  <a:tcPr marT="36000" marB="36000" anchor="ctr"/>
                </a:tc>
                <a:tc>
                  <a:txBody>
                    <a:bodyPr/>
                    <a:lstStyle/>
                    <a:p>
                      <a:pPr algn="ctr"/>
                      <a:r>
                        <a:rPr lang="en-CA" sz="900" noProof="0"/>
                        <a:t>0</a:t>
                      </a:r>
                    </a:p>
                  </a:txBody>
                  <a:tcPr marT="36000" marB="36000" anchor="ctr"/>
                </a:tc>
                <a:tc>
                  <a:txBody>
                    <a:bodyPr/>
                    <a:lstStyle/>
                    <a:p>
                      <a:pPr algn="ctr"/>
                      <a:r>
                        <a:rPr lang="en-CA" sz="900" noProof="0"/>
                        <a:t>4 (14%)</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481041487"/>
                  </a:ext>
                </a:extLst>
              </a:tr>
              <a:tr h="353903">
                <a:tc>
                  <a:txBody>
                    <a:bodyPr/>
                    <a:lstStyle/>
                    <a:p>
                      <a:r>
                        <a:rPr lang="en-CA" sz="900" noProof="0"/>
                        <a:t>Emergency medicine</a:t>
                      </a:r>
                    </a:p>
                  </a:txBody>
                  <a:tcPr marT="36000" marB="36000" anchor="ctr"/>
                </a:tc>
                <a:tc>
                  <a:txBody>
                    <a:bodyPr/>
                    <a:lstStyle/>
                    <a:p>
                      <a:pPr algn="ctr"/>
                      <a:r>
                        <a:rPr lang="en-CA" sz="900" noProof="0"/>
                        <a:t>1 (2%)</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1 (4%)</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1756669674"/>
                  </a:ext>
                </a:extLst>
              </a:tr>
              <a:tr h="226937">
                <a:tc>
                  <a:txBody>
                    <a:bodyPr/>
                    <a:lstStyle/>
                    <a:p>
                      <a:r>
                        <a:rPr lang="en-CA" sz="900" noProof="0"/>
                        <a:t>Hand surgery</a:t>
                      </a:r>
                    </a:p>
                  </a:txBody>
                  <a:tcPr marT="36000" marB="36000" anchor="ctr"/>
                </a:tc>
                <a:tc>
                  <a:txBody>
                    <a:bodyPr/>
                    <a:lstStyle/>
                    <a:p>
                      <a:pPr algn="ctr"/>
                      <a:r>
                        <a:rPr lang="en-CA" sz="900" noProof="0"/>
                        <a:t>1 (2%)</a:t>
                      </a:r>
                    </a:p>
                  </a:txBody>
                  <a:tcPr marT="36000" marB="36000" anchor="ctr"/>
                </a:tc>
                <a:tc>
                  <a:txBody>
                    <a:bodyPr/>
                    <a:lstStyle/>
                    <a:p>
                      <a:pPr algn="ctr"/>
                      <a:r>
                        <a:rPr lang="en-CA" sz="900" noProof="0"/>
                        <a:t>0</a:t>
                      </a:r>
                    </a:p>
                  </a:txBody>
                  <a:tcPr marT="36000" marB="36000" anchor="ctr"/>
                </a:tc>
                <a:tc>
                  <a:txBody>
                    <a:bodyPr/>
                    <a:lstStyle/>
                    <a:p>
                      <a:pPr algn="ctr"/>
                      <a:r>
                        <a:rPr lang="en-CA" sz="900" noProof="0"/>
                        <a:t>1 (7%)</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274286634"/>
                  </a:ext>
                </a:extLst>
              </a:tr>
              <a:tr h="226937">
                <a:tc>
                  <a:txBody>
                    <a:bodyPr/>
                    <a:lstStyle/>
                    <a:p>
                      <a:r>
                        <a:rPr lang="en-CA" sz="900" noProof="0"/>
                        <a:t>Ear, nose &amp; throat</a:t>
                      </a:r>
                    </a:p>
                  </a:txBody>
                  <a:tcPr marT="36000" marB="36000" anchor="ctr"/>
                </a:tc>
                <a:tc>
                  <a:txBody>
                    <a:bodyPr/>
                    <a:lstStyle/>
                    <a:p>
                      <a:pPr algn="ctr"/>
                      <a:r>
                        <a:rPr lang="en-CA" sz="900" noProof="0"/>
                        <a:t>3 (5%)</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3 (11%)</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2015277356"/>
                  </a:ext>
                </a:extLst>
              </a:tr>
              <a:tr h="226937">
                <a:tc>
                  <a:txBody>
                    <a:bodyPr/>
                    <a:lstStyle/>
                    <a:p>
                      <a:r>
                        <a:rPr lang="en-CA" sz="900" noProof="0"/>
                        <a:t>Upper gastrointestinal surgery</a:t>
                      </a:r>
                    </a:p>
                  </a:txBody>
                  <a:tcPr marT="36000" marB="36000" anchor="ctr"/>
                </a:tc>
                <a:tc>
                  <a:txBody>
                    <a:bodyPr/>
                    <a:lstStyle/>
                    <a:p>
                      <a:pPr algn="ctr"/>
                      <a:r>
                        <a:rPr lang="en-CA" sz="900" noProof="0"/>
                        <a:t>1 (2%)</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1 (4%)</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066232031"/>
                  </a:ext>
                </a:extLst>
              </a:tr>
              <a:tr h="226937">
                <a:tc>
                  <a:txBody>
                    <a:bodyPr/>
                    <a:lstStyle/>
                    <a:p>
                      <a:r>
                        <a:rPr lang="en-CA" sz="900" noProof="0"/>
                        <a:t>Physiotherapy</a:t>
                      </a:r>
                    </a:p>
                  </a:txBody>
                  <a:tcPr marT="36000" marB="36000" anchor="ctr"/>
                </a:tc>
                <a:tc>
                  <a:txBody>
                    <a:bodyPr/>
                    <a:lstStyle/>
                    <a:p>
                      <a:pPr algn="ctr"/>
                      <a:r>
                        <a:rPr lang="en-CA" sz="900" noProof="0"/>
                        <a:t>4 (6%)</a:t>
                      </a:r>
                    </a:p>
                  </a:txBody>
                  <a:tcPr marT="36000" marB="36000" anchor="ctr"/>
                </a:tc>
                <a:tc>
                  <a:txBody>
                    <a:bodyPr/>
                    <a:lstStyle/>
                    <a:p>
                      <a:pPr algn="ctr"/>
                      <a:r>
                        <a:rPr lang="en-CA" sz="900" noProof="0"/>
                        <a:t>1 (10%)</a:t>
                      </a:r>
                    </a:p>
                  </a:txBody>
                  <a:tcPr marT="36000" marB="36000" anchor="ctr"/>
                </a:tc>
                <a:tc>
                  <a:txBody>
                    <a:bodyPr/>
                    <a:lstStyle/>
                    <a:p>
                      <a:pPr algn="ctr"/>
                      <a:r>
                        <a:rPr lang="en-CA" sz="900" noProof="0"/>
                        <a:t>0</a:t>
                      </a:r>
                    </a:p>
                  </a:txBody>
                  <a:tcPr marT="36000" marB="36000" anchor="ctr"/>
                </a:tc>
                <a:tc>
                  <a:txBody>
                    <a:bodyPr/>
                    <a:lstStyle/>
                    <a:p>
                      <a:pPr algn="ctr"/>
                      <a:r>
                        <a:rPr lang="en-CA" sz="900" noProof="0"/>
                        <a:t>2 (7%)</a:t>
                      </a:r>
                    </a:p>
                  </a:txBody>
                  <a:tcPr marT="36000" marB="36000" anchor="ctr"/>
                </a:tc>
                <a:tc>
                  <a:txBody>
                    <a:bodyPr/>
                    <a:lstStyle/>
                    <a:p>
                      <a:pPr algn="ctr"/>
                      <a:r>
                        <a:rPr lang="en-CA" sz="900" noProof="0"/>
                        <a:t>1 (17%)</a:t>
                      </a:r>
                    </a:p>
                  </a:txBody>
                  <a:tcPr marT="36000" marB="36000" anchor="ctr"/>
                </a:tc>
                <a:extLst>
                  <a:ext uri="{0D108BD9-81ED-4DB2-BD59-A6C34878D82A}">
                    <a16:rowId xmlns:a16="http://schemas.microsoft.com/office/drawing/2014/main" val="1313706856"/>
                  </a:ext>
                </a:extLst>
              </a:tr>
              <a:tr h="226937">
                <a:tc>
                  <a:txBody>
                    <a:bodyPr/>
                    <a:lstStyle/>
                    <a:p>
                      <a:r>
                        <a:rPr lang="en-CA" sz="900" noProof="0"/>
                        <a:t>Speech &amp; language therapy</a:t>
                      </a:r>
                    </a:p>
                  </a:txBody>
                  <a:tcPr marT="36000" marB="36000" anchor="ctr"/>
                </a:tc>
                <a:tc>
                  <a:txBody>
                    <a:bodyPr/>
                    <a:lstStyle/>
                    <a:p>
                      <a:pPr algn="ctr"/>
                      <a:r>
                        <a:rPr lang="en-CA" sz="900" noProof="0"/>
                        <a:t>1 (2%)</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1 (4%)</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2702376857"/>
                  </a:ext>
                </a:extLst>
              </a:tr>
              <a:tr h="226937">
                <a:tc>
                  <a:txBody>
                    <a:bodyPr/>
                    <a:lstStyle/>
                    <a:p>
                      <a:r>
                        <a:rPr lang="en-CA" sz="900" b="1" noProof="0"/>
                        <a:t>Total referrals</a:t>
                      </a:r>
                    </a:p>
                  </a:txBody>
                  <a:tcPr marT="36000" marB="36000"/>
                </a:tc>
                <a:tc>
                  <a:txBody>
                    <a:bodyPr/>
                    <a:lstStyle/>
                    <a:p>
                      <a:pPr algn="ctr"/>
                      <a:r>
                        <a:rPr lang="en-CA" sz="900" b="1" noProof="0"/>
                        <a:t>68</a:t>
                      </a:r>
                    </a:p>
                  </a:txBody>
                  <a:tcPr marT="36000" marB="36000" anchor="ctr"/>
                </a:tc>
                <a:tc>
                  <a:txBody>
                    <a:bodyPr/>
                    <a:lstStyle/>
                    <a:p>
                      <a:pPr algn="ctr"/>
                      <a:r>
                        <a:rPr lang="en-CA" sz="900" b="1" noProof="0"/>
                        <a:t>12</a:t>
                      </a:r>
                    </a:p>
                  </a:txBody>
                  <a:tcPr marT="36000" marB="36000" anchor="ctr"/>
                </a:tc>
                <a:tc>
                  <a:txBody>
                    <a:bodyPr/>
                    <a:lstStyle/>
                    <a:p>
                      <a:pPr algn="ctr"/>
                      <a:r>
                        <a:rPr lang="en-CA" sz="900" b="1" noProof="0"/>
                        <a:t>17</a:t>
                      </a:r>
                    </a:p>
                  </a:txBody>
                  <a:tcPr marT="36000" marB="36000" anchor="ctr"/>
                </a:tc>
                <a:tc>
                  <a:txBody>
                    <a:bodyPr/>
                    <a:lstStyle/>
                    <a:p>
                      <a:pPr algn="ctr"/>
                      <a:r>
                        <a:rPr lang="en-CA" sz="900" b="1" noProof="0"/>
                        <a:t>32</a:t>
                      </a:r>
                    </a:p>
                  </a:txBody>
                  <a:tcPr marT="36000" marB="36000" anchor="ctr"/>
                </a:tc>
                <a:tc>
                  <a:txBody>
                    <a:bodyPr/>
                    <a:lstStyle/>
                    <a:p>
                      <a:pPr algn="ctr"/>
                      <a:r>
                        <a:rPr lang="en-CA" sz="900" b="1" noProof="0"/>
                        <a:t>5</a:t>
                      </a:r>
                    </a:p>
                  </a:txBody>
                  <a:tcPr marT="36000" marB="36000" anchor="ctr"/>
                </a:tc>
                <a:extLst>
                  <a:ext uri="{0D108BD9-81ED-4DB2-BD59-A6C34878D82A}">
                    <a16:rowId xmlns:a16="http://schemas.microsoft.com/office/drawing/2014/main" val="1430990281"/>
                  </a:ext>
                </a:extLst>
              </a:tr>
            </a:tbl>
          </a:graphicData>
        </a:graphic>
      </p:graphicFrame>
      <p:sp>
        <p:nvSpPr>
          <p:cNvPr id="34" name="Content Placeholder 10">
            <a:extLst>
              <a:ext uri="{FF2B5EF4-FFF2-40B4-BE49-F238E27FC236}">
                <a16:creationId xmlns:a16="http://schemas.microsoft.com/office/drawing/2014/main" id="{A7B88C2B-167B-F4FD-1FB7-74409E850CB3}"/>
              </a:ext>
            </a:extLst>
          </p:cNvPr>
          <p:cNvSpPr txBox="1">
            <a:spLocks/>
          </p:cNvSpPr>
          <p:nvPr/>
        </p:nvSpPr>
        <p:spPr>
          <a:xfrm>
            <a:off x="7532916" y="3513156"/>
            <a:ext cx="5043846" cy="2764290"/>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CA" sz="1800" b="1" noProof="0"/>
              <a:t>Most frequent referrals were to</a:t>
            </a:r>
            <a:r>
              <a:rPr lang="en-CA" sz="1800" noProof="0"/>
              <a:t>:</a:t>
            </a:r>
          </a:p>
          <a:p>
            <a:pPr>
              <a:buClr>
                <a:srgbClr val="57CFAC"/>
              </a:buClr>
              <a:buFont typeface="Wingdings" panose="05000000000000000000" pitchFamily="2" charset="2"/>
              <a:buChar char="§"/>
            </a:pPr>
            <a:r>
              <a:rPr lang="en-CA" sz="1800" noProof="0"/>
              <a:t>Neurosurgery </a:t>
            </a:r>
          </a:p>
          <a:p>
            <a:pPr>
              <a:buClr>
                <a:srgbClr val="57CFAC"/>
              </a:buClr>
              <a:buFont typeface="Wingdings" panose="05000000000000000000" pitchFamily="2" charset="2"/>
              <a:buChar char="§"/>
            </a:pPr>
            <a:r>
              <a:rPr lang="en-CA" sz="1800" noProof="0"/>
              <a:t>Orthopedics</a:t>
            </a:r>
          </a:p>
          <a:p>
            <a:pPr>
              <a:buClr>
                <a:srgbClr val="57CFAC"/>
              </a:buClr>
              <a:buFont typeface="Wingdings" panose="05000000000000000000" pitchFamily="2" charset="2"/>
              <a:buChar char="§"/>
            </a:pPr>
            <a:r>
              <a:rPr lang="en-CA" sz="1800" noProof="0"/>
              <a:t>Stroke services </a:t>
            </a:r>
          </a:p>
          <a:p>
            <a:pPr>
              <a:buClr>
                <a:srgbClr val="57CFAC"/>
              </a:buClr>
              <a:buFont typeface="Wingdings" panose="05000000000000000000" pitchFamily="2" charset="2"/>
              <a:buChar char="§"/>
            </a:pPr>
            <a:r>
              <a:rPr lang="en-CA" sz="1800" noProof="0"/>
              <a:t>Musculoskeletal medicine</a:t>
            </a:r>
          </a:p>
          <a:p>
            <a:pPr>
              <a:buClr>
                <a:srgbClr val="57CFAC"/>
              </a:buClr>
              <a:buFont typeface="Wingdings" panose="05000000000000000000" pitchFamily="2" charset="2"/>
              <a:buChar char="§"/>
            </a:pPr>
            <a:r>
              <a:rPr lang="en-CA" sz="1800" noProof="0"/>
              <a:t>General medicine </a:t>
            </a:r>
          </a:p>
          <a:p>
            <a:pPr>
              <a:buClr>
                <a:srgbClr val="57CFAC"/>
              </a:buClr>
              <a:buFont typeface="Wingdings" panose="05000000000000000000" pitchFamily="2" charset="2"/>
              <a:buChar char="§"/>
            </a:pPr>
            <a:r>
              <a:rPr lang="en-CA" sz="1800" noProof="0"/>
              <a:t>Elderly medicine </a:t>
            </a:r>
          </a:p>
        </p:txBody>
      </p:sp>
    </p:spTree>
    <p:extLst>
      <p:ext uri="{BB962C8B-B14F-4D97-AF65-F5344CB8AC3E}">
        <p14:creationId xmlns:p14="http://schemas.microsoft.com/office/powerpoint/2010/main" val="1639527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69015-56E9-2A73-1B71-65F2BE4182A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C88F4710-B1E0-AB47-1F37-60BA763CF4DF}"/>
              </a:ext>
            </a:extLst>
          </p:cNvPr>
          <p:cNvSpPr>
            <a:spLocks noGrp="1"/>
          </p:cNvSpPr>
          <p:nvPr>
            <p:ph type="title"/>
          </p:nvPr>
        </p:nvSpPr>
        <p:spPr>
          <a:xfrm>
            <a:off x="360000" y="360000"/>
            <a:ext cx="9098551" cy="850762"/>
          </a:xfrm>
        </p:spPr>
        <p:txBody>
          <a:bodyPr anchor="t">
            <a:noAutofit/>
          </a:bodyPr>
          <a:lstStyle/>
          <a:p>
            <a:r>
              <a:rPr lang="en-CA" sz="2800" noProof="0">
                <a:latin typeface="+mj-lt"/>
              </a:rPr>
              <a:t>Missed Opportunities for Referral in Bulbar-Onset ALS/MND</a:t>
            </a:r>
          </a:p>
        </p:txBody>
      </p:sp>
      <p:sp>
        <p:nvSpPr>
          <p:cNvPr id="11" name="Text Placeholder 9">
            <a:extLst>
              <a:ext uri="{FF2B5EF4-FFF2-40B4-BE49-F238E27FC236}">
                <a16:creationId xmlns:a16="http://schemas.microsoft.com/office/drawing/2014/main" id="{29558C01-5E1B-88E1-3002-8FD6078C83AD}"/>
              </a:ext>
            </a:extLst>
          </p:cNvPr>
          <p:cNvSpPr>
            <a:spLocks noGrp="1"/>
          </p:cNvSpPr>
          <p:nvPr>
            <p:ph type="body" sz="quarter" idx="16"/>
          </p:nvPr>
        </p:nvSpPr>
        <p:spPr>
          <a:xfrm>
            <a:off x="339363" y="6508870"/>
            <a:ext cx="11157806" cy="221599"/>
          </a:xfrm>
        </p:spPr>
        <p:txBody>
          <a:bodyPr/>
          <a:lstStyle/>
          <a:p>
            <a:r>
              <a:rPr lang="en-CA" sz="800"/>
              <a:t>ALS, amyotrophic lateral sclerosis; MND, motor neuron disease</a:t>
            </a:r>
          </a:p>
          <a:p>
            <a:r>
              <a:rPr lang="en-CA" sz="800" noProof="0"/>
              <a:t>Reynolds SJ, Chhetri SK. Clin Med (Lond). 2024;24(4):100228. </a:t>
            </a:r>
          </a:p>
        </p:txBody>
      </p:sp>
      <p:sp>
        <p:nvSpPr>
          <p:cNvPr id="13" name="Arrow: Pentagon 12">
            <a:extLst>
              <a:ext uri="{FF2B5EF4-FFF2-40B4-BE49-F238E27FC236}">
                <a16:creationId xmlns:a16="http://schemas.microsoft.com/office/drawing/2014/main" id="{CCE8BF08-8462-63E8-59DC-7B8668FCDA03}"/>
              </a:ext>
            </a:extLst>
          </p:cNvPr>
          <p:cNvSpPr/>
          <p:nvPr/>
        </p:nvSpPr>
        <p:spPr>
          <a:xfrm rot="10800000">
            <a:off x="6850742" y="1300015"/>
            <a:ext cx="5203048" cy="1989304"/>
          </a:xfrm>
          <a:prstGeom prst="homePlate">
            <a:avLst>
              <a:gd name="adj" fmla="val 38867"/>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14" name="Arrow: Pentagon 13">
            <a:extLst>
              <a:ext uri="{FF2B5EF4-FFF2-40B4-BE49-F238E27FC236}">
                <a16:creationId xmlns:a16="http://schemas.microsoft.com/office/drawing/2014/main" id="{0BC37E33-3F64-12BE-715E-6CA34A104864}"/>
              </a:ext>
            </a:extLst>
          </p:cNvPr>
          <p:cNvSpPr/>
          <p:nvPr/>
        </p:nvSpPr>
        <p:spPr>
          <a:xfrm rot="10800000">
            <a:off x="6850741" y="3412670"/>
            <a:ext cx="5203048" cy="2764289"/>
          </a:xfrm>
          <a:prstGeom prst="homePlate">
            <a:avLst>
              <a:gd name="adj" fmla="val 24865"/>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15" name="Content Placeholder 10">
            <a:extLst>
              <a:ext uri="{FF2B5EF4-FFF2-40B4-BE49-F238E27FC236}">
                <a16:creationId xmlns:a16="http://schemas.microsoft.com/office/drawing/2014/main" id="{DE354FC5-F675-CC1F-2606-CBED7AC85FDE}"/>
              </a:ext>
            </a:extLst>
          </p:cNvPr>
          <p:cNvSpPr txBox="1">
            <a:spLocks/>
          </p:cNvSpPr>
          <p:nvPr/>
        </p:nvSpPr>
        <p:spPr>
          <a:xfrm>
            <a:off x="7532915" y="3498870"/>
            <a:ext cx="4520873" cy="2468540"/>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CA" sz="1600" b="1" noProof="0"/>
              <a:t>Multiple additional referrals:</a:t>
            </a:r>
          </a:p>
          <a:p>
            <a:pPr>
              <a:buClr>
                <a:srgbClr val="57CFAC"/>
              </a:buClr>
              <a:buFont typeface="Wingdings" panose="05000000000000000000" pitchFamily="2" charset="2"/>
              <a:buChar char="§"/>
            </a:pPr>
            <a:r>
              <a:rPr lang="en-CA" sz="1600" b="1" noProof="0"/>
              <a:t>18%</a:t>
            </a:r>
            <a:r>
              <a:rPr lang="en-CA" sz="1600" noProof="0"/>
              <a:t> referred to </a:t>
            </a:r>
            <a:r>
              <a:rPr lang="en-CA" sz="1600" b="1" noProof="0"/>
              <a:t>Stroke</a:t>
            </a:r>
          </a:p>
          <a:p>
            <a:pPr>
              <a:buClr>
                <a:srgbClr val="57CFAC"/>
              </a:buClr>
              <a:buFont typeface="Wingdings" panose="05000000000000000000" pitchFamily="2" charset="2"/>
              <a:buChar char="§"/>
            </a:pPr>
            <a:r>
              <a:rPr lang="en-CA" sz="1600" b="1" noProof="0"/>
              <a:t>13%</a:t>
            </a:r>
            <a:r>
              <a:rPr lang="en-CA" sz="1600" noProof="0"/>
              <a:t> to </a:t>
            </a:r>
            <a:r>
              <a:rPr lang="en-CA" sz="1600" b="1" noProof="0"/>
              <a:t>Upper </a:t>
            </a:r>
            <a:r>
              <a:rPr lang="en-CA" sz="1600" b="1"/>
              <a:t>gastrointestinal</a:t>
            </a:r>
            <a:r>
              <a:rPr lang="en-CA" sz="1600" b="1" noProof="0"/>
              <a:t> surgery</a:t>
            </a:r>
          </a:p>
          <a:p>
            <a:pPr>
              <a:buClr>
                <a:srgbClr val="57CFAC"/>
              </a:buClr>
              <a:buFont typeface="Wingdings" panose="05000000000000000000" pitchFamily="2" charset="2"/>
              <a:buChar char="§"/>
            </a:pPr>
            <a:r>
              <a:rPr lang="en-CA" sz="1600" b="1" noProof="0"/>
              <a:t>8%</a:t>
            </a:r>
            <a:r>
              <a:rPr lang="en-CA" sz="1600" noProof="0"/>
              <a:t> to </a:t>
            </a:r>
            <a:r>
              <a:rPr lang="en-CA" sz="1600" b="1" noProof="0"/>
              <a:t>Gastroenterology</a:t>
            </a:r>
          </a:p>
          <a:p>
            <a:pPr>
              <a:buClr>
                <a:srgbClr val="57CFAC"/>
              </a:buClr>
              <a:buFont typeface="Wingdings" panose="05000000000000000000" pitchFamily="2" charset="2"/>
              <a:buChar char="§"/>
            </a:pPr>
            <a:r>
              <a:rPr lang="en-CA" sz="1600" b="1" noProof="0"/>
              <a:t>20%</a:t>
            </a:r>
            <a:r>
              <a:rPr lang="en-CA" sz="1600" noProof="0"/>
              <a:t> eventually seen by </a:t>
            </a:r>
            <a:r>
              <a:rPr lang="en-CA" sz="1600" b="1"/>
              <a:t>Speech &amp; language therapist</a:t>
            </a:r>
            <a:r>
              <a:rPr lang="en-CA" sz="1600" noProof="0"/>
              <a:t> — often late</a:t>
            </a:r>
          </a:p>
          <a:p>
            <a:pPr>
              <a:buClr>
                <a:srgbClr val="57CFAC"/>
              </a:buClr>
              <a:buFont typeface="Wingdings" panose="05000000000000000000" pitchFamily="2" charset="2"/>
              <a:buChar char="§"/>
            </a:pPr>
            <a:r>
              <a:rPr lang="en-CA" sz="1600" noProof="0"/>
              <a:t>Delays occur as patients </a:t>
            </a:r>
            <a:r>
              <a:rPr lang="en-CA" sz="1600" b="1" noProof="0"/>
              <a:t>cycle through multiple specialties</a:t>
            </a:r>
            <a:r>
              <a:rPr lang="en-CA" sz="1600" noProof="0"/>
              <a:t> before neurology is considered</a:t>
            </a:r>
          </a:p>
        </p:txBody>
      </p:sp>
      <p:sp>
        <p:nvSpPr>
          <p:cNvPr id="16" name="Content Placeholder 10">
            <a:extLst>
              <a:ext uri="{FF2B5EF4-FFF2-40B4-BE49-F238E27FC236}">
                <a16:creationId xmlns:a16="http://schemas.microsoft.com/office/drawing/2014/main" id="{A4407844-0B53-25CE-C930-E522F03CCF63}"/>
              </a:ext>
            </a:extLst>
          </p:cNvPr>
          <p:cNvSpPr txBox="1">
            <a:spLocks/>
          </p:cNvSpPr>
          <p:nvPr/>
        </p:nvSpPr>
        <p:spPr>
          <a:xfrm>
            <a:off x="7532915" y="1424996"/>
            <a:ext cx="4578022" cy="1638764"/>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7CFAC"/>
              </a:buClr>
              <a:buFont typeface="Wingdings" panose="05000000000000000000" pitchFamily="2" charset="2"/>
              <a:buChar char="§"/>
            </a:pPr>
            <a:r>
              <a:rPr lang="en-CA" sz="1600" b="1" noProof="0"/>
              <a:t>67%</a:t>
            </a:r>
            <a:r>
              <a:rPr lang="en-CA" sz="1600" noProof="0"/>
              <a:t> of all people with bulbar-onset ALS/MND (n=39) were referred to </a:t>
            </a:r>
            <a:r>
              <a:rPr lang="en-CA" sz="1600" b="1"/>
              <a:t>Ear, nose &amp; throat</a:t>
            </a:r>
            <a:r>
              <a:rPr lang="en-CA" sz="1600" b="1" noProof="0"/>
              <a:t> </a:t>
            </a:r>
            <a:r>
              <a:rPr lang="en-CA" sz="1600" noProof="0"/>
              <a:t>before neurology</a:t>
            </a:r>
          </a:p>
          <a:p>
            <a:pPr>
              <a:buClr>
                <a:srgbClr val="57CFAC"/>
              </a:buClr>
              <a:buFont typeface="Wingdings" panose="05000000000000000000" pitchFamily="2" charset="2"/>
              <a:buChar char="§"/>
            </a:pPr>
            <a:r>
              <a:rPr lang="en-CA" sz="1600" noProof="0"/>
              <a:t>Referral rate rose to:</a:t>
            </a:r>
          </a:p>
          <a:p>
            <a:pPr marL="558800" lvl="1" indent="-285750">
              <a:buClr>
                <a:srgbClr val="57CFAC"/>
              </a:buClr>
              <a:buSzPct val="90000"/>
              <a:buFont typeface="Courier New" panose="02070309020205020404" pitchFamily="49" charset="0"/>
              <a:buChar char="o"/>
            </a:pPr>
            <a:r>
              <a:rPr lang="en-CA" sz="1600" b="1" noProof="0"/>
              <a:t>100%</a:t>
            </a:r>
            <a:r>
              <a:rPr lang="en-CA" sz="1600" noProof="0"/>
              <a:t> for isolated dysphagia</a:t>
            </a:r>
          </a:p>
          <a:p>
            <a:pPr marL="558800" lvl="1" indent="-285750">
              <a:buClr>
                <a:srgbClr val="57CFAC"/>
              </a:buClr>
              <a:buSzPct val="90000"/>
              <a:buFont typeface="Courier New" panose="02070309020205020404" pitchFamily="49" charset="0"/>
              <a:buChar char="o"/>
            </a:pPr>
            <a:r>
              <a:rPr lang="en-CA" sz="1600" b="1" noProof="0"/>
              <a:t>75%</a:t>
            </a:r>
            <a:r>
              <a:rPr lang="en-CA" sz="1600" noProof="0"/>
              <a:t> for those with dysarthria &amp; dysphagia</a:t>
            </a:r>
          </a:p>
          <a:p>
            <a:pPr marL="0" indent="0" eaLnBrk="0" fontAlgn="base" hangingPunct="0">
              <a:lnSpc>
                <a:spcPct val="100000"/>
              </a:lnSpc>
              <a:spcBef>
                <a:spcPct val="0"/>
              </a:spcBef>
              <a:spcAft>
                <a:spcPct val="0"/>
              </a:spcAft>
              <a:buNone/>
            </a:pPr>
            <a:endParaRPr lang="en-CA" sz="1400" noProof="0"/>
          </a:p>
        </p:txBody>
      </p:sp>
      <p:sp>
        <p:nvSpPr>
          <p:cNvPr id="17" name="Rectangle: Rounded Corners 16">
            <a:extLst>
              <a:ext uri="{FF2B5EF4-FFF2-40B4-BE49-F238E27FC236}">
                <a16:creationId xmlns:a16="http://schemas.microsoft.com/office/drawing/2014/main" id="{A8736D9D-7867-638F-60A9-2E0EE37C7462}"/>
              </a:ext>
            </a:extLst>
          </p:cNvPr>
          <p:cNvSpPr/>
          <p:nvPr/>
        </p:nvSpPr>
        <p:spPr>
          <a:xfrm>
            <a:off x="493160" y="1276349"/>
            <a:ext cx="5955265" cy="5108575"/>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9" name="TextBox 18">
            <a:extLst>
              <a:ext uri="{FF2B5EF4-FFF2-40B4-BE49-F238E27FC236}">
                <a16:creationId xmlns:a16="http://schemas.microsoft.com/office/drawing/2014/main" id="{BB3110D3-999F-C299-3220-2CDC50FED621}"/>
              </a:ext>
            </a:extLst>
          </p:cNvPr>
          <p:cNvSpPr txBox="1"/>
          <p:nvPr/>
        </p:nvSpPr>
        <p:spPr>
          <a:xfrm>
            <a:off x="518560" y="1356955"/>
            <a:ext cx="5196440" cy="646331"/>
          </a:xfrm>
          <a:prstGeom prst="rect">
            <a:avLst/>
          </a:prstGeom>
          <a:noFill/>
        </p:spPr>
        <p:txBody>
          <a:bodyPr wrap="square">
            <a:spAutoFit/>
          </a:bodyPr>
          <a:lstStyle/>
          <a:p>
            <a:pPr algn="ctr"/>
            <a:r>
              <a:rPr lang="en-CA" sz="1200" b="1" i="0" u="none" strike="noStrike" baseline="0" noProof="0">
                <a:solidFill>
                  <a:srgbClr val="000000"/>
                </a:solidFill>
              </a:rPr>
              <a:t>Number of specialty referrals by site/symptoms at onset (percentage of patients referred to each specialty shown in brackets)</a:t>
            </a:r>
          </a:p>
        </p:txBody>
      </p:sp>
      <p:grpSp>
        <p:nvGrpSpPr>
          <p:cNvPr id="22" name="Group 21">
            <a:extLst>
              <a:ext uri="{FF2B5EF4-FFF2-40B4-BE49-F238E27FC236}">
                <a16:creationId xmlns:a16="http://schemas.microsoft.com/office/drawing/2014/main" id="{23039808-B384-A986-428D-3B66ABEF66A2}"/>
              </a:ext>
            </a:extLst>
          </p:cNvPr>
          <p:cNvGrpSpPr/>
          <p:nvPr/>
        </p:nvGrpSpPr>
        <p:grpSpPr>
          <a:xfrm>
            <a:off x="5797551" y="1080078"/>
            <a:ext cx="879151" cy="574533"/>
            <a:chOff x="10163175" y="990600"/>
            <a:chExt cx="1085850" cy="709613"/>
          </a:xfrm>
        </p:grpSpPr>
        <p:sp>
          <p:nvSpPr>
            <p:cNvPr id="29" name="Rectangle: Rounded Corners 28">
              <a:extLst>
                <a:ext uri="{FF2B5EF4-FFF2-40B4-BE49-F238E27FC236}">
                  <a16:creationId xmlns:a16="http://schemas.microsoft.com/office/drawing/2014/main" id="{95638627-33DC-50AC-5E1D-24905C21A79F}"/>
                </a:ext>
              </a:extLst>
            </p:cNvPr>
            <p:cNvSpPr/>
            <p:nvPr/>
          </p:nvSpPr>
          <p:spPr>
            <a:xfrm>
              <a:off x="10163175" y="990600"/>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0" name="Picture 29" descr="A flag with a cross&#10;&#10;AI-generated content may be incorrect.">
              <a:extLst>
                <a:ext uri="{FF2B5EF4-FFF2-40B4-BE49-F238E27FC236}">
                  <a16:creationId xmlns:a16="http://schemas.microsoft.com/office/drawing/2014/main" id="{33CF47FD-CE37-7CF8-D99E-A9591D1A05F8}"/>
                </a:ext>
              </a:extLst>
            </p:cNvPr>
            <p:cNvPicPr>
              <a:picLocks noChangeAspect="1"/>
            </p:cNvPicPr>
            <p:nvPr/>
          </p:nvPicPr>
          <p:blipFill>
            <a:blip r:embed="rId4"/>
            <a:srcRect l="2438" t="8903" r="4241" b="4868"/>
            <a:stretch>
              <a:fillRect/>
            </a:stretch>
          </p:blipFill>
          <p:spPr>
            <a:xfrm>
              <a:off x="10236200" y="1053465"/>
              <a:ext cx="958850" cy="579120"/>
            </a:xfrm>
            <a:prstGeom prst="rect">
              <a:avLst/>
            </a:prstGeom>
          </p:spPr>
        </p:pic>
      </p:grpSp>
      <p:graphicFrame>
        <p:nvGraphicFramePr>
          <p:cNvPr id="31" name="Content Placeholder 6">
            <a:extLst>
              <a:ext uri="{FF2B5EF4-FFF2-40B4-BE49-F238E27FC236}">
                <a16:creationId xmlns:a16="http://schemas.microsoft.com/office/drawing/2014/main" id="{07E7F6D7-CCBF-5DE7-053B-58F4EC50B436}"/>
              </a:ext>
            </a:extLst>
          </p:cNvPr>
          <p:cNvGraphicFramePr>
            <a:graphicFrameLocks noGrp="1"/>
          </p:cNvGraphicFramePr>
          <p:nvPr>
            <p:ph idx="1"/>
            <p:extLst>
              <p:ext uri="{D42A27DB-BD31-4B8C-83A1-F6EECF244321}">
                <p14:modId xmlns:p14="http://schemas.microsoft.com/office/powerpoint/2010/main" val="4050573300"/>
              </p:ext>
            </p:extLst>
          </p:nvPr>
        </p:nvGraphicFramePr>
        <p:xfrm>
          <a:off x="565781" y="2004773"/>
          <a:ext cx="5711194" cy="4412579"/>
        </p:xfrm>
        <a:graphic>
          <a:graphicData uri="http://schemas.openxmlformats.org/drawingml/2006/table">
            <a:tbl>
              <a:tblPr firstRow="1" bandRow="1">
                <a:effectLst>
                  <a:outerShdw blurRad="38100" algn="ctr" rotWithShape="0">
                    <a:prstClr val="black">
                      <a:alpha val="20000"/>
                    </a:prstClr>
                  </a:outerShdw>
                </a:effectLst>
                <a:tableStyleId>{3B4B98B0-60AC-42C2-AFA5-B58CD77FA1E5}</a:tableStyleId>
              </a:tblPr>
              <a:tblGrid>
                <a:gridCol w="1264376">
                  <a:extLst>
                    <a:ext uri="{9D8B030D-6E8A-4147-A177-3AD203B41FA5}">
                      <a16:colId xmlns:a16="http://schemas.microsoft.com/office/drawing/2014/main" val="2301667916"/>
                    </a:ext>
                  </a:extLst>
                </a:gridCol>
                <a:gridCol w="1132633">
                  <a:extLst>
                    <a:ext uri="{9D8B030D-6E8A-4147-A177-3AD203B41FA5}">
                      <a16:colId xmlns:a16="http://schemas.microsoft.com/office/drawing/2014/main" val="3874997058"/>
                    </a:ext>
                  </a:extLst>
                </a:gridCol>
                <a:gridCol w="1076000">
                  <a:extLst>
                    <a:ext uri="{9D8B030D-6E8A-4147-A177-3AD203B41FA5}">
                      <a16:colId xmlns:a16="http://schemas.microsoft.com/office/drawing/2014/main" val="110658998"/>
                    </a:ext>
                  </a:extLst>
                </a:gridCol>
                <a:gridCol w="1164643">
                  <a:extLst>
                    <a:ext uri="{9D8B030D-6E8A-4147-A177-3AD203B41FA5}">
                      <a16:colId xmlns:a16="http://schemas.microsoft.com/office/drawing/2014/main" val="885999100"/>
                    </a:ext>
                  </a:extLst>
                </a:gridCol>
                <a:gridCol w="1073542">
                  <a:extLst>
                    <a:ext uri="{9D8B030D-6E8A-4147-A177-3AD203B41FA5}">
                      <a16:colId xmlns:a16="http://schemas.microsoft.com/office/drawing/2014/main" val="2835700026"/>
                    </a:ext>
                  </a:extLst>
                </a:gridCol>
              </a:tblGrid>
              <a:tr h="549131">
                <a:tc>
                  <a:txBody>
                    <a:bodyPr/>
                    <a:lstStyle/>
                    <a:p>
                      <a:pPr algn="l"/>
                      <a:r>
                        <a:rPr lang="en-CA" sz="900" noProof="0">
                          <a:solidFill>
                            <a:schemeClr val="tx2"/>
                          </a:solidFill>
                        </a:rPr>
                        <a:t>Specialty</a:t>
                      </a:r>
                    </a:p>
                  </a:txBody>
                  <a:tcPr marT="36000" marB="36000" anchor="ctr">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noProof="0">
                          <a:solidFill>
                            <a:schemeClr val="tx2"/>
                          </a:solidFill>
                        </a:rPr>
                        <a:t>All bulbar onset</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=39)</a:t>
                      </a:r>
                    </a:p>
                  </a:txBody>
                  <a:tcPr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Dysarthria</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=18)</a:t>
                      </a:r>
                    </a:p>
                  </a:txBody>
                  <a:tcPr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Dysphagia</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=8)</a:t>
                      </a:r>
                    </a:p>
                  </a:txBody>
                  <a:tcPr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Dysarthria &amp; dysphagia</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=6)</a:t>
                      </a:r>
                    </a:p>
                  </a:txBody>
                  <a:tcPr marT="36000" marB="36000" anchor="ctr">
                    <a:lnL w="12700" cap="flat" cmpd="sng" algn="ctr">
                      <a:solidFill>
                        <a:schemeClr val="accent1"/>
                      </a:solidFill>
                      <a:prstDash val="solid"/>
                      <a:round/>
                      <a:headEnd type="none" w="med" len="med"/>
                      <a:tailEnd type="none" w="med" len="med"/>
                    </a:lnL>
                    <a:lnT w="12700" cmpd="sng">
                      <a:noFill/>
                    </a:lnT>
                  </a:tcPr>
                </a:tc>
                <a:extLst>
                  <a:ext uri="{0D108BD9-81ED-4DB2-BD59-A6C34878D82A}">
                    <a16:rowId xmlns:a16="http://schemas.microsoft.com/office/drawing/2014/main" val="2235285630"/>
                  </a:ext>
                </a:extLst>
              </a:tr>
              <a:tr h="335184">
                <a:tc>
                  <a:txBody>
                    <a:bodyPr/>
                    <a:lstStyle/>
                    <a:p>
                      <a:r>
                        <a:rPr lang="en-CA" sz="900" noProof="0"/>
                        <a:t>Ear, nose &amp; throat</a:t>
                      </a:r>
                    </a:p>
                  </a:txBody>
                  <a:tcPr marT="36000" marB="36000" anchor="ctr"/>
                </a:tc>
                <a:tc>
                  <a:txBody>
                    <a:bodyPr/>
                    <a:lstStyle/>
                    <a:p>
                      <a:pPr algn="ctr"/>
                      <a:r>
                        <a:rPr lang="en-CA" sz="900" noProof="0"/>
                        <a:t>26 (67%)</a:t>
                      </a:r>
                    </a:p>
                  </a:txBody>
                  <a:tcPr marT="36000" marB="36000" anchor="ctr"/>
                </a:tc>
                <a:tc>
                  <a:txBody>
                    <a:bodyPr/>
                    <a:lstStyle/>
                    <a:p>
                      <a:pPr algn="ctr"/>
                      <a:r>
                        <a:rPr lang="en-CA" sz="900" noProof="0"/>
                        <a:t>8 (44%)</a:t>
                      </a:r>
                    </a:p>
                  </a:txBody>
                  <a:tcPr marT="36000" marB="36000" anchor="ctr"/>
                </a:tc>
                <a:tc>
                  <a:txBody>
                    <a:bodyPr/>
                    <a:lstStyle/>
                    <a:p>
                      <a:pPr algn="ctr"/>
                      <a:r>
                        <a:rPr lang="en-CA" sz="900" noProof="0"/>
                        <a:t>8 (100%)</a:t>
                      </a:r>
                    </a:p>
                  </a:txBody>
                  <a:tcPr marT="36000" marB="36000" anchor="ctr"/>
                </a:tc>
                <a:tc>
                  <a:txBody>
                    <a:bodyPr/>
                    <a:lstStyle/>
                    <a:p>
                      <a:pPr algn="ctr"/>
                      <a:r>
                        <a:rPr lang="en-CA" sz="900" noProof="0"/>
                        <a:t>9 (75%)</a:t>
                      </a:r>
                    </a:p>
                  </a:txBody>
                  <a:tcPr marT="36000" marB="36000" anchor="ctr"/>
                </a:tc>
                <a:extLst>
                  <a:ext uri="{0D108BD9-81ED-4DB2-BD59-A6C34878D82A}">
                    <a16:rowId xmlns:a16="http://schemas.microsoft.com/office/drawing/2014/main" val="3110640149"/>
                  </a:ext>
                </a:extLst>
              </a:tr>
              <a:tr h="335184">
                <a:tc>
                  <a:txBody>
                    <a:bodyPr/>
                    <a:lstStyle/>
                    <a:p>
                      <a:r>
                        <a:rPr lang="en-CA" sz="900" noProof="0"/>
                        <a:t>Stroke</a:t>
                      </a:r>
                    </a:p>
                  </a:txBody>
                  <a:tcPr marT="36000" marB="36000" anchor="ctr"/>
                </a:tc>
                <a:tc>
                  <a:txBody>
                    <a:bodyPr/>
                    <a:lstStyle/>
                    <a:p>
                      <a:pPr algn="ctr"/>
                      <a:r>
                        <a:rPr lang="en-CA" sz="900" noProof="0"/>
                        <a:t>7 (18%)</a:t>
                      </a:r>
                    </a:p>
                  </a:txBody>
                  <a:tcPr marT="36000" marB="36000" anchor="ctr"/>
                </a:tc>
                <a:tc>
                  <a:txBody>
                    <a:bodyPr/>
                    <a:lstStyle/>
                    <a:p>
                      <a:pPr algn="ctr"/>
                      <a:r>
                        <a:rPr lang="en-CA" sz="900" noProof="0"/>
                        <a:t>5 (28%)</a:t>
                      </a:r>
                    </a:p>
                  </a:txBody>
                  <a:tcPr marT="36000" marB="36000" anchor="ctr"/>
                </a:tc>
                <a:tc>
                  <a:txBody>
                    <a:bodyPr/>
                    <a:lstStyle/>
                    <a:p>
                      <a:pPr algn="ctr"/>
                      <a:r>
                        <a:rPr lang="en-CA" sz="900" noProof="0"/>
                        <a:t>0</a:t>
                      </a:r>
                    </a:p>
                  </a:txBody>
                  <a:tcPr marT="36000" marB="36000" anchor="ctr"/>
                </a:tc>
                <a:tc>
                  <a:txBody>
                    <a:bodyPr/>
                    <a:lstStyle/>
                    <a:p>
                      <a:pPr algn="ctr"/>
                      <a:r>
                        <a:rPr lang="en-CA" sz="900" noProof="0"/>
                        <a:t>2 (17%)</a:t>
                      </a:r>
                    </a:p>
                  </a:txBody>
                  <a:tcPr marT="36000" marB="36000" anchor="ctr"/>
                </a:tc>
                <a:extLst>
                  <a:ext uri="{0D108BD9-81ED-4DB2-BD59-A6C34878D82A}">
                    <a16:rowId xmlns:a16="http://schemas.microsoft.com/office/drawing/2014/main" val="2088192674"/>
                  </a:ext>
                </a:extLst>
              </a:tr>
              <a:tr h="335184">
                <a:tc>
                  <a:txBody>
                    <a:bodyPr/>
                    <a:lstStyle/>
                    <a:p>
                      <a:r>
                        <a:rPr lang="en-CA" sz="900" noProof="0"/>
                        <a:t>Upper gastrointestinal surgery</a:t>
                      </a:r>
                    </a:p>
                  </a:txBody>
                  <a:tcPr marT="36000" marB="36000" anchor="ctr"/>
                </a:tc>
                <a:tc>
                  <a:txBody>
                    <a:bodyPr/>
                    <a:lstStyle/>
                    <a:p>
                      <a:pPr algn="ctr"/>
                      <a:r>
                        <a:rPr lang="en-CA" sz="900" noProof="0"/>
                        <a:t>5 (13%)</a:t>
                      </a:r>
                    </a:p>
                  </a:txBody>
                  <a:tcPr marT="36000" marB="36000" anchor="ctr"/>
                </a:tc>
                <a:tc>
                  <a:txBody>
                    <a:bodyPr/>
                    <a:lstStyle/>
                    <a:p>
                      <a:pPr algn="ctr"/>
                      <a:r>
                        <a:rPr lang="en-CA" sz="900" noProof="0"/>
                        <a:t>1 (6%)</a:t>
                      </a:r>
                    </a:p>
                  </a:txBody>
                  <a:tcPr marT="36000" marB="36000" anchor="ctr"/>
                </a:tc>
                <a:tc>
                  <a:txBody>
                    <a:bodyPr/>
                    <a:lstStyle/>
                    <a:p>
                      <a:pPr algn="ctr"/>
                      <a:r>
                        <a:rPr lang="en-CA" sz="900" noProof="0"/>
                        <a:t>3 (8%)</a:t>
                      </a:r>
                    </a:p>
                  </a:txBody>
                  <a:tcPr marT="36000" marB="36000" anchor="ctr"/>
                </a:tc>
                <a:tc>
                  <a:txBody>
                    <a:bodyPr/>
                    <a:lstStyle/>
                    <a:p>
                      <a:pPr algn="ctr"/>
                      <a:r>
                        <a:rPr lang="en-CA" sz="900" noProof="0"/>
                        <a:t>1 (8%)</a:t>
                      </a:r>
                    </a:p>
                  </a:txBody>
                  <a:tcPr marT="36000" marB="36000" anchor="ctr"/>
                </a:tc>
                <a:extLst>
                  <a:ext uri="{0D108BD9-81ED-4DB2-BD59-A6C34878D82A}">
                    <a16:rowId xmlns:a16="http://schemas.microsoft.com/office/drawing/2014/main" val="3540448586"/>
                  </a:ext>
                </a:extLst>
              </a:tr>
              <a:tr h="335184">
                <a:tc>
                  <a:txBody>
                    <a:bodyPr/>
                    <a:lstStyle/>
                    <a:p>
                      <a:r>
                        <a:rPr lang="en-CA" sz="900" noProof="0"/>
                        <a:t>Gastroenterology</a:t>
                      </a:r>
                    </a:p>
                  </a:txBody>
                  <a:tcPr marT="36000" marB="36000" anchor="ctr"/>
                </a:tc>
                <a:tc>
                  <a:txBody>
                    <a:bodyPr/>
                    <a:lstStyle/>
                    <a:p>
                      <a:pPr algn="ctr"/>
                      <a:r>
                        <a:rPr lang="en-CA" sz="900" noProof="0"/>
                        <a:t>3 (8%)</a:t>
                      </a:r>
                    </a:p>
                  </a:txBody>
                  <a:tcPr marT="36000" marB="36000" anchor="ctr"/>
                </a:tc>
                <a:tc>
                  <a:txBody>
                    <a:bodyPr/>
                    <a:lstStyle/>
                    <a:p>
                      <a:pPr algn="ctr"/>
                      <a:r>
                        <a:rPr lang="en-CA" sz="900" noProof="0"/>
                        <a:t>0</a:t>
                      </a:r>
                    </a:p>
                  </a:txBody>
                  <a:tcPr marT="36000" marB="36000" anchor="ctr"/>
                </a:tc>
                <a:tc>
                  <a:txBody>
                    <a:bodyPr/>
                    <a:lstStyle/>
                    <a:p>
                      <a:pPr algn="ctr"/>
                      <a:r>
                        <a:rPr lang="en-CA" sz="900" noProof="0"/>
                        <a:t>3 (38%)</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691212281"/>
                  </a:ext>
                </a:extLst>
              </a:tr>
              <a:tr h="335184">
                <a:tc>
                  <a:txBody>
                    <a:bodyPr/>
                    <a:lstStyle/>
                    <a:p>
                      <a:r>
                        <a:rPr lang="en-CA" sz="900" noProof="0"/>
                        <a:t>Elderly medicine</a:t>
                      </a:r>
                    </a:p>
                  </a:txBody>
                  <a:tcPr marT="36000" marB="36000" anchor="ctr"/>
                </a:tc>
                <a:tc>
                  <a:txBody>
                    <a:bodyPr/>
                    <a:lstStyle/>
                    <a:p>
                      <a:pPr algn="ctr"/>
                      <a:r>
                        <a:rPr lang="en-CA" sz="900" noProof="0"/>
                        <a:t>1 (3%)</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1 (8%)</a:t>
                      </a:r>
                    </a:p>
                  </a:txBody>
                  <a:tcPr marT="36000" marB="36000" anchor="ctr"/>
                </a:tc>
                <a:extLst>
                  <a:ext uri="{0D108BD9-81ED-4DB2-BD59-A6C34878D82A}">
                    <a16:rowId xmlns:a16="http://schemas.microsoft.com/office/drawing/2014/main" val="4008917605"/>
                  </a:ext>
                </a:extLst>
              </a:tr>
              <a:tr h="3521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900" noProof="0"/>
                        <a:t>Emergency medicine</a:t>
                      </a:r>
                    </a:p>
                  </a:txBody>
                  <a:tcPr marT="36000" marB="36000" anchor="ctr"/>
                </a:tc>
                <a:tc>
                  <a:txBody>
                    <a:bodyPr/>
                    <a:lstStyle/>
                    <a:p>
                      <a:pPr algn="ctr"/>
                      <a:r>
                        <a:rPr lang="en-CA" sz="900" noProof="0"/>
                        <a:t>1 (3%)</a:t>
                      </a:r>
                    </a:p>
                  </a:txBody>
                  <a:tcPr marT="36000" marB="36000" anchor="ctr"/>
                </a:tc>
                <a:tc>
                  <a:txBody>
                    <a:bodyPr/>
                    <a:lstStyle/>
                    <a:p>
                      <a:pPr algn="ctr"/>
                      <a:r>
                        <a:rPr lang="en-CA" sz="900" noProof="0"/>
                        <a:t>1 (6%)</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481041487"/>
                  </a:ext>
                </a:extLst>
              </a:tr>
              <a:tr h="335184">
                <a:tc>
                  <a:txBody>
                    <a:bodyPr/>
                    <a:lstStyle/>
                    <a:p>
                      <a:r>
                        <a:rPr lang="en-CA" sz="900" noProof="0"/>
                        <a:t>Respiratory</a:t>
                      </a:r>
                    </a:p>
                  </a:txBody>
                  <a:tcPr marT="36000" marB="36000" anchor="ctr"/>
                </a:tc>
                <a:tc>
                  <a:txBody>
                    <a:bodyPr/>
                    <a:lstStyle/>
                    <a:p>
                      <a:pPr algn="ctr"/>
                      <a:r>
                        <a:rPr lang="en-CA" sz="900" noProof="0"/>
                        <a:t>3 (8%)</a:t>
                      </a:r>
                    </a:p>
                  </a:txBody>
                  <a:tcPr marT="36000" marB="36000" anchor="ctr"/>
                </a:tc>
                <a:tc>
                  <a:txBody>
                    <a:bodyPr/>
                    <a:lstStyle/>
                    <a:p>
                      <a:pPr algn="ctr"/>
                      <a:r>
                        <a:rPr lang="en-CA" sz="900" noProof="0"/>
                        <a:t>3 (17%)</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1756669674"/>
                  </a:ext>
                </a:extLst>
              </a:tr>
              <a:tr h="335184">
                <a:tc>
                  <a:txBody>
                    <a:bodyPr/>
                    <a:lstStyle/>
                    <a:p>
                      <a:r>
                        <a:rPr lang="en-CA" sz="900" noProof="0"/>
                        <a:t>Speech &amp; language therapy</a:t>
                      </a:r>
                    </a:p>
                  </a:txBody>
                  <a:tcPr marT="36000" marB="36000" anchor="ctr"/>
                </a:tc>
                <a:tc>
                  <a:txBody>
                    <a:bodyPr/>
                    <a:lstStyle/>
                    <a:p>
                      <a:pPr algn="ctr"/>
                      <a:r>
                        <a:rPr lang="en-CA" sz="900" noProof="0"/>
                        <a:t>8 (20%)</a:t>
                      </a:r>
                    </a:p>
                  </a:txBody>
                  <a:tcPr marT="36000" marB="36000" anchor="ctr"/>
                </a:tc>
                <a:tc>
                  <a:txBody>
                    <a:bodyPr/>
                    <a:lstStyle/>
                    <a:p>
                      <a:pPr algn="ctr"/>
                      <a:r>
                        <a:rPr lang="en-CA" sz="900" noProof="0"/>
                        <a:t>4 (22%)</a:t>
                      </a:r>
                    </a:p>
                  </a:txBody>
                  <a:tcPr marT="36000" marB="36000" anchor="ctr"/>
                </a:tc>
                <a:tc>
                  <a:txBody>
                    <a:bodyPr/>
                    <a:lstStyle/>
                    <a:p>
                      <a:pPr algn="ctr"/>
                      <a:r>
                        <a:rPr lang="en-CA" sz="900" noProof="0"/>
                        <a:t>1 (13%)</a:t>
                      </a:r>
                    </a:p>
                  </a:txBody>
                  <a:tcPr marT="36000" marB="36000" anchor="ctr"/>
                </a:tc>
                <a:tc>
                  <a:txBody>
                    <a:bodyPr/>
                    <a:lstStyle/>
                    <a:p>
                      <a:pPr algn="ctr"/>
                      <a:r>
                        <a:rPr lang="en-CA" sz="900" noProof="0"/>
                        <a:t>2 (17%)</a:t>
                      </a:r>
                    </a:p>
                  </a:txBody>
                  <a:tcPr marT="36000" marB="36000" anchor="ctr"/>
                </a:tc>
                <a:extLst>
                  <a:ext uri="{0D108BD9-81ED-4DB2-BD59-A6C34878D82A}">
                    <a16:rowId xmlns:a16="http://schemas.microsoft.com/office/drawing/2014/main" val="274286634"/>
                  </a:ext>
                </a:extLst>
              </a:tr>
              <a:tr h="335184">
                <a:tc>
                  <a:txBody>
                    <a:bodyPr/>
                    <a:lstStyle/>
                    <a:p>
                      <a:r>
                        <a:rPr lang="en-CA" sz="900" noProof="0"/>
                        <a:t>Breast</a:t>
                      </a:r>
                    </a:p>
                  </a:txBody>
                  <a:tcPr marT="36000" marB="36000" anchor="ctr"/>
                </a:tc>
                <a:tc>
                  <a:txBody>
                    <a:bodyPr/>
                    <a:lstStyle/>
                    <a:p>
                      <a:pPr algn="ctr"/>
                      <a:r>
                        <a:rPr lang="en-CA" sz="900" noProof="0"/>
                        <a:t>1 (3%)</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1 (8%)</a:t>
                      </a:r>
                    </a:p>
                  </a:txBody>
                  <a:tcPr marT="36000" marB="36000" anchor="ctr"/>
                </a:tc>
                <a:extLst>
                  <a:ext uri="{0D108BD9-81ED-4DB2-BD59-A6C34878D82A}">
                    <a16:rowId xmlns:a16="http://schemas.microsoft.com/office/drawing/2014/main" val="2015277356"/>
                  </a:ext>
                </a:extLst>
              </a:tr>
              <a:tr h="335184">
                <a:tc>
                  <a:txBody>
                    <a:bodyPr/>
                    <a:lstStyle/>
                    <a:p>
                      <a:r>
                        <a:rPr lang="en-CA" sz="900" noProof="0"/>
                        <a:t>Orthopedics</a:t>
                      </a:r>
                    </a:p>
                  </a:txBody>
                  <a:tcPr marT="36000" marB="36000" anchor="ctr"/>
                </a:tc>
                <a:tc>
                  <a:txBody>
                    <a:bodyPr/>
                    <a:lstStyle/>
                    <a:p>
                      <a:pPr algn="ctr"/>
                      <a:r>
                        <a:rPr lang="en-CA" sz="900" noProof="0"/>
                        <a:t>1 (3%)</a:t>
                      </a:r>
                    </a:p>
                  </a:txBody>
                  <a:tcPr marT="36000" marB="36000" anchor="ctr"/>
                </a:tc>
                <a:tc>
                  <a:txBody>
                    <a:bodyPr/>
                    <a:lstStyle/>
                    <a:p>
                      <a:pPr algn="ctr"/>
                      <a:r>
                        <a:rPr lang="en-CA" sz="900" noProof="0"/>
                        <a:t>0</a:t>
                      </a: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noProof="0"/>
                        <a:t>1 (13%)</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066232031"/>
                  </a:ext>
                </a:extLst>
              </a:tr>
              <a:tr h="335184">
                <a:tc>
                  <a:txBody>
                    <a:bodyPr/>
                    <a:lstStyle/>
                    <a:p>
                      <a:r>
                        <a:rPr lang="en-CA" sz="900" b="1" noProof="0"/>
                        <a:t>Total referrals</a:t>
                      </a:r>
                    </a:p>
                  </a:txBody>
                  <a:tcPr marT="36000" marB="36000" anchor="ctr"/>
                </a:tc>
                <a:tc>
                  <a:txBody>
                    <a:bodyPr/>
                    <a:lstStyle/>
                    <a:p>
                      <a:pPr algn="ctr"/>
                      <a:r>
                        <a:rPr lang="en-CA" sz="900" b="1" noProof="0"/>
                        <a:t>56</a:t>
                      </a:r>
                    </a:p>
                  </a:txBody>
                  <a:tcPr marT="36000" marB="36000" anchor="ctr"/>
                </a:tc>
                <a:tc>
                  <a:txBody>
                    <a:bodyPr/>
                    <a:lstStyle/>
                    <a:p>
                      <a:pPr algn="ctr"/>
                      <a:r>
                        <a:rPr lang="en-CA" sz="900" b="1" noProof="0"/>
                        <a:t>22</a:t>
                      </a:r>
                    </a:p>
                  </a:txBody>
                  <a:tcPr marT="36000" marB="36000" anchor="ctr"/>
                </a:tc>
                <a:tc>
                  <a:txBody>
                    <a:bodyPr/>
                    <a:lstStyle/>
                    <a:p>
                      <a:pPr algn="ctr"/>
                      <a:r>
                        <a:rPr lang="en-CA" sz="900" b="1" noProof="0"/>
                        <a:t>16</a:t>
                      </a:r>
                    </a:p>
                  </a:txBody>
                  <a:tcPr marT="36000" marB="36000" anchor="ctr"/>
                </a:tc>
                <a:tc>
                  <a:txBody>
                    <a:bodyPr/>
                    <a:lstStyle/>
                    <a:p>
                      <a:pPr algn="ctr"/>
                      <a:r>
                        <a:rPr lang="en-CA" sz="900" b="1" noProof="0"/>
                        <a:t>16</a:t>
                      </a:r>
                    </a:p>
                  </a:txBody>
                  <a:tcPr marT="36000" marB="36000" anchor="ctr"/>
                </a:tc>
                <a:extLst>
                  <a:ext uri="{0D108BD9-81ED-4DB2-BD59-A6C34878D82A}">
                    <a16:rowId xmlns:a16="http://schemas.microsoft.com/office/drawing/2014/main" val="1430990281"/>
                  </a:ext>
                </a:extLst>
              </a:tr>
            </a:tbl>
          </a:graphicData>
        </a:graphic>
      </p:graphicFrame>
    </p:spTree>
    <p:extLst>
      <p:ext uri="{BB962C8B-B14F-4D97-AF65-F5344CB8AC3E}">
        <p14:creationId xmlns:p14="http://schemas.microsoft.com/office/powerpoint/2010/main" val="1819402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C2E8A-CE1E-B56D-1F55-7BC6F2ECC3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310361-CAA9-5289-9839-EC1998E128B5}"/>
              </a:ext>
            </a:extLst>
          </p:cNvPr>
          <p:cNvSpPr>
            <a:spLocks noGrp="1"/>
          </p:cNvSpPr>
          <p:nvPr>
            <p:ph type="title"/>
          </p:nvPr>
        </p:nvSpPr>
        <p:spPr>
          <a:xfrm>
            <a:off x="360000" y="360000"/>
            <a:ext cx="9242103" cy="507831"/>
          </a:xfrm>
        </p:spPr>
        <p:txBody>
          <a:bodyPr>
            <a:spAutoFit/>
          </a:bodyPr>
          <a:lstStyle/>
          <a:p>
            <a:r>
              <a:rPr lang="en-CA" sz="3000" noProof="0">
                <a:latin typeface="+mj-lt"/>
              </a:rPr>
              <a:t>Early Clues and Red Flags for Rheumatologists</a:t>
            </a:r>
          </a:p>
        </p:txBody>
      </p:sp>
      <p:sp>
        <p:nvSpPr>
          <p:cNvPr id="8" name="Content Placeholder 2">
            <a:extLst>
              <a:ext uri="{FF2B5EF4-FFF2-40B4-BE49-F238E27FC236}">
                <a16:creationId xmlns:a16="http://schemas.microsoft.com/office/drawing/2014/main" id="{18ECDE68-71B4-A115-DAF1-295D96476FDD}"/>
              </a:ext>
            </a:extLst>
          </p:cNvPr>
          <p:cNvSpPr>
            <a:spLocks noGrp="1"/>
          </p:cNvSpPr>
          <p:nvPr>
            <p:ph idx="1"/>
          </p:nvPr>
        </p:nvSpPr>
        <p:spPr>
          <a:xfrm>
            <a:off x="3947693" y="1315654"/>
            <a:ext cx="6567755" cy="970859"/>
          </a:xfrm>
        </p:spPr>
        <p:txBody>
          <a:bodyPr/>
          <a:lstStyle/>
          <a:p>
            <a:pPr marL="0" indent="0">
              <a:lnSpc>
                <a:spcPct val="100000"/>
              </a:lnSpc>
              <a:buNone/>
            </a:pPr>
            <a:r>
              <a:rPr lang="en-CA" sz="2000" noProof="0"/>
              <a:t>Progressive, painless, asymmetric limb weakness (often distal or proximal), not explained by joint or inflammatory disease</a:t>
            </a:r>
          </a:p>
        </p:txBody>
      </p:sp>
      <p:sp>
        <p:nvSpPr>
          <p:cNvPr id="9" name="Text Placeholder 13">
            <a:extLst>
              <a:ext uri="{FF2B5EF4-FFF2-40B4-BE49-F238E27FC236}">
                <a16:creationId xmlns:a16="http://schemas.microsoft.com/office/drawing/2014/main" id="{7819E131-B150-CF01-55DB-2425BD13CB95}"/>
              </a:ext>
            </a:extLst>
          </p:cNvPr>
          <p:cNvSpPr>
            <a:spLocks noGrp="1"/>
          </p:cNvSpPr>
          <p:nvPr>
            <p:ph type="body" sz="quarter" idx="16"/>
          </p:nvPr>
        </p:nvSpPr>
        <p:spPr>
          <a:xfrm>
            <a:off x="339363" y="6461626"/>
            <a:ext cx="11157806" cy="221599"/>
          </a:xfrm>
        </p:spPr>
        <p:txBody>
          <a:bodyPr/>
          <a:lstStyle/>
          <a:p>
            <a:r>
              <a:rPr lang="en-CA" sz="800" noProof="0"/>
              <a:t>Adapted from: 1. Brown RH, Al-Chalabi A. N Engl J Med. 2017;377(2):162-172. 2. Garnier M, et al. Ann Med. 2024;56(1):2398199. 3. Van Es MA. Int Rev </a:t>
            </a:r>
            <a:r>
              <a:rPr lang="en-CA" sz="800" noProof="0" err="1"/>
              <a:t>Neurobiol</a:t>
            </a:r>
            <a:r>
              <a:rPr lang="en-CA" sz="800" noProof="0"/>
              <a:t>. 2024;176:1-47. 4. Siddique N, Siddique T. </a:t>
            </a:r>
            <a:r>
              <a:rPr lang="en-CA" sz="800" noProof="0" err="1"/>
              <a:t>GeneReviews</a:t>
            </a:r>
            <a:r>
              <a:rPr lang="en-CA" sz="800" noProof="0"/>
              <a:t> [Internet]. Updated 2023 Sep 28. 5. Gwathmey KG, et al. </a:t>
            </a:r>
            <a:r>
              <a:rPr lang="en-CA" sz="800" noProof="0" err="1"/>
              <a:t>Eur</a:t>
            </a:r>
            <a:r>
              <a:rPr lang="en-CA" sz="800" noProof="0"/>
              <a:t> J Neurol. 2023;30(9):2595-2601. </a:t>
            </a:r>
          </a:p>
        </p:txBody>
      </p:sp>
      <p:grpSp>
        <p:nvGrpSpPr>
          <p:cNvPr id="10" name="Group 9">
            <a:extLst>
              <a:ext uri="{FF2B5EF4-FFF2-40B4-BE49-F238E27FC236}">
                <a16:creationId xmlns:a16="http://schemas.microsoft.com/office/drawing/2014/main" id="{D66423A1-BFCC-28CD-08EA-1884A6223749}"/>
              </a:ext>
            </a:extLst>
          </p:cNvPr>
          <p:cNvGrpSpPr/>
          <p:nvPr/>
        </p:nvGrpSpPr>
        <p:grpSpPr>
          <a:xfrm>
            <a:off x="3226585" y="1340375"/>
            <a:ext cx="511175" cy="511175"/>
            <a:chOff x="8296275" y="385763"/>
            <a:chExt cx="1247775" cy="1247775"/>
          </a:xfrm>
        </p:grpSpPr>
        <p:sp>
          <p:nvSpPr>
            <p:cNvPr id="11" name="Oval 10">
              <a:extLst>
                <a:ext uri="{FF2B5EF4-FFF2-40B4-BE49-F238E27FC236}">
                  <a16:creationId xmlns:a16="http://schemas.microsoft.com/office/drawing/2014/main" id="{4EB6CDE1-1108-874A-F01E-AC8CF7F4B971}"/>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2" name="Graphic 11" descr="Flag with solid fill">
              <a:extLst>
                <a:ext uri="{FF2B5EF4-FFF2-40B4-BE49-F238E27FC236}">
                  <a16:creationId xmlns:a16="http://schemas.microsoft.com/office/drawing/2014/main" id="{2EA9C89D-7AEB-04BE-4BAC-F5B4BD3A740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13" name="Group 12">
            <a:extLst>
              <a:ext uri="{FF2B5EF4-FFF2-40B4-BE49-F238E27FC236}">
                <a16:creationId xmlns:a16="http://schemas.microsoft.com/office/drawing/2014/main" id="{915AC6AC-54AD-3C28-1E0F-303E61E8C9EC}"/>
              </a:ext>
            </a:extLst>
          </p:cNvPr>
          <p:cNvGrpSpPr/>
          <p:nvPr/>
        </p:nvGrpSpPr>
        <p:grpSpPr>
          <a:xfrm>
            <a:off x="3226585" y="2602645"/>
            <a:ext cx="511175" cy="511175"/>
            <a:chOff x="8296275" y="385763"/>
            <a:chExt cx="1247775" cy="1247775"/>
          </a:xfrm>
        </p:grpSpPr>
        <p:sp>
          <p:nvSpPr>
            <p:cNvPr id="17" name="Oval 16">
              <a:extLst>
                <a:ext uri="{FF2B5EF4-FFF2-40B4-BE49-F238E27FC236}">
                  <a16:creationId xmlns:a16="http://schemas.microsoft.com/office/drawing/2014/main" id="{1BCA8444-41B4-0015-C42F-0DFBE5A9E524}"/>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5" name="Graphic 34" descr="Flag with solid fill">
              <a:extLst>
                <a:ext uri="{FF2B5EF4-FFF2-40B4-BE49-F238E27FC236}">
                  <a16:creationId xmlns:a16="http://schemas.microsoft.com/office/drawing/2014/main" id="{E8C10EAF-93F0-53E6-7763-DC8EC63B64F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36" name="Group 35">
            <a:extLst>
              <a:ext uri="{FF2B5EF4-FFF2-40B4-BE49-F238E27FC236}">
                <a16:creationId xmlns:a16="http://schemas.microsoft.com/office/drawing/2014/main" id="{98881DD7-898F-6D5B-7AF3-26AC46E95720}"/>
              </a:ext>
            </a:extLst>
          </p:cNvPr>
          <p:cNvGrpSpPr/>
          <p:nvPr/>
        </p:nvGrpSpPr>
        <p:grpSpPr>
          <a:xfrm>
            <a:off x="3226585" y="3517841"/>
            <a:ext cx="511175" cy="511175"/>
            <a:chOff x="8296275" y="385763"/>
            <a:chExt cx="1247775" cy="1247775"/>
          </a:xfrm>
        </p:grpSpPr>
        <p:sp>
          <p:nvSpPr>
            <p:cNvPr id="37" name="Oval 36">
              <a:extLst>
                <a:ext uri="{FF2B5EF4-FFF2-40B4-BE49-F238E27FC236}">
                  <a16:creationId xmlns:a16="http://schemas.microsoft.com/office/drawing/2014/main" id="{6E04A5F0-0B43-CE91-99D3-8F3864408663}"/>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9" name="Graphic 38" descr="Flag with solid fill">
              <a:extLst>
                <a:ext uri="{FF2B5EF4-FFF2-40B4-BE49-F238E27FC236}">
                  <a16:creationId xmlns:a16="http://schemas.microsoft.com/office/drawing/2014/main" id="{0F532C5C-969C-63A8-D6AC-1EA23872BF2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41" name="Group 40">
            <a:extLst>
              <a:ext uri="{FF2B5EF4-FFF2-40B4-BE49-F238E27FC236}">
                <a16:creationId xmlns:a16="http://schemas.microsoft.com/office/drawing/2014/main" id="{CC15559E-E128-6BB6-50B6-2DF3EF6ADB25}"/>
              </a:ext>
            </a:extLst>
          </p:cNvPr>
          <p:cNvGrpSpPr/>
          <p:nvPr/>
        </p:nvGrpSpPr>
        <p:grpSpPr>
          <a:xfrm>
            <a:off x="3226585" y="4392851"/>
            <a:ext cx="511175" cy="511175"/>
            <a:chOff x="8296275" y="385763"/>
            <a:chExt cx="1247775" cy="1247775"/>
          </a:xfrm>
        </p:grpSpPr>
        <p:sp>
          <p:nvSpPr>
            <p:cNvPr id="42" name="Oval 41">
              <a:extLst>
                <a:ext uri="{FF2B5EF4-FFF2-40B4-BE49-F238E27FC236}">
                  <a16:creationId xmlns:a16="http://schemas.microsoft.com/office/drawing/2014/main" id="{AC5027F4-6396-6EFC-2E46-A0145A04ADAE}"/>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3" name="Graphic 42" descr="Flag with solid fill">
              <a:extLst>
                <a:ext uri="{FF2B5EF4-FFF2-40B4-BE49-F238E27FC236}">
                  <a16:creationId xmlns:a16="http://schemas.microsoft.com/office/drawing/2014/main" id="{95DEF61C-5576-8ED7-8964-BDA8595D698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sp>
        <p:nvSpPr>
          <p:cNvPr id="44" name="Content Placeholder 2">
            <a:extLst>
              <a:ext uri="{FF2B5EF4-FFF2-40B4-BE49-F238E27FC236}">
                <a16:creationId xmlns:a16="http://schemas.microsoft.com/office/drawing/2014/main" id="{97439A47-47BB-FD80-DA18-51DBEFA9E506}"/>
              </a:ext>
            </a:extLst>
          </p:cNvPr>
          <p:cNvSpPr txBox="1">
            <a:spLocks/>
          </p:cNvSpPr>
          <p:nvPr/>
        </p:nvSpPr>
        <p:spPr>
          <a:xfrm>
            <a:off x="3947693" y="2543989"/>
            <a:ext cx="6734880"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Muscle atrophy in multiple muscle groups, not confined to a single joint</a:t>
            </a:r>
          </a:p>
        </p:txBody>
      </p:sp>
      <p:sp>
        <p:nvSpPr>
          <p:cNvPr id="45" name="Content Placeholder 2">
            <a:extLst>
              <a:ext uri="{FF2B5EF4-FFF2-40B4-BE49-F238E27FC236}">
                <a16:creationId xmlns:a16="http://schemas.microsoft.com/office/drawing/2014/main" id="{7B0F2CEE-634B-5A07-0D3E-737F32ACBC29}"/>
              </a:ext>
            </a:extLst>
          </p:cNvPr>
          <p:cNvSpPr txBox="1">
            <a:spLocks/>
          </p:cNvSpPr>
          <p:nvPr/>
        </p:nvSpPr>
        <p:spPr>
          <a:xfrm>
            <a:off x="3891448" y="5338807"/>
            <a:ext cx="6567755" cy="82546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Absence of sensory symptoms</a:t>
            </a:r>
          </a:p>
        </p:txBody>
      </p:sp>
      <p:sp>
        <p:nvSpPr>
          <p:cNvPr id="46" name="Content Placeholder 2">
            <a:extLst>
              <a:ext uri="{FF2B5EF4-FFF2-40B4-BE49-F238E27FC236}">
                <a16:creationId xmlns:a16="http://schemas.microsoft.com/office/drawing/2014/main" id="{FC39A767-5210-452D-0A1E-485F1E5AA880}"/>
              </a:ext>
            </a:extLst>
          </p:cNvPr>
          <p:cNvSpPr txBox="1">
            <a:spLocks/>
          </p:cNvSpPr>
          <p:nvPr/>
        </p:nvSpPr>
        <p:spPr>
          <a:xfrm>
            <a:off x="3947693" y="3578519"/>
            <a:ext cx="7072086"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Fasciculations (visible muscle twitching) in limbs or tongue</a:t>
            </a:r>
          </a:p>
        </p:txBody>
      </p:sp>
      <p:sp>
        <p:nvSpPr>
          <p:cNvPr id="47" name="Content Placeholder 2">
            <a:extLst>
              <a:ext uri="{FF2B5EF4-FFF2-40B4-BE49-F238E27FC236}">
                <a16:creationId xmlns:a16="http://schemas.microsoft.com/office/drawing/2014/main" id="{35D6479F-8E8E-8344-B8D1-03F4B3CEB0D7}"/>
              </a:ext>
            </a:extLst>
          </p:cNvPr>
          <p:cNvSpPr txBox="1">
            <a:spLocks/>
          </p:cNvSpPr>
          <p:nvPr/>
        </p:nvSpPr>
        <p:spPr>
          <a:xfrm>
            <a:off x="3891448" y="4466071"/>
            <a:ext cx="656775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Hyperreflexia or spasticity in weak/atrophic muscles</a:t>
            </a:r>
          </a:p>
        </p:txBody>
      </p:sp>
      <p:grpSp>
        <p:nvGrpSpPr>
          <p:cNvPr id="48" name="Group 47">
            <a:extLst>
              <a:ext uri="{FF2B5EF4-FFF2-40B4-BE49-F238E27FC236}">
                <a16:creationId xmlns:a16="http://schemas.microsoft.com/office/drawing/2014/main" id="{56E4139A-8960-5099-52D6-9984AA8E338B}"/>
              </a:ext>
            </a:extLst>
          </p:cNvPr>
          <p:cNvGrpSpPr/>
          <p:nvPr/>
        </p:nvGrpSpPr>
        <p:grpSpPr>
          <a:xfrm>
            <a:off x="3226585" y="5288361"/>
            <a:ext cx="511175" cy="511175"/>
            <a:chOff x="8296275" y="385763"/>
            <a:chExt cx="1247775" cy="1247775"/>
          </a:xfrm>
        </p:grpSpPr>
        <p:sp>
          <p:nvSpPr>
            <p:cNvPr id="49" name="Oval 48">
              <a:extLst>
                <a:ext uri="{FF2B5EF4-FFF2-40B4-BE49-F238E27FC236}">
                  <a16:creationId xmlns:a16="http://schemas.microsoft.com/office/drawing/2014/main" id="{0D6CE1BF-C4FE-5497-2613-66CE385CFA8D}"/>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0" name="Graphic 49" descr="Flag with solid fill">
              <a:extLst>
                <a:ext uri="{FF2B5EF4-FFF2-40B4-BE49-F238E27FC236}">
                  <a16:creationId xmlns:a16="http://schemas.microsoft.com/office/drawing/2014/main" id="{64EE5673-C850-ECAC-3E79-ABA5FF586BC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sp>
        <p:nvSpPr>
          <p:cNvPr id="51" name="Oval 50">
            <a:extLst>
              <a:ext uri="{FF2B5EF4-FFF2-40B4-BE49-F238E27FC236}">
                <a16:creationId xmlns:a16="http://schemas.microsoft.com/office/drawing/2014/main" id="{90A3FB98-2830-C2F0-6F25-E98BB001E62C}"/>
              </a:ext>
            </a:extLst>
          </p:cNvPr>
          <p:cNvSpPr/>
          <p:nvPr/>
        </p:nvSpPr>
        <p:spPr>
          <a:xfrm>
            <a:off x="982403" y="2864081"/>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52" name="Picture 51">
            <a:extLst>
              <a:ext uri="{FF2B5EF4-FFF2-40B4-BE49-F238E27FC236}">
                <a16:creationId xmlns:a16="http://schemas.microsoft.com/office/drawing/2014/main" id="{72F5646F-A812-939E-E7C0-2242D9B679D7}"/>
              </a:ext>
            </a:extLst>
          </p:cNvPr>
          <p:cNvPicPr>
            <a:picLocks noChangeAspect="1"/>
          </p:cNvPicPr>
          <p:nvPr/>
        </p:nvPicPr>
        <p:blipFill>
          <a:blip r:embed="rId5"/>
          <a:stretch>
            <a:fillRect/>
          </a:stretch>
        </p:blipFill>
        <p:spPr>
          <a:xfrm>
            <a:off x="1109033" y="2988445"/>
            <a:ext cx="1048746" cy="1040685"/>
          </a:xfrm>
          <a:prstGeom prst="ellipse">
            <a:avLst/>
          </a:prstGeom>
        </p:spPr>
      </p:pic>
    </p:spTree>
    <p:extLst>
      <p:ext uri="{BB962C8B-B14F-4D97-AF65-F5344CB8AC3E}">
        <p14:creationId xmlns:p14="http://schemas.microsoft.com/office/powerpoint/2010/main" val="1815966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34D42-F9AF-2FA5-7F47-C711D788E0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1D4F89-0B9C-4E1D-933E-235C672AD2AD}"/>
              </a:ext>
            </a:extLst>
          </p:cNvPr>
          <p:cNvSpPr>
            <a:spLocks noGrp="1"/>
          </p:cNvSpPr>
          <p:nvPr>
            <p:ph type="title"/>
          </p:nvPr>
        </p:nvSpPr>
        <p:spPr>
          <a:xfrm>
            <a:off x="360000" y="360000"/>
            <a:ext cx="9242103" cy="535531"/>
          </a:xfrm>
        </p:spPr>
        <p:txBody>
          <a:bodyPr>
            <a:normAutofit/>
          </a:bodyPr>
          <a:lstStyle/>
          <a:p>
            <a:r>
              <a:rPr lang="en-CA" noProof="0">
                <a:solidFill>
                  <a:schemeClr val="accent1"/>
                </a:solidFill>
                <a:latin typeface="+mj-lt"/>
              </a:rPr>
              <a:t>Speaker Disclosures</a:t>
            </a:r>
          </a:p>
        </p:txBody>
      </p:sp>
      <p:sp>
        <p:nvSpPr>
          <p:cNvPr id="13" name="Content Placeholder 12">
            <a:extLst>
              <a:ext uri="{FF2B5EF4-FFF2-40B4-BE49-F238E27FC236}">
                <a16:creationId xmlns:a16="http://schemas.microsoft.com/office/drawing/2014/main" id="{BC496B30-891D-FEE8-4ABB-4D945A3AE96F}"/>
              </a:ext>
            </a:extLst>
          </p:cNvPr>
          <p:cNvSpPr>
            <a:spLocks noGrp="1"/>
          </p:cNvSpPr>
          <p:nvPr>
            <p:ph idx="1"/>
          </p:nvPr>
        </p:nvSpPr>
        <p:spPr/>
        <p:txBody>
          <a:bodyPr/>
          <a:lstStyle/>
          <a:p>
            <a:pPr marL="0" indent="0">
              <a:spcAft>
                <a:spcPts val="1800"/>
              </a:spcAft>
              <a:buClr>
                <a:srgbClr val="57CFAC"/>
              </a:buClr>
              <a:buNone/>
              <a:defRPr/>
            </a:pPr>
            <a:r>
              <a:rPr lang="en-CA" sz="3200" b="1" noProof="0">
                <a:solidFill>
                  <a:schemeClr val="tx1">
                    <a:lumMod val="75000"/>
                    <a:lumOff val="25000"/>
                  </a:schemeClr>
                </a:solidFill>
              </a:rPr>
              <a:t>Speaker</a:t>
            </a:r>
            <a:r>
              <a:rPr lang="en-CA" sz="3200" noProof="0">
                <a:solidFill>
                  <a:schemeClr val="tx1">
                    <a:lumMod val="75000"/>
                    <a:lumOff val="25000"/>
                  </a:schemeClr>
                </a:solidFill>
              </a:rPr>
              <a:t>:</a:t>
            </a:r>
          </a:p>
          <a:p>
            <a:pPr marL="0" indent="0">
              <a:spcAft>
                <a:spcPts val="1800"/>
              </a:spcAft>
              <a:buClr>
                <a:srgbClr val="57CFAC"/>
              </a:buClr>
              <a:buNone/>
              <a:defRPr/>
            </a:pPr>
            <a:r>
              <a:rPr lang="en-CA" b="1" noProof="0">
                <a:solidFill>
                  <a:schemeClr val="tx1">
                    <a:lumMod val="75000"/>
                    <a:lumOff val="25000"/>
                  </a:schemeClr>
                </a:solidFill>
              </a:rPr>
              <a:t>Relationships with commercial interests</a:t>
            </a:r>
          </a:p>
          <a:p>
            <a:pPr>
              <a:spcAft>
                <a:spcPts val="1800"/>
              </a:spcAft>
              <a:buClr>
                <a:srgbClr val="57CFAC"/>
              </a:buClr>
              <a:buFont typeface="Wingdings" panose="05000000000000000000" pitchFamily="2" charset="2"/>
              <a:buChar char="§"/>
              <a:defRPr/>
            </a:pPr>
            <a:r>
              <a:rPr lang="en-CA" noProof="0">
                <a:solidFill>
                  <a:schemeClr val="tx1">
                    <a:lumMod val="75000"/>
                    <a:lumOff val="25000"/>
                  </a:schemeClr>
                </a:solidFill>
              </a:rPr>
              <a:t>Research grants:</a:t>
            </a:r>
          </a:p>
          <a:p>
            <a:pPr>
              <a:spcAft>
                <a:spcPts val="1800"/>
              </a:spcAft>
              <a:buClr>
                <a:srgbClr val="57CFAC"/>
              </a:buClr>
              <a:buFont typeface="Wingdings" panose="05000000000000000000" pitchFamily="2" charset="2"/>
              <a:buChar char="§"/>
              <a:defRPr/>
            </a:pPr>
            <a:r>
              <a:rPr lang="en-CA" noProof="0">
                <a:solidFill>
                  <a:schemeClr val="tx1">
                    <a:lumMod val="75000"/>
                    <a:lumOff val="25000"/>
                  </a:schemeClr>
                </a:solidFill>
              </a:rPr>
              <a:t>Speakers’ bureaus/honoraria/grants:</a:t>
            </a:r>
          </a:p>
          <a:p>
            <a:pPr>
              <a:spcAft>
                <a:spcPts val="1800"/>
              </a:spcAft>
              <a:buClr>
                <a:srgbClr val="57CFAC"/>
              </a:buClr>
              <a:buFont typeface="Wingdings" panose="05000000000000000000" pitchFamily="2" charset="2"/>
              <a:buChar char="§"/>
              <a:defRPr/>
            </a:pPr>
            <a:r>
              <a:rPr lang="en-CA" noProof="0">
                <a:solidFill>
                  <a:schemeClr val="tx1">
                    <a:lumMod val="75000"/>
                    <a:lumOff val="25000"/>
                  </a:schemeClr>
                </a:solidFill>
              </a:rPr>
              <a:t>Consulting fees:</a:t>
            </a:r>
          </a:p>
          <a:p>
            <a:pPr>
              <a:spcAft>
                <a:spcPts val="1800"/>
              </a:spcAft>
              <a:buClr>
                <a:srgbClr val="57CFAC"/>
              </a:buClr>
              <a:buFont typeface="Wingdings" panose="05000000000000000000" pitchFamily="2" charset="2"/>
              <a:buChar char="§"/>
              <a:defRPr/>
            </a:pPr>
            <a:r>
              <a:rPr lang="en-CA" noProof="0">
                <a:solidFill>
                  <a:schemeClr val="tx1">
                    <a:lumMod val="75000"/>
                    <a:lumOff val="25000"/>
                  </a:schemeClr>
                </a:solidFill>
              </a:rPr>
              <a:t>Other:</a:t>
            </a:r>
          </a:p>
        </p:txBody>
      </p:sp>
      <p:sp>
        <p:nvSpPr>
          <p:cNvPr id="3" name="Text Placeholder 2">
            <a:extLst>
              <a:ext uri="{FF2B5EF4-FFF2-40B4-BE49-F238E27FC236}">
                <a16:creationId xmlns:a16="http://schemas.microsoft.com/office/drawing/2014/main" id="{34E1F33F-6074-D0F2-538F-FE08DD757C36}"/>
              </a:ext>
            </a:extLst>
          </p:cNvPr>
          <p:cNvSpPr>
            <a:spLocks noGrp="1"/>
          </p:cNvSpPr>
          <p:nvPr>
            <p:ph type="body" sz="quarter" idx="16"/>
          </p:nvPr>
        </p:nvSpPr>
        <p:spPr/>
        <p:txBody>
          <a:bodyPr/>
          <a:lstStyle/>
          <a:p>
            <a:endParaRPr lang="fr-CA"/>
          </a:p>
        </p:txBody>
      </p:sp>
    </p:spTree>
    <p:extLst>
      <p:ext uri="{BB962C8B-B14F-4D97-AF65-F5344CB8AC3E}">
        <p14:creationId xmlns:p14="http://schemas.microsoft.com/office/powerpoint/2010/main" val="2795312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5C310-BDC4-C1A0-485E-749D851FB0E0}"/>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92ECE2C9-2289-721B-E378-7FAB2CE2768D}"/>
              </a:ext>
            </a:extLst>
          </p:cNvPr>
          <p:cNvSpPr>
            <a:spLocks noGrp="1"/>
          </p:cNvSpPr>
          <p:nvPr>
            <p:ph type="title"/>
          </p:nvPr>
        </p:nvSpPr>
        <p:spPr>
          <a:xfrm>
            <a:off x="360001" y="360000"/>
            <a:ext cx="9571400" cy="867930"/>
          </a:xfrm>
        </p:spPr>
        <p:txBody>
          <a:bodyPr wrap="square" lIns="0" tIns="45720" rIns="91440" bIns="45720" anchor="t" anchorCtr="0">
            <a:spAutoFit/>
          </a:bodyPr>
          <a:lstStyle/>
          <a:p>
            <a:r>
              <a:rPr lang="en-CA" sz="2800" noProof="0">
                <a:latin typeface="+mj-lt"/>
                <a:ea typeface="Open Sans Semibold"/>
                <a:cs typeface="Open Sans Semibold"/>
              </a:rPr>
              <a:t>Early Clues and Red Flags for Orthopedic Surgeons </a:t>
            </a:r>
            <a:r>
              <a:rPr lang="en-CA" sz="2800">
                <a:latin typeface="+mj-lt"/>
                <a:ea typeface="Open Sans Semibold"/>
                <a:cs typeface="Open Sans Semibold"/>
              </a:rPr>
              <a:t>&amp; </a:t>
            </a:r>
            <a:r>
              <a:rPr lang="en-CA" sz="2800" noProof="0">
                <a:latin typeface="+mj-lt"/>
                <a:ea typeface="Open Sans Semibold"/>
                <a:cs typeface="Open Sans Semibold"/>
              </a:rPr>
              <a:t>Neurosurgeons</a:t>
            </a:r>
          </a:p>
        </p:txBody>
      </p:sp>
      <p:sp>
        <p:nvSpPr>
          <p:cNvPr id="12" name="Text Placeholder 9">
            <a:extLst>
              <a:ext uri="{FF2B5EF4-FFF2-40B4-BE49-F238E27FC236}">
                <a16:creationId xmlns:a16="http://schemas.microsoft.com/office/drawing/2014/main" id="{4E57DDE4-A26D-B1CB-0099-43023A8A4217}"/>
              </a:ext>
            </a:extLst>
          </p:cNvPr>
          <p:cNvSpPr>
            <a:spLocks noGrp="1"/>
          </p:cNvSpPr>
          <p:nvPr>
            <p:ph type="body" sz="quarter" idx="16"/>
          </p:nvPr>
        </p:nvSpPr>
        <p:spPr>
          <a:xfrm>
            <a:off x="339363" y="6461626"/>
            <a:ext cx="11157806" cy="221599"/>
          </a:xfrm>
        </p:spPr>
        <p:txBody>
          <a:bodyPr/>
          <a:lstStyle/>
          <a:p>
            <a:r>
              <a:rPr lang="en-CA" sz="800"/>
              <a:t>ALS, amyotrophic lateral sclerosis; MND, motor neuron disease </a:t>
            </a:r>
          </a:p>
          <a:p>
            <a:r>
              <a:rPr lang="en-CA" sz="800" noProof="0"/>
              <a:t>1. Thomson CG, et al. J Hand Surg Am. 2023;48(8):822-826. </a:t>
            </a:r>
          </a:p>
        </p:txBody>
      </p:sp>
      <p:sp>
        <p:nvSpPr>
          <p:cNvPr id="13" name="Oval 12">
            <a:extLst>
              <a:ext uri="{FF2B5EF4-FFF2-40B4-BE49-F238E27FC236}">
                <a16:creationId xmlns:a16="http://schemas.microsoft.com/office/drawing/2014/main" id="{910940F9-51A7-3F0A-B485-BD1EB1FDF846}"/>
              </a:ext>
            </a:extLst>
          </p:cNvPr>
          <p:cNvSpPr/>
          <p:nvPr/>
        </p:nvSpPr>
        <p:spPr>
          <a:xfrm>
            <a:off x="1459732" y="1979577"/>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4" name="Oval 13">
            <a:extLst>
              <a:ext uri="{FF2B5EF4-FFF2-40B4-BE49-F238E27FC236}">
                <a16:creationId xmlns:a16="http://schemas.microsoft.com/office/drawing/2014/main" id="{42EE79C3-D622-7006-371B-38044F769623}"/>
              </a:ext>
            </a:extLst>
          </p:cNvPr>
          <p:cNvSpPr/>
          <p:nvPr/>
        </p:nvSpPr>
        <p:spPr>
          <a:xfrm>
            <a:off x="1459732" y="3616275"/>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5" name="Oval 14">
            <a:extLst>
              <a:ext uri="{FF2B5EF4-FFF2-40B4-BE49-F238E27FC236}">
                <a16:creationId xmlns:a16="http://schemas.microsoft.com/office/drawing/2014/main" id="{22E7F5C7-0A38-5BD4-D6A8-E1DC2D2209B6}"/>
              </a:ext>
            </a:extLst>
          </p:cNvPr>
          <p:cNvSpPr/>
          <p:nvPr/>
        </p:nvSpPr>
        <p:spPr>
          <a:xfrm>
            <a:off x="1604897" y="2103942"/>
            <a:ext cx="1017188" cy="1017188"/>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6" name="Oval 15">
            <a:extLst>
              <a:ext uri="{FF2B5EF4-FFF2-40B4-BE49-F238E27FC236}">
                <a16:creationId xmlns:a16="http://schemas.microsoft.com/office/drawing/2014/main" id="{C2D118AA-ABCB-F3CD-FAD6-C152B83D0A6C}"/>
              </a:ext>
            </a:extLst>
          </p:cNvPr>
          <p:cNvSpPr/>
          <p:nvPr/>
        </p:nvSpPr>
        <p:spPr>
          <a:xfrm>
            <a:off x="1604897" y="3774089"/>
            <a:ext cx="1017188" cy="1017188"/>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7" name="Content Placeholder 2">
            <a:extLst>
              <a:ext uri="{FF2B5EF4-FFF2-40B4-BE49-F238E27FC236}">
                <a16:creationId xmlns:a16="http://schemas.microsoft.com/office/drawing/2014/main" id="{35FDB715-A61E-5001-5338-3C3455DCF027}"/>
              </a:ext>
            </a:extLst>
          </p:cNvPr>
          <p:cNvSpPr>
            <a:spLocks noGrp="1"/>
          </p:cNvSpPr>
          <p:nvPr>
            <p:ph idx="1"/>
          </p:nvPr>
        </p:nvSpPr>
        <p:spPr>
          <a:xfrm>
            <a:off x="4547147" y="1035740"/>
            <a:ext cx="3408297" cy="970859"/>
          </a:xfrm>
        </p:spPr>
        <p:txBody>
          <a:bodyPr/>
          <a:lstStyle/>
          <a:p>
            <a:pPr marL="0" indent="0">
              <a:lnSpc>
                <a:spcPct val="100000"/>
              </a:lnSpc>
              <a:buNone/>
            </a:pPr>
            <a:r>
              <a:rPr lang="en-CA" sz="1600" noProof="0"/>
              <a:t>Progressive weakness and atrophy not explained by a single nerve or root distribution</a:t>
            </a:r>
          </a:p>
        </p:txBody>
      </p:sp>
      <p:grpSp>
        <p:nvGrpSpPr>
          <p:cNvPr id="18" name="Group 17">
            <a:extLst>
              <a:ext uri="{FF2B5EF4-FFF2-40B4-BE49-F238E27FC236}">
                <a16:creationId xmlns:a16="http://schemas.microsoft.com/office/drawing/2014/main" id="{4F0600EB-E214-AA8B-1469-87DD8AEA3A81}"/>
              </a:ext>
            </a:extLst>
          </p:cNvPr>
          <p:cNvGrpSpPr/>
          <p:nvPr/>
        </p:nvGrpSpPr>
        <p:grpSpPr>
          <a:xfrm>
            <a:off x="3882284" y="1035741"/>
            <a:ext cx="511175" cy="511175"/>
            <a:chOff x="8296275" y="385763"/>
            <a:chExt cx="1247775" cy="1247775"/>
          </a:xfrm>
        </p:grpSpPr>
        <p:sp>
          <p:nvSpPr>
            <p:cNvPr id="19" name="Oval 18">
              <a:extLst>
                <a:ext uri="{FF2B5EF4-FFF2-40B4-BE49-F238E27FC236}">
                  <a16:creationId xmlns:a16="http://schemas.microsoft.com/office/drawing/2014/main" id="{797CF73D-0239-D994-66FA-123593529EA6}"/>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0" name="Graphic 19" descr="Flag with solid fill">
              <a:extLst>
                <a:ext uri="{FF2B5EF4-FFF2-40B4-BE49-F238E27FC236}">
                  <a16:creationId xmlns:a16="http://schemas.microsoft.com/office/drawing/2014/main" id="{37165361-2182-A209-D2F5-2709C27483F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grpSp>
        <p:nvGrpSpPr>
          <p:cNvPr id="22" name="Group 21">
            <a:extLst>
              <a:ext uri="{FF2B5EF4-FFF2-40B4-BE49-F238E27FC236}">
                <a16:creationId xmlns:a16="http://schemas.microsoft.com/office/drawing/2014/main" id="{FCD8E363-F9FB-4469-E610-C1AC0D96CA26}"/>
              </a:ext>
            </a:extLst>
          </p:cNvPr>
          <p:cNvGrpSpPr/>
          <p:nvPr/>
        </p:nvGrpSpPr>
        <p:grpSpPr>
          <a:xfrm>
            <a:off x="3882284" y="1987016"/>
            <a:ext cx="511175" cy="511175"/>
            <a:chOff x="8296275" y="385763"/>
            <a:chExt cx="1247775" cy="1247775"/>
          </a:xfrm>
        </p:grpSpPr>
        <p:sp>
          <p:nvSpPr>
            <p:cNvPr id="23" name="Oval 22">
              <a:extLst>
                <a:ext uri="{FF2B5EF4-FFF2-40B4-BE49-F238E27FC236}">
                  <a16:creationId xmlns:a16="http://schemas.microsoft.com/office/drawing/2014/main" id="{490169AC-D074-572F-140B-8CC22AA0C364}"/>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4" name="Graphic 23" descr="Flag with solid fill">
              <a:extLst>
                <a:ext uri="{FF2B5EF4-FFF2-40B4-BE49-F238E27FC236}">
                  <a16:creationId xmlns:a16="http://schemas.microsoft.com/office/drawing/2014/main" id="{8DCFDF88-DA7B-CB35-C1F0-F9F92D3F73B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grpSp>
        <p:nvGrpSpPr>
          <p:cNvPr id="26" name="Group 25">
            <a:extLst>
              <a:ext uri="{FF2B5EF4-FFF2-40B4-BE49-F238E27FC236}">
                <a16:creationId xmlns:a16="http://schemas.microsoft.com/office/drawing/2014/main" id="{C28BD08F-7F05-24C9-6297-21BC8DC72482}"/>
              </a:ext>
            </a:extLst>
          </p:cNvPr>
          <p:cNvGrpSpPr/>
          <p:nvPr/>
        </p:nvGrpSpPr>
        <p:grpSpPr>
          <a:xfrm>
            <a:off x="3882284" y="2990979"/>
            <a:ext cx="511175" cy="511175"/>
            <a:chOff x="8296275" y="385763"/>
            <a:chExt cx="1247775" cy="1247775"/>
          </a:xfrm>
        </p:grpSpPr>
        <p:sp>
          <p:nvSpPr>
            <p:cNvPr id="27" name="Oval 26">
              <a:extLst>
                <a:ext uri="{FF2B5EF4-FFF2-40B4-BE49-F238E27FC236}">
                  <a16:creationId xmlns:a16="http://schemas.microsoft.com/office/drawing/2014/main" id="{2FC15156-356F-906C-6235-2EF93F56773A}"/>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8" name="Graphic 27" descr="Flag with solid fill">
              <a:extLst>
                <a:ext uri="{FF2B5EF4-FFF2-40B4-BE49-F238E27FC236}">
                  <a16:creationId xmlns:a16="http://schemas.microsoft.com/office/drawing/2014/main" id="{2B7A5086-B048-0927-3AD8-9F79EFA2D05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grpSp>
        <p:nvGrpSpPr>
          <p:cNvPr id="30" name="Group 29">
            <a:extLst>
              <a:ext uri="{FF2B5EF4-FFF2-40B4-BE49-F238E27FC236}">
                <a16:creationId xmlns:a16="http://schemas.microsoft.com/office/drawing/2014/main" id="{27C2533C-D567-7D8E-EAB3-585E29365E00}"/>
              </a:ext>
            </a:extLst>
          </p:cNvPr>
          <p:cNvGrpSpPr/>
          <p:nvPr/>
        </p:nvGrpSpPr>
        <p:grpSpPr>
          <a:xfrm>
            <a:off x="3882284" y="3783821"/>
            <a:ext cx="511175" cy="511175"/>
            <a:chOff x="8296275" y="385763"/>
            <a:chExt cx="1247775" cy="1247775"/>
          </a:xfrm>
        </p:grpSpPr>
        <p:sp>
          <p:nvSpPr>
            <p:cNvPr id="31" name="Oval 30">
              <a:extLst>
                <a:ext uri="{FF2B5EF4-FFF2-40B4-BE49-F238E27FC236}">
                  <a16:creationId xmlns:a16="http://schemas.microsoft.com/office/drawing/2014/main" id="{1AB701C1-ABDB-FE8F-C9B4-1E2310343A63}"/>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7" name="Graphic 56" descr="Flag with solid fill">
              <a:extLst>
                <a:ext uri="{FF2B5EF4-FFF2-40B4-BE49-F238E27FC236}">
                  <a16:creationId xmlns:a16="http://schemas.microsoft.com/office/drawing/2014/main" id="{619BA83D-5D10-A65B-5590-2BBC72FEF23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sp>
        <p:nvSpPr>
          <p:cNvPr id="59" name="Content Placeholder 2">
            <a:extLst>
              <a:ext uri="{FF2B5EF4-FFF2-40B4-BE49-F238E27FC236}">
                <a16:creationId xmlns:a16="http://schemas.microsoft.com/office/drawing/2014/main" id="{B1B754DB-94D0-95B3-E0FE-A3B8BB8511CD}"/>
              </a:ext>
            </a:extLst>
          </p:cNvPr>
          <p:cNvSpPr txBox="1">
            <a:spLocks/>
          </p:cNvSpPr>
          <p:nvPr/>
        </p:nvSpPr>
        <p:spPr>
          <a:xfrm>
            <a:off x="4547147" y="1972130"/>
            <a:ext cx="3312886" cy="868052"/>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Profound weakness and atrophy in multiple nerve distributions, especially if bilateral</a:t>
            </a:r>
          </a:p>
        </p:txBody>
      </p:sp>
      <p:sp>
        <p:nvSpPr>
          <p:cNvPr id="64" name="Content Placeholder 2">
            <a:extLst>
              <a:ext uri="{FF2B5EF4-FFF2-40B4-BE49-F238E27FC236}">
                <a16:creationId xmlns:a16="http://schemas.microsoft.com/office/drawing/2014/main" id="{4566DB15-245B-6102-C4EC-E722B9F245E2}"/>
              </a:ext>
            </a:extLst>
          </p:cNvPr>
          <p:cNvSpPr txBox="1">
            <a:spLocks/>
          </p:cNvSpPr>
          <p:nvPr/>
        </p:nvSpPr>
        <p:spPr>
          <a:xfrm>
            <a:off x="4547147" y="4600111"/>
            <a:ext cx="3561985" cy="530126"/>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Absence of pain and sensory symptoms</a:t>
            </a:r>
          </a:p>
        </p:txBody>
      </p:sp>
      <p:sp>
        <p:nvSpPr>
          <p:cNvPr id="65" name="Content Placeholder 2">
            <a:extLst>
              <a:ext uri="{FF2B5EF4-FFF2-40B4-BE49-F238E27FC236}">
                <a16:creationId xmlns:a16="http://schemas.microsoft.com/office/drawing/2014/main" id="{730A04A6-3517-124A-C0A9-8F948F9604CB}"/>
              </a:ext>
            </a:extLst>
          </p:cNvPr>
          <p:cNvSpPr txBox="1">
            <a:spLocks/>
          </p:cNvSpPr>
          <p:nvPr/>
        </p:nvSpPr>
        <p:spPr>
          <a:xfrm>
            <a:off x="4547146" y="2982922"/>
            <a:ext cx="3479797" cy="465597"/>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Fasciculations in hand/forearm muscles</a:t>
            </a:r>
          </a:p>
        </p:txBody>
      </p:sp>
      <p:sp>
        <p:nvSpPr>
          <p:cNvPr id="66" name="Content Placeholder 2">
            <a:extLst>
              <a:ext uri="{FF2B5EF4-FFF2-40B4-BE49-F238E27FC236}">
                <a16:creationId xmlns:a16="http://schemas.microsoft.com/office/drawing/2014/main" id="{0DF3A7E4-5F1D-07E4-D2DF-4B19C89D993F}"/>
              </a:ext>
            </a:extLst>
          </p:cNvPr>
          <p:cNvSpPr txBox="1">
            <a:spLocks/>
          </p:cNvSpPr>
          <p:nvPr/>
        </p:nvSpPr>
        <p:spPr>
          <a:xfrm>
            <a:off x="4547148" y="3857041"/>
            <a:ext cx="3592288"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Hyperreflexia in atrophic muscles</a:t>
            </a:r>
          </a:p>
        </p:txBody>
      </p:sp>
      <p:grpSp>
        <p:nvGrpSpPr>
          <p:cNvPr id="67" name="Group 66">
            <a:extLst>
              <a:ext uri="{FF2B5EF4-FFF2-40B4-BE49-F238E27FC236}">
                <a16:creationId xmlns:a16="http://schemas.microsoft.com/office/drawing/2014/main" id="{A0BD5FC7-69C7-9F3E-35BB-E72CCA05CA4B}"/>
              </a:ext>
            </a:extLst>
          </p:cNvPr>
          <p:cNvGrpSpPr/>
          <p:nvPr/>
        </p:nvGrpSpPr>
        <p:grpSpPr>
          <a:xfrm>
            <a:off x="3882284" y="4625865"/>
            <a:ext cx="511175" cy="511175"/>
            <a:chOff x="8296275" y="385763"/>
            <a:chExt cx="1247775" cy="1247775"/>
          </a:xfrm>
        </p:grpSpPr>
        <p:sp>
          <p:nvSpPr>
            <p:cNvPr id="68" name="Oval 67">
              <a:extLst>
                <a:ext uri="{FF2B5EF4-FFF2-40B4-BE49-F238E27FC236}">
                  <a16:creationId xmlns:a16="http://schemas.microsoft.com/office/drawing/2014/main" id="{2D57D75E-9D91-968C-6D31-8B55345F0A63}"/>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69" name="Graphic 68" descr="Flag with solid fill">
              <a:extLst>
                <a:ext uri="{FF2B5EF4-FFF2-40B4-BE49-F238E27FC236}">
                  <a16:creationId xmlns:a16="http://schemas.microsoft.com/office/drawing/2014/main" id="{2ADB3E6F-612F-00C4-6B28-BCDBDBF37C7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sp>
        <p:nvSpPr>
          <p:cNvPr id="70" name="Content Placeholder 2">
            <a:extLst>
              <a:ext uri="{FF2B5EF4-FFF2-40B4-BE49-F238E27FC236}">
                <a16:creationId xmlns:a16="http://schemas.microsoft.com/office/drawing/2014/main" id="{32CD0E51-4162-8AD1-F75B-F43AEE205221}"/>
              </a:ext>
            </a:extLst>
          </p:cNvPr>
          <p:cNvSpPr txBox="1">
            <a:spLocks/>
          </p:cNvSpPr>
          <p:nvPr/>
        </p:nvSpPr>
        <p:spPr>
          <a:xfrm>
            <a:off x="4547148" y="5395587"/>
            <a:ext cx="3592288" cy="1004809"/>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Failure to improve / continued progression after decompressive surgery or other intervention</a:t>
            </a:r>
          </a:p>
        </p:txBody>
      </p:sp>
      <p:grpSp>
        <p:nvGrpSpPr>
          <p:cNvPr id="71" name="Group 70">
            <a:extLst>
              <a:ext uri="{FF2B5EF4-FFF2-40B4-BE49-F238E27FC236}">
                <a16:creationId xmlns:a16="http://schemas.microsoft.com/office/drawing/2014/main" id="{32CDC876-821F-F441-C11E-5353DEAF465E}"/>
              </a:ext>
            </a:extLst>
          </p:cNvPr>
          <p:cNvGrpSpPr/>
          <p:nvPr/>
        </p:nvGrpSpPr>
        <p:grpSpPr>
          <a:xfrm>
            <a:off x="3882284" y="5446741"/>
            <a:ext cx="511175" cy="511175"/>
            <a:chOff x="8296275" y="385763"/>
            <a:chExt cx="1247775" cy="1247775"/>
          </a:xfrm>
        </p:grpSpPr>
        <p:sp>
          <p:nvSpPr>
            <p:cNvPr id="72" name="Oval 71">
              <a:extLst>
                <a:ext uri="{FF2B5EF4-FFF2-40B4-BE49-F238E27FC236}">
                  <a16:creationId xmlns:a16="http://schemas.microsoft.com/office/drawing/2014/main" id="{7C713716-66FB-6C85-7A28-431B3C91BFA5}"/>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73" name="Graphic 72" descr="Flag with solid fill">
              <a:extLst>
                <a:ext uri="{FF2B5EF4-FFF2-40B4-BE49-F238E27FC236}">
                  <a16:creationId xmlns:a16="http://schemas.microsoft.com/office/drawing/2014/main" id="{07CA878D-E0A7-FCF9-F76B-935ABC327F6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sp>
        <p:nvSpPr>
          <p:cNvPr id="74" name="Rectangle: Rounded Corners 73">
            <a:extLst>
              <a:ext uri="{FF2B5EF4-FFF2-40B4-BE49-F238E27FC236}">
                <a16:creationId xmlns:a16="http://schemas.microsoft.com/office/drawing/2014/main" id="{615511C5-6028-A18C-6FEB-440130178A97}"/>
              </a:ext>
            </a:extLst>
          </p:cNvPr>
          <p:cNvSpPr/>
          <p:nvPr/>
        </p:nvSpPr>
        <p:spPr>
          <a:xfrm>
            <a:off x="8331202" y="1089024"/>
            <a:ext cx="3479798" cy="4563765"/>
          </a:xfrm>
          <a:prstGeom prst="roundRect">
            <a:avLst>
              <a:gd name="adj" fmla="val 949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75" name="TextBox 74">
            <a:extLst>
              <a:ext uri="{FF2B5EF4-FFF2-40B4-BE49-F238E27FC236}">
                <a16:creationId xmlns:a16="http://schemas.microsoft.com/office/drawing/2014/main" id="{75FF4C54-2B54-6286-9518-E95F57172549}"/>
              </a:ext>
            </a:extLst>
          </p:cNvPr>
          <p:cNvSpPr txBox="1"/>
          <p:nvPr/>
        </p:nvSpPr>
        <p:spPr>
          <a:xfrm>
            <a:off x="8451039" y="3847126"/>
            <a:ext cx="3244754" cy="1815882"/>
          </a:xfrm>
          <a:prstGeom prst="rect">
            <a:avLst/>
          </a:prstGeom>
          <a:noFill/>
        </p:spPr>
        <p:txBody>
          <a:bodyPr wrap="square" lIns="91440" tIns="45720" rIns="91440" bIns="45720" anchor="t">
            <a:spAutoFit/>
          </a:bodyPr>
          <a:lstStyle/>
          <a:p>
            <a:pPr algn="ctr"/>
            <a:r>
              <a:rPr lang="en-CA" sz="1600" noProof="0"/>
              <a:t>A survey of American Society for Surgery of the Hand members found that 11% reported performing nerve decompression surgery on patients later diagnosed with ALS/MND</a:t>
            </a:r>
            <a:r>
              <a:rPr lang="en-CA" sz="1600" baseline="30000" noProof="0"/>
              <a:t>1</a:t>
            </a:r>
          </a:p>
        </p:txBody>
      </p:sp>
      <p:grpSp>
        <p:nvGrpSpPr>
          <p:cNvPr id="76" name="Group 75">
            <a:extLst>
              <a:ext uri="{FF2B5EF4-FFF2-40B4-BE49-F238E27FC236}">
                <a16:creationId xmlns:a16="http://schemas.microsoft.com/office/drawing/2014/main" id="{E93CFD6E-6090-F3E7-6399-6B3BF86BA9C9}"/>
              </a:ext>
            </a:extLst>
          </p:cNvPr>
          <p:cNvGrpSpPr/>
          <p:nvPr/>
        </p:nvGrpSpPr>
        <p:grpSpPr>
          <a:xfrm>
            <a:off x="9410260" y="2259880"/>
            <a:ext cx="1307519" cy="1307519"/>
            <a:chOff x="12155188" y="2669988"/>
            <a:chExt cx="1307519" cy="1307519"/>
          </a:xfrm>
        </p:grpSpPr>
        <p:sp>
          <p:nvSpPr>
            <p:cNvPr id="77" name="Oval 76">
              <a:extLst>
                <a:ext uri="{FF2B5EF4-FFF2-40B4-BE49-F238E27FC236}">
                  <a16:creationId xmlns:a16="http://schemas.microsoft.com/office/drawing/2014/main" id="{14A3258C-7899-85FD-9CD7-AF9D4AB2A34C}"/>
                </a:ext>
              </a:extLst>
            </p:cNvPr>
            <p:cNvSpPr/>
            <p:nvPr/>
          </p:nvSpPr>
          <p:spPr>
            <a:xfrm>
              <a:off x="12155188" y="2669988"/>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78" name="Picture 77">
              <a:extLst>
                <a:ext uri="{FF2B5EF4-FFF2-40B4-BE49-F238E27FC236}">
                  <a16:creationId xmlns:a16="http://schemas.microsoft.com/office/drawing/2014/main" id="{CEABB452-5941-8D5D-B74A-3C610EB65A45}"/>
                </a:ext>
              </a:extLst>
            </p:cNvPr>
            <p:cNvPicPr>
              <a:picLocks noChangeAspect="1"/>
            </p:cNvPicPr>
            <p:nvPr/>
          </p:nvPicPr>
          <p:blipFill>
            <a:blip r:embed="rId7"/>
            <a:srcRect l="6642" r="5554"/>
            <a:stretch>
              <a:fillRect/>
            </a:stretch>
          </p:blipFill>
          <p:spPr>
            <a:xfrm>
              <a:off x="12287857" y="2822296"/>
              <a:ext cx="1044174" cy="1019314"/>
            </a:xfrm>
            <a:prstGeom prst="ellipse">
              <a:avLst/>
            </a:prstGeom>
          </p:spPr>
        </p:pic>
      </p:grpSp>
      <p:pic>
        <p:nvPicPr>
          <p:cNvPr id="79" name="Picture 78" descr="A black and white logo&#10;&#10;AI-generated content may be incorrect.">
            <a:extLst>
              <a:ext uri="{FF2B5EF4-FFF2-40B4-BE49-F238E27FC236}">
                <a16:creationId xmlns:a16="http://schemas.microsoft.com/office/drawing/2014/main" id="{E8ECFC09-5C8D-4EBA-0A4E-32AB89C51C92}"/>
              </a:ext>
            </a:extLst>
          </p:cNvPr>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8589963" y="1221090"/>
            <a:ext cx="2962275" cy="747122"/>
          </a:xfrm>
          <a:prstGeom prst="rect">
            <a:avLst/>
          </a:prstGeom>
        </p:spPr>
      </p:pic>
    </p:spTree>
    <p:extLst>
      <p:ext uri="{BB962C8B-B14F-4D97-AF65-F5344CB8AC3E}">
        <p14:creationId xmlns:p14="http://schemas.microsoft.com/office/powerpoint/2010/main" val="992343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0F03-043F-D05A-003F-14C194B234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8CEE2-F753-1239-AD8E-C9272CC96498}"/>
              </a:ext>
            </a:extLst>
          </p:cNvPr>
          <p:cNvSpPr>
            <a:spLocks noGrp="1"/>
          </p:cNvSpPr>
          <p:nvPr>
            <p:ph type="title"/>
          </p:nvPr>
        </p:nvSpPr>
        <p:spPr>
          <a:xfrm>
            <a:off x="360001" y="360000"/>
            <a:ext cx="9088800" cy="923330"/>
          </a:xfrm>
        </p:spPr>
        <p:txBody>
          <a:bodyPr wrap="square">
            <a:spAutoFit/>
          </a:bodyPr>
          <a:lstStyle/>
          <a:p>
            <a:r>
              <a:rPr lang="en-CA" sz="2800" noProof="0">
                <a:latin typeface="+mj-lt"/>
              </a:rPr>
              <a:t>Early </a:t>
            </a:r>
            <a:r>
              <a:rPr lang="en-CA" noProof="0">
                <a:latin typeface="+mj-lt"/>
              </a:rPr>
              <a:t>Clues</a:t>
            </a:r>
            <a:r>
              <a:rPr lang="en-CA" sz="2800" noProof="0">
                <a:latin typeface="+mj-lt"/>
              </a:rPr>
              <a:t> and Red Flags for General Neurologists</a:t>
            </a:r>
            <a:endParaRPr lang="en-CA" sz="2800" b="1" noProof="0">
              <a:solidFill>
                <a:schemeClr val="accent1"/>
              </a:solidFill>
              <a:latin typeface="+mj-lt"/>
            </a:endParaRPr>
          </a:p>
        </p:txBody>
      </p:sp>
      <p:sp>
        <p:nvSpPr>
          <p:cNvPr id="9" name="Content Placeholder 2">
            <a:extLst>
              <a:ext uri="{FF2B5EF4-FFF2-40B4-BE49-F238E27FC236}">
                <a16:creationId xmlns:a16="http://schemas.microsoft.com/office/drawing/2014/main" id="{770A971E-36C9-EF1C-E3B0-ECEA3E314282}"/>
              </a:ext>
            </a:extLst>
          </p:cNvPr>
          <p:cNvSpPr>
            <a:spLocks noGrp="1"/>
          </p:cNvSpPr>
          <p:nvPr>
            <p:ph idx="1"/>
          </p:nvPr>
        </p:nvSpPr>
        <p:spPr>
          <a:xfrm>
            <a:off x="4200368" y="1311021"/>
            <a:ext cx="6734880" cy="970859"/>
          </a:xfrm>
        </p:spPr>
        <p:txBody>
          <a:bodyPr/>
          <a:lstStyle/>
          <a:p>
            <a:pPr marL="0" indent="0">
              <a:lnSpc>
                <a:spcPct val="100000"/>
              </a:lnSpc>
              <a:buNone/>
            </a:pPr>
            <a:r>
              <a:rPr lang="en-CA" sz="2000" noProof="0"/>
              <a:t>Progressive, asymmetric weakness not attributable to a single nerve or root distribution</a:t>
            </a:r>
          </a:p>
          <a:p>
            <a:pPr>
              <a:lnSpc>
                <a:spcPct val="100000"/>
              </a:lnSpc>
              <a:buClr>
                <a:srgbClr val="57CFAC"/>
              </a:buClr>
              <a:buFont typeface="Wingdings" panose="05000000000000000000" pitchFamily="2" charset="2"/>
              <a:buChar char="§"/>
            </a:pPr>
            <a:r>
              <a:rPr lang="en-CA" sz="1800" noProof="0"/>
              <a:t>Often starts in a limb (</a:t>
            </a:r>
            <a:r>
              <a:rPr lang="en-CA" sz="1800" noProof="0" err="1"/>
              <a:t>eg</a:t>
            </a:r>
            <a:r>
              <a:rPr lang="en-CA" sz="1800" noProof="0"/>
              <a:t>, foot drop, weak grip) or with bulbar symptoms (dysarthria, dysphagia, tongue fasciculations)</a:t>
            </a:r>
          </a:p>
          <a:p>
            <a:pPr marL="0" indent="0">
              <a:lnSpc>
                <a:spcPct val="100000"/>
              </a:lnSpc>
              <a:buNone/>
            </a:pPr>
            <a:endParaRPr lang="en-CA" sz="2000" noProof="0"/>
          </a:p>
        </p:txBody>
      </p:sp>
      <p:grpSp>
        <p:nvGrpSpPr>
          <p:cNvPr id="16" name="Group 15">
            <a:extLst>
              <a:ext uri="{FF2B5EF4-FFF2-40B4-BE49-F238E27FC236}">
                <a16:creationId xmlns:a16="http://schemas.microsoft.com/office/drawing/2014/main" id="{225BC24C-F7C6-5175-4B91-EB150D24B43F}"/>
              </a:ext>
            </a:extLst>
          </p:cNvPr>
          <p:cNvGrpSpPr/>
          <p:nvPr/>
        </p:nvGrpSpPr>
        <p:grpSpPr>
          <a:xfrm>
            <a:off x="3535505" y="1347598"/>
            <a:ext cx="511175" cy="511175"/>
            <a:chOff x="8296275" y="385763"/>
            <a:chExt cx="1247775" cy="1247775"/>
          </a:xfrm>
        </p:grpSpPr>
        <p:sp>
          <p:nvSpPr>
            <p:cNvPr id="24" name="Oval 23">
              <a:extLst>
                <a:ext uri="{FF2B5EF4-FFF2-40B4-BE49-F238E27FC236}">
                  <a16:creationId xmlns:a16="http://schemas.microsoft.com/office/drawing/2014/main" id="{AF09D7DB-1F7F-364A-9945-44EF0C09E88A}"/>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6" name="Graphic 25" descr="Flag with solid fill">
              <a:extLst>
                <a:ext uri="{FF2B5EF4-FFF2-40B4-BE49-F238E27FC236}">
                  <a16:creationId xmlns:a16="http://schemas.microsoft.com/office/drawing/2014/main" id="{A8823216-EED0-FAEF-56F9-D54566016A4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27" name="Group 26">
            <a:extLst>
              <a:ext uri="{FF2B5EF4-FFF2-40B4-BE49-F238E27FC236}">
                <a16:creationId xmlns:a16="http://schemas.microsoft.com/office/drawing/2014/main" id="{BA0499DC-A7D1-3252-65D5-4923DED33887}"/>
              </a:ext>
            </a:extLst>
          </p:cNvPr>
          <p:cNvGrpSpPr/>
          <p:nvPr/>
        </p:nvGrpSpPr>
        <p:grpSpPr>
          <a:xfrm>
            <a:off x="3535505" y="3206699"/>
            <a:ext cx="511175" cy="511175"/>
            <a:chOff x="8296275" y="385763"/>
            <a:chExt cx="1247775" cy="1247775"/>
          </a:xfrm>
        </p:grpSpPr>
        <p:sp>
          <p:nvSpPr>
            <p:cNvPr id="29" name="Oval 28">
              <a:extLst>
                <a:ext uri="{FF2B5EF4-FFF2-40B4-BE49-F238E27FC236}">
                  <a16:creationId xmlns:a16="http://schemas.microsoft.com/office/drawing/2014/main" id="{30FFC573-DCC7-2CCE-D7C3-BAF1577A53E5}"/>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0" name="Graphic 29" descr="Flag with solid fill">
              <a:extLst>
                <a:ext uri="{FF2B5EF4-FFF2-40B4-BE49-F238E27FC236}">
                  <a16:creationId xmlns:a16="http://schemas.microsoft.com/office/drawing/2014/main" id="{26EC830A-DD58-9F8C-675E-D19FBDC5F8C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31" name="Group 30">
            <a:extLst>
              <a:ext uri="{FF2B5EF4-FFF2-40B4-BE49-F238E27FC236}">
                <a16:creationId xmlns:a16="http://schemas.microsoft.com/office/drawing/2014/main" id="{90D72521-FF73-16DB-F3DF-E5F9A30D5EDC}"/>
              </a:ext>
            </a:extLst>
          </p:cNvPr>
          <p:cNvGrpSpPr/>
          <p:nvPr/>
        </p:nvGrpSpPr>
        <p:grpSpPr>
          <a:xfrm>
            <a:off x="3535505" y="4120371"/>
            <a:ext cx="511175" cy="511175"/>
            <a:chOff x="8296275" y="385763"/>
            <a:chExt cx="1247775" cy="1247775"/>
          </a:xfrm>
        </p:grpSpPr>
        <p:sp>
          <p:nvSpPr>
            <p:cNvPr id="32" name="Oval 31">
              <a:extLst>
                <a:ext uri="{FF2B5EF4-FFF2-40B4-BE49-F238E27FC236}">
                  <a16:creationId xmlns:a16="http://schemas.microsoft.com/office/drawing/2014/main" id="{78FB1C52-AC18-4436-324E-380E546860AE}"/>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4" name="Graphic 33" descr="Flag with solid fill">
              <a:extLst>
                <a:ext uri="{FF2B5EF4-FFF2-40B4-BE49-F238E27FC236}">
                  <a16:creationId xmlns:a16="http://schemas.microsoft.com/office/drawing/2014/main" id="{78269324-B443-EA2D-E0B5-A747CC2BA37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35" name="Group 34">
            <a:extLst>
              <a:ext uri="{FF2B5EF4-FFF2-40B4-BE49-F238E27FC236}">
                <a16:creationId xmlns:a16="http://schemas.microsoft.com/office/drawing/2014/main" id="{F106338B-74C5-3892-CF2C-4355D530A740}"/>
              </a:ext>
            </a:extLst>
          </p:cNvPr>
          <p:cNvGrpSpPr/>
          <p:nvPr/>
        </p:nvGrpSpPr>
        <p:grpSpPr>
          <a:xfrm>
            <a:off x="3535505" y="5096727"/>
            <a:ext cx="511175" cy="511175"/>
            <a:chOff x="8296275" y="385763"/>
            <a:chExt cx="1247775" cy="1247775"/>
          </a:xfrm>
        </p:grpSpPr>
        <p:sp>
          <p:nvSpPr>
            <p:cNvPr id="36" name="Oval 35">
              <a:extLst>
                <a:ext uri="{FF2B5EF4-FFF2-40B4-BE49-F238E27FC236}">
                  <a16:creationId xmlns:a16="http://schemas.microsoft.com/office/drawing/2014/main" id="{32B1341A-850C-22B0-3626-63E93AA108CC}"/>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7" name="Graphic 36" descr="Flag with solid fill">
              <a:extLst>
                <a:ext uri="{FF2B5EF4-FFF2-40B4-BE49-F238E27FC236}">
                  <a16:creationId xmlns:a16="http://schemas.microsoft.com/office/drawing/2014/main" id="{8CD7AF29-86C2-4855-A80D-CF37CB6BE24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sp>
        <p:nvSpPr>
          <p:cNvPr id="38" name="Content Placeholder 2">
            <a:extLst>
              <a:ext uri="{FF2B5EF4-FFF2-40B4-BE49-F238E27FC236}">
                <a16:creationId xmlns:a16="http://schemas.microsoft.com/office/drawing/2014/main" id="{1243FFF8-F033-391E-D392-536EEC1F8E64}"/>
              </a:ext>
            </a:extLst>
          </p:cNvPr>
          <p:cNvSpPr txBox="1">
            <a:spLocks/>
          </p:cNvSpPr>
          <p:nvPr/>
        </p:nvSpPr>
        <p:spPr>
          <a:xfrm>
            <a:off x="4200368" y="3241316"/>
            <a:ext cx="6734880"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Absence of pain and sensory symptoms </a:t>
            </a:r>
          </a:p>
        </p:txBody>
      </p:sp>
      <p:sp>
        <p:nvSpPr>
          <p:cNvPr id="39" name="Content Placeholder 2">
            <a:extLst>
              <a:ext uri="{FF2B5EF4-FFF2-40B4-BE49-F238E27FC236}">
                <a16:creationId xmlns:a16="http://schemas.microsoft.com/office/drawing/2014/main" id="{05B4438C-7B53-2E10-7F35-EEA2DCCB53CF}"/>
              </a:ext>
            </a:extLst>
          </p:cNvPr>
          <p:cNvSpPr txBox="1">
            <a:spLocks/>
          </p:cNvSpPr>
          <p:nvPr/>
        </p:nvSpPr>
        <p:spPr>
          <a:xfrm>
            <a:off x="4200368" y="4154379"/>
            <a:ext cx="7072086"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Unexplained, unintentional weight loss </a:t>
            </a:r>
          </a:p>
        </p:txBody>
      </p:sp>
      <p:sp>
        <p:nvSpPr>
          <p:cNvPr id="40" name="Content Placeholder 2">
            <a:extLst>
              <a:ext uri="{FF2B5EF4-FFF2-40B4-BE49-F238E27FC236}">
                <a16:creationId xmlns:a16="http://schemas.microsoft.com/office/drawing/2014/main" id="{0EE651DD-9B1C-3268-DD5D-ABB1113072FD}"/>
              </a:ext>
            </a:extLst>
          </p:cNvPr>
          <p:cNvSpPr txBox="1">
            <a:spLocks/>
          </p:cNvSpPr>
          <p:nvPr/>
        </p:nvSpPr>
        <p:spPr>
          <a:xfrm>
            <a:off x="4200368" y="5041931"/>
            <a:ext cx="656775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No improvement after peripheral nerve surgery (e.g., carpal/cubital tunnel release), immunotherapy (in cases misdiagnosed as immune-mediated neuropathies), or other interventions </a:t>
            </a:r>
          </a:p>
        </p:txBody>
      </p:sp>
      <p:sp>
        <p:nvSpPr>
          <p:cNvPr id="41" name="Oval 40">
            <a:extLst>
              <a:ext uri="{FF2B5EF4-FFF2-40B4-BE49-F238E27FC236}">
                <a16:creationId xmlns:a16="http://schemas.microsoft.com/office/drawing/2014/main" id="{2617CE8A-670E-A6A8-C61E-E0D1ECEAF122}"/>
              </a:ext>
            </a:extLst>
          </p:cNvPr>
          <p:cNvSpPr/>
          <p:nvPr/>
        </p:nvSpPr>
        <p:spPr>
          <a:xfrm>
            <a:off x="1313584" y="2698579"/>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42" name="Picture 41">
            <a:extLst>
              <a:ext uri="{FF2B5EF4-FFF2-40B4-BE49-F238E27FC236}">
                <a16:creationId xmlns:a16="http://schemas.microsoft.com/office/drawing/2014/main" id="{6EDA3144-902F-31F7-C62E-6F1210483639}"/>
              </a:ext>
            </a:extLst>
          </p:cNvPr>
          <p:cNvPicPr>
            <a:picLocks noChangeAspect="1"/>
          </p:cNvPicPr>
          <p:nvPr/>
        </p:nvPicPr>
        <p:blipFill>
          <a:blip r:embed="rId5"/>
          <a:stretch>
            <a:fillRect/>
          </a:stretch>
        </p:blipFill>
        <p:spPr>
          <a:xfrm>
            <a:off x="1414426" y="2812338"/>
            <a:ext cx="1102501" cy="1080000"/>
          </a:xfrm>
          <a:prstGeom prst="ellipse">
            <a:avLst/>
          </a:prstGeom>
        </p:spPr>
      </p:pic>
    </p:spTree>
    <p:extLst>
      <p:ext uri="{BB962C8B-B14F-4D97-AF65-F5344CB8AC3E}">
        <p14:creationId xmlns:p14="http://schemas.microsoft.com/office/powerpoint/2010/main" val="2459520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20EA4-F07B-2A3F-3824-AE8BB4194731}"/>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A3EAA03F-98BA-910D-749F-EE6DA62BD5CD}"/>
              </a:ext>
            </a:extLst>
          </p:cNvPr>
          <p:cNvSpPr>
            <a:spLocks noGrp="1"/>
          </p:cNvSpPr>
          <p:nvPr>
            <p:ph type="title"/>
          </p:nvPr>
        </p:nvSpPr>
        <p:spPr>
          <a:xfrm>
            <a:off x="360000" y="360000"/>
            <a:ext cx="9272799" cy="867930"/>
          </a:xfrm>
        </p:spPr>
        <p:txBody>
          <a:bodyPr>
            <a:spAutoFit/>
          </a:bodyPr>
          <a:lstStyle/>
          <a:p>
            <a:r>
              <a:rPr lang="en-CA" sz="2800" noProof="0">
                <a:latin typeface="+mj-lt"/>
              </a:rPr>
              <a:t>Early Clues and Red Flags for Ear, Nose &amp; Throat Specialists and Speech Language Therapists</a:t>
            </a:r>
            <a:endParaRPr lang="en-CA" sz="2800" b="1" noProof="0">
              <a:solidFill>
                <a:schemeClr val="accent1"/>
              </a:solidFill>
              <a:latin typeface="+mj-lt"/>
            </a:endParaRPr>
          </a:p>
        </p:txBody>
      </p:sp>
      <p:sp>
        <p:nvSpPr>
          <p:cNvPr id="13" name="Content Placeholder 2">
            <a:extLst>
              <a:ext uri="{FF2B5EF4-FFF2-40B4-BE49-F238E27FC236}">
                <a16:creationId xmlns:a16="http://schemas.microsoft.com/office/drawing/2014/main" id="{006FEC6C-969E-5E78-4A3E-5725A3585CE5}"/>
              </a:ext>
            </a:extLst>
          </p:cNvPr>
          <p:cNvSpPr>
            <a:spLocks noGrp="1"/>
          </p:cNvSpPr>
          <p:nvPr>
            <p:ph idx="1"/>
          </p:nvPr>
        </p:nvSpPr>
        <p:spPr>
          <a:xfrm>
            <a:off x="4472211" y="1590237"/>
            <a:ext cx="6567755" cy="561535"/>
          </a:xfrm>
        </p:spPr>
        <p:txBody>
          <a:bodyPr/>
          <a:lstStyle/>
          <a:p>
            <a:pPr marL="0" indent="0">
              <a:lnSpc>
                <a:spcPct val="100000"/>
              </a:lnSpc>
              <a:buNone/>
            </a:pPr>
            <a:r>
              <a:rPr lang="en-CA" sz="2000" noProof="0"/>
              <a:t>Dysarthria (slurred or impaired speech)</a:t>
            </a:r>
          </a:p>
        </p:txBody>
      </p:sp>
      <p:grpSp>
        <p:nvGrpSpPr>
          <p:cNvPr id="20" name="Group 19">
            <a:extLst>
              <a:ext uri="{FF2B5EF4-FFF2-40B4-BE49-F238E27FC236}">
                <a16:creationId xmlns:a16="http://schemas.microsoft.com/office/drawing/2014/main" id="{D375726C-6F69-CF69-57AC-F771E383F6CA}"/>
              </a:ext>
            </a:extLst>
          </p:cNvPr>
          <p:cNvGrpSpPr/>
          <p:nvPr/>
        </p:nvGrpSpPr>
        <p:grpSpPr>
          <a:xfrm>
            <a:off x="3807348" y="1521311"/>
            <a:ext cx="511175" cy="511175"/>
            <a:chOff x="8296275" y="385763"/>
            <a:chExt cx="1247775" cy="1247775"/>
          </a:xfrm>
        </p:grpSpPr>
        <p:sp>
          <p:nvSpPr>
            <p:cNvPr id="21" name="Oval 20">
              <a:extLst>
                <a:ext uri="{FF2B5EF4-FFF2-40B4-BE49-F238E27FC236}">
                  <a16:creationId xmlns:a16="http://schemas.microsoft.com/office/drawing/2014/main" id="{9DF5799D-D2E8-5D78-1298-4107B9C99606}"/>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4" name="Graphic 33" descr="Flag with solid fill">
              <a:extLst>
                <a:ext uri="{FF2B5EF4-FFF2-40B4-BE49-F238E27FC236}">
                  <a16:creationId xmlns:a16="http://schemas.microsoft.com/office/drawing/2014/main" id="{80B98472-9438-5BEA-FFBD-748C5E9285D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36" name="Group 35">
            <a:extLst>
              <a:ext uri="{FF2B5EF4-FFF2-40B4-BE49-F238E27FC236}">
                <a16:creationId xmlns:a16="http://schemas.microsoft.com/office/drawing/2014/main" id="{6F14E240-9F21-26E2-0EBF-20539EA9D894}"/>
              </a:ext>
            </a:extLst>
          </p:cNvPr>
          <p:cNvGrpSpPr/>
          <p:nvPr/>
        </p:nvGrpSpPr>
        <p:grpSpPr>
          <a:xfrm>
            <a:off x="3807348" y="2418665"/>
            <a:ext cx="511175" cy="511175"/>
            <a:chOff x="8296275" y="385763"/>
            <a:chExt cx="1247775" cy="1247775"/>
          </a:xfrm>
        </p:grpSpPr>
        <p:sp>
          <p:nvSpPr>
            <p:cNvPr id="39" name="Oval 38">
              <a:extLst>
                <a:ext uri="{FF2B5EF4-FFF2-40B4-BE49-F238E27FC236}">
                  <a16:creationId xmlns:a16="http://schemas.microsoft.com/office/drawing/2014/main" id="{15597044-FEED-BE08-F685-C644D88B890C}"/>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0" name="Graphic 39" descr="Flag with solid fill">
              <a:extLst>
                <a:ext uri="{FF2B5EF4-FFF2-40B4-BE49-F238E27FC236}">
                  <a16:creationId xmlns:a16="http://schemas.microsoft.com/office/drawing/2014/main" id="{57910C86-1D36-D232-C588-001F1DAFF5E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41" name="Group 40">
            <a:extLst>
              <a:ext uri="{FF2B5EF4-FFF2-40B4-BE49-F238E27FC236}">
                <a16:creationId xmlns:a16="http://schemas.microsoft.com/office/drawing/2014/main" id="{B059129B-1769-CA1B-8AB4-5B54BD7DD9AE}"/>
              </a:ext>
            </a:extLst>
          </p:cNvPr>
          <p:cNvGrpSpPr/>
          <p:nvPr/>
        </p:nvGrpSpPr>
        <p:grpSpPr>
          <a:xfrm>
            <a:off x="3807348" y="3316019"/>
            <a:ext cx="511175" cy="511175"/>
            <a:chOff x="8296275" y="385763"/>
            <a:chExt cx="1247775" cy="1247775"/>
          </a:xfrm>
        </p:grpSpPr>
        <p:sp>
          <p:nvSpPr>
            <p:cNvPr id="42" name="Oval 41">
              <a:extLst>
                <a:ext uri="{FF2B5EF4-FFF2-40B4-BE49-F238E27FC236}">
                  <a16:creationId xmlns:a16="http://schemas.microsoft.com/office/drawing/2014/main" id="{D71C9B02-C5BF-E31B-ADEC-1EB8AD5B485F}"/>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3" name="Graphic 42" descr="Flag with solid fill">
              <a:extLst>
                <a:ext uri="{FF2B5EF4-FFF2-40B4-BE49-F238E27FC236}">
                  <a16:creationId xmlns:a16="http://schemas.microsoft.com/office/drawing/2014/main" id="{3C2B90A3-AC20-5F99-8F9F-B0DA0217283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44" name="Group 43">
            <a:extLst>
              <a:ext uri="{FF2B5EF4-FFF2-40B4-BE49-F238E27FC236}">
                <a16:creationId xmlns:a16="http://schemas.microsoft.com/office/drawing/2014/main" id="{2635E7B8-C135-9042-452F-C516A4CB6120}"/>
              </a:ext>
            </a:extLst>
          </p:cNvPr>
          <p:cNvGrpSpPr/>
          <p:nvPr/>
        </p:nvGrpSpPr>
        <p:grpSpPr>
          <a:xfrm>
            <a:off x="3807348" y="4213373"/>
            <a:ext cx="511175" cy="511175"/>
            <a:chOff x="8296275" y="385763"/>
            <a:chExt cx="1247775" cy="1247775"/>
          </a:xfrm>
        </p:grpSpPr>
        <p:sp>
          <p:nvSpPr>
            <p:cNvPr id="45" name="Oval 44">
              <a:extLst>
                <a:ext uri="{FF2B5EF4-FFF2-40B4-BE49-F238E27FC236}">
                  <a16:creationId xmlns:a16="http://schemas.microsoft.com/office/drawing/2014/main" id="{C91DC3B2-9E49-D382-1BDA-032D80A98094}"/>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6" name="Graphic 45" descr="Flag with solid fill">
              <a:extLst>
                <a:ext uri="{FF2B5EF4-FFF2-40B4-BE49-F238E27FC236}">
                  <a16:creationId xmlns:a16="http://schemas.microsoft.com/office/drawing/2014/main" id="{EC93987F-E716-9ADB-8310-399D95D02B8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sp>
        <p:nvSpPr>
          <p:cNvPr id="47" name="Content Placeholder 2">
            <a:extLst>
              <a:ext uri="{FF2B5EF4-FFF2-40B4-BE49-F238E27FC236}">
                <a16:creationId xmlns:a16="http://schemas.microsoft.com/office/drawing/2014/main" id="{F4199AA3-464C-85F9-D14B-4B4F3A786AF8}"/>
              </a:ext>
            </a:extLst>
          </p:cNvPr>
          <p:cNvSpPr txBox="1">
            <a:spLocks/>
          </p:cNvSpPr>
          <p:nvPr/>
        </p:nvSpPr>
        <p:spPr>
          <a:xfrm>
            <a:off x="4472211" y="2498709"/>
            <a:ext cx="6734880"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Dysphagia (difficulty swallowing) to liquids</a:t>
            </a:r>
          </a:p>
        </p:txBody>
      </p:sp>
      <p:sp>
        <p:nvSpPr>
          <p:cNvPr id="48" name="Content Placeholder 2">
            <a:extLst>
              <a:ext uri="{FF2B5EF4-FFF2-40B4-BE49-F238E27FC236}">
                <a16:creationId xmlns:a16="http://schemas.microsoft.com/office/drawing/2014/main" id="{F4C32F3B-EF84-301C-BF37-BE258A83FDD9}"/>
              </a:ext>
            </a:extLst>
          </p:cNvPr>
          <p:cNvSpPr txBox="1">
            <a:spLocks/>
          </p:cNvSpPr>
          <p:nvPr/>
        </p:nvSpPr>
        <p:spPr>
          <a:xfrm>
            <a:off x="4472211" y="5161173"/>
            <a:ext cx="6567755" cy="82546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Absence of pain and sensory symptoms</a:t>
            </a:r>
          </a:p>
        </p:txBody>
      </p:sp>
      <p:sp>
        <p:nvSpPr>
          <p:cNvPr id="49" name="Content Placeholder 2">
            <a:extLst>
              <a:ext uri="{FF2B5EF4-FFF2-40B4-BE49-F238E27FC236}">
                <a16:creationId xmlns:a16="http://schemas.microsoft.com/office/drawing/2014/main" id="{80BC3BA4-8148-5383-233D-0991BB9B573A}"/>
              </a:ext>
            </a:extLst>
          </p:cNvPr>
          <p:cNvSpPr txBox="1">
            <a:spLocks/>
          </p:cNvSpPr>
          <p:nvPr/>
        </p:nvSpPr>
        <p:spPr>
          <a:xfrm>
            <a:off x="4472211" y="3400885"/>
            <a:ext cx="7072086"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Excessive saliva (sialorrhea)</a:t>
            </a:r>
          </a:p>
        </p:txBody>
      </p:sp>
      <p:sp>
        <p:nvSpPr>
          <p:cNvPr id="50" name="Content Placeholder 2">
            <a:extLst>
              <a:ext uri="{FF2B5EF4-FFF2-40B4-BE49-F238E27FC236}">
                <a16:creationId xmlns:a16="http://schemas.microsoft.com/office/drawing/2014/main" id="{7D1DA2F9-BB02-D918-0617-6936D175BACE}"/>
              </a:ext>
            </a:extLst>
          </p:cNvPr>
          <p:cNvSpPr txBox="1">
            <a:spLocks/>
          </p:cNvSpPr>
          <p:nvPr/>
        </p:nvSpPr>
        <p:spPr>
          <a:xfrm>
            <a:off x="4472211" y="4288437"/>
            <a:ext cx="656775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Tongue wasting and fasciculations</a:t>
            </a:r>
          </a:p>
        </p:txBody>
      </p:sp>
      <p:grpSp>
        <p:nvGrpSpPr>
          <p:cNvPr id="51" name="Group 50">
            <a:extLst>
              <a:ext uri="{FF2B5EF4-FFF2-40B4-BE49-F238E27FC236}">
                <a16:creationId xmlns:a16="http://schemas.microsoft.com/office/drawing/2014/main" id="{7260A27D-0E80-3982-A3CA-ECBADC275053}"/>
              </a:ext>
            </a:extLst>
          </p:cNvPr>
          <p:cNvGrpSpPr/>
          <p:nvPr/>
        </p:nvGrpSpPr>
        <p:grpSpPr>
          <a:xfrm>
            <a:off x="3807348" y="5110727"/>
            <a:ext cx="511175" cy="511175"/>
            <a:chOff x="8296275" y="385763"/>
            <a:chExt cx="1247775" cy="1247775"/>
          </a:xfrm>
        </p:grpSpPr>
        <p:sp>
          <p:nvSpPr>
            <p:cNvPr id="52" name="Oval 51">
              <a:extLst>
                <a:ext uri="{FF2B5EF4-FFF2-40B4-BE49-F238E27FC236}">
                  <a16:creationId xmlns:a16="http://schemas.microsoft.com/office/drawing/2014/main" id="{64EBA106-B286-33B4-F44F-1F89D9CBFEE4}"/>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3" name="Graphic 52" descr="Flag with solid fill">
              <a:extLst>
                <a:ext uri="{FF2B5EF4-FFF2-40B4-BE49-F238E27FC236}">
                  <a16:creationId xmlns:a16="http://schemas.microsoft.com/office/drawing/2014/main" id="{375802CD-AF0B-EE44-B0C1-9B03013EF24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sp>
        <p:nvSpPr>
          <p:cNvPr id="54" name="Oval 53">
            <a:extLst>
              <a:ext uri="{FF2B5EF4-FFF2-40B4-BE49-F238E27FC236}">
                <a16:creationId xmlns:a16="http://schemas.microsoft.com/office/drawing/2014/main" id="{1F23819E-8B1E-1524-6478-883EE6294BC6}"/>
              </a:ext>
            </a:extLst>
          </p:cNvPr>
          <p:cNvSpPr/>
          <p:nvPr/>
        </p:nvSpPr>
        <p:spPr>
          <a:xfrm>
            <a:off x="1474221" y="2142843"/>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55" name="Oval 54">
            <a:extLst>
              <a:ext uri="{FF2B5EF4-FFF2-40B4-BE49-F238E27FC236}">
                <a16:creationId xmlns:a16="http://schemas.microsoft.com/office/drawing/2014/main" id="{97453544-79CF-847E-BBF8-A9C27E92FAEB}"/>
              </a:ext>
            </a:extLst>
          </p:cNvPr>
          <p:cNvSpPr/>
          <p:nvPr/>
        </p:nvSpPr>
        <p:spPr>
          <a:xfrm>
            <a:off x="1474221" y="3788468"/>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56" name="Oval 55">
            <a:extLst>
              <a:ext uri="{FF2B5EF4-FFF2-40B4-BE49-F238E27FC236}">
                <a16:creationId xmlns:a16="http://schemas.microsoft.com/office/drawing/2014/main" id="{53655D76-B796-CF5D-2EB3-A711D70690C4}"/>
              </a:ext>
            </a:extLst>
          </p:cNvPr>
          <p:cNvSpPr/>
          <p:nvPr/>
        </p:nvSpPr>
        <p:spPr>
          <a:xfrm>
            <a:off x="1619386" y="3946282"/>
            <a:ext cx="1017188" cy="1017188"/>
          </a:xfrm>
          <a:prstGeom prst="ellipse">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7" name="Picture 56">
            <a:extLst>
              <a:ext uri="{FF2B5EF4-FFF2-40B4-BE49-F238E27FC236}">
                <a16:creationId xmlns:a16="http://schemas.microsoft.com/office/drawing/2014/main" id="{726CFD2C-CAC7-EAE3-44F2-5109083E400D}"/>
              </a:ext>
            </a:extLst>
          </p:cNvPr>
          <p:cNvPicPr>
            <a:picLocks noChangeAspect="1"/>
          </p:cNvPicPr>
          <p:nvPr/>
        </p:nvPicPr>
        <p:blipFill>
          <a:blip r:embed="rId6"/>
          <a:stretch>
            <a:fillRect/>
          </a:stretch>
        </p:blipFill>
        <p:spPr>
          <a:xfrm>
            <a:off x="1599155" y="2233894"/>
            <a:ext cx="1037419" cy="1080000"/>
          </a:xfrm>
          <a:prstGeom prst="ellipse">
            <a:avLst/>
          </a:prstGeom>
        </p:spPr>
      </p:pic>
    </p:spTree>
    <p:extLst>
      <p:ext uri="{BB962C8B-B14F-4D97-AF65-F5344CB8AC3E}">
        <p14:creationId xmlns:p14="http://schemas.microsoft.com/office/powerpoint/2010/main" val="2287822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AF75A-1A89-C1FB-7958-03AB7E5291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D6C042-BED7-A91B-98C8-8AB7BB1029CB}"/>
              </a:ext>
            </a:extLst>
          </p:cNvPr>
          <p:cNvSpPr>
            <a:spLocks noGrp="1"/>
          </p:cNvSpPr>
          <p:nvPr>
            <p:ph type="title"/>
          </p:nvPr>
        </p:nvSpPr>
        <p:spPr>
          <a:xfrm>
            <a:off x="360000" y="360000"/>
            <a:ext cx="9107845" cy="535531"/>
          </a:xfrm>
        </p:spPr>
        <p:txBody>
          <a:bodyPr>
            <a:noAutofit/>
          </a:bodyPr>
          <a:lstStyle/>
          <a:p>
            <a:r>
              <a:rPr lang="en-CA" sz="2800" noProof="0">
                <a:latin typeface="+mj-lt"/>
              </a:rPr>
              <a:t>Early Clues and Red Flags for Early Career Physicians</a:t>
            </a:r>
          </a:p>
        </p:txBody>
      </p:sp>
      <p:sp>
        <p:nvSpPr>
          <p:cNvPr id="4" name="Text Placeholder 3">
            <a:extLst>
              <a:ext uri="{FF2B5EF4-FFF2-40B4-BE49-F238E27FC236}">
                <a16:creationId xmlns:a16="http://schemas.microsoft.com/office/drawing/2014/main" id="{1F25B32F-5020-A9B9-EA87-68405BCBBEA2}"/>
              </a:ext>
            </a:extLst>
          </p:cNvPr>
          <p:cNvSpPr>
            <a:spLocks noGrp="1"/>
          </p:cNvSpPr>
          <p:nvPr>
            <p:ph type="body" sz="quarter" idx="16"/>
          </p:nvPr>
        </p:nvSpPr>
        <p:spPr/>
        <p:txBody>
          <a:bodyPr/>
          <a:lstStyle/>
          <a:p>
            <a:endParaRPr lang="fr-CA"/>
          </a:p>
        </p:txBody>
      </p:sp>
      <p:sp>
        <p:nvSpPr>
          <p:cNvPr id="7" name="Oval 6">
            <a:extLst>
              <a:ext uri="{FF2B5EF4-FFF2-40B4-BE49-F238E27FC236}">
                <a16:creationId xmlns:a16="http://schemas.microsoft.com/office/drawing/2014/main" id="{7052C2C0-E1CF-71D9-C643-8912DD308506}"/>
              </a:ext>
            </a:extLst>
          </p:cNvPr>
          <p:cNvSpPr/>
          <p:nvPr/>
        </p:nvSpPr>
        <p:spPr>
          <a:xfrm>
            <a:off x="1400081" y="2081059"/>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8" name="Oval 7">
            <a:extLst>
              <a:ext uri="{FF2B5EF4-FFF2-40B4-BE49-F238E27FC236}">
                <a16:creationId xmlns:a16="http://schemas.microsoft.com/office/drawing/2014/main" id="{A405C44B-9882-40C1-8F60-03ABBF536D65}"/>
              </a:ext>
            </a:extLst>
          </p:cNvPr>
          <p:cNvSpPr/>
          <p:nvPr/>
        </p:nvSpPr>
        <p:spPr>
          <a:xfrm>
            <a:off x="1400081" y="3756607"/>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9" name="Graphic 8">
            <a:extLst>
              <a:ext uri="{FF2B5EF4-FFF2-40B4-BE49-F238E27FC236}">
                <a16:creationId xmlns:a16="http://schemas.microsoft.com/office/drawing/2014/main" id="{7510EC16-26DA-6F6F-8F86-BF8C72CB48A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77569" y="2238716"/>
            <a:ext cx="762000" cy="931863"/>
          </a:xfrm>
          <a:prstGeom prst="ellipse">
            <a:avLst/>
          </a:prstGeom>
        </p:spPr>
      </p:pic>
      <p:sp>
        <p:nvSpPr>
          <p:cNvPr id="10" name="Content Placeholder 2">
            <a:extLst>
              <a:ext uri="{FF2B5EF4-FFF2-40B4-BE49-F238E27FC236}">
                <a16:creationId xmlns:a16="http://schemas.microsoft.com/office/drawing/2014/main" id="{BA64BA26-6B2F-51A9-676A-6DFDCEDF778F}"/>
              </a:ext>
            </a:extLst>
          </p:cNvPr>
          <p:cNvSpPr>
            <a:spLocks noGrp="1"/>
          </p:cNvSpPr>
          <p:nvPr>
            <p:ph idx="1"/>
          </p:nvPr>
        </p:nvSpPr>
        <p:spPr>
          <a:xfrm>
            <a:off x="4608132" y="1590237"/>
            <a:ext cx="6567755" cy="561535"/>
          </a:xfrm>
        </p:spPr>
        <p:txBody>
          <a:bodyPr/>
          <a:lstStyle/>
          <a:p>
            <a:pPr marL="0" indent="0">
              <a:lnSpc>
                <a:spcPct val="100000"/>
              </a:lnSpc>
              <a:buNone/>
            </a:pPr>
            <a:r>
              <a:rPr lang="en-CA" sz="2000" noProof="0"/>
              <a:t>Unexplained progressive, painless weakness</a:t>
            </a:r>
          </a:p>
        </p:txBody>
      </p:sp>
      <p:grpSp>
        <p:nvGrpSpPr>
          <p:cNvPr id="11" name="Group 10">
            <a:extLst>
              <a:ext uri="{FF2B5EF4-FFF2-40B4-BE49-F238E27FC236}">
                <a16:creationId xmlns:a16="http://schemas.microsoft.com/office/drawing/2014/main" id="{FE5E72D7-85EC-6040-C895-0E49DE15A7D1}"/>
              </a:ext>
            </a:extLst>
          </p:cNvPr>
          <p:cNvGrpSpPr/>
          <p:nvPr/>
        </p:nvGrpSpPr>
        <p:grpSpPr>
          <a:xfrm>
            <a:off x="3943269" y="1521311"/>
            <a:ext cx="511175" cy="511175"/>
            <a:chOff x="8296275" y="385763"/>
            <a:chExt cx="1247775" cy="1247775"/>
          </a:xfrm>
        </p:grpSpPr>
        <p:sp>
          <p:nvSpPr>
            <p:cNvPr id="12" name="Oval 11">
              <a:extLst>
                <a:ext uri="{FF2B5EF4-FFF2-40B4-BE49-F238E27FC236}">
                  <a16:creationId xmlns:a16="http://schemas.microsoft.com/office/drawing/2014/main" id="{2F98CE36-0DD1-DDE6-D47C-A3142A203781}"/>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3" name="Graphic 12" descr="Flag with solid fill">
              <a:extLst>
                <a:ext uri="{FF2B5EF4-FFF2-40B4-BE49-F238E27FC236}">
                  <a16:creationId xmlns:a16="http://schemas.microsoft.com/office/drawing/2014/main" id="{6119C0DC-3C2D-7068-17EA-6D64B9B8275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14" name="Group 13">
            <a:extLst>
              <a:ext uri="{FF2B5EF4-FFF2-40B4-BE49-F238E27FC236}">
                <a16:creationId xmlns:a16="http://schemas.microsoft.com/office/drawing/2014/main" id="{8197AD19-1BA3-5A39-96A3-1FF709A870BF}"/>
              </a:ext>
            </a:extLst>
          </p:cNvPr>
          <p:cNvGrpSpPr/>
          <p:nvPr/>
        </p:nvGrpSpPr>
        <p:grpSpPr>
          <a:xfrm>
            <a:off x="3943269" y="2418665"/>
            <a:ext cx="511175" cy="511175"/>
            <a:chOff x="8296275" y="385763"/>
            <a:chExt cx="1247775" cy="1247775"/>
          </a:xfrm>
        </p:grpSpPr>
        <p:sp>
          <p:nvSpPr>
            <p:cNvPr id="16" name="Oval 15">
              <a:extLst>
                <a:ext uri="{FF2B5EF4-FFF2-40B4-BE49-F238E27FC236}">
                  <a16:creationId xmlns:a16="http://schemas.microsoft.com/office/drawing/2014/main" id="{5D2E310E-1C9B-3573-B0DB-149E51F5DC70}"/>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7" name="Graphic 16" descr="Flag with solid fill">
              <a:extLst>
                <a:ext uri="{FF2B5EF4-FFF2-40B4-BE49-F238E27FC236}">
                  <a16:creationId xmlns:a16="http://schemas.microsoft.com/office/drawing/2014/main" id="{44D3E3D7-F129-F51B-9ED4-C2D0858575B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18" name="Group 17">
            <a:extLst>
              <a:ext uri="{FF2B5EF4-FFF2-40B4-BE49-F238E27FC236}">
                <a16:creationId xmlns:a16="http://schemas.microsoft.com/office/drawing/2014/main" id="{C7DC692A-741F-CC20-8611-9C0A91F47036}"/>
              </a:ext>
            </a:extLst>
          </p:cNvPr>
          <p:cNvGrpSpPr/>
          <p:nvPr/>
        </p:nvGrpSpPr>
        <p:grpSpPr>
          <a:xfrm>
            <a:off x="3943269" y="3316019"/>
            <a:ext cx="511175" cy="511175"/>
            <a:chOff x="8296275" y="385763"/>
            <a:chExt cx="1247775" cy="1247775"/>
          </a:xfrm>
        </p:grpSpPr>
        <p:sp>
          <p:nvSpPr>
            <p:cNvPr id="19" name="Oval 18">
              <a:extLst>
                <a:ext uri="{FF2B5EF4-FFF2-40B4-BE49-F238E27FC236}">
                  <a16:creationId xmlns:a16="http://schemas.microsoft.com/office/drawing/2014/main" id="{5D8A4646-4197-422D-D7EC-CAAFC11BE627}"/>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0" name="Graphic 19" descr="Flag with solid fill">
              <a:extLst>
                <a:ext uri="{FF2B5EF4-FFF2-40B4-BE49-F238E27FC236}">
                  <a16:creationId xmlns:a16="http://schemas.microsoft.com/office/drawing/2014/main" id="{15FDA69E-B7FF-7E73-1591-904E8155A97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21" name="Group 20">
            <a:extLst>
              <a:ext uri="{FF2B5EF4-FFF2-40B4-BE49-F238E27FC236}">
                <a16:creationId xmlns:a16="http://schemas.microsoft.com/office/drawing/2014/main" id="{B711CD2C-C135-8A0B-582E-AAA1A7212642}"/>
              </a:ext>
            </a:extLst>
          </p:cNvPr>
          <p:cNvGrpSpPr/>
          <p:nvPr/>
        </p:nvGrpSpPr>
        <p:grpSpPr>
          <a:xfrm>
            <a:off x="3943269" y="4213373"/>
            <a:ext cx="511175" cy="511175"/>
            <a:chOff x="8296275" y="385763"/>
            <a:chExt cx="1247775" cy="1247775"/>
          </a:xfrm>
        </p:grpSpPr>
        <p:sp>
          <p:nvSpPr>
            <p:cNvPr id="22" name="Oval 21">
              <a:extLst>
                <a:ext uri="{FF2B5EF4-FFF2-40B4-BE49-F238E27FC236}">
                  <a16:creationId xmlns:a16="http://schemas.microsoft.com/office/drawing/2014/main" id="{A256103E-18A0-F40D-4A57-9A3062BD216A}"/>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3" name="Graphic 22" descr="Flag with solid fill">
              <a:extLst>
                <a:ext uri="{FF2B5EF4-FFF2-40B4-BE49-F238E27FC236}">
                  <a16:creationId xmlns:a16="http://schemas.microsoft.com/office/drawing/2014/main" id="{F1F513C6-2FF7-A1D5-AE27-E1F74C37047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sp>
        <p:nvSpPr>
          <p:cNvPr id="24" name="Content Placeholder 2">
            <a:extLst>
              <a:ext uri="{FF2B5EF4-FFF2-40B4-BE49-F238E27FC236}">
                <a16:creationId xmlns:a16="http://schemas.microsoft.com/office/drawing/2014/main" id="{4E0BE657-E9BD-0875-92AC-D994FA7CACF5}"/>
              </a:ext>
            </a:extLst>
          </p:cNvPr>
          <p:cNvSpPr txBox="1">
            <a:spLocks/>
          </p:cNvSpPr>
          <p:nvPr/>
        </p:nvSpPr>
        <p:spPr>
          <a:xfrm>
            <a:off x="4608132" y="2498709"/>
            <a:ext cx="6734880"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5"/>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Unexplained dysphagia with dysarthria</a:t>
            </a:r>
          </a:p>
        </p:txBody>
      </p:sp>
      <p:sp>
        <p:nvSpPr>
          <p:cNvPr id="25" name="Content Placeholder 2">
            <a:extLst>
              <a:ext uri="{FF2B5EF4-FFF2-40B4-BE49-F238E27FC236}">
                <a16:creationId xmlns:a16="http://schemas.microsoft.com/office/drawing/2014/main" id="{5EDDA16C-3E6A-1F84-F792-DDD475A47027}"/>
              </a:ext>
            </a:extLst>
          </p:cNvPr>
          <p:cNvSpPr txBox="1">
            <a:spLocks/>
          </p:cNvSpPr>
          <p:nvPr/>
        </p:nvSpPr>
        <p:spPr>
          <a:xfrm>
            <a:off x="4608132" y="5161173"/>
            <a:ext cx="6567755" cy="82546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5"/>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No response to conventional therapies </a:t>
            </a:r>
          </a:p>
        </p:txBody>
      </p:sp>
      <p:sp>
        <p:nvSpPr>
          <p:cNvPr id="26" name="Content Placeholder 2">
            <a:extLst>
              <a:ext uri="{FF2B5EF4-FFF2-40B4-BE49-F238E27FC236}">
                <a16:creationId xmlns:a16="http://schemas.microsoft.com/office/drawing/2014/main" id="{8DDAC3D7-60FC-0957-A1A1-98E925C5C373}"/>
              </a:ext>
            </a:extLst>
          </p:cNvPr>
          <p:cNvSpPr txBox="1">
            <a:spLocks/>
          </p:cNvSpPr>
          <p:nvPr/>
        </p:nvSpPr>
        <p:spPr>
          <a:xfrm>
            <a:off x="4608132" y="3400885"/>
            <a:ext cx="7072086"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5"/>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Unexplained, unintentional weight loss</a:t>
            </a:r>
          </a:p>
        </p:txBody>
      </p:sp>
      <p:sp>
        <p:nvSpPr>
          <p:cNvPr id="27" name="Content Placeholder 2">
            <a:extLst>
              <a:ext uri="{FF2B5EF4-FFF2-40B4-BE49-F238E27FC236}">
                <a16:creationId xmlns:a16="http://schemas.microsoft.com/office/drawing/2014/main" id="{B46B8037-2A3C-C4F5-A44D-A26985684BFF}"/>
              </a:ext>
            </a:extLst>
          </p:cNvPr>
          <p:cNvSpPr txBox="1">
            <a:spLocks/>
          </p:cNvSpPr>
          <p:nvPr/>
        </p:nvSpPr>
        <p:spPr>
          <a:xfrm>
            <a:off x="4608132" y="4288437"/>
            <a:ext cx="656775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5"/>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Absence of sensory symptoms</a:t>
            </a:r>
          </a:p>
        </p:txBody>
      </p:sp>
      <p:grpSp>
        <p:nvGrpSpPr>
          <p:cNvPr id="28" name="Group 27">
            <a:extLst>
              <a:ext uri="{FF2B5EF4-FFF2-40B4-BE49-F238E27FC236}">
                <a16:creationId xmlns:a16="http://schemas.microsoft.com/office/drawing/2014/main" id="{25A5F55C-1DCC-6DF1-06D6-B3DBA0E6476E}"/>
              </a:ext>
            </a:extLst>
          </p:cNvPr>
          <p:cNvGrpSpPr/>
          <p:nvPr/>
        </p:nvGrpSpPr>
        <p:grpSpPr>
          <a:xfrm>
            <a:off x="3943269" y="5110727"/>
            <a:ext cx="511175" cy="511175"/>
            <a:chOff x="8296275" y="385763"/>
            <a:chExt cx="1247775" cy="1247775"/>
          </a:xfrm>
        </p:grpSpPr>
        <p:sp>
          <p:nvSpPr>
            <p:cNvPr id="29" name="Oval 28">
              <a:extLst>
                <a:ext uri="{FF2B5EF4-FFF2-40B4-BE49-F238E27FC236}">
                  <a16:creationId xmlns:a16="http://schemas.microsoft.com/office/drawing/2014/main" id="{615443FF-47ED-CB89-D07A-014BC166F1AE}"/>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0" name="Graphic 29" descr="Flag with solid fill">
              <a:extLst>
                <a:ext uri="{FF2B5EF4-FFF2-40B4-BE49-F238E27FC236}">
                  <a16:creationId xmlns:a16="http://schemas.microsoft.com/office/drawing/2014/main" id="{F2C3F1E4-8A64-8DD8-0394-2223FF9D91A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sp>
        <p:nvSpPr>
          <p:cNvPr id="31" name="Graphic 43">
            <a:extLst>
              <a:ext uri="{FF2B5EF4-FFF2-40B4-BE49-F238E27FC236}">
                <a16:creationId xmlns:a16="http://schemas.microsoft.com/office/drawing/2014/main" id="{5A885CF4-02C3-927F-C354-3FDCE5C91E4E}"/>
              </a:ext>
            </a:extLst>
          </p:cNvPr>
          <p:cNvSpPr/>
          <p:nvPr/>
        </p:nvSpPr>
        <p:spPr>
          <a:xfrm>
            <a:off x="1701062" y="3948478"/>
            <a:ext cx="714199" cy="887420"/>
          </a:xfrm>
          <a:custGeom>
            <a:avLst/>
            <a:gdLst>
              <a:gd name="connsiteX0" fmla="*/ 570861 w 714199"/>
              <a:gd name="connsiteY0" fmla="*/ 594805 h 887420"/>
              <a:gd name="connsiteX1" fmla="*/ 577087 w 714199"/>
              <a:gd name="connsiteY1" fmla="*/ 613198 h 887420"/>
              <a:gd name="connsiteX2" fmla="*/ 558705 w 714199"/>
              <a:gd name="connsiteY2" fmla="*/ 619425 h 887420"/>
              <a:gd name="connsiteX3" fmla="*/ 552490 w 714199"/>
              <a:gd name="connsiteY3" fmla="*/ 601053 h 887420"/>
              <a:gd name="connsiteX4" fmla="*/ 570861 w 714199"/>
              <a:gd name="connsiteY4" fmla="*/ 594805 h 887420"/>
              <a:gd name="connsiteX5" fmla="*/ 713639 w 714199"/>
              <a:gd name="connsiteY5" fmla="*/ 765233 h 887420"/>
              <a:gd name="connsiteX6" fmla="*/ 699627 w 714199"/>
              <a:gd name="connsiteY6" fmla="*/ 794443 h 887420"/>
              <a:gd name="connsiteX7" fmla="*/ 617927 w 714199"/>
              <a:gd name="connsiteY7" fmla="*/ 840323 h 887420"/>
              <a:gd name="connsiteX8" fmla="*/ 530593 w 714199"/>
              <a:gd name="connsiteY8" fmla="*/ 867139 h 887420"/>
              <a:gd name="connsiteX9" fmla="*/ 464003 w 714199"/>
              <a:gd name="connsiteY9" fmla="*/ 879328 h 887420"/>
              <a:gd name="connsiteX10" fmla="*/ 401564 w 714199"/>
              <a:gd name="connsiteY10" fmla="*/ 885763 h 887420"/>
              <a:gd name="connsiteX11" fmla="*/ 390747 w 714199"/>
              <a:gd name="connsiteY11" fmla="*/ 885917 h 887420"/>
              <a:gd name="connsiteX12" fmla="*/ 384247 w 714199"/>
              <a:gd name="connsiteY12" fmla="*/ 887037 h 887420"/>
              <a:gd name="connsiteX13" fmla="*/ 329692 w 714199"/>
              <a:gd name="connsiteY13" fmla="*/ 887421 h 887420"/>
              <a:gd name="connsiteX14" fmla="*/ 323180 w 714199"/>
              <a:gd name="connsiteY14" fmla="*/ 886389 h 887420"/>
              <a:gd name="connsiteX15" fmla="*/ 312364 w 714199"/>
              <a:gd name="connsiteY15" fmla="*/ 886389 h 887420"/>
              <a:gd name="connsiteX16" fmla="*/ 271547 w 714199"/>
              <a:gd name="connsiteY16" fmla="*/ 883380 h 887420"/>
              <a:gd name="connsiteX17" fmla="*/ 188397 w 714199"/>
              <a:gd name="connsiteY17" fmla="*/ 870894 h 887420"/>
              <a:gd name="connsiteX18" fmla="*/ 87820 w 714199"/>
              <a:gd name="connsiteY18" fmla="*/ 841014 h 887420"/>
              <a:gd name="connsiteX19" fmla="*/ 2815 w 714199"/>
              <a:gd name="connsiteY19" fmla="*/ 783934 h 887420"/>
              <a:gd name="connsiteX20" fmla="*/ 728 w 714199"/>
              <a:gd name="connsiteY20" fmla="*/ 766397 h 887420"/>
              <a:gd name="connsiteX21" fmla="*/ 124 w 714199"/>
              <a:gd name="connsiteY21" fmla="*/ 747224 h 887420"/>
              <a:gd name="connsiteX22" fmla="*/ 212 w 714199"/>
              <a:gd name="connsiteY22" fmla="*/ 747224 h 887420"/>
              <a:gd name="connsiteX23" fmla="*/ 124 w 714199"/>
              <a:gd name="connsiteY23" fmla="*/ 742326 h 887420"/>
              <a:gd name="connsiteX24" fmla="*/ 3 w 714199"/>
              <a:gd name="connsiteY24" fmla="*/ 738637 h 887420"/>
              <a:gd name="connsiteX25" fmla="*/ 69 w 714199"/>
              <a:gd name="connsiteY25" fmla="*/ 738637 h 887420"/>
              <a:gd name="connsiteX26" fmla="*/ 2035 w 714199"/>
              <a:gd name="connsiteY26" fmla="*/ 680162 h 887420"/>
              <a:gd name="connsiteX27" fmla="*/ 89665 w 714199"/>
              <a:gd name="connsiteY27" fmla="*/ 536517 h 887420"/>
              <a:gd name="connsiteX28" fmla="*/ 99197 w 714199"/>
              <a:gd name="connsiteY28" fmla="*/ 558589 h 887420"/>
              <a:gd name="connsiteX29" fmla="*/ 85591 w 714199"/>
              <a:gd name="connsiteY29" fmla="*/ 571327 h 887420"/>
              <a:gd name="connsiteX30" fmla="*/ 75829 w 714199"/>
              <a:gd name="connsiteY30" fmla="*/ 592169 h 887420"/>
              <a:gd name="connsiteX31" fmla="*/ 79716 w 714199"/>
              <a:gd name="connsiteY31" fmla="*/ 646471 h 887420"/>
              <a:gd name="connsiteX32" fmla="*/ 81890 w 714199"/>
              <a:gd name="connsiteY32" fmla="*/ 655597 h 887420"/>
              <a:gd name="connsiteX33" fmla="*/ 96045 w 714199"/>
              <a:gd name="connsiteY33" fmla="*/ 708581 h 887420"/>
              <a:gd name="connsiteX34" fmla="*/ 111166 w 714199"/>
              <a:gd name="connsiteY34" fmla="*/ 730939 h 887420"/>
              <a:gd name="connsiteX35" fmla="*/ 111243 w 714199"/>
              <a:gd name="connsiteY35" fmla="*/ 730983 h 887420"/>
              <a:gd name="connsiteX36" fmla="*/ 111320 w 714199"/>
              <a:gd name="connsiteY36" fmla="*/ 731027 h 887420"/>
              <a:gd name="connsiteX37" fmla="*/ 131371 w 714199"/>
              <a:gd name="connsiteY37" fmla="*/ 732169 h 887420"/>
              <a:gd name="connsiteX38" fmla="*/ 141079 w 714199"/>
              <a:gd name="connsiteY38" fmla="*/ 729281 h 887420"/>
              <a:gd name="connsiteX39" fmla="*/ 146493 w 714199"/>
              <a:gd name="connsiteY39" fmla="*/ 728973 h 887420"/>
              <a:gd name="connsiteX40" fmla="*/ 150029 w 714199"/>
              <a:gd name="connsiteY40" fmla="*/ 727765 h 887420"/>
              <a:gd name="connsiteX41" fmla="*/ 158352 w 714199"/>
              <a:gd name="connsiteY41" fmla="*/ 719343 h 887420"/>
              <a:gd name="connsiteX42" fmla="*/ 158155 w 714199"/>
              <a:gd name="connsiteY42" fmla="*/ 712238 h 887420"/>
              <a:gd name="connsiteX43" fmla="*/ 152862 w 714199"/>
              <a:gd name="connsiteY43" fmla="*/ 707516 h 887420"/>
              <a:gd name="connsiteX44" fmla="*/ 144747 w 714199"/>
              <a:gd name="connsiteY44" fmla="*/ 707176 h 887420"/>
              <a:gd name="connsiteX45" fmla="*/ 141123 w 714199"/>
              <a:gd name="connsiteY45" fmla="*/ 708416 h 887420"/>
              <a:gd name="connsiteX46" fmla="*/ 133128 w 714199"/>
              <a:gd name="connsiteY46" fmla="*/ 716081 h 887420"/>
              <a:gd name="connsiteX47" fmla="*/ 128813 w 714199"/>
              <a:gd name="connsiteY47" fmla="*/ 717256 h 887420"/>
              <a:gd name="connsiteX48" fmla="*/ 118260 w 714199"/>
              <a:gd name="connsiteY48" fmla="*/ 717608 h 887420"/>
              <a:gd name="connsiteX49" fmla="*/ 118073 w 714199"/>
              <a:gd name="connsiteY49" fmla="*/ 717498 h 887420"/>
              <a:gd name="connsiteX50" fmla="*/ 117876 w 714199"/>
              <a:gd name="connsiteY50" fmla="*/ 717410 h 887420"/>
              <a:gd name="connsiteX51" fmla="*/ 110233 w 714199"/>
              <a:gd name="connsiteY51" fmla="*/ 703343 h 887420"/>
              <a:gd name="connsiteX52" fmla="*/ 96561 w 714199"/>
              <a:gd name="connsiteY52" fmla="*/ 651984 h 887420"/>
              <a:gd name="connsiteX53" fmla="*/ 94453 w 714199"/>
              <a:gd name="connsiteY53" fmla="*/ 643199 h 887420"/>
              <a:gd name="connsiteX54" fmla="*/ 91290 w 714199"/>
              <a:gd name="connsiteY54" fmla="*/ 594234 h 887420"/>
              <a:gd name="connsiteX55" fmla="*/ 112308 w 714199"/>
              <a:gd name="connsiteY55" fmla="*/ 569504 h 887420"/>
              <a:gd name="connsiteX56" fmla="*/ 116108 w 714199"/>
              <a:gd name="connsiteY56" fmla="*/ 568362 h 887420"/>
              <a:gd name="connsiteX57" fmla="*/ 144373 w 714199"/>
              <a:gd name="connsiteY57" fmla="*/ 574424 h 887420"/>
              <a:gd name="connsiteX58" fmla="*/ 165479 w 714199"/>
              <a:gd name="connsiteY58" fmla="*/ 597309 h 887420"/>
              <a:gd name="connsiteX59" fmla="*/ 177822 w 714199"/>
              <a:gd name="connsiteY59" fmla="*/ 620600 h 887420"/>
              <a:gd name="connsiteX60" fmla="*/ 184586 w 714199"/>
              <a:gd name="connsiteY60" fmla="*/ 633656 h 887420"/>
              <a:gd name="connsiteX61" fmla="*/ 201464 w 714199"/>
              <a:gd name="connsiteY61" fmla="*/ 669290 h 887420"/>
              <a:gd name="connsiteX62" fmla="*/ 204847 w 714199"/>
              <a:gd name="connsiteY62" fmla="*/ 685103 h 887420"/>
              <a:gd name="connsiteX63" fmla="*/ 204759 w 714199"/>
              <a:gd name="connsiteY63" fmla="*/ 685279 h 887420"/>
              <a:gd name="connsiteX64" fmla="*/ 204715 w 714199"/>
              <a:gd name="connsiteY64" fmla="*/ 685422 h 887420"/>
              <a:gd name="connsiteX65" fmla="*/ 190681 w 714199"/>
              <a:gd name="connsiteY65" fmla="*/ 694646 h 887420"/>
              <a:gd name="connsiteX66" fmla="*/ 184191 w 714199"/>
              <a:gd name="connsiteY66" fmla="*/ 694855 h 887420"/>
              <a:gd name="connsiteX67" fmla="*/ 182236 w 714199"/>
              <a:gd name="connsiteY67" fmla="*/ 695415 h 887420"/>
              <a:gd name="connsiteX68" fmla="*/ 173155 w 714199"/>
              <a:gd name="connsiteY68" fmla="*/ 702915 h 887420"/>
              <a:gd name="connsiteX69" fmla="*/ 172617 w 714199"/>
              <a:gd name="connsiteY69" fmla="*/ 710020 h 887420"/>
              <a:gd name="connsiteX70" fmla="*/ 177394 w 714199"/>
              <a:gd name="connsiteY70" fmla="*/ 715258 h 887420"/>
              <a:gd name="connsiteX71" fmla="*/ 187277 w 714199"/>
              <a:gd name="connsiteY71" fmla="*/ 716114 h 887420"/>
              <a:gd name="connsiteX72" fmla="*/ 189220 w 714199"/>
              <a:gd name="connsiteY72" fmla="*/ 715554 h 887420"/>
              <a:gd name="connsiteX73" fmla="*/ 198423 w 714199"/>
              <a:gd name="connsiteY73" fmla="*/ 707769 h 887420"/>
              <a:gd name="connsiteX74" fmla="*/ 218815 w 714199"/>
              <a:gd name="connsiteY74" fmla="*/ 690890 h 887420"/>
              <a:gd name="connsiteX75" fmla="*/ 218859 w 714199"/>
              <a:gd name="connsiteY75" fmla="*/ 690792 h 887420"/>
              <a:gd name="connsiteX76" fmla="*/ 218892 w 714199"/>
              <a:gd name="connsiteY76" fmla="*/ 690693 h 887420"/>
              <a:gd name="connsiteX77" fmla="*/ 215619 w 714199"/>
              <a:gd name="connsiteY77" fmla="*/ 663997 h 887420"/>
              <a:gd name="connsiteX78" fmla="*/ 196413 w 714199"/>
              <a:gd name="connsiteY78" fmla="*/ 624048 h 887420"/>
              <a:gd name="connsiteX79" fmla="*/ 186684 w 714199"/>
              <a:gd name="connsiteY79" fmla="*/ 605523 h 887420"/>
              <a:gd name="connsiteX80" fmla="*/ 154827 w 714199"/>
              <a:gd name="connsiteY80" fmla="*/ 562795 h 887420"/>
              <a:gd name="connsiteX81" fmla="*/ 113417 w 714199"/>
              <a:gd name="connsiteY81" fmla="*/ 553164 h 887420"/>
              <a:gd name="connsiteX82" fmla="*/ 109277 w 714199"/>
              <a:gd name="connsiteY82" fmla="*/ 544775 h 887420"/>
              <a:gd name="connsiteX83" fmla="*/ 102568 w 714199"/>
              <a:gd name="connsiteY83" fmla="*/ 527424 h 887420"/>
              <a:gd name="connsiteX84" fmla="*/ 109925 w 714199"/>
              <a:gd name="connsiteY84" fmla="*/ 522636 h 887420"/>
              <a:gd name="connsiteX85" fmla="*/ 108223 w 714199"/>
              <a:gd name="connsiteY85" fmla="*/ 521110 h 887420"/>
              <a:gd name="connsiteX86" fmla="*/ 79244 w 714199"/>
              <a:gd name="connsiteY86" fmla="*/ 457254 h 887420"/>
              <a:gd name="connsiteX87" fmla="*/ 116031 w 714199"/>
              <a:gd name="connsiteY87" fmla="*/ 400009 h 887420"/>
              <a:gd name="connsiteX88" fmla="*/ 163645 w 714199"/>
              <a:gd name="connsiteY88" fmla="*/ 330235 h 887420"/>
              <a:gd name="connsiteX89" fmla="*/ 170432 w 714199"/>
              <a:gd name="connsiteY89" fmla="*/ 308415 h 887420"/>
              <a:gd name="connsiteX90" fmla="*/ 166665 w 714199"/>
              <a:gd name="connsiteY90" fmla="*/ 293832 h 887420"/>
              <a:gd name="connsiteX91" fmla="*/ 159472 w 714199"/>
              <a:gd name="connsiteY91" fmla="*/ 252400 h 887420"/>
              <a:gd name="connsiteX92" fmla="*/ 157177 w 714199"/>
              <a:gd name="connsiteY92" fmla="*/ 202545 h 887420"/>
              <a:gd name="connsiteX93" fmla="*/ 177405 w 714199"/>
              <a:gd name="connsiteY93" fmla="*/ 104538 h 887420"/>
              <a:gd name="connsiteX94" fmla="*/ 246191 w 714199"/>
              <a:gd name="connsiteY94" fmla="*/ 30536 h 887420"/>
              <a:gd name="connsiteX95" fmla="*/ 410173 w 714199"/>
              <a:gd name="connsiteY95" fmla="*/ 4983 h 887420"/>
              <a:gd name="connsiteX96" fmla="*/ 528583 w 714199"/>
              <a:gd name="connsiteY96" fmla="*/ 86452 h 887420"/>
              <a:gd name="connsiteX97" fmla="*/ 555564 w 714199"/>
              <a:gd name="connsiteY97" fmla="*/ 255090 h 887420"/>
              <a:gd name="connsiteX98" fmla="*/ 549492 w 714199"/>
              <a:gd name="connsiteY98" fmla="*/ 290724 h 887420"/>
              <a:gd name="connsiteX99" fmla="*/ 545374 w 714199"/>
              <a:gd name="connsiteY99" fmla="*/ 308327 h 887420"/>
              <a:gd name="connsiteX100" fmla="*/ 554488 w 714199"/>
              <a:gd name="connsiteY100" fmla="*/ 335682 h 887420"/>
              <a:gd name="connsiteX101" fmla="*/ 590045 w 714199"/>
              <a:gd name="connsiteY101" fmla="*/ 388139 h 887420"/>
              <a:gd name="connsiteX102" fmla="*/ 630412 w 714199"/>
              <a:gd name="connsiteY102" fmla="*/ 442452 h 887420"/>
              <a:gd name="connsiteX103" fmla="*/ 633476 w 714199"/>
              <a:gd name="connsiteY103" fmla="*/ 451281 h 887420"/>
              <a:gd name="connsiteX104" fmla="*/ 612776 w 714199"/>
              <a:gd name="connsiteY104" fmla="*/ 516652 h 887420"/>
              <a:gd name="connsiteX105" fmla="*/ 605693 w 714199"/>
              <a:gd name="connsiteY105" fmla="*/ 522109 h 887420"/>
              <a:gd name="connsiteX106" fmla="*/ 614204 w 714199"/>
              <a:gd name="connsiteY106" fmla="*/ 526919 h 887420"/>
              <a:gd name="connsiteX107" fmla="*/ 585411 w 714199"/>
              <a:gd name="connsiteY107" fmla="*/ 571547 h 887420"/>
              <a:gd name="connsiteX108" fmla="*/ 582995 w 714199"/>
              <a:gd name="connsiteY108" fmla="*/ 570240 h 887420"/>
              <a:gd name="connsiteX109" fmla="*/ 527925 w 714199"/>
              <a:gd name="connsiteY109" fmla="*/ 588941 h 887420"/>
              <a:gd name="connsiteX110" fmla="*/ 546582 w 714199"/>
              <a:gd name="connsiteY110" fmla="*/ 644012 h 887420"/>
              <a:gd name="connsiteX111" fmla="*/ 601674 w 714199"/>
              <a:gd name="connsiteY111" fmla="*/ 625344 h 887420"/>
              <a:gd name="connsiteX112" fmla="*/ 599017 w 714199"/>
              <a:gd name="connsiteY112" fmla="*/ 584362 h 887420"/>
              <a:gd name="connsiteX113" fmla="*/ 629698 w 714199"/>
              <a:gd name="connsiteY113" fmla="*/ 537066 h 887420"/>
              <a:gd name="connsiteX114" fmla="*/ 681628 w 714199"/>
              <a:gd name="connsiteY114" fmla="*/ 588831 h 887420"/>
              <a:gd name="connsiteX115" fmla="*/ 708774 w 714199"/>
              <a:gd name="connsiteY115" fmla="*/ 656904 h 887420"/>
              <a:gd name="connsiteX116" fmla="*/ 714144 w 714199"/>
              <a:gd name="connsiteY116" fmla="*/ 738670 h 887420"/>
              <a:gd name="connsiteX117" fmla="*/ 714199 w 714199"/>
              <a:gd name="connsiteY117" fmla="*/ 738670 h 887420"/>
              <a:gd name="connsiteX118" fmla="*/ 714133 w 714199"/>
              <a:gd name="connsiteY118" fmla="*/ 740800 h 887420"/>
              <a:gd name="connsiteX119" fmla="*/ 714045 w 714199"/>
              <a:gd name="connsiteY119" fmla="*/ 747257 h 887420"/>
              <a:gd name="connsiteX120" fmla="*/ 714089 w 714199"/>
              <a:gd name="connsiteY120" fmla="*/ 747257 h 887420"/>
              <a:gd name="connsiteX121" fmla="*/ 713650 w 714199"/>
              <a:gd name="connsiteY121" fmla="*/ 765244 h 887420"/>
              <a:gd name="connsiteX122" fmla="*/ 243006 w 714199"/>
              <a:gd name="connsiteY122" fmla="*/ 482302 h 887420"/>
              <a:gd name="connsiteX123" fmla="*/ 463674 w 714199"/>
              <a:gd name="connsiteY123" fmla="*/ 496523 h 887420"/>
              <a:gd name="connsiteX124" fmla="*/ 475325 w 714199"/>
              <a:gd name="connsiteY124" fmla="*/ 472573 h 887420"/>
              <a:gd name="connsiteX125" fmla="*/ 476401 w 714199"/>
              <a:gd name="connsiteY125" fmla="*/ 471047 h 887420"/>
              <a:gd name="connsiteX126" fmla="*/ 452758 w 714199"/>
              <a:gd name="connsiteY126" fmla="*/ 425508 h 887420"/>
              <a:gd name="connsiteX127" fmla="*/ 263256 w 714199"/>
              <a:gd name="connsiteY127" fmla="*/ 420940 h 887420"/>
              <a:gd name="connsiteX128" fmla="*/ 239086 w 714199"/>
              <a:gd name="connsiteY128" fmla="*/ 475681 h 887420"/>
              <a:gd name="connsiteX129" fmla="*/ 242995 w 714199"/>
              <a:gd name="connsiteY129" fmla="*/ 482292 h 887420"/>
              <a:gd name="connsiteX130" fmla="*/ 479673 w 714199"/>
              <a:gd name="connsiteY130" fmla="*/ 699368 h 887420"/>
              <a:gd name="connsiteX131" fmla="*/ 479673 w 714199"/>
              <a:gd name="connsiteY131" fmla="*/ 728830 h 887420"/>
              <a:gd name="connsiteX132" fmla="*/ 591989 w 714199"/>
              <a:gd name="connsiteY132" fmla="*/ 728830 h 887420"/>
              <a:gd name="connsiteX133" fmla="*/ 591989 w 714199"/>
              <a:gd name="connsiteY133" fmla="*/ 699368 h 887420"/>
              <a:gd name="connsiteX134" fmla="*/ 479673 w 714199"/>
              <a:gd name="connsiteY134" fmla="*/ 699368 h 887420"/>
              <a:gd name="connsiteX135" fmla="*/ 232871 w 714199"/>
              <a:gd name="connsiteY135" fmla="*/ 295051 h 887420"/>
              <a:gd name="connsiteX136" fmla="*/ 234166 w 714199"/>
              <a:gd name="connsiteY136" fmla="*/ 301508 h 887420"/>
              <a:gd name="connsiteX137" fmla="*/ 248684 w 714199"/>
              <a:gd name="connsiteY137" fmla="*/ 353065 h 887420"/>
              <a:gd name="connsiteX138" fmla="*/ 395821 w 714199"/>
              <a:gd name="connsiteY138" fmla="*/ 441101 h 887420"/>
              <a:gd name="connsiteX139" fmla="*/ 442864 w 714199"/>
              <a:gd name="connsiteY139" fmla="*/ 399592 h 887420"/>
              <a:gd name="connsiteX140" fmla="*/ 480618 w 714199"/>
              <a:gd name="connsiteY140" fmla="*/ 296160 h 887420"/>
              <a:gd name="connsiteX141" fmla="*/ 501504 w 714199"/>
              <a:gd name="connsiteY141" fmla="*/ 262722 h 887420"/>
              <a:gd name="connsiteX142" fmla="*/ 482891 w 714199"/>
              <a:gd name="connsiteY142" fmla="*/ 230624 h 887420"/>
              <a:gd name="connsiteX143" fmla="*/ 475259 w 714199"/>
              <a:gd name="connsiteY143" fmla="*/ 176674 h 887420"/>
              <a:gd name="connsiteX144" fmla="*/ 475896 w 714199"/>
              <a:gd name="connsiteY144" fmla="*/ 176432 h 887420"/>
              <a:gd name="connsiteX145" fmla="*/ 397182 w 714199"/>
              <a:gd name="connsiteY145" fmla="*/ 150703 h 887420"/>
              <a:gd name="connsiteX146" fmla="*/ 286788 w 714199"/>
              <a:gd name="connsiteY146" fmla="*/ 213131 h 887420"/>
              <a:gd name="connsiteX147" fmla="*/ 251923 w 714199"/>
              <a:gd name="connsiteY147" fmla="*/ 214372 h 887420"/>
              <a:gd name="connsiteX148" fmla="*/ 252318 w 714199"/>
              <a:gd name="connsiteY148" fmla="*/ 213757 h 887420"/>
              <a:gd name="connsiteX149" fmla="*/ 236582 w 714199"/>
              <a:gd name="connsiteY149" fmla="*/ 212802 h 887420"/>
              <a:gd name="connsiteX150" fmla="*/ 230499 w 714199"/>
              <a:gd name="connsiteY150" fmla="*/ 231997 h 887420"/>
              <a:gd name="connsiteX151" fmla="*/ 213928 w 714199"/>
              <a:gd name="connsiteY151" fmla="*/ 262744 h 887420"/>
              <a:gd name="connsiteX152" fmla="*/ 232871 w 714199"/>
              <a:gd name="connsiteY152" fmla="*/ 295062 h 88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714199" h="887420">
                <a:moveTo>
                  <a:pt x="570861" y="594805"/>
                </a:moveTo>
                <a:cubicBezTo>
                  <a:pt x="577648" y="598154"/>
                  <a:pt x="580448" y="606401"/>
                  <a:pt x="577087" y="613198"/>
                </a:cubicBezTo>
                <a:cubicBezTo>
                  <a:pt x="573738" y="619985"/>
                  <a:pt x="565491" y="622774"/>
                  <a:pt x="558705" y="619425"/>
                </a:cubicBezTo>
                <a:cubicBezTo>
                  <a:pt x="551930" y="616076"/>
                  <a:pt x="549140" y="607840"/>
                  <a:pt x="552490" y="601053"/>
                </a:cubicBezTo>
                <a:cubicBezTo>
                  <a:pt x="555839" y="594267"/>
                  <a:pt x="564086" y="591456"/>
                  <a:pt x="570861" y="594805"/>
                </a:cubicBezTo>
                <a:close/>
                <a:moveTo>
                  <a:pt x="713639" y="765233"/>
                </a:moveTo>
                <a:cubicBezTo>
                  <a:pt x="713759" y="777510"/>
                  <a:pt x="712530" y="784802"/>
                  <a:pt x="699627" y="794443"/>
                </a:cubicBezTo>
                <a:cubicBezTo>
                  <a:pt x="674436" y="813276"/>
                  <a:pt x="647016" y="828386"/>
                  <a:pt x="617927" y="840323"/>
                </a:cubicBezTo>
                <a:cubicBezTo>
                  <a:pt x="589222" y="852105"/>
                  <a:pt x="560089" y="861044"/>
                  <a:pt x="530593" y="867139"/>
                </a:cubicBezTo>
                <a:cubicBezTo>
                  <a:pt x="508444" y="871718"/>
                  <a:pt x="486262" y="876110"/>
                  <a:pt x="464003" y="879328"/>
                </a:cubicBezTo>
                <a:cubicBezTo>
                  <a:pt x="443249" y="882337"/>
                  <a:pt x="422384" y="883687"/>
                  <a:pt x="401564" y="885763"/>
                </a:cubicBezTo>
                <a:cubicBezTo>
                  <a:pt x="397962" y="885818"/>
                  <a:pt x="394349" y="885873"/>
                  <a:pt x="390747" y="885917"/>
                </a:cubicBezTo>
                <a:cubicBezTo>
                  <a:pt x="388584" y="886290"/>
                  <a:pt x="386410" y="886663"/>
                  <a:pt x="384247" y="887037"/>
                </a:cubicBezTo>
                <a:cubicBezTo>
                  <a:pt x="366062" y="887168"/>
                  <a:pt x="347877" y="887300"/>
                  <a:pt x="329692" y="887421"/>
                </a:cubicBezTo>
                <a:cubicBezTo>
                  <a:pt x="327518" y="887081"/>
                  <a:pt x="325343" y="886729"/>
                  <a:pt x="323180" y="886389"/>
                </a:cubicBezTo>
                <a:cubicBezTo>
                  <a:pt x="319578" y="886389"/>
                  <a:pt x="315965" y="886389"/>
                  <a:pt x="312364" y="886389"/>
                </a:cubicBezTo>
                <a:cubicBezTo>
                  <a:pt x="298758" y="885411"/>
                  <a:pt x="285141" y="884764"/>
                  <a:pt x="271547" y="883380"/>
                </a:cubicBezTo>
                <a:cubicBezTo>
                  <a:pt x="243753" y="880536"/>
                  <a:pt x="216026" y="876605"/>
                  <a:pt x="188397" y="870894"/>
                </a:cubicBezTo>
                <a:cubicBezTo>
                  <a:pt x="154487" y="863877"/>
                  <a:pt x="120862" y="854697"/>
                  <a:pt x="87820" y="841014"/>
                </a:cubicBezTo>
                <a:cubicBezTo>
                  <a:pt x="60565" y="829726"/>
                  <a:pt x="12313" y="816438"/>
                  <a:pt x="2815" y="783934"/>
                </a:cubicBezTo>
                <a:cubicBezTo>
                  <a:pt x="1156" y="778257"/>
                  <a:pt x="838" y="772316"/>
                  <a:pt x="728" y="766397"/>
                </a:cubicBezTo>
                <a:cubicBezTo>
                  <a:pt x="-183" y="760357"/>
                  <a:pt x="-19" y="753450"/>
                  <a:pt x="124" y="747224"/>
                </a:cubicBezTo>
                <a:lnTo>
                  <a:pt x="212" y="747224"/>
                </a:lnTo>
                <a:cubicBezTo>
                  <a:pt x="179" y="745588"/>
                  <a:pt x="157" y="743963"/>
                  <a:pt x="124" y="742326"/>
                </a:cubicBezTo>
                <a:cubicBezTo>
                  <a:pt x="80" y="741096"/>
                  <a:pt x="36" y="739867"/>
                  <a:pt x="3" y="738637"/>
                </a:cubicBezTo>
                <a:lnTo>
                  <a:pt x="69" y="738637"/>
                </a:lnTo>
                <a:cubicBezTo>
                  <a:pt x="-172" y="719013"/>
                  <a:pt x="157" y="699434"/>
                  <a:pt x="2035" y="680162"/>
                </a:cubicBezTo>
                <a:cubicBezTo>
                  <a:pt x="8031" y="618766"/>
                  <a:pt x="42874" y="571349"/>
                  <a:pt x="89665" y="536517"/>
                </a:cubicBezTo>
                <a:cubicBezTo>
                  <a:pt x="92926" y="545818"/>
                  <a:pt x="96649" y="553658"/>
                  <a:pt x="99197" y="558589"/>
                </a:cubicBezTo>
                <a:cubicBezTo>
                  <a:pt x="93871" y="562487"/>
                  <a:pt x="85920" y="570888"/>
                  <a:pt x="85591" y="571327"/>
                </a:cubicBezTo>
                <a:cubicBezTo>
                  <a:pt x="81165" y="577268"/>
                  <a:pt x="77882" y="584285"/>
                  <a:pt x="75829" y="592169"/>
                </a:cubicBezTo>
                <a:cubicBezTo>
                  <a:pt x="71008" y="610706"/>
                  <a:pt x="75433" y="628891"/>
                  <a:pt x="79716" y="646471"/>
                </a:cubicBezTo>
                <a:cubicBezTo>
                  <a:pt x="80441" y="649469"/>
                  <a:pt x="81198" y="652577"/>
                  <a:pt x="81890" y="655597"/>
                </a:cubicBezTo>
                <a:cubicBezTo>
                  <a:pt x="86184" y="674484"/>
                  <a:pt x="90620" y="693987"/>
                  <a:pt x="96045" y="708581"/>
                </a:cubicBezTo>
                <a:cubicBezTo>
                  <a:pt x="100295" y="719595"/>
                  <a:pt x="104292" y="727161"/>
                  <a:pt x="111166" y="730939"/>
                </a:cubicBezTo>
                <a:lnTo>
                  <a:pt x="111243" y="730983"/>
                </a:lnTo>
                <a:lnTo>
                  <a:pt x="111320" y="731027"/>
                </a:lnTo>
                <a:cubicBezTo>
                  <a:pt x="116734" y="733629"/>
                  <a:pt x="123289" y="734003"/>
                  <a:pt x="131371" y="732169"/>
                </a:cubicBezTo>
                <a:cubicBezTo>
                  <a:pt x="134194" y="731521"/>
                  <a:pt x="137301" y="730598"/>
                  <a:pt x="141079" y="729281"/>
                </a:cubicBezTo>
                <a:cubicBezTo>
                  <a:pt x="142803" y="729489"/>
                  <a:pt x="144659" y="729390"/>
                  <a:pt x="146493" y="728973"/>
                </a:cubicBezTo>
                <a:cubicBezTo>
                  <a:pt x="147701" y="728699"/>
                  <a:pt x="148887" y="728292"/>
                  <a:pt x="150029" y="727765"/>
                </a:cubicBezTo>
                <a:cubicBezTo>
                  <a:pt x="154059" y="725898"/>
                  <a:pt x="157089" y="722835"/>
                  <a:pt x="158352" y="719343"/>
                </a:cubicBezTo>
                <a:cubicBezTo>
                  <a:pt x="159231" y="716905"/>
                  <a:pt x="159165" y="714379"/>
                  <a:pt x="158155" y="712238"/>
                </a:cubicBezTo>
                <a:cubicBezTo>
                  <a:pt x="157166" y="710075"/>
                  <a:pt x="155332" y="708438"/>
                  <a:pt x="152862" y="707516"/>
                </a:cubicBezTo>
                <a:cubicBezTo>
                  <a:pt x="150457" y="706626"/>
                  <a:pt x="147646" y="706506"/>
                  <a:pt x="144747" y="707176"/>
                </a:cubicBezTo>
                <a:cubicBezTo>
                  <a:pt x="143517" y="707461"/>
                  <a:pt x="142298" y="707878"/>
                  <a:pt x="141123" y="708416"/>
                </a:cubicBezTo>
                <a:cubicBezTo>
                  <a:pt x="137455" y="710107"/>
                  <a:pt x="134545" y="712941"/>
                  <a:pt x="133128" y="716081"/>
                </a:cubicBezTo>
                <a:cubicBezTo>
                  <a:pt x="131690" y="716532"/>
                  <a:pt x="130218" y="716938"/>
                  <a:pt x="128813" y="717256"/>
                </a:cubicBezTo>
                <a:cubicBezTo>
                  <a:pt x="122883" y="718607"/>
                  <a:pt x="119424" y="718288"/>
                  <a:pt x="118260" y="717608"/>
                </a:cubicBezTo>
                <a:lnTo>
                  <a:pt x="118073" y="717498"/>
                </a:lnTo>
                <a:lnTo>
                  <a:pt x="117876" y="717410"/>
                </a:lnTo>
                <a:cubicBezTo>
                  <a:pt x="116876" y="716828"/>
                  <a:pt x="113472" y="712425"/>
                  <a:pt x="110233" y="703343"/>
                </a:cubicBezTo>
                <a:cubicBezTo>
                  <a:pt x="105181" y="689836"/>
                  <a:pt x="100800" y="670597"/>
                  <a:pt x="96561" y="651984"/>
                </a:cubicBezTo>
                <a:cubicBezTo>
                  <a:pt x="95891" y="649052"/>
                  <a:pt x="95166" y="646076"/>
                  <a:pt x="94453" y="643199"/>
                </a:cubicBezTo>
                <a:cubicBezTo>
                  <a:pt x="90499" y="627068"/>
                  <a:pt x="86403" y="610387"/>
                  <a:pt x="91290" y="594234"/>
                </a:cubicBezTo>
                <a:cubicBezTo>
                  <a:pt x="95002" y="581957"/>
                  <a:pt x="102469" y="573172"/>
                  <a:pt x="112308" y="569504"/>
                </a:cubicBezTo>
                <a:cubicBezTo>
                  <a:pt x="113549" y="569043"/>
                  <a:pt x="114823" y="568659"/>
                  <a:pt x="116108" y="568362"/>
                </a:cubicBezTo>
                <a:cubicBezTo>
                  <a:pt x="125101" y="566309"/>
                  <a:pt x="134874" y="568406"/>
                  <a:pt x="144373" y="574424"/>
                </a:cubicBezTo>
                <a:cubicBezTo>
                  <a:pt x="152697" y="579695"/>
                  <a:pt x="159999" y="587612"/>
                  <a:pt x="165479" y="597309"/>
                </a:cubicBezTo>
                <a:cubicBezTo>
                  <a:pt x="169795" y="604941"/>
                  <a:pt x="173880" y="612902"/>
                  <a:pt x="177822" y="620600"/>
                </a:cubicBezTo>
                <a:cubicBezTo>
                  <a:pt x="180018" y="624882"/>
                  <a:pt x="182291" y="629319"/>
                  <a:pt x="184586" y="633656"/>
                </a:cubicBezTo>
                <a:cubicBezTo>
                  <a:pt x="190176" y="644231"/>
                  <a:pt x="196556" y="656585"/>
                  <a:pt x="201464" y="669290"/>
                </a:cubicBezTo>
                <a:cubicBezTo>
                  <a:pt x="204978" y="678383"/>
                  <a:pt x="205253" y="683961"/>
                  <a:pt x="204847" y="685103"/>
                </a:cubicBezTo>
                <a:lnTo>
                  <a:pt x="204759" y="685279"/>
                </a:lnTo>
                <a:lnTo>
                  <a:pt x="204715" y="685422"/>
                </a:lnTo>
                <a:cubicBezTo>
                  <a:pt x="203990" y="687574"/>
                  <a:pt x="198236" y="691714"/>
                  <a:pt x="190681" y="694646"/>
                </a:cubicBezTo>
                <a:cubicBezTo>
                  <a:pt x="188627" y="694284"/>
                  <a:pt x="186409" y="694349"/>
                  <a:pt x="184191" y="694855"/>
                </a:cubicBezTo>
                <a:cubicBezTo>
                  <a:pt x="183532" y="695008"/>
                  <a:pt x="182884" y="695195"/>
                  <a:pt x="182236" y="695415"/>
                </a:cubicBezTo>
                <a:cubicBezTo>
                  <a:pt x="178075" y="696853"/>
                  <a:pt x="174758" y="699588"/>
                  <a:pt x="173155" y="702915"/>
                </a:cubicBezTo>
                <a:cubicBezTo>
                  <a:pt x="172024" y="705254"/>
                  <a:pt x="171837" y="707769"/>
                  <a:pt x="172617" y="710020"/>
                </a:cubicBezTo>
                <a:cubicBezTo>
                  <a:pt x="173375" y="712271"/>
                  <a:pt x="175022" y="714094"/>
                  <a:pt x="177394" y="715258"/>
                </a:cubicBezTo>
                <a:cubicBezTo>
                  <a:pt x="180183" y="716630"/>
                  <a:pt x="183686" y="716927"/>
                  <a:pt x="187277" y="716114"/>
                </a:cubicBezTo>
                <a:cubicBezTo>
                  <a:pt x="187936" y="715960"/>
                  <a:pt x="188584" y="715774"/>
                  <a:pt x="189220" y="715554"/>
                </a:cubicBezTo>
                <a:cubicBezTo>
                  <a:pt x="193525" y="714061"/>
                  <a:pt x="196907" y="711173"/>
                  <a:pt x="198423" y="707769"/>
                </a:cubicBezTo>
                <a:cubicBezTo>
                  <a:pt x="206571" y="704309"/>
                  <a:pt x="215081" y="699522"/>
                  <a:pt x="218815" y="690890"/>
                </a:cubicBezTo>
                <a:lnTo>
                  <a:pt x="218859" y="690792"/>
                </a:lnTo>
                <a:lnTo>
                  <a:pt x="218892" y="690693"/>
                </a:lnTo>
                <a:cubicBezTo>
                  <a:pt x="221538" y="683379"/>
                  <a:pt x="219605" y="675056"/>
                  <a:pt x="215619" y="663997"/>
                </a:cubicBezTo>
                <a:cubicBezTo>
                  <a:pt x="210403" y="650007"/>
                  <a:pt x="203298" y="636808"/>
                  <a:pt x="196413" y="624048"/>
                </a:cubicBezTo>
                <a:cubicBezTo>
                  <a:pt x="193152" y="617997"/>
                  <a:pt x="189780" y="611749"/>
                  <a:pt x="186684" y="605523"/>
                </a:cubicBezTo>
                <a:cubicBezTo>
                  <a:pt x="178931" y="589973"/>
                  <a:pt x="170915" y="573897"/>
                  <a:pt x="154827" y="562795"/>
                </a:cubicBezTo>
                <a:cubicBezTo>
                  <a:pt x="141924" y="553889"/>
                  <a:pt x="126891" y="550397"/>
                  <a:pt x="113417" y="553164"/>
                </a:cubicBezTo>
                <a:cubicBezTo>
                  <a:pt x="112352" y="551166"/>
                  <a:pt x="110903" y="548321"/>
                  <a:pt x="109277" y="544775"/>
                </a:cubicBezTo>
                <a:cubicBezTo>
                  <a:pt x="107257" y="540360"/>
                  <a:pt x="104720" y="534277"/>
                  <a:pt x="102568" y="527424"/>
                </a:cubicBezTo>
                <a:cubicBezTo>
                  <a:pt x="104995" y="525799"/>
                  <a:pt x="107443" y="524196"/>
                  <a:pt x="109925" y="522636"/>
                </a:cubicBezTo>
                <a:cubicBezTo>
                  <a:pt x="109343" y="522131"/>
                  <a:pt x="108772" y="521626"/>
                  <a:pt x="108223" y="521110"/>
                </a:cubicBezTo>
                <a:cubicBezTo>
                  <a:pt x="89654" y="503694"/>
                  <a:pt x="75543" y="480633"/>
                  <a:pt x="79244" y="457254"/>
                </a:cubicBezTo>
                <a:cubicBezTo>
                  <a:pt x="82703" y="435402"/>
                  <a:pt x="100646" y="417667"/>
                  <a:pt x="116031" y="400009"/>
                </a:cubicBezTo>
                <a:cubicBezTo>
                  <a:pt x="134874" y="378376"/>
                  <a:pt x="150874" y="354921"/>
                  <a:pt x="163645" y="330235"/>
                </a:cubicBezTo>
                <a:cubicBezTo>
                  <a:pt x="167236" y="323295"/>
                  <a:pt x="170629" y="316003"/>
                  <a:pt x="170432" y="308415"/>
                </a:cubicBezTo>
                <a:cubicBezTo>
                  <a:pt x="170300" y="303408"/>
                  <a:pt x="168620" y="298587"/>
                  <a:pt x="166665" y="293832"/>
                </a:cubicBezTo>
                <a:cubicBezTo>
                  <a:pt x="161328" y="280852"/>
                  <a:pt x="161032" y="266181"/>
                  <a:pt x="159472" y="252400"/>
                </a:cubicBezTo>
                <a:cubicBezTo>
                  <a:pt x="157595" y="235862"/>
                  <a:pt x="156738" y="219193"/>
                  <a:pt x="157177" y="202545"/>
                </a:cubicBezTo>
                <a:cubicBezTo>
                  <a:pt x="158078" y="169053"/>
                  <a:pt x="164150" y="135417"/>
                  <a:pt x="177405" y="104538"/>
                </a:cubicBezTo>
                <a:cubicBezTo>
                  <a:pt x="190890" y="73132"/>
                  <a:pt x="217047" y="47601"/>
                  <a:pt x="246191" y="30536"/>
                </a:cubicBezTo>
                <a:cubicBezTo>
                  <a:pt x="295057" y="1919"/>
                  <a:pt x="354949" y="-6548"/>
                  <a:pt x="410173" y="4983"/>
                </a:cubicBezTo>
                <a:cubicBezTo>
                  <a:pt x="458732" y="15118"/>
                  <a:pt x="503821" y="42527"/>
                  <a:pt x="528583" y="86452"/>
                </a:cubicBezTo>
                <a:cubicBezTo>
                  <a:pt x="556465" y="135911"/>
                  <a:pt x="562834" y="199438"/>
                  <a:pt x="555564" y="255090"/>
                </a:cubicBezTo>
                <a:cubicBezTo>
                  <a:pt x="554082" y="266423"/>
                  <a:pt x="553544" y="279941"/>
                  <a:pt x="549492" y="290724"/>
                </a:cubicBezTo>
                <a:cubicBezTo>
                  <a:pt x="547548" y="295886"/>
                  <a:pt x="544902" y="302672"/>
                  <a:pt x="545374" y="308327"/>
                </a:cubicBezTo>
                <a:cubicBezTo>
                  <a:pt x="546186" y="318199"/>
                  <a:pt x="549887" y="327039"/>
                  <a:pt x="554488" y="335682"/>
                </a:cubicBezTo>
                <a:cubicBezTo>
                  <a:pt x="564294" y="354119"/>
                  <a:pt x="576220" y="371711"/>
                  <a:pt x="590045" y="388139"/>
                </a:cubicBezTo>
                <a:cubicBezTo>
                  <a:pt x="604738" y="405599"/>
                  <a:pt x="621968" y="422455"/>
                  <a:pt x="630412" y="442452"/>
                </a:cubicBezTo>
                <a:cubicBezTo>
                  <a:pt x="631631" y="445329"/>
                  <a:pt x="632663" y="448272"/>
                  <a:pt x="633476" y="451281"/>
                </a:cubicBezTo>
                <a:cubicBezTo>
                  <a:pt x="639680" y="474187"/>
                  <a:pt x="631642" y="499576"/>
                  <a:pt x="612776" y="516652"/>
                </a:cubicBezTo>
                <a:cubicBezTo>
                  <a:pt x="610613" y="518606"/>
                  <a:pt x="608241" y="520484"/>
                  <a:pt x="605693" y="522109"/>
                </a:cubicBezTo>
                <a:cubicBezTo>
                  <a:pt x="609065" y="523976"/>
                  <a:pt x="611931" y="525601"/>
                  <a:pt x="614204" y="526919"/>
                </a:cubicBezTo>
                <a:cubicBezTo>
                  <a:pt x="603673" y="545060"/>
                  <a:pt x="591572" y="562762"/>
                  <a:pt x="585411" y="571547"/>
                </a:cubicBezTo>
                <a:cubicBezTo>
                  <a:pt x="584610" y="571075"/>
                  <a:pt x="583797" y="570635"/>
                  <a:pt x="582995" y="570240"/>
                </a:cubicBezTo>
                <a:cubicBezTo>
                  <a:pt x="562669" y="560203"/>
                  <a:pt x="537961" y="568593"/>
                  <a:pt x="527925" y="588941"/>
                </a:cubicBezTo>
                <a:cubicBezTo>
                  <a:pt x="517888" y="609278"/>
                  <a:pt x="526255" y="633986"/>
                  <a:pt x="546582" y="644012"/>
                </a:cubicBezTo>
                <a:cubicBezTo>
                  <a:pt x="566930" y="654048"/>
                  <a:pt x="591638" y="645681"/>
                  <a:pt x="601674" y="625344"/>
                </a:cubicBezTo>
                <a:cubicBezTo>
                  <a:pt x="608252" y="612023"/>
                  <a:pt x="607187" y="596595"/>
                  <a:pt x="599017" y="584362"/>
                </a:cubicBezTo>
                <a:cubicBezTo>
                  <a:pt x="604013" y="577334"/>
                  <a:pt x="617575" y="557875"/>
                  <a:pt x="629698" y="537066"/>
                </a:cubicBezTo>
                <a:cubicBezTo>
                  <a:pt x="648377" y="550353"/>
                  <a:pt x="666024" y="566693"/>
                  <a:pt x="681628" y="588831"/>
                </a:cubicBezTo>
                <a:cubicBezTo>
                  <a:pt x="696025" y="609256"/>
                  <a:pt x="704206" y="632437"/>
                  <a:pt x="708774" y="656904"/>
                </a:cubicBezTo>
                <a:cubicBezTo>
                  <a:pt x="713694" y="683280"/>
                  <a:pt x="714396" y="711140"/>
                  <a:pt x="714144" y="738670"/>
                </a:cubicBezTo>
                <a:lnTo>
                  <a:pt x="714199" y="738670"/>
                </a:lnTo>
                <a:cubicBezTo>
                  <a:pt x="714177" y="739383"/>
                  <a:pt x="714155" y="740086"/>
                  <a:pt x="714133" y="740800"/>
                </a:cubicBezTo>
                <a:cubicBezTo>
                  <a:pt x="714111" y="742952"/>
                  <a:pt x="714078" y="745116"/>
                  <a:pt x="714045" y="747257"/>
                </a:cubicBezTo>
                <a:lnTo>
                  <a:pt x="714089" y="747257"/>
                </a:lnTo>
                <a:cubicBezTo>
                  <a:pt x="714221" y="753077"/>
                  <a:pt x="714374" y="759501"/>
                  <a:pt x="713650" y="765244"/>
                </a:cubicBezTo>
                <a:close/>
                <a:moveTo>
                  <a:pt x="243006" y="482302"/>
                </a:moveTo>
                <a:cubicBezTo>
                  <a:pt x="283285" y="568219"/>
                  <a:pt x="413764" y="578124"/>
                  <a:pt x="463674" y="496523"/>
                </a:cubicBezTo>
                <a:cubicBezTo>
                  <a:pt x="468736" y="488254"/>
                  <a:pt x="472513" y="480029"/>
                  <a:pt x="475325" y="472573"/>
                </a:cubicBezTo>
                <a:cubicBezTo>
                  <a:pt x="475555" y="471969"/>
                  <a:pt x="475918" y="471475"/>
                  <a:pt x="476401" y="471047"/>
                </a:cubicBezTo>
                <a:cubicBezTo>
                  <a:pt x="464168" y="457957"/>
                  <a:pt x="456075" y="442067"/>
                  <a:pt x="452758" y="425508"/>
                </a:cubicBezTo>
                <a:cubicBezTo>
                  <a:pt x="364283" y="515894"/>
                  <a:pt x="286723" y="446625"/>
                  <a:pt x="263256" y="420940"/>
                </a:cubicBezTo>
                <a:cubicBezTo>
                  <a:pt x="260313" y="441299"/>
                  <a:pt x="251692" y="459901"/>
                  <a:pt x="239086" y="475681"/>
                </a:cubicBezTo>
                <a:cubicBezTo>
                  <a:pt x="240777" y="477526"/>
                  <a:pt x="241908" y="479985"/>
                  <a:pt x="242995" y="482292"/>
                </a:cubicBezTo>
                <a:close/>
                <a:moveTo>
                  <a:pt x="479673" y="699368"/>
                </a:moveTo>
                <a:lnTo>
                  <a:pt x="479673" y="728830"/>
                </a:lnTo>
                <a:lnTo>
                  <a:pt x="591989" y="728830"/>
                </a:lnTo>
                <a:lnTo>
                  <a:pt x="591989" y="699368"/>
                </a:lnTo>
                <a:lnTo>
                  <a:pt x="479673" y="699368"/>
                </a:lnTo>
                <a:close/>
                <a:moveTo>
                  <a:pt x="232871" y="295051"/>
                </a:moveTo>
                <a:cubicBezTo>
                  <a:pt x="233277" y="297203"/>
                  <a:pt x="233716" y="299356"/>
                  <a:pt x="234166" y="301508"/>
                </a:cubicBezTo>
                <a:cubicBezTo>
                  <a:pt x="237845" y="318902"/>
                  <a:pt x="242962" y="336296"/>
                  <a:pt x="248684" y="353065"/>
                </a:cubicBezTo>
                <a:cubicBezTo>
                  <a:pt x="273501" y="412286"/>
                  <a:pt x="328517" y="472474"/>
                  <a:pt x="395821" y="441101"/>
                </a:cubicBezTo>
                <a:cubicBezTo>
                  <a:pt x="415455" y="431943"/>
                  <a:pt x="430807" y="416789"/>
                  <a:pt x="442864" y="399592"/>
                </a:cubicBezTo>
                <a:cubicBezTo>
                  <a:pt x="465156" y="366374"/>
                  <a:pt x="475995" y="329850"/>
                  <a:pt x="480618" y="296160"/>
                </a:cubicBezTo>
                <a:cubicBezTo>
                  <a:pt x="493136" y="289198"/>
                  <a:pt x="501504" y="276844"/>
                  <a:pt x="501504" y="262722"/>
                </a:cubicBezTo>
                <a:cubicBezTo>
                  <a:pt x="501504" y="249468"/>
                  <a:pt x="494146" y="237762"/>
                  <a:pt x="482891" y="230624"/>
                </a:cubicBezTo>
                <a:cubicBezTo>
                  <a:pt x="480925" y="198329"/>
                  <a:pt x="475259" y="176674"/>
                  <a:pt x="475259" y="176674"/>
                </a:cubicBezTo>
                <a:lnTo>
                  <a:pt x="475896" y="176432"/>
                </a:lnTo>
                <a:cubicBezTo>
                  <a:pt x="433508" y="171315"/>
                  <a:pt x="409437" y="159279"/>
                  <a:pt x="397182" y="150703"/>
                </a:cubicBezTo>
                <a:cubicBezTo>
                  <a:pt x="397182" y="150703"/>
                  <a:pt x="380623" y="205565"/>
                  <a:pt x="286788" y="213131"/>
                </a:cubicBezTo>
                <a:cubicBezTo>
                  <a:pt x="266561" y="215251"/>
                  <a:pt x="251923" y="214372"/>
                  <a:pt x="251923" y="214372"/>
                </a:cubicBezTo>
                <a:lnTo>
                  <a:pt x="252318" y="213757"/>
                </a:lnTo>
                <a:cubicBezTo>
                  <a:pt x="247245" y="213560"/>
                  <a:pt x="241996" y="213241"/>
                  <a:pt x="236582" y="212802"/>
                </a:cubicBezTo>
                <a:cubicBezTo>
                  <a:pt x="234046" y="218062"/>
                  <a:pt x="231915" y="224376"/>
                  <a:pt x="230499" y="231997"/>
                </a:cubicBezTo>
                <a:cubicBezTo>
                  <a:pt x="220407" y="239223"/>
                  <a:pt x="213928" y="250303"/>
                  <a:pt x="213928" y="262744"/>
                </a:cubicBezTo>
                <a:cubicBezTo>
                  <a:pt x="213928" y="276130"/>
                  <a:pt x="221428" y="287946"/>
                  <a:pt x="232871" y="295062"/>
                </a:cubicBezTo>
                <a:close/>
              </a:path>
            </a:pathLst>
          </a:custGeom>
          <a:solidFill>
            <a:schemeClr val="tx1"/>
          </a:solidFill>
          <a:ln w="1084" cap="flat">
            <a:noFill/>
            <a:prstDash val="solid"/>
            <a:miter/>
          </a:ln>
        </p:spPr>
        <p:txBody>
          <a:bodyPr rtlCol="0" anchor="ctr"/>
          <a:lstStyle/>
          <a:p>
            <a:endParaRPr lang="fr-CA"/>
          </a:p>
        </p:txBody>
      </p:sp>
    </p:spTree>
    <p:extLst>
      <p:ext uri="{BB962C8B-B14F-4D97-AF65-F5344CB8AC3E}">
        <p14:creationId xmlns:p14="http://schemas.microsoft.com/office/powerpoint/2010/main" val="831327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5C45F-F00D-8947-833C-4C1E6DB020F0}"/>
            </a:ext>
          </a:extLst>
        </p:cNvPr>
        <p:cNvGrpSpPr/>
        <p:nvPr/>
      </p:nvGrpSpPr>
      <p:grpSpPr>
        <a:xfrm>
          <a:off x="0" y="0"/>
          <a:ext cx="0" cy="0"/>
          <a:chOff x="0" y="0"/>
          <a:chExt cx="0" cy="0"/>
        </a:xfrm>
      </p:grpSpPr>
      <p:sp>
        <p:nvSpPr>
          <p:cNvPr id="20" name="Title 1">
            <a:extLst>
              <a:ext uri="{FF2B5EF4-FFF2-40B4-BE49-F238E27FC236}">
                <a16:creationId xmlns:a16="http://schemas.microsoft.com/office/drawing/2014/main" id="{949C0254-A9F8-5D02-4F9A-A87679A06696}"/>
              </a:ext>
            </a:extLst>
          </p:cNvPr>
          <p:cNvSpPr>
            <a:spLocks noGrp="1"/>
          </p:cNvSpPr>
          <p:nvPr>
            <p:ph type="title"/>
          </p:nvPr>
        </p:nvSpPr>
        <p:spPr>
          <a:xfrm>
            <a:off x="360000" y="360000"/>
            <a:ext cx="9963119" cy="895630"/>
          </a:xfrm>
        </p:spPr>
        <p:txBody>
          <a:bodyPr wrap="square" lIns="0" tIns="45720" rIns="91440" bIns="45720" anchor="t" anchorCtr="0">
            <a:spAutoFit/>
          </a:bodyPr>
          <a:lstStyle/>
          <a:p>
            <a:r>
              <a:rPr lang="en-CA" sz="2900" noProof="0">
                <a:latin typeface="+mj-lt"/>
                <a:ea typeface="Open Sans Semibold"/>
                <a:cs typeface="Open Sans Semibold"/>
              </a:rPr>
              <a:t>Early Clues and Red Flags for Physiatrists / Rehabilitation Physicians </a:t>
            </a:r>
            <a:r>
              <a:rPr lang="en-CA" sz="2900">
                <a:latin typeface="+mj-lt"/>
                <a:ea typeface="Open Sans Semibold"/>
                <a:cs typeface="Open Sans Semibold"/>
              </a:rPr>
              <a:t>&amp;</a:t>
            </a:r>
            <a:r>
              <a:rPr lang="en-CA" sz="2900" noProof="0">
                <a:latin typeface="+mj-lt"/>
                <a:ea typeface="Open Sans Semibold"/>
                <a:cs typeface="Open Sans Semibold"/>
              </a:rPr>
              <a:t> Physiotherapists </a:t>
            </a:r>
          </a:p>
        </p:txBody>
      </p:sp>
      <p:sp>
        <p:nvSpPr>
          <p:cNvPr id="26" name="Oval 25">
            <a:extLst>
              <a:ext uri="{FF2B5EF4-FFF2-40B4-BE49-F238E27FC236}">
                <a16:creationId xmlns:a16="http://schemas.microsoft.com/office/drawing/2014/main" id="{BBD4C3FE-88C8-D07A-A8AC-C5B37DFB7B15}"/>
              </a:ext>
            </a:extLst>
          </p:cNvPr>
          <p:cNvSpPr/>
          <p:nvPr/>
        </p:nvSpPr>
        <p:spPr>
          <a:xfrm>
            <a:off x="1387722" y="2254054"/>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37" name="Oval 36">
            <a:extLst>
              <a:ext uri="{FF2B5EF4-FFF2-40B4-BE49-F238E27FC236}">
                <a16:creationId xmlns:a16="http://schemas.microsoft.com/office/drawing/2014/main" id="{C22435E0-1FE1-F174-436A-A81FFAE033F6}"/>
              </a:ext>
            </a:extLst>
          </p:cNvPr>
          <p:cNvSpPr/>
          <p:nvPr/>
        </p:nvSpPr>
        <p:spPr>
          <a:xfrm>
            <a:off x="1387722" y="3896286"/>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38" name="Oval 37">
            <a:extLst>
              <a:ext uri="{FF2B5EF4-FFF2-40B4-BE49-F238E27FC236}">
                <a16:creationId xmlns:a16="http://schemas.microsoft.com/office/drawing/2014/main" id="{A29FA6DD-8B56-D64A-3AA3-77691FDDD62B}"/>
              </a:ext>
            </a:extLst>
          </p:cNvPr>
          <p:cNvSpPr/>
          <p:nvPr/>
        </p:nvSpPr>
        <p:spPr>
          <a:xfrm>
            <a:off x="1519481" y="2385813"/>
            <a:ext cx="1044000" cy="1044000"/>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39" name="Oval 38">
            <a:extLst>
              <a:ext uri="{FF2B5EF4-FFF2-40B4-BE49-F238E27FC236}">
                <a16:creationId xmlns:a16="http://schemas.microsoft.com/office/drawing/2014/main" id="{E494641B-C445-BF99-7F54-9FF750AA78ED}"/>
              </a:ext>
            </a:extLst>
          </p:cNvPr>
          <p:cNvSpPr/>
          <p:nvPr/>
        </p:nvSpPr>
        <p:spPr>
          <a:xfrm>
            <a:off x="1531111" y="4033763"/>
            <a:ext cx="1007656" cy="1024423"/>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1" name="Content Placeholder 2">
            <a:extLst>
              <a:ext uri="{FF2B5EF4-FFF2-40B4-BE49-F238E27FC236}">
                <a16:creationId xmlns:a16="http://schemas.microsoft.com/office/drawing/2014/main" id="{9C0A53AA-A0B2-F315-3CFB-CD2A34BEA301}"/>
              </a:ext>
            </a:extLst>
          </p:cNvPr>
          <p:cNvSpPr>
            <a:spLocks noGrp="1"/>
          </p:cNvSpPr>
          <p:nvPr>
            <p:ph idx="1"/>
          </p:nvPr>
        </p:nvSpPr>
        <p:spPr>
          <a:xfrm>
            <a:off x="4213512" y="1402070"/>
            <a:ext cx="4076669" cy="970859"/>
          </a:xfrm>
        </p:spPr>
        <p:txBody>
          <a:bodyPr/>
          <a:lstStyle/>
          <a:p>
            <a:pPr marL="0" indent="0">
              <a:lnSpc>
                <a:spcPct val="100000"/>
              </a:lnSpc>
              <a:buNone/>
            </a:pPr>
            <a:r>
              <a:rPr lang="en-CA" sz="1600" noProof="0"/>
              <a:t>Progressive, asymmetric weakness:</a:t>
            </a:r>
          </a:p>
          <a:p>
            <a:pPr>
              <a:lnSpc>
                <a:spcPct val="100000"/>
              </a:lnSpc>
              <a:buClr>
                <a:srgbClr val="57CFAC"/>
              </a:buClr>
              <a:buFont typeface="Wingdings" panose="05000000000000000000" pitchFamily="2" charset="2"/>
              <a:buChar char="§"/>
            </a:pPr>
            <a:r>
              <a:rPr lang="en-CA" sz="1400" noProof="0"/>
              <a:t>Often starts in a limb or with bulbar symptoms (dysarthria, dysphagia, tongue fasciculations</a:t>
            </a:r>
            <a:r>
              <a:rPr lang="en-CA" sz="1600" noProof="0"/>
              <a:t>)</a:t>
            </a:r>
          </a:p>
        </p:txBody>
      </p:sp>
      <p:grpSp>
        <p:nvGrpSpPr>
          <p:cNvPr id="46" name="Group 45">
            <a:extLst>
              <a:ext uri="{FF2B5EF4-FFF2-40B4-BE49-F238E27FC236}">
                <a16:creationId xmlns:a16="http://schemas.microsoft.com/office/drawing/2014/main" id="{82768B20-3D32-8D5D-255F-7BC82463165F}"/>
              </a:ext>
            </a:extLst>
          </p:cNvPr>
          <p:cNvGrpSpPr/>
          <p:nvPr/>
        </p:nvGrpSpPr>
        <p:grpSpPr>
          <a:xfrm>
            <a:off x="3548650" y="1429503"/>
            <a:ext cx="511175" cy="511175"/>
            <a:chOff x="8296275" y="385763"/>
            <a:chExt cx="1247775" cy="1247775"/>
          </a:xfrm>
        </p:grpSpPr>
        <p:sp>
          <p:nvSpPr>
            <p:cNvPr id="47" name="Oval 46">
              <a:extLst>
                <a:ext uri="{FF2B5EF4-FFF2-40B4-BE49-F238E27FC236}">
                  <a16:creationId xmlns:a16="http://schemas.microsoft.com/office/drawing/2014/main" id="{C3274D81-A1A4-D432-C097-173A905FC60A}"/>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8" name="Graphic 47" descr="Flag with solid fill">
              <a:extLst>
                <a:ext uri="{FF2B5EF4-FFF2-40B4-BE49-F238E27FC236}">
                  <a16:creationId xmlns:a16="http://schemas.microsoft.com/office/drawing/2014/main" id="{26958FE9-4C3F-03F8-719F-02263EE87E1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grpSp>
        <p:nvGrpSpPr>
          <p:cNvPr id="49" name="Group 48">
            <a:extLst>
              <a:ext uri="{FF2B5EF4-FFF2-40B4-BE49-F238E27FC236}">
                <a16:creationId xmlns:a16="http://schemas.microsoft.com/office/drawing/2014/main" id="{48C72704-5F93-3BEA-6831-BC56525757A4}"/>
              </a:ext>
            </a:extLst>
          </p:cNvPr>
          <p:cNvGrpSpPr/>
          <p:nvPr/>
        </p:nvGrpSpPr>
        <p:grpSpPr>
          <a:xfrm>
            <a:off x="3548650" y="2790941"/>
            <a:ext cx="511175" cy="511175"/>
            <a:chOff x="8296275" y="385763"/>
            <a:chExt cx="1247775" cy="1247775"/>
          </a:xfrm>
        </p:grpSpPr>
        <p:sp>
          <p:nvSpPr>
            <p:cNvPr id="50" name="Oval 49">
              <a:extLst>
                <a:ext uri="{FF2B5EF4-FFF2-40B4-BE49-F238E27FC236}">
                  <a16:creationId xmlns:a16="http://schemas.microsoft.com/office/drawing/2014/main" id="{8E9E3646-0D01-27E3-CBF7-C18B46FD73D7}"/>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1" name="Graphic 50" descr="Flag with solid fill">
              <a:extLst>
                <a:ext uri="{FF2B5EF4-FFF2-40B4-BE49-F238E27FC236}">
                  <a16:creationId xmlns:a16="http://schemas.microsoft.com/office/drawing/2014/main" id="{93070625-FB82-B9AD-73B1-619435F9F4F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grpSp>
        <p:nvGrpSpPr>
          <p:cNvPr id="52" name="Group 51">
            <a:extLst>
              <a:ext uri="{FF2B5EF4-FFF2-40B4-BE49-F238E27FC236}">
                <a16:creationId xmlns:a16="http://schemas.microsoft.com/office/drawing/2014/main" id="{023BAD14-1C15-BA15-E082-640958E21629}"/>
              </a:ext>
            </a:extLst>
          </p:cNvPr>
          <p:cNvGrpSpPr/>
          <p:nvPr/>
        </p:nvGrpSpPr>
        <p:grpSpPr>
          <a:xfrm>
            <a:off x="3548650" y="3682010"/>
            <a:ext cx="511175" cy="511175"/>
            <a:chOff x="8296275" y="385763"/>
            <a:chExt cx="1247775" cy="1247775"/>
          </a:xfrm>
        </p:grpSpPr>
        <p:sp>
          <p:nvSpPr>
            <p:cNvPr id="53" name="Oval 52">
              <a:extLst>
                <a:ext uri="{FF2B5EF4-FFF2-40B4-BE49-F238E27FC236}">
                  <a16:creationId xmlns:a16="http://schemas.microsoft.com/office/drawing/2014/main" id="{27EFB922-0657-4A2F-3D03-C4C7B4DF4F25}"/>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4" name="Graphic 53" descr="Flag with solid fill">
              <a:extLst>
                <a:ext uri="{FF2B5EF4-FFF2-40B4-BE49-F238E27FC236}">
                  <a16:creationId xmlns:a16="http://schemas.microsoft.com/office/drawing/2014/main" id="{532F9671-7F6A-8046-09E6-BBACD997A4E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sp>
        <p:nvSpPr>
          <p:cNvPr id="55" name="Content Placeholder 2">
            <a:extLst>
              <a:ext uri="{FF2B5EF4-FFF2-40B4-BE49-F238E27FC236}">
                <a16:creationId xmlns:a16="http://schemas.microsoft.com/office/drawing/2014/main" id="{C798C50F-5EAA-AAA3-F250-FA6C4A81791E}"/>
              </a:ext>
            </a:extLst>
          </p:cNvPr>
          <p:cNvSpPr txBox="1">
            <a:spLocks/>
          </p:cNvSpPr>
          <p:nvPr/>
        </p:nvSpPr>
        <p:spPr>
          <a:xfrm>
            <a:off x="4213514" y="4673002"/>
            <a:ext cx="3531098" cy="530126"/>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Unexplained, unintentional weight loss </a:t>
            </a:r>
          </a:p>
        </p:txBody>
      </p:sp>
      <p:sp>
        <p:nvSpPr>
          <p:cNvPr id="56" name="Content Placeholder 2">
            <a:extLst>
              <a:ext uri="{FF2B5EF4-FFF2-40B4-BE49-F238E27FC236}">
                <a16:creationId xmlns:a16="http://schemas.microsoft.com/office/drawing/2014/main" id="{74EE552F-1760-93C7-A045-EDC01E70F224}"/>
              </a:ext>
            </a:extLst>
          </p:cNvPr>
          <p:cNvSpPr txBox="1">
            <a:spLocks/>
          </p:cNvSpPr>
          <p:nvPr/>
        </p:nvSpPr>
        <p:spPr>
          <a:xfrm>
            <a:off x="4213512" y="2782884"/>
            <a:ext cx="3779147" cy="465597"/>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Absence of pain and sensory symptoms </a:t>
            </a:r>
          </a:p>
        </p:txBody>
      </p:sp>
      <p:sp>
        <p:nvSpPr>
          <p:cNvPr id="57" name="Content Placeholder 2">
            <a:extLst>
              <a:ext uri="{FF2B5EF4-FFF2-40B4-BE49-F238E27FC236}">
                <a16:creationId xmlns:a16="http://schemas.microsoft.com/office/drawing/2014/main" id="{189D1A00-76D1-1ADD-0174-10D9C3B3E734}"/>
              </a:ext>
            </a:extLst>
          </p:cNvPr>
          <p:cNvSpPr txBox="1">
            <a:spLocks/>
          </p:cNvSpPr>
          <p:nvPr/>
        </p:nvSpPr>
        <p:spPr>
          <a:xfrm>
            <a:off x="4213513" y="3657003"/>
            <a:ext cx="390131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Disproportionate muscle atrophy that does not follow a typical peripheral nerve or root distribution</a:t>
            </a:r>
          </a:p>
        </p:txBody>
      </p:sp>
      <p:grpSp>
        <p:nvGrpSpPr>
          <p:cNvPr id="58" name="Group 57">
            <a:extLst>
              <a:ext uri="{FF2B5EF4-FFF2-40B4-BE49-F238E27FC236}">
                <a16:creationId xmlns:a16="http://schemas.microsoft.com/office/drawing/2014/main" id="{8C090ED4-41C3-28CA-5CB5-E65E5460122F}"/>
              </a:ext>
            </a:extLst>
          </p:cNvPr>
          <p:cNvGrpSpPr/>
          <p:nvPr/>
        </p:nvGrpSpPr>
        <p:grpSpPr>
          <a:xfrm>
            <a:off x="3548650" y="4698756"/>
            <a:ext cx="511175" cy="511175"/>
            <a:chOff x="8296275" y="385763"/>
            <a:chExt cx="1247775" cy="1247775"/>
          </a:xfrm>
        </p:grpSpPr>
        <p:sp>
          <p:nvSpPr>
            <p:cNvPr id="59" name="Oval 58">
              <a:extLst>
                <a:ext uri="{FF2B5EF4-FFF2-40B4-BE49-F238E27FC236}">
                  <a16:creationId xmlns:a16="http://schemas.microsoft.com/office/drawing/2014/main" id="{5A3CF042-C683-4D66-EA85-B93D98CA33A5}"/>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60" name="Graphic 59" descr="Flag with solid fill">
              <a:extLst>
                <a:ext uri="{FF2B5EF4-FFF2-40B4-BE49-F238E27FC236}">
                  <a16:creationId xmlns:a16="http://schemas.microsoft.com/office/drawing/2014/main" id="{60152A0E-1135-A83A-D753-EB7FEAEEFBD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sp>
        <p:nvSpPr>
          <p:cNvPr id="61" name="Content Placeholder 2">
            <a:extLst>
              <a:ext uri="{FF2B5EF4-FFF2-40B4-BE49-F238E27FC236}">
                <a16:creationId xmlns:a16="http://schemas.microsoft.com/office/drawing/2014/main" id="{0775C8E8-B7E5-6DA7-5BB9-4222F9241F67}"/>
              </a:ext>
            </a:extLst>
          </p:cNvPr>
          <p:cNvSpPr txBox="1">
            <a:spLocks/>
          </p:cNvSpPr>
          <p:nvPr/>
        </p:nvSpPr>
        <p:spPr>
          <a:xfrm>
            <a:off x="4213513" y="5516103"/>
            <a:ext cx="3966484" cy="1004809"/>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Failure to improve / worsening function despite standard rehabilitation interventions</a:t>
            </a:r>
          </a:p>
        </p:txBody>
      </p:sp>
      <p:grpSp>
        <p:nvGrpSpPr>
          <p:cNvPr id="62" name="Group 61">
            <a:extLst>
              <a:ext uri="{FF2B5EF4-FFF2-40B4-BE49-F238E27FC236}">
                <a16:creationId xmlns:a16="http://schemas.microsoft.com/office/drawing/2014/main" id="{18546B58-26A9-7E37-B7D0-5F13722E09A5}"/>
              </a:ext>
            </a:extLst>
          </p:cNvPr>
          <p:cNvGrpSpPr/>
          <p:nvPr/>
        </p:nvGrpSpPr>
        <p:grpSpPr>
          <a:xfrm>
            <a:off x="3548650" y="5519632"/>
            <a:ext cx="511175" cy="511175"/>
            <a:chOff x="8296275" y="385763"/>
            <a:chExt cx="1247775" cy="1247775"/>
          </a:xfrm>
        </p:grpSpPr>
        <p:sp>
          <p:nvSpPr>
            <p:cNvPr id="63" name="Oval 62">
              <a:extLst>
                <a:ext uri="{FF2B5EF4-FFF2-40B4-BE49-F238E27FC236}">
                  <a16:creationId xmlns:a16="http://schemas.microsoft.com/office/drawing/2014/main" id="{DCFC201D-1791-8D31-D39E-EE6B3599FAE8}"/>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64" name="Graphic 63" descr="Flag with solid fill">
              <a:extLst>
                <a:ext uri="{FF2B5EF4-FFF2-40B4-BE49-F238E27FC236}">
                  <a16:creationId xmlns:a16="http://schemas.microsoft.com/office/drawing/2014/main" id="{1BACF491-9A23-22FE-DB1E-FC6CE2CE7F4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sp>
        <p:nvSpPr>
          <p:cNvPr id="65" name="Rectangle: Rounded Corners 64">
            <a:extLst>
              <a:ext uri="{FF2B5EF4-FFF2-40B4-BE49-F238E27FC236}">
                <a16:creationId xmlns:a16="http://schemas.microsoft.com/office/drawing/2014/main" id="{B8552066-FDC2-52A3-5EC6-0651768B7DC0}"/>
              </a:ext>
            </a:extLst>
          </p:cNvPr>
          <p:cNvSpPr/>
          <p:nvPr/>
        </p:nvSpPr>
        <p:spPr>
          <a:xfrm>
            <a:off x="8331202" y="1534582"/>
            <a:ext cx="3479798" cy="4563765"/>
          </a:xfrm>
          <a:prstGeom prst="roundRect">
            <a:avLst>
              <a:gd name="adj" fmla="val 949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grpSp>
        <p:nvGrpSpPr>
          <p:cNvPr id="66" name="Group 65">
            <a:extLst>
              <a:ext uri="{FF2B5EF4-FFF2-40B4-BE49-F238E27FC236}">
                <a16:creationId xmlns:a16="http://schemas.microsoft.com/office/drawing/2014/main" id="{381F6E82-52DC-4405-825F-624138E9342D}"/>
              </a:ext>
            </a:extLst>
          </p:cNvPr>
          <p:cNvGrpSpPr/>
          <p:nvPr/>
        </p:nvGrpSpPr>
        <p:grpSpPr>
          <a:xfrm>
            <a:off x="9410260" y="1879873"/>
            <a:ext cx="1307519" cy="1307519"/>
            <a:chOff x="9410260" y="1231815"/>
            <a:chExt cx="1307519" cy="1307519"/>
          </a:xfrm>
        </p:grpSpPr>
        <p:sp>
          <p:nvSpPr>
            <p:cNvPr id="67" name="Oval 66">
              <a:extLst>
                <a:ext uri="{FF2B5EF4-FFF2-40B4-BE49-F238E27FC236}">
                  <a16:creationId xmlns:a16="http://schemas.microsoft.com/office/drawing/2014/main" id="{B0EE135F-3067-5D5A-7516-FFE633D0767C}"/>
                </a:ext>
              </a:extLst>
            </p:cNvPr>
            <p:cNvSpPr/>
            <p:nvPr/>
          </p:nvSpPr>
          <p:spPr>
            <a:xfrm>
              <a:off x="9410260" y="1231815"/>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68" name="Graphic 67" descr="Magnifying glass with solid fill">
              <a:extLst>
                <a:ext uri="{FF2B5EF4-FFF2-40B4-BE49-F238E27FC236}">
                  <a16:creationId xmlns:a16="http://schemas.microsoft.com/office/drawing/2014/main" id="{438CECA9-5781-7F6B-C0C6-AF48C98D8C2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658956" y="1463023"/>
              <a:ext cx="810126" cy="768921"/>
            </a:xfrm>
            <a:prstGeom prst="rect">
              <a:avLst/>
            </a:prstGeom>
          </p:spPr>
        </p:pic>
      </p:grpSp>
      <p:sp>
        <p:nvSpPr>
          <p:cNvPr id="69" name="TextBox 68">
            <a:extLst>
              <a:ext uri="{FF2B5EF4-FFF2-40B4-BE49-F238E27FC236}">
                <a16:creationId xmlns:a16="http://schemas.microsoft.com/office/drawing/2014/main" id="{D9C985CB-B0BC-703D-6055-20DA100604D8}"/>
              </a:ext>
            </a:extLst>
          </p:cNvPr>
          <p:cNvSpPr txBox="1"/>
          <p:nvPr/>
        </p:nvSpPr>
        <p:spPr>
          <a:xfrm>
            <a:off x="8451039" y="3302084"/>
            <a:ext cx="3244754" cy="400110"/>
          </a:xfrm>
          <a:prstGeom prst="rect">
            <a:avLst/>
          </a:prstGeom>
          <a:noFill/>
        </p:spPr>
        <p:txBody>
          <a:bodyPr wrap="square" lIns="91440" tIns="45720" rIns="91440" bIns="45720" anchor="t">
            <a:spAutoFit/>
          </a:bodyPr>
          <a:lstStyle/>
          <a:p>
            <a:pPr algn="ctr"/>
            <a:r>
              <a:rPr lang="en-CA" sz="2000" b="1" noProof="0"/>
              <a:t>Functional Clues</a:t>
            </a:r>
          </a:p>
        </p:txBody>
      </p:sp>
      <p:sp>
        <p:nvSpPr>
          <p:cNvPr id="70" name="Content Placeholder 3">
            <a:extLst>
              <a:ext uri="{FF2B5EF4-FFF2-40B4-BE49-F238E27FC236}">
                <a16:creationId xmlns:a16="http://schemas.microsoft.com/office/drawing/2014/main" id="{DDEAF7A6-57C9-555C-EB4B-6E8751280E46}"/>
              </a:ext>
            </a:extLst>
          </p:cNvPr>
          <p:cNvSpPr txBox="1">
            <a:spLocks/>
          </p:cNvSpPr>
          <p:nvPr/>
        </p:nvSpPr>
        <p:spPr>
          <a:xfrm>
            <a:off x="8515195" y="3845469"/>
            <a:ext cx="3079432" cy="1809933"/>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CA" sz="1600" noProof="0"/>
              <a:t>Frequent </a:t>
            </a:r>
            <a:r>
              <a:rPr lang="en-CA" sz="1600" b="1" noProof="0"/>
              <a:t>tripping</a:t>
            </a:r>
            <a:r>
              <a:rPr lang="en-CA" sz="1600" noProof="0"/>
              <a:t> or </a:t>
            </a:r>
            <a:r>
              <a:rPr lang="en-CA" sz="1600" b="1" noProof="0"/>
              <a:t>stumbling</a:t>
            </a:r>
          </a:p>
          <a:p>
            <a:pPr>
              <a:buFont typeface="Wingdings" panose="05000000000000000000" pitchFamily="2" charset="2"/>
              <a:buChar char="§"/>
            </a:pPr>
            <a:r>
              <a:rPr lang="en-CA" sz="1600" b="1" noProof="0"/>
              <a:t>Difficulty on stairs, getting out of chair</a:t>
            </a:r>
            <a:r>
              <a:rPr lang="en-CA" sz="1600" noProof="0"/>
              <a:t>, standing on toes, etc. </a:t>
            </a:r>
          </a:p>
          <a:p>
            <a:pPr>
              <a:buFont typeface="Wingdings" panose="05000000000000000000" pitchFamily="2" charset="2"/>
              <a:buChar char="§"/>
            </a:pPr>
            <a:r>
              <a:rPr lang="en-CA" sz="1600" noProof="0"/>
              <a:t>Foot drags when walking, cannot walk as long/far </a:t>
            </a:r>
          </a:p>
        </p:txBody>
      </p:sp>
    </p:spTree>
    <p:extLst>
      <p:ext uri="{BB962C8B-B14F-4D97-AF65-F5344CB8AC3E}">
        <p14:creationId xmlns:p14="http://schemas.microsoft.com/office/powerpoint/2010/main" val="3371523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DF59D-39C7-547A-0156-4EF977D4FFF2}"/>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C63B4DC-623E-A9BA-DD30-9870A7F1819D}"/>
              </a:ext>
            </a:extLst>
          </p:cNvPr>
          <p:cNvSpPr>
            <a:spLocks noGrp="1"/>
          </p:cNvSpPr>
          <p:nvPr>
            <p:ph type="title"/>
          </p:nvPr>
        </p:nvSpPr>
        <p:spPr>
          <a:xfrm>
            <a:off x="360000" y="360000"/>
            <a:ext cx="8966333" cy="895630"/>
          </a:xfrm>
        </p:spPr>
        <p:txBody>
          <a:bodyPr>
            <a:spAutoFit/>
          </a:bodyPr>
          <a:lstStyle/>
          <a:p>
            <a:r>
              <a:rPr lang="en-CA" sz="2900" noProof="0">
                <a:latin typeface="+mj-lt"/>
              </a:rPr>
              <a:t>Early Clues and Red Flags for Occupational Therapists</a:t>
            </a:r>
          </a:p>
        </p:txBody>
      </p:sp>
      <p:sp>
        <p:nvSpPr>
          <p:cNvPr id="11" name="Content Placeholder 2">
            <a:extLst>
              <a:ext uri="{FF2B5EF4-FFF2-40B4-BE49-F238E27FC236}">
                <a16:creationId xmlns:a16="http://schemas.microsoft.com/office/drawing/2014/main" id="{C941FC3B-968B-4474-934C-6B5567C72639}"/>
              </a:ext>
            </a:extLst>
          </p:cNvPr>
          <p:cNvSpPr>
            <a:spLocks noGrp="1"/>
          </p:cNvSpPr>
          <p:nvPr>
            <p:ph idx="1"/>
          </p:nvPr>
        </p:nvSpPr>
        <p:spPr>
          <a:xfrm>
            <a:off x="4484569" y="1895749"/>
            <a:ext cx="6567755" cy="561535"/>
          </a:xfrm>
        </p:spPr>
        <p:txBody>
          <a:bodyPr/>
          <a:lstStyle/>
          <a:p>
            <a:pPr marL="0" indent="0">
              <a:lnSpc>
                <a:spcPct val="100000"/>
              </a:lnSpc>
              <a:buNone/>
            </a:pPr>
            <a:r>
              <a:rPr lang="en-CA" sz="2000" noProof="0"/>
              <a:t>Hand weakness</a:t>
            </a:r>
          </a:p>
        </p:txBody>
      </p:sp>
      <p:grpSp>
        <p:nvGrpSpPr>
          <p:cNvPr id="13" name="Group 12">
            <a:extLst>
              <a:ext uri="{FF2B5EF4-FFF2-40B4-BE49-F238E27FC236}">
                <a16:creationId xmlns:a16="http://schemas.microsoft.com/office/drawing/2014/main" id="{1AECADB5-1A0D-4800-8A6A-82060BDD91F5}"/>
              </a:ext>
            </a:extLst>
          </p:cNvPr>
          <p:cNvGrpSpPr/>
          <p:nvPr/>
        </p:nvGrpSpPr>
        <p:grpSpPr>
          <a:xfrm>
            <a:off x="3819706" y="1826823"/>
            <a:ext cx="511175" cy="511175"/>
            <a:chOff x="8296275" y="385763"/>
            <a:chExt cx="1247775" cy="1247775"/>
          </a:xfrm>
        </p:grpSpPr>
        <p:sp>
          <p:nvSpPr>
            <p:cNvPr id="14" name="Oval 13">
              <a:extLst>
                <a:ext uri="{FF2B5EF4-FFF2-40B4-BE49-F238E27FC236}">
                  <a16:creationId xmlns:a16="http://schemas.microsoft.com/office/drawing/2014/main" id="{F601E48B-565F-61AE-40B1-1D3661C85F29}"/>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6" name="Graphic 15" descr="Flag with solid fill">
              <a:extLst>
                <a:ext uri="{FF2B5EF4-FFF2-40B4-BE49-F238E27FC236}">
                  <a16:creationId xmlns:a16="http://schemas.microsoft.com/office/drawing/2014/main" id="{5F82CDFD-7B56-F58C-6491-FF1D70315F2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17" name="Group 16">
            <a:extLst>
              <a:ext uri="{FF2B5EF4-FFF2-40B4-BE49-F238E27FC236}">
                <a16:creationId xmlns:a16="http://schemas.microsoft.com/office/drawing/2014/main" id="{615DBFA6-DBCF-C045-0DB4-A96A70C9E378}"/>
              </a:ext>
            </a:extLst>
          </p:cNvPr>
          <p:cNvGrpSpPr/>
          <p:nvPr/>
        </p:nvGrpSpPr>
        <p:grpSpPr>
          <a:xfrm>
            <a:off x="3819706" y="2530707"/>
            <a:ext cx="511175" cy="511175"/>
            <a:chOff x="8296275" y="385763"/>
            <a:chExt cx="1247775" cy="1247775"/>
          </a:xfrm>
        </p:grpSpPr>
        <p:sp>
          <p:nvSpPr>
            <p:cNvPr id="18" name="Oval 17">
              <a:extLst>
                <a:ext uri="{FF2B5EF4-FFF2-40B4-BE49-F238E27FC236}">
                  <a16:creationId xmlns:a16="http://schemas.microsoft.com/office/drawing/2014/main" id="{7726A056-1FD8-0B4F-3D73-AF8459D035CC}"/>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0" name="Graphic 19" descr="Flag with solid fill">
              <a:extLst>
                <a:ext uri="{FF2B5EF4-FFF2-40B4-BE49-F238E27FC236}">
                  <a16:creationId xmlns:a16="http://schemas.microsoft.com/office/drawing/2014/main" id="{A6B62494-8FB7-378B-DBF1-BAFE903C15B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22" name="Group 21">
            <a:extLst>
              <a:ext uri="{FF2B5EF4-FFF2-40B4-BE49-F238E27FC236}">
                <a16:creationId xmlns:a16="http://schemas.microsoft.com/office/drawing/2014/main" id="{44BB83CE-2E34-BAB3-A489-A466DB0B7684}"/>
              </a:ext>
            </a:extLst>
          </p:cNvPr>
          <p:cNvGrpSpPr/>
          <p:nvPr/>
        </p:nvGrpSpPr>
        <p:grpSpPr>
          <a:xfrm>
            <a:off x="3819706" y="3334555"/>
            <a:ext cx="511175" cy="511175"/>
            <a:chOff x="8296275" y="385763"/>
            <a:chExt cx="1247775" cy="1247775"/>
          </a:xfrm>
        </p:grpSpPr>
        <p:sp>
          <p:nvSpPr>
            <p:cNvPr id="24" name="Oval 23">
              <a:extLst>
                <a:ext uri="{FF2B5EF4-FFF2-40B4-BE49-F238E27FC236}">
                  <a16:creationId xmlns:a16="http://schemas.microsoft.com/office/drawing/2014/main" id="{34849918-176E-95D9-8DB1-E06B70F5747C}"/>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6" name="Graphic 25" descr="Flag with solid fill">
              <a:extLst>
                <a:ext uri="{FF2B5EF4-FFF2-40B4-BE49-F238E27FC236}">
                  <a16:creationId xmlns:a16="http://schemas.microsoft.com/office/drawing/2014/main" id="{AD37D0F6-C78B-F5B3-A037-17E7ED73C48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27" name="Group 26">
            <a:extLst>
              <a:ext uri="{FF2B5EF4-FFF2-40B4-BE49-F238E27FC236}">
                <a16:creationId xmlns:a16="http://schemas.microsoft.com/office/drawing/2014/main" id="{6FC15D7C-2B25-528D-B186-4E6F1896B76E}"/>
              </a:ext>
            </a:extLst>
          </p:cNvPr>
          <p:cNvGrpSpPr/>
          <p:nvPr/>
        </p:nvGrpSpPr>
        <p:grpSpPr>
          <a:xfrm>
            <a:off x="3819706" y="4157835"/>
            <a:ext cx="511175" cy="511175"/>
            <a:chOff x="8296275" y="385763"/>
            <a:chExt cx="1247775" cy="1247775"/>
          </a:xfrm>
        </p:grpSpPr>
        <p:sp>
          <p:nvSpPr>
            <p:cNvPr id="43" name="Oval 42">
              <a:extLst>
                <a:ext uri="{FF2B5EF4-FFF2-40B4-BE49-F238E27FC236}">
                  <a16:creationId xmlns:a16="http://schemas.microsoft.com/office/drawing/2014/main" id="{CA29D778-5581-241E-67E2-88AE36DE3E4A}"/>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5" name="Graphic 44" descr="Flag with solid fill">
              <a:extLst>
                <a:ext uri="{FF2B5EF4-FFF2-40B4-BE49-F238E27FC236}">
                  <a16:creationId xmlns:a16="http://schemas.microsoft.com/office/drawing/2014/main" id="{E798A70A-EC66-8A5C-075F-98B6EC2871D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sp>
        <p:nvSpPr>
          <p:cNvPr id="46" name="Content Placeholder 2">
            <a:extLst>
              <a:ext uri="{FF2B5EF4-FFF2-40B4-BE49-F238E27FC236}">
                <a16:creationId xmlns:a16="http://schemas.microsoft.com/office/drawing/2014/main" id="{15C153D8-76D8-8E7B-A686-A5278D3B89E1}"/>
              </a:ext>
            </a:extLst>
          </p:cNvPr>
          <p:cNvSpPr txBox="1">
            <a:spLocks/>
          </p:cNvSpPr>
          <p:nvPr/>
        </p:nvSpPr>
        <p:spPr>
          <a:xfrm>
            <a:off x="4484569" y="2480269"/>
            <a:ext cx="6734880"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Limited range of motion and/or difficulty lifting, reaching, or carrying</a:t>
            </a:r>
          </a:p>
        </p:txBody>
      </p:sp>
      <p:sp>
        <p:nvSpPr>
          <p:cNvPr id="47" name="Content Placeholder 2">
            <a:extLst>
              <a:ext uri="{FF2B5EF4-FFF2-40B4-BE49-F238E27FC236}">
                <a16:creationId xmlns:a16="http://schemas.microsoft.com/office/drawing/2014/main" id="{A72A0F6E-3B7D-712E-940D-3DED74751B81}"/>
              </a:ext>
            </a:extLst>
          </p:cNvPr>
          <p:cNvSpPr txBox="1">
            <a:spLocks/>
          </p:cNvSpPr>
          <p:nvPr/>
        </p:nvSpPr>
        <p:spPr>
          <a:xfrm>
            <a:off x="4484569" y="4941410"/>
            <a:ext cx="6567755" cy="460729"/>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Muscle spasms, twitching, fasciculations </a:t>
            </a:r>
          </a:p>
        </p:txBody>
      </p:sp>
      <p:sp>
        <p:nvSpPr>
          <p:cNvPr id="53" name="Content Placeholder 2">
            <a:extLst>
              <a:ext uri="{FF2B5EF4-FFF2-40B4-BE49-F238E27FC236}">
                <a16:creationId xmlns:a16="http://schemas.microsoft.com/office/drawing/2014/main" id="{A4053E9D-FBE0-3857-BF6A-A4E3E470D3E7}"/>
              </a:ext>
            </a:extLst>
          </p:cNvPr>
          <p:cNvSpPr txBox="1">
            <a:spLocks/>
          </p:cNvSpPr>
          <p:nvPr/>
        </p:nvSpPr>
        <p:spPr>
          <a:xfrm>
            <a:off x="4484569" y="3266567"/>
            <a:ext cx="7072086"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Difficulty with everyday tasks (e.g., preparing food, opening jars or bottles, starting car, using keys)</a:t>
            </a:r>
          </a:p>
        </p:txBody>
      </p:sp>
      <p:sp>
        <p:nvSpPr>
          <p:cNvPr id="54" name="Content Placeholder 2">
            <a:extLst>
              <a:ext uri="{FF2B5EF4-FFF2-40B4-BE49-F238E27FC236}">
                <a16:creationId xmlns:a16="http://schemas.microsoft.com/office/drawing/2014/main" id="{BE1F29A9-4F67-FF34-E497-7B900759BE32}"/>
              </a:ext>
            </a:extLst>
          </p:cNvPr>
          <p:cNvSpPr txBox="1">
            <a:spLocks/>
          </p:cNvSpPr>
          <p:nvPr/>
        </p:nvSpPr>
        <p:spPr>
          <a:xfrm>
            <a:off x="4484569" y="4232899"/>
            <a:ext cx="656775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Impaired handwriting </a:t>
            </a:r>
          </a:p>
        </p:txBody>
      </p:sp>
      <p:grpSp>
        <p:nvGrpSpPr>
          <p:cNvPr id="55" name="Group 54">
            <a:extLst>
              <a:ext uri="{FF2B5EF4-FFF2-40B4-BE49-F238E27FC236}">
                <a16:creationId xmlns:a16="http://schemas.microsoft.com/office/drawing/2014/main" id="{04AC9389-0F59-3744-25F9-FFEC74F87BA9}"/>
              </a:ext>
            </a:extLst>
          </p:cNvPr>
          <p:cNvGrpSpPr/>
          <p:nvPr/>
        </p:nvGrpSpPr>
        <p:grpSpPr>
          <a:xfrm>
            <a:off x="3819706" y="4890964"/>
            <a:ext cx="511175" cy="511175"/>
            <a:chOff x="8296275" y="385763"/>
            <a:chExt cx="1247775" cy="1247775"/>
          </a:xfrm>
        </p:grpSpPr>
        <p:sp>
          <p:nvSpPr>
            <p:cNvPr id="56" name="Oval 55">
              <a:extLst>
                <a:ext uri="{FF2B5EF4-FFF2-40B4-BE49-F238E27FC236}">
                  <a16:creationId xmlns:a16="http://schemas.microsoft.com/office/drawing/2014/main" id="{71951530-B9EB-9B6F-2E7A-51F83C6DC098}"/>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7" name="Graphic 56" descr="Flag with solid fill">
              <a:extLst>
                <a:ext uri="{FF2B5EF4-FFF2-40B4-BE49-F238E27FC236}">
                  <a16:creationId xmlns:a16="http://schemas.microsoft.com/office/drawing/2014/main" id="{2984A91B-9765-9B7E-8473-10F586F25A3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sp>
        <p:nvSpPr>
          <p:cNvPr id="58" name="Oval 57">
            <a:extLst>
              <a:ext uri="{FF2B5EF4-FFF2-40B4-BE49-F238E27FC236}">
                <a16:creationId xmlns:a16="http://schemas.microsoft.com/office/drawing/2014/main" id="{73D2FE7C-888E-9C29-9BEA-C40BB28107C3}"/>
              </a:ext>
            </a:extLst>
          </p:cNvPr>
          <p:cNvSpPr/>
          <p:nvPr/>
        </p:nvSpPr>
        <p:spPr>
          <a:xfrm>
            <a:off x="1375364" y="2955383"/>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59" name="Picture 58">
            <a:extLst>
              <a:ext uri="{FF2B5EF4-FFF2-40B4-BE49-F238E27FC236}">
                <a16:creationId xmlns:a16="http://schemas.microsoft.com/office/drawing/2014/main" id="{E4BC625D-AAF3-CA39-601E-F5F3A7F71336}"/>
              </a:ext>
            </a:extLst>
          </p:cNvPr>
          <p:cNvPicPr>
            <a:picLocks noChangeAspect="1"/>
          </p:cNvPicPr>
          <p:nvPr/>
        </p:nvPicPr>
        <p:blipFill>
          <a:blip r:embed="rId5"/>
          <a:stretch>
            <a:fillRect/>
          </a:stretch>
        </p:blipFill>
        <p:spPr>
          <a:xfrm>
            <a:off x="1501179" y="3103838"/>
            <a:ext cx="1057125" cy="1028768"/>
          </a:xfrm>
          <a:prstGeom prst="ellipse">
            <a:avLst/>
          </a:prstGeom>
        </p:spPr>
      </p:pic>
      <p:sp>
        <p:nvSpPr>
          <p:cNvPr id="60" name="Content Placeholder 2">
            <a:extLst>
              <a:ext uri="{FF2B5EF4-FFF2-40B4-BE49-F238E27FC236}">
                <a16:creationId xmlns:a16="http://schemas.microsoft.com/office/drawing/2014/main" id="{7BFD98D1-5CE9-503F-028E-A04B26BDD5F8}"/>
              </a:ext>
            </a:extLst>
          </p:cNvPr>
          <p:cNvSpPr txBox="1">
            <a:spLocks/>
          </p:cNvSpPr>
          <p:nvPr/>
        </p:nvSpPr>
        <p:spPr>
          <a:xfrm>
            <a:off x="3819706" y="1131963"/>
            <a:ext cx="7399743" cy="56153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b="1" noProof="0">
                <a:solidFill>
                  <a:schemeClr val="accent3"/>
                </a:solidFill>
              </a:rPr>
              <a:t>Progressive, painless weakness resulting in asymmetric decline in motor function:</a:t>
            </a:r>
          </a:p>
        </p:txBody>
      </p:sp>
      <p:sp>
        <p:nvSpPr>
          <p:cNvPr id="61" name="Content Placeholder 2">
            <a:extLst>
              <a:ext uri="{FF2B5EF4-FFF2-40B4-BE49-F238E27FC236}">
                <a16:creationId xmlns:a16="http://schemas.microsoft.com/office/drawing/2014/main" id="{2172AF97-6C12-0D0D-6269-474A83E43545}"/>
              </a:ext>
            </a:extLst>
          </p:cNvPr>
          <p:cNvSpPr txBox="1">
            <a:spLocks/>
          </p:cNvSpPr>
          <p:nvPr/>
        </p:nvSpPr>
        <p:spPr>
          <a:xfrm>
            <a:off x="4484569" y="5627210"/>
            <a:ext cx="6567755" cy="460729"/>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Trouble with dressing/hygiene </a:t>
            </a:r>
          </a:p>
        </p:txBody>
      </p:sp>
      <p:grpSp>
        <p:nvGrpSpPr>
          <p:cNvPr id="62" name="Group 61">
            <a:extLst>
              <a:ext uri="{FF2B5EF4-FFF2-40B4-BE49-F238E27FC236}">
                <a16:creationId xmlns:a16="http://schemas.microsoft.com/office/drawing/2014/main" id="{7CAB58A0-780D-7235-FA01-5AB7E688F063}"/>
              </a:ext>
            </a:extLst>
          </p:cNvPr>
          <p:cNvGrpSpPr/>
          <p:nvPr/>
        </p:nvGrpSpPr>
        <p:grpSpPr>
          <a:xfrm>
            <a:off x="3819706" y="5576764"/>
            <a:ext cx="511175" cy="511175"/>
            <a:chOff x="8296275" y="385763"/>
            <a:chExt cx="1247775" cy="1247775"/>
          </a:xfrm>
        </p:grpSpPr>
        <p:sp>
          <p:nvSpPr>
            <p:cNvPr id="63" name="Oval 62">
              <a:extLst>
                <a:ext uri="{FF2B5EF4-FFF2-40B4-BE49-F238E27FC236}">
                  <a16:creationId xmlns:a16="http://schemas.microsoft.com/office/drawing/2014/main" id="{31319A62-26B8-D4EA-4DBB-C0CAF578E851}"/>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64" name="Graphic 63" descr="Flag with solid fill">
              <a:extLst>
                <a:ext uri="{FF2B5EF4-FFF2-40B4-BE49-F238E27FC236}">
                  <a16:creationId xmlns:a16="http://schemas.microsoft.com/office/drawing/2014/main" id="{5E2030AD-454B-A0F4-458C-DCB895C0FDF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spTree>
    <p:extLst>
      <p:ext uri="{BB962C8B-B14F-4D97-AF65-F5344CB8AC3E}">
        <p14:creationId xmlns:p14="http://schemas.microsoft.com/office/powerpoint/2010/main" val="1298601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F3B35-D45E-C719-27A6-E70F2A952737}"/>
            </a:ext>
          </a:extLst>
        </p:cNvPr>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43902DB6-ED27-3716-C670-0206DC7E89F0}"/>
              </a:ext>
            </a:extLst>
          </p:cNvPr>
          <p:cNvSpPr>
            <a:spLocks noGrp="1"/>
          </p:cNvSpPr>
          <p:nvPr>
            <p:ph idx="1"/>
          </p:nvPr>
        </p:nvSpPr>
        <p:spPr>
          <a:xfrm>
            <a:off x="4213781" y="829559"/>
            <a:ext cx="7509907" cy="4130445"/>
          </a:xfrm>
        </p:spPr>
        <p:txBody>
          <a:bodyPr>
            <a:normAutofit lnSpcReduction="10000"/>
          </a:bodyPr>
          <a:lstStyle/>
          <a:p>
            <a:pPr>
              <a:lnSpc>
                <a:spcPct val="100000"/>
              </a:lnSpc>
              <a:buClr>
                <a:srgbClr val="57CFAC"/>
              </a:buClr>
              <a:buFont typeface="Wingdings" panose="05000000000000000000" pitchFamily="2" charset="2"/>
              <a:buChar char="§"/>
            </a:pPr>
            <a:r>
              <a:rPr lang="en-CA" sz="1800" noProof="0"/>
              <a:t>38-year-old male presents with a 3-month history of </a:t>
            </a:r>
            <a:r>
              <a:rPr lang="en-CA" sz="1800" b="1" noProof="0"/>
              <a:t>progressive weakness </a:t>
            </a:r>
            <a:r>
              <a:rPr lang="en-CA" sz="1800" noProof="0"/>
              <a:t>in his right hand</a:t>
            </a:r>
          </a:p>
          <a:p>
            <a:pPr>
              <a:lnSpc>
                <a:spcPct val="100000"/>
              </a:lnSpc>
              <a:buClr>
                <a:srgbClr val="57CFAC"/>
              </a:buClr>
              <a:buFont typeface="Wingdings" panose="05000000000000000000" pitchFamily="2" charset="2"/>
              <a:buChar char="§"/>
            </a:pPr>
            <a:r>
              <a:rPr lang="en-CA" sz="1800"/>
              <a:t>He r</a:t>
            </a:r>
            <a:r>
              <a:rPr lang="en-CA" sz="1800" noProof="0" err="1"/>
              <a:t>eports</a:t>
            </a:r>
            <a:r>
              <a:rPr lang="en-CA" sz="1800" noProof="0"/>
              <a:t> </a:t>
            </a:r>
            <a:r>
              <a:rPr lang="en-CA" sz="1800" b="1" noProof="0"/>
              <a:t>frequent muscle cramps and fasciculations </a:t>
            </a:r>
            <a:r>
              <a:rPr lang="en-CA" sz="1800" noProof="0"/>
              <a:t>in the right forearm</a:t>
            </a:r>
          </a:p>
          <a:p>
            <a:pPr>
              <a:lnSpc>
                <a:spcPct val="100000"/>
              </a:lnSpc>
              <a:buClr>
                <a:srgbClr val="57CFAC"/>
              </a:buClr>
              <a:buFont typeface="Wingdings" panose="05000000000000000000" pitchFamily="2" charset="2"/>
              <a:buChar char="§"/>
            </a:pPr>
            <a:r>
              <a:rPr lang="en-CA" sz="1800" noProof="0"/>
              <a:t>He reports </a:t>
            </a:r>
            <a:r>
              <a:rPr lang="en-CA" sz="1800" b="1" noProof="0"/>
              <a:t>no pain or sensory changes</a:t>
            </a:r>
          </a:p>
          <a:p>
            <a:pPr>
              <a:lnSpc>
                <a:spcPct val="100000"/>
              </a:lnSpc>
              <a:buClr>
                <a:srgbClr val="57CFAC"/>
              </a:buClr>
              <a:buFont typeface="Wingdings" panose="05000000000000000000" pitchFamily="2" charset="2"/>
              <a:buChar char="§"/>
            </a:pPr>
            <a:r>
              <a:rPr lang="en-CA" sz="1800" noProof="0"/>
              <a:t>He notes </a:t>
            </a:r>
            <a:r>
              <a:rPr lang="en-CA" sz="1800" b="1" noProof="0"/>
              <a:t>visible muscle wasting </a:t>
            </a:r>
            <a:r>
              <a:rPr lang="en-CA" sz="1800" noProof="0"/>
              <a:t>in the right hand muscles</a:t>
            </a:r>
          </a:p>
          <a:p>
            <a:pPr marL="0" indent="0">
              <a:lnSpc>
                <a:spcPct val="100000"/>
              </a:lnSpc>
              <a:buNone/>
            </a:pPr>
            <a:br>
              <a:rPr lang="en-CA" sz="1800" b="1" noProof="0"/>
            </a:br>
            <a:r>
              <a:rPr lang="en-CA" sz="2000" b="1" noProof="0">
                <a:solidFill>
                  <a:schemeClr val="accent3"/>
                </a:solidFill>
              </a:rPr>
              <a:t>Examination findings:</a:t>
            </a:r>
          </a:p>
          <a:p>
            <a:pPr>
              <a:lnSpc>
                <a:spcPct val="100000"/>
              </a:lnSpc>
              <a:buClr>
                <a:srgbClr val="57CFAC"/>
              </a:buClr>
              <a:buFont typeface="Wingdings" panose="05000000000000000000" pitchFamily="2" charset="2"/>
              <a:buChar char="§"/>
            </a:pPr>
            <a:r>
              <a:rPr lang="en-CA" sz="1800" noProof="0"/>
              <a:t>Marked </a:t>
            </a:r>
            <a:r>
              <a:rPr lang="en-CA" sz="1800" b="1" noProof="0"/>
              <a:t>atrophy</a:t>
            </a:r>
            <a:r>
              <a:rPr lang="en-CA" sz="1800" noProof="0"/>
              <a:t>, </a:t>
            </a:r>
            <a:r>
              <a:rPr lang="en-CA" sz="1800" b="1" noProof="0"/>
              <a:t>fasciculations</a:t>
            </a:r>
            <a:r>
              <a:rPr lang="en-CA" sz="1800" noProof="0"/>
              <a:t>, and </a:t>
            </a:r>
            <a:r>
              <a:rPr lang="en-CA" sz="1800" b="1" noProof="0"/>
              <a:t>hyperreflexia</a:t>
            </a:r>
            <a:r>
              <a:rPr lang="en-CA" sz="1800" noProof="0"/>
              <a:t> in the right upper limb</a:t>
            </a:r>
          </a:p>
          <a:p>
            <a:pPr>
              <a:lnSpc>
                <a:spcPct val="100000"/>
              </a:lnSpc>
              <a:buClr>
                <a:srgbClr val="57CFAC"/>
              </a:buClr>
              <a:buFont typeface="Wingdings" panose="05000000000000000000" pitchFamily="2" charset="2"/>
              <a:buChar char="§"/>
            </a:pPr>
            <a:r>
              <a:rPr lang="en-CA" sz="1800" b="1" noProof="0"/>
              <a:t>Positive Babinski sign</a:t>
            </a:r>
          </a:p>
          <a:p>
            <a:pPr>
              <a:lnSpc>
                <a:spcPct val="100000"/>
              </a:lnSpc>
              <a:buClr>
                <a:srgbClr val="57CFAC"/>
              </a:buClr>
              <a:buFont typeface="Wingdings" panose="05000000000000000000" pitchFamily="2" charset="2"/>
              <a:buChar char="§"/>
            </a:pPr>
            <a:r>
              <a:rPr lang="en-CA" sz="1800" b="1" noProof="0"/>
              <a:t>No sensory deficits</a:t>
            </a:r>
          </a:p>
          <a:p>
            <a:pPr>
              <a:lnSpc>
                <a:spcPct val="100000"/>
              </a:lnSpc>
            </a:pPr>
            <a:endParaRPr lang="en-CA" sz="1800" noProof="0"/>
          </a:p>
        </p:txBody>
      </p:sp>
      <p:sp>
        <p:nvSpPr>
          <p:cNvPr id="14" name="Text Placeholder 6">
            <a:extLst>
              <a:ext uri="{FF2B5EF4-FFF2-40B4-BE49-F238E27FC236}">
                <a16:creationId xmlns:a16="http://schemas.microsoft.com/office/drawing/2014/main" id="{9C536592-ACE4-96BD-36AF-9224081CD65D}"/>
              </a:ext>
            </a:extLst>
          </p:cNvPr>
          <p:cNvSpPr>
            <a:spLocks noGrp="1"/>
          </p:cNvSpPr>
          <p:nvPr>
            <p:ph type="body" sz="quarter" idx="16"/>
          </p:nvPr>
        </p:nvSpPr>
        <p:spPr>
          <a:xfrm>
            <a:off x="339363" y="6572425"/>
            <a:ext cx="11157806" cy="110800"/>
          </a:xfrm>
        </p:spPr>
        <p:txBody>
          <a:bodyPr/>
          <a:lstStyle/>
          <a:p>
            <a:r>
              <a:rPr lang="en-CA" sz="800"/>
              <a:t>ALS, amyotrophic lateral sclerosis; MND, motor neuron disease </a:t>
            </a:r>
          </a:p>
        </p:txBody>
      </p:sp>
      <p:sp>
        <p:nvSpPr>
          <p:cNvPr id="15" name="Rectangle: Rounded Corners 14">
            <a:extLst>
              <a:ext uri="{FF2B5EF4-FFF2-40B4-BE49-F238E27FC236}">
                <a16:creationId xmlns:a16="http://schemas.microsoft.com/office/drawing/2014/main" id="{882CF612-4C79-4C91-4ACE-6708B0B7CC07}"/>
              </a:ext>
            </a:extLst>
          </p:cNvPr>
          <p:cNvSpPr/>
          <p:nvPr/>
        </p:nvSpPr>
        <p:spPr>
          <a:xfrm>
            <a:off x="4213781" y="5062649"/>
            <a:ext cx="6412682" cy="1377309"/>
          </a:xfrm>
          <a:prstGeom prst="roundRect">
            <a:avLst>
              <a:gd name="adj" fmla="val 32522"/>
            </a:avLst>
          </a:prstGeom>
          <a:solidFill>
            <a:srgbClr val="57CFAC"/>
          </a:solidFill>
          <a:ln>
            <a:noFill/>
          </a:ln>
        </p:spPr>
        <p:style>
          <a:lnRef idx="2">
            <a:schemeClr val="accent1">
              <a:shade val="15000"/>
            </a:schemeClr>
          </a:lnRef>
          <a:fillRef idx="1">
            <a:schemeClr val="accent1"/>
          </a:fillRef>
          <a:effectRef idx="0">
            <a:schemeClr val="accent1"/>
          </a:effectRef>
          <a:fontRef idx="minor">
            <a:schemeClr val="lt1"/>
          </a:fontRef>
        </p:style>
        <p:txBody>
          <a:bodyPr lIns="1224000" tIns="72000" bIns="72000" rtlCol="0" anchor="ctr"/>
          <a:lstStyle/>
          <a:p>
            <a:pPr lvl="0">
              <a:spcBef>
                <a:spcPts val="400"/>
              </a:spcBef>
              <a:spcAft>
                <a:spcPts val="400"/>
              </a:spcAft>
              <a:defRPr/>
            </a:pPr>
            <a:r>
              <a:rPr lang="en-CA" b="1" noProof="0">
                <a:solidFill>
                  <a:prstClr val="white"/>
                </a:solidFill>
              </a:rPr>
              <a:t>Discussion</a:t>
            </a:r>
          </a:p>
          <a:p>
            <a:pPr marL="285750" lvl="0" indent="-285750">
              <a:spcBef>
                <a:spcPts val="400"/>
              </a:spcBef>
              <a:spcAft>
                <a:spcPts val="400"/>
              </a:spcAft>
              <a:buFont typeface="Arial" panose="020B0604020202020204" pitchFamily="34" charset="0"/>
              <a:buChar char="•"/>
              <a:defRPr/>
            </a:pPr>
            <a:r>
              <a:rPr lang="en-CA" sz="1600" b="1" noProof="0">
                <a:solidFill>
                  <a:prstClr val="white"/>
                </a:solidFill>
              </a:rPr>
              <a:t>Would you suspect ALS/MND?</a:t>
            </a:r>
          </a:p>
          <a:p>
            <a:pPr marL="285750" lvl="0" indent="-285750">
              <a:spcBef>
                <a:spcPts val="400"/>
              </a:spcBef>
              <a:spcAft>
                <a:spcPts val="400"/>
              </a:spcAft>
              <a:buFont typeface="Arial" panose="020B0604020202020204" pitchFamily="34" charset="0"/>
              <a:buChar char="•"/>
              <a:defRPr/>
            </a:pPr>
            <a:r>
              <a:rPr lang="en-CA" sz="1600" b="1" noProof="0">
                <a:solidFill>
                  <a:schemeClr val="bg1"/>
                </a:solidFill>
                <a:cs typeface="Segoe UI" panose="020B0502040204020203" pitchFamily="34" charset="0"/>
              </a:rPr>
              <a:t>Would you refer this patient to an ALS/MND specialist now?</a:t>
            </a:r>
            <a:endParaRPr kumimoji="0" lang="en-CA" sz="16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2A1D6B55-87D1-0AEE-EB9A-CA8D5950816C}"/>
              </a:ext>
            </a:extLst>
          </p:cNvPr>
          <p:cNvSpPr txBox="1"/>
          <p:nvPr/>
        </p:nvSpPr>
        <p:spPr>
          <a:xfrm>
            <a:off x="597374" y="841237"/>
            <a:ext cx="3072926" cy="3387175"/>
          </a:xfrm>
          <a:prstGeom prst="roundRect">
            <a:avLst>
              <a:gd name="adj" fmla="val 12677"/>
            </a:avLst>
          </a:prstGeom>
          <a:solidFill>
            <a:schemeClr val="accent4"/>
          </a:solidFill>
        </p:spPr>
        <p:txBody>
          <a:bodyPr wrap="square" lIns="36000" tIns="720000" rIns="36000" rtlCol="0">
            <a:noAutofit/>
          </a:bodyPr>
          <a:lstStyle/>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r>
              <a:rPr lang="en-CA" sz="2400" b="1" noProof="0">
                <a:latin typeface="Arial Nova" panose="020B0504020202020204" pitchFamily="34" charset="0"/>
              </a:rPr>
              <a:t>Case Scenario 1: ALS/MND or Not? </a:t>
            </a:r>
            <a:endParaRPr lang="en-CA" b="1" noProof="0">
              <a:latin typeface="Arial Nova" panose="020B0504020202020204" pitchFamily="34" charset="0"/>
            </a:endParaRPr>
          </a:p>
        </p:txBody>
      </p:sp>
      <p:sp>
        <p:nvSpPr>
          <p:cNvPr id="20" name="Oval 19">
            <a:extLst>
              <a:ext uri="{FF2B5EF4-FFF2-40B4-BE49-F238E27FC236}">
                <a16:creationId xmlns:a16="http://schemas.microsoft.com/office/drawing/2014/main" id="{2ECEE038-AEEF-F9B4-BE51-902D3185E277}"/>
              </a:ext>
            </a:extLst>
          </p:cNvPr>
          <p:cNvSpPr/>
          <p:nvPr/>
        </p:nvSpPr>
        <p:spPr>
          <a:xfrm>
            <a:off x="4311514" y="5215053"/>
            <a:ext cx="1040775" cy="10407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1" name="Graphic 20" descr="Chat with solid fill">
            <a:extLst>
              <a:ext uri="{FF2B5EF4-FFF2-40B4-BE49-F238E27FC236}">
                <a16:creationId xmlns:a16="http://schemas.microsoft.com/office/drawing/2014/main" id="{472E203A-12CF-8B59-9973-71F71B171B3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00714" y="5349422"/>
            <a:ext cx="862374" cy="803762"/>
          </a:xfrm>
          <a:prstGeom prst="rect">
            <a:avLst/>
          </a:prstGeom>
        </p:spPr>
      </p:pic>
      <p:grpSp>
        <p:nvGrpSpPr>
          <p:cNvPr id="22" name="Group 21">
            <a:extLst>
              <a:ext uri="{FF2B5EF4-FFF2-40B4-BE49-F238E27FC236}">
                <a16:creationId xmlns:a16="http://schemas.microsoft.com/office/drawing/2014/main" id="{12B7966E-E16C-21C4-C761-0F3810E3BFF0}"/>
              </a:ext>
            </a:extLst>
          </p:cNvPr>
          <p:cNvGrpSpPr/>
          <p:nvPr/>
        </p:nvGrpSpPr>
        <p:grpSpPr>
          <a:xfrm>
            <a:off x="1246061" y="1178625"/>
            <a:ext cx="1763840" cy="1763840"/>
            <a:chOff x="1246061" y="506707"/>
            <a:chExt cx="1763840" cy="1763840"/>
          </a:xfrm>
        </p:grpSpPr>
        <p:sp>
          <p:nvSpPr>
            <p:cNvPr id="23" name="Oval 22">
              <a:extLst>
                <a:ext uri="{FF2B5EF4-FFF2-40B4-BE49-F238E27FC236}">
                  <a16:creationId xmlns:a16="http://schemas.microsoft.com/office/drawing/2014/main" id="{C02A42CC-BA68-1091-5FA5-855F5E443A9A}"/>
                </a:ext>
              </a:extLst>
            </p:cNvPr>
            <p:cNvSpPr/>
            <p:nvPr/>
          </p:nvSpPr>
          <p:spPr>
            <a:xfrm>
              <a:off x="1246061" y="506707"/>
              <a:ext cx="1763840" cy="1763840"/>
            </a:xfrm>
            <a:prstGeom prst="ellipse">
              <a:avLst/>
            </a:prstGeom>
            <a:solidFill>
              <a:schemeClr val="accent4">
                <a:alpha val="50000"/>
              </a:schemeClr>
            </a:solidFill>
            <a:ln w="127000">
              <a:solidFill>
                <a:srgbClr val="57A4FE">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4" name="Picture 23" descr="A person with glasses and beard&#10;&#10;AI-generated content may be incorrect.">
              <a:extLst>
                <a:ext uri="{FF2B5EF4-FFF2-40B4-BE49-F238E27FC236}">
                  <a16:creationId xmlns:a16="http://schemas.microsoft.com/office/drawing/2014/main" id="{BEA0C5AF-7FE2-C5F8-154A-F546B5F73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877" y="634448"/>
              <a:ext cx="1541506" cy="1508356"/>
            </a:xfrm>
            <a:prstGeom prst="rect">
              <a:avLst/>
            </a:prstGeom>
          </p:spPr>
        </p:pic>
      </p:grpSp>
    </p:spTree>
    <p:extLst>
      <p:ext uri="{BB962C8B-B14F-4D97-AF65-F5344CB8AC3E}">
        <p14:creationId xmlns:p14="http://schemas.microsoft.com/office/powerpoint/2010/main" val="1334639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180F0-CF34-F35D-4B35-506B40A2BA8E}"/>
            </a:ext>
          </a:extLst>
        </p:cNvPr>
        <p:cNvGrpSpPr/>
        <p:nvPr/>
      </p:nvGrpSpPr>
      <p:grpSpPr>
        <a:xfrm>
          <a:off x="0" y="0"/>
          <a:ext cx="0" cy="0"/>
          <a:chOff x="0" y="0"/>
          <a:chExt cx="0" cy="0"/>
        </a:xfrm>
      </p:grpSpPr>
      <p:sp>
        <p:nvSpPr>
          <p:cNvPr id="4" name="Content Placeholder 5">
            <a:extLst>
              <a:ext uri="{FF2B5EF4-FFF2-40B4-BE49-F238E27FC236}">
                <a16:creationId xmlns:a16="http://schemas.microsoft.com/office/drawing/2014/main" id="{55646D19-D08E-B1F6-F38E-43C9DFA16E66}"/>
              </a:ext>
            </a:extLst>
          </p:cNvPr>
          <p:cNvSpPr txBox="1">
            <a:spLocks/>
          </p:cNvSpPr>
          <p:nvPr/>
        </p:nvSpPr>
        <p:spPr>
          <a:xfrm>
            <a:off x="378547" y="88111"/>
            <a:ext cx="11542107" cy="930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sz="1600" noProof="0">
              <a:solidFill>
                <a:srgbClr val="C00000"/>
              </a:solidFill>
              <a:highlight>
                <a:srgbClr val="FFFF00"/>
              </a:highlight>
            </a:endParaRPr>
          </a:p>
        </p:txBody>
      </p:sp>
      <p:sp>
        <p:nvSpPr>
          <p:cNvPr id="9" name="Content Placeholder 5">
            <a:extLst>
              <a:ext uri="{FF2B5EF4-FFF2-40B4-BE49-F238E27FC236}">
                <a16:creationId xmlns:a16="http://schemas.microsoft.com/office/drawing/2014/main" id="{BF4C184D-6083-508D-68A2-7BC6473B6337}"/>
              </a:ext>
            </a:extLst>
          </p:cNvPr>
          <p:cNvSpPr txBox="1">
            <a:spLocks/>
          </p:cNvSpPr>
          <p:nvPr/>
        </p:nvSpPr>
        <p:spPr>
          <a:xfrm>
            <a:off x="378547" y="88111"/>
            <a:ext cx="11542107" cy="930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sz="1600" noProof="0">
              <a:solidFill>
                <a:srgbClr val="C00000"/>
              </a:solidFill>
              <a:highlight>
                <a:srgbClr val="FFFF00"/>
              </a:highlight>
            </a:endParaRPr>
          </a:p>
        </p:txBody>
      </p:sp>
      <p:sp>
        <p:nvSpPr>
          <p:cNvPr id="10" name="Content Placeholder 2">
            <a:extLst>
              <a:ext uri="{FF2B5EF4-FFF2-40B4-BE49-F238E27FC236}">
                <a16:creationId xmlns:a16="http://schemas.microsoft.com/office/drawing/2014/main" id="{EC87E18C-F8C9-F9BF-D24C-0FE1174FDFC9}"/>
              </a:ext>
            </a:extLst>
          </p:cNvPr>
          <p:cNvSpPr>
            <a:spLocks noGrp="1"/>
          </p:cNvSpPr>
          <p:nvPr>
            <p:ph idx="1"/>
          </p:nvPr>
        </p:nvSpPr>
        <p:spPr>
          <a:xfrm>
            <a:off x="4213781" y="829560"/>
            <a:ext cx="7509907" cy="3960948"/>
          </a:xfrm>
        </p:spPr>
        <p:txBody>
          <a:bodyPr>
            <a:normAutofit lnSpcReduction="10000"/>
          </a:bodyPr>
          <a:lstStyle/>
          <a:p>
            <a:pPr>
              <a:lnSpc>
                <a:spcPct val="100000"/>
              </a:lnSpc>
              <a:buClr>
                <a:srgbClr val="57CFAC"/>
              </a:buClr>
              <a:buFont typeface="Wingdings" panose="05000000000000000000" pitchFamily="2" charset="2"/>
              <a:buChar char="§"/>
            </a:pPr>
            <a:r>
              <a:rPr lang="en-CA" sz="1800" noProof="0"/>
              <a:t>52-year-old woman presents with a 4-month history of </a:t>
            </a:r>
            <a:r>
              <a:rPr lang="en-CA" sz="1800" b="1" noProof="0"/>
              <a:t>progressive bilateral hand weakness and numbness</a:t>
            </a:r>
          </a:p>
          <a:p>
            <a:pPr>
              <a:lnSpc>
                <a:spcPct val="100000"/>
              </a:lnSpc>
              <a:buClr>
                <a:srgbClr val="57CFAC"/>
              </a:buClr>
              <a:buFont typeface="Wingdings" panose="05000000000000000000" pitchFamily="2" charset="2"/>
              <a:buChar char="§"/>
            </a:pPr>
            <a:r>
              <a:rPr lang="en-CA" sz="1800" noProof="0"/>
              <a:t>She </a:t>
            </a:r>
            <a:r>
              <a:rPr lang="en-CA" sz="1800"/>
              <a:t>d</a:t>
            </a:r>
            <a:r>
              <a:rPr lang="en-CA" sz="1800" noProof="0"/>
              <a:t>escribes </a:t>
            </a:r>
            <a:r>
              <a:rPr lang="en-CA" sz="1800" b="1" noProof="0"/>
              <a:t>nocturnal </a:t>
            </a:r>
            <a:r>
              <a:rPr lang="en-CA" sz="1800" b="1" noProof="0" err="1"/>
              <a:t>paresthesias</a:t>
            </a:r>
            <a:r>
              <a:rPr lang="en-CA" sz="1800" noProof="0"/>
              <a:t>, </a:t>
            </a:r>
            <a:r>
              <a:rPr lang="en-CA" sz="1800" b="1" noProof="0"/>
              <a:t>intermittent pain</a:t>
            </a:r>
            <a:r>
              <a:rPr lang="en-CA" sz="1800" noProof="0"/>
              <a:t>, and hand </a:t>
            </a:r>
            <a:r>
              <a:rPr lang="en-CA" sz="1800" b="1" noProof="0"/>
              <a:t>clumsiness</a:t>
            </a:r>
          </a:p>
          <a:p>
            <a:pPr>
              <a:lnSpc>
                <a:spcPct val="100000"/>
              </a:lnSpc>
              <a:buClr>
                <a:srgbClr val="57CFAC"/>
              </a:buClr>
              <a:buFont typeface="Wingdings" panose="05000000000000000000" pitchFamily="2" charset="2"/>
              <a:buChar char="§"/>
            </a:pPr>
            <a:r>
              <a:rPr lang="en-CA" sz="1800" noProof="0"/>
              <a:t>She </a:t>
            </a:r>
            <a:r>
              <a:rPr lang="en-CA" sz="1800"/>
              <a:t>r</a:t>
            </a:r>
            <a:r>
              <a:rPr lang="en-CA" sz="1800" noProof="0" err="1"/>
              <a:t>eports</a:t>
            </a:r>
            <a:r>
              <a:rPr lang="en-CA" sz="1800" noProof="0"/>
              <a:t> </a:t>
            </a:r>
            <a:r>
              <a:rPr lang="en-CA" sz="1800" b="1" noProof="0"/>
              <a:t>hand stiffness </a:t>
            </a:r>
            <a:r>
              <a:rPr lang="en-CA" sz="1800" noProof="0"/>
              <a:t>and </a:t>
            </a:r>
            <a:r>
              <a:rPr lang="en-CA" sz="1800" b="1" noProof="0"/>
              <a:t>difficulty gripping objects</a:t>
            </a:r>
          </a:p>
          <a:p>
            <a:pPr marL="0" indent="0">
              <a:lnSpc>
                <a:spcPct val="100000"/>
              </a:lnSpc>
              <a:buClr>
                <a:srgbClr val="57CFAC"/>
              </a:buClr>
              <a:buNone/>
            </a:pPr>
            <a:br>
              <a:rPr lang="en-CA" sz="1800" b="1" noProof="0"/>
            </a:br>
            <a:r>
              <a:rPr lang="en-CA" sz="2000" b="1" noProof="0">
                <a:solidFill>
                  <a:schemeClr val="accent3"/>
                </a:solidFill>
              </a:rPr>
              <a:t>Examination findings:</a:t>
            </a:r>
          </a:p>
          <a:p>
            <a:pPr>
              <a:lnSpc>
                <a:spcPct val="100000"/>
              </a:lnSpc>
              <a:buClr>
                <a:srgbClr val="57CFAC"/>
              </a:buClr>
              <a:buFont typeface="Wingdings" panose="05000000000000000000" pitchFamily="2" charset="2"/>
              <a:buChar char="§"/>
            </a:pPr>
            <a:r>
              <a:rPr lang="en-CA" sz="1800" b="1" noProof="0"/>
              <a:t>Mild thenar atrophy</a:t>
            </a:r>
          </a:p>
          <a:p>
            <a:pPr>
              <a:lnSpc>
                <a:spcPct val="100000"/>
              </a:lnSpc>
              <a:buClr>
                <a:srgbClr val="57CFAC"/>
              </a:buClr>
              <a:buFont typeface="Wingdings" panose="05000000000000000000" pitchFamily="2" charset="2"/>
              <a:buChar char="§"/>
            </a:pPr>
            <a:r>
              <a:rPr lang="en-CA" sz="1800" b="1" noProof="0"/>
              <a:t>Reduced sensation </a:t>
            </a:r>
            <a:r>
              <a:rPr lang="en-CA" sz="1800" noProof="0"/>
              <a:t>in the </a:t>
            </a:r>
            <a:r>
              <a:rPr lang="en-CA" sz="1800" b="1" noProof="0"/>
              <a:t>median nerve distribution</a:t>
            </a:r>
          </a:p>
          <a:p>
            <a:pPr>
              <a:lnSpc>
                <a:spcPct val="100000"/>
              </a:lnSpc>
              <a:buClr>
                <a:srgbClr val="57CFAC"/>
              </a:buClr>
              <a:buFont typeface="Wingdings" panose="05000000000000000000" pitchFamily="2" charset="2"/>
              <a:buChar char="§"/>
            </a:pPr>
            <a:r>
              <a:rPr lang="en-CA" sz="1800" b="1" noProof="0"/>
              <a:t>Hyporeflexia</a:t>
            </a:r>
            <a:r>
              <a:rPr lang="en-CA" sz="1800" noProof="0"/>
              <a:t> in the upper limbs</a:t>
            </a:r>
          </a:p>
          <a:p>
            <a:pPr>
              <a:lnSpc>
                <a:spcPct val="100000"/>
              </a:lnSpc>
              <a:buClr>
                <a:srgbClr val="57CFAC"/>
              </a:buClr>
              <a:buFont typeface="Wingdings" panose="05000000000000000000" pitchFamily="2" charset="2"/>
              <a:buChar char="§"/>
            </a:pPr>
            <a:r>
              <a:rPr lang="en-CA" sz="1800" noProof="0"/>
              <a:t>No fasciculations</a:t>
            </a:r>
          </a:p>
        </p:txBody>
      </p:sp>
      <p:sp>
        <p:nvSpPr>
          <p:cNvPr id="11" name="Rectangle: Rounded Corners 10">
            <a:extLst>
              <a:ext uri="{FF2B5EF4-FFF2-40B4-BE49-F238E27FC236}">
                <a16:creationId xmlns:a16="http://schemas.microsoft.com/office/drawing/2014/main" id="{B27A8079-48A6-25FE-053F-3ECA57CC6828}"/>
              </a:ext>
            </a:extLst>
          </p:cNvPr>
          <p:cNvSpPr/>
          <p:nvPr/>
        </p:nvSpPr>
        <p:spPr>
          <a:xfrm>
            <a:off x="4213781" y="5062649"/>
            <a:ext cx="6412682" cy="1377309"/>
          </a:xfrm>
          <a:prstGeom prst="roundRect">
            <a:avLst>
              <a:gd name="adj" fmla="val 32522"/>
            </a:avLst>
          </a:prstGeom>
          <a:solidFill>
            <a:srgbClr val="57CFAC"/>
          </a:solidFill>
          <a:ln>
            <a:noFill/>
          </a:ln>
        </p:spPr>
        <p:style>
          <a:lnRef idx="2">
            <a:schemeClr val="accent1">
              <a:shade val="15000"/>
            </a:schemeClr>
          </a:lnRef>
          <a:fillRef idx="1">
            <a:schemeClr val="accent1"/>
          </a:fillRef>
          <a:effectRef idx="0">
            <a:schemeClr val="accent1"/>
          </a:effectRef>
          <a:fontRef idx="minor">
            <a:schemeClr val="lt1"/>
          </a:fontRef>
        </p:style>
        <p:txBody>
          <a:bodyPr lIns="1224000" tIns="72000" bIns="72000" rtlCol="0" anchor="ctr"/>
          <a:lstStyle/>
          <a:p>
            <a:pPr lvl="0">
              <a:spcBef>
                <a:spcPts val="400"/>
              </a:spcBef>
              <a:spcAft>
                <a:spcPts val="400"/>
              </a:spcAft>
              <a:defRPr/>
            </a:pPr>
            <a:r>
              <a:rPr lang="en-CA" b="1" noProof="0">
                <a:solidFill>
                  <a:prstClr val="white"/>
                </a:solidFill>
              </a:rPr>
              <a:t>Discussion</a:t>
            </a:r>
          </a:p>
          <a:p>
            <a:pPr marL="285750" lvl="0" indent="-285750">
              <a:spcBef>
                <a:spcPts val="400"/>
              </a:spcBef>
              <a:spcAft>
                <a:spcPts val="400"/>
              </a:spcAft>
              <a:buFont typeface="Arial" panose="020B0604020202020204" pitchFamily="34" charset="0"/>
              <a:buChar char="•"/>
              <a:defRPr/>
            </a:pPr>
            <a:r>
              <a:rPr lang="en-CA" sz="1600" b="1" noProof="0">
                <a:solidFill>
                  <a:prstClr val="white"/>
                </a:solidFill>
              </a:rPr>
              <a:t>Would you suspect ALS/MND?</a:t>
            </a:r>
          </a:p>
          <a:p>
            <a:pPr marL="285750" lvl="0" indent="-285750">
              <a:spcBef>
                <a:spcPts val="400"/>
              </a:spcBef>
              <a:spcAft>
                <a:spcPts val="400"/>
              </a:spcAft>
              <a:buFont typeface="Arial" panose="020B0604020202020204" pitchFamily="34" charset="0"/>
              <a:buChar char="•"/>
              <a:defRPr/>
            </a:pPr>
            <a:r>
              <a:rPr lang="en-CA" sz="1600" b="1" noProof="0">
                <a:solidFill>
                  <a:schemeClr val="bg1"/>
                </a:solidFill>
                <a:cs typeface="Segoe UI" panose="020B0502040204020203" pitchFamily="34" charset="0"/>
              </a:rPr>
              <a:t>Would you refer this patient to an ALS/MND specialist now?</a:t>
            </a:r>
            <a:endParaRPr kumimoji="0" lang="en-CA"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31E9EB0C-FC6F-A903-1EC7-A928949F692A}"/>
              </a:ext>
            </a:extLst>
          </p:cNvPr>
          <p:cNvSpPr txBox="1"/>
          <p:nvPr/>
        </p:nvSpPr>
        <p:spPr>
          <a:xfrm>
            <a:off x="597374" y="842400"/>
            <a:ext cx="3072926" cy="3387175"/>
          </a:xfrm>
          <a:prstGeom prst="roundRect">
            <a:avLst>
              <a:gd name="adj" fmla="val 12677"/>
            </a:avLst>
          </a:prstGeom>
          <a:solidFill>
            <a:schemeClr val="accent4"/>
          </a:solidFill>
        </p:spPr>
        <p:txBody>
          <a:bodyPr wrap="square" lIns="36000" tIns="720000" rIns="36000" rtlCol="0">
            <a:noAutofit/>
          </a:bodyPr>
          <a:lstStyle/>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r>
              <a:rPr lang="en-CA" sz="2400" b="1" noProof="0">
                <a:latin typeface="Arial Nova" panose="020B0504020202020204" pitchFamily="34" charset="0"/>
              </a:rPr>
              <a:t>Case Scenario 2: ALS/MND or Not? </a:t>
            </a:r>
            <a:endParaRPr lang="en-CA" b="1" noProof="0">
              <a:latin typeface="Arial Nova" panose="020B0504020202020204" pitchFamily="34" charset="0"/>
            </a:endParaRPr>
          </a:p>
        </p:txBody>
      </p:sp>
      <p:sp>
        <p:nvSpPr>
          <p:cNvPr id="14" name="Oval 13">
            <a:extLst>
              <a:ext uri="{FF2B5EF4-FFF2-40B4-BE49-F238E27FC236}">
                <a16:creationId xmlns:a16="http://schemas.microsoft.com/office/drawing/2014/main" id="{40142722-D861-43E5-3E74-3E07B5EE945B}"/>
              </a:ext>
            </a:extLst>
          </p:cNvPr>
          <p:cNvSpPr/>
          <p:nvPr/>
        </p:nvSpPr>
        <p:spPr>
          <a:xfrm>
            <a:off x="4311514" y="5215053"/>
            <a:ext cx="1040775" cy="10407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6" name="Graphic 15" descr="Chat with solid fill">
            <a:extLst>
              <a:ext uri="{FF2B5EF4-FFF2-40B4-BE49-F238E27FC236}">
                <a16:creationId xmlns:a16="http://schemas.microsoft.com/office/drawing/2014/main" id="{107879ED-8334-321A-59CA-30743D3B1F9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00714" y="5349422"/>
            <a:ext cx="862374" cy="803762"/>
          </a:xfrm>
          <a:prstGeom prst="rect">
            <a:avLst/>
          </a:prstGeom>
        </p:spPr>
      </p:pic>
      <p:grpSp>
        <p:nvGrpSpPr>
          <p:cNvPr id="17" name="Group 16">
            <a:extLst>
              <a:ext uri="{FF2B5EF4-FFF2-40B4-BE49-F238E27FC236}">
                <a16:creationId xmlns:a16="http://schemas.microsoft.com/office/drawing/2014/main" id="{73FE6742-A55B-C9E4-212D-E8D56F35FEF5}"/>
              </a:ext>
            </a:extLst>
          </p:cNvPr>
          <p:cNvGrpSpPr/>
          <p:nvPr/>
        </p:nvGrpSpPr>
        <p:grpSpPr>
          <a:xfrm>
            <a:off x="1246061" y="1169285"/>
            <a:ext cx="1763840" cy="1763840"/>
            <a:chOff x="1246061" y="506707"/>
            <a:chExt cx="1763840" cy="1763840"/>
          </a:xfrm>
        </p:grpSpPr>
        <p:sp>
          <p:nvSpPr>
            <p:cNvPr id="18" name="Oval 17">
              <a:extLst>
                <a:ext uri="{FF2B5EF4-FFF2-40B4-BE49-F238E27FC236}">
                  <a16:creationId xmlns:a16="http://schemas.microsoft.com/office/drawing/2014/main" id="{686F70E7-7230-05FF-EEC6-9C6482B81D66}"/>
                </a:ext>
              </a:extLst>
            </p:cNvPr>
            <p:cNvSpPr/>
            <p:nvPr/>
          </p:nvSpPr>
          <p:spPr>
            <a:xfrm>
              <a:off x="1246061" y="506707"/>
              <a:ext cx="1763840" cy="1763840"/>
            </a:xfrm>
            <a:prstGeom prst="ellipse">
              <a:avLst/>
            </a:prstGeom>
            <a:solidFill>
              <a:schemeClr val="accent4">
                <a:alpha val="50000"/>
              </a:schemeClr>
            </a:solidFill>
            <a:ln w="127000">
              <a:solidFill>
                <a:srgbClr val="57A4FE">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9" name="Picture 18">
              <a:extLst>
                <a:ext uri="{FF2B5EF4-FFF2-40B4-BE49-F238E27FC236}">
                  <a16:creationId xmlns:a16="http://schemas.microsoft.com/office/drawing/2014/main" id="{EF72D1A4-98F3-15C0-CBEA-4B66138C99C2}"/>
                </a:ext>
              </a:extLst>
            </p:cNvPr>
            <p:cNvPicPr>
              <a:picLocks/>
            </p:cNvPicPr>
            <p:nvPr/>
          </p:nvPicPr>
          <p:blipFill>
            <a:blip r:embed="rId4"/>
            <a:stretch>
              <a:fillRect/>
            </a:stretch>
          </p:blipFill>
          <p:spPr>
            <a:xfrm>
              <a:off x="1373781" y="642178"/>
              <a:ext cx="1508400" cy="1508400"/>
            </a:xfrm>
            <a:prstGeom prst="ellipse">
              <a:avLst/>
            </a:prstGeom>
          </p:spPr>
        </p:pic>
      </p:grpSp>
      <p:sp>
        <p:nvSpPr>
          <p:cNvPr id="20" name="Text Placeholder 14">
            <a:extLst>
              <a:ext uri="{FF2B5EF4-FFF2-40B4-BE49-F238E27FC236}">
                <a16:creationId xmlns:a16="http://schemas.microsoft.com/office/drawing/2014/main" id="{284A5EDD-7C03-4594-6234-B43BEAB7BC86}"/>
              </a:ext>
            </a:extLst>
          </p:cNvPr>
          <p:cNvSpPr>
            <a:spLocks noGrp="1"/>
          </p:cNvSpPr>
          <p:nvPr>
            <p:ph type="body" sz="quarter" idx="16"/>
          </p:nvPr>
        </p:nvSpPr>
        <p:spPr>
          <a:xfrm>
            <a:off x="339363" y="6572425"/>
            <a:ext cx="11157806" cy="110800"/>
          </a:xfrm>
        </p:spPr>
        <p:txBody>
          <a:bodyPr/>
          <a:lstStyle/>
          <a:p>
            <a:r>
              <a:rPr lang="en-CA" sz="800"/>
              <a:t>ALS, amyotrophic lateral sclerosis; MND, motor neuron disease </a:t>
            </a:r>
          </a:p>
        </p:txBody>
      </p:sp>
    </p:spTree>
    <p:extLst>
      <p:ext uri="{BB962C8B-B14F-4D97-AF65-F5344CB8AC3E}">
        <p14:creationId xmlns:p14="http://schemas.microsoft.com/office/powerpoint/2010/main" val="2053770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33766-B82E-C194-F915-038238F01A55}"/>
            </a:ext>
          </a:extLst>
        </p:cNvPr>
        <p:cNvGrpSpPr/>
        <p:nvPr/>
      </p:nvGrpSpPr>
      <p:grpSpPr>
        <a:xfrm>
          <a:off x="0" y="0"/>
          <a:ext cx="0" cy="0"/>
          <a:chOff x="0" y="0"/>
          <a:chExt cx="0" cy="0"/>
        </a:xfrm>
      </p:grpSpPr>
      <p:sp>
        <p:nvSpPr>
          <p:cNvPr id="7" name="Text Placeholder 14">
            <a:extLst>
              <a:ext uri="{FF2B5EF4-FFF2-40B4-BE49-F238E27FC236}">
                <a16:creationId xmlns:a16="http://schemas.microsoft.com/office/drawing/2014/main" id="{59BFC32A-FD4E-D652-9863-6FC5C2DF9999}"/>
              </a:ext>
            </a:extLst>
          </p:cNvPr>
          <p:cNvSpPr>
            <a:spLocks noGrp="1"/>
          </p:cNvSpPr>
          <p:nvPr>
            <p:ph type="body" sz="quarter" idx="16"/>
          </p:nvPr>
        </p:nvSpPr>
        <p:spPr>
          <a:xfrm>
            <a:off x="339363" y="6572425"/>
            <a:ext cx="11157806" cy="110800"/>
          </a:xfrm>
        </p:spPr>
        <p:txBody>
          <a:bodyPr/>
          <a:lstStyle/>
          <a:p>
            <a:r>
              <a:rPr lang="en-CA" sz="800"/>
              <a:t>ALS, amyotrophic lateral sclerosis; MND, motor neuron disease </a:t>
            </a:r>
          </a:p>
        </p:txBody>
      </p:sp>
      <p:sp>
        <p:nvSpPr>
          <p:cNvPr id="8" name="Content Placeholder 2">
            <a:extLst>
              <a:ext uri="{FF2B5EF4-FFF2-40B4-BE49-F238E27FC236}">
                <a16:creationId xmlns:a16="http://schemas.microsoft.com/office/drawing/2014/main" id="{1D947ECD-5B49-1E63-CECA-09F612B1EC89}"/>
              </a:ext>
            </a:extLst>
          </p:cNvPr>
          <p:cNvSpPr>
            <a:spLocks noGrp="1"/>
          </p:cNvSpPr>
          <p:nvPr>
            <p:ph idx="1"/>
          </p:nvPr>
        </p:nvSpPr>
        <p:spPr>
          <a:xfrm>
            <a:off x="4213781" y="829560"/>
            <a:ext cx="7509907" cy="3960948"/>
          </a:xfrm>
        </p:spPr>
        <p:txBody>
          <a:bodyPr>
            <a:normAutofit fontScale="92500" lnSpcReduction="20000"/>
          </a:bodyPr>
          <a:lstStyle/>
          <a:p>
            <a:pPr>
              <a:lnSpc>
                <a:spcPct val="110000"/>
              </a:lnSpc>
              <a:buClr>
                <a:srgbClr val="57CFAC"/>
              </a:buClr>
              <a:buFont typeface="Wingdings" panose="05000000000000000000" pitchFamily="2" charset="2"/>
              <a:buChar char="§"/>
            </a:pPr>
            <a:r>
              <a:rPr lang="en-CA" sz="1800" noProof="0"/>
              <a:t>41-year-old woman presents with a 3-month history of </a:t>
            </a:r>
            <a:r>
              <a:rPr lang="en-CA" sz="1800" b="1" noProof="0"/>
              <a:t>slurred speech</a:t>
            </a:r>
            <a:r>
              <a:rPr lang="en-CA" sz="1800" noProof="0"/>
              <a:t> and </a:t>
            </a:r>
            <a:r>
              <a:rPr lang="en-CA" sz="1800" b="1" noProof="0"/>
              <a:t>difficulty swallowing liquids</a:t>
            </a:r>
          </a:p>
          <a:p>
            <a:pPr>
              <a:lnSpc>
                <a:spcPct val="110000"/>
              </a:lnSpc>
              <a:buClr>
                <a:srgbClr val="57CFAC"/>
              </a:buClr>
              <a:buFont typeface="Wingdings" panose="05000000000000000000" pitchFamily="2" charset="2"/>
              <a:buChar char="§"/>
            </a:pPr>
            <a:r>
              <a:rPr lang="en-CA" sz="1800" noProof="0"/>
              <a:t>Her </a:t>
            </a:r>
            <a:r>
              <a:rPr lang="en-CA" sz="1800" b="1" noProof="0"/>
              <a:t>voice has become nasal</a:t>
            </a:r>
            <a:r>
              <a:rPr lang="en-CA" sz="1800" noProof="0"/>
              <a:t>, and she sometimes </a:t>
            </a:r>
            <a:r>
              <a:rPr lang="en-CA" sz="1800" b="1" noProof="0"/>
              <a:t>chokes when eating or drinking</a:t>
            </a:r>
          </a:p>
          <a:p>
            <a:pPr>
              <a:lnSpc>
                <a:spcPct val="110000"/>
              </a:lnSpc>
              <a:buClr>
                <a:srgbClr val="57CFAC"/>
              </a:buClr>
              <a:buFont typeface="Wingdings" panose="05000000000000000000" pitchFamily="2" charset="2"/>
              <a:buChar char="§"/>
            </a:pPr>
            <a:r>
              <a:rPr lang="en-CA" sz="1800"/>
              <a:t>S</a:t>
            </a:r>
            <a:r>
              <a:rPr lang="en-CA" sz="1800" noProof="0"/>
              <a:t>he reports </a:t>
            </a:r>
            <a:r>
              <a:rPr lang="en-CA" sz="1800" b="1" noProof="0"/>
              <a:t>no pain </a:t>
            </a:r>
            <a:r>
              <a:rPr lang="en-CA" sz="1800" noProof="0"/>
              <a:t>or limb weakness</a:t>
            </a:r>
          </a:p>
          <a:p>
            <a:pPr>
              <a:lnSpc>
                <a:spcPct val="110000"/>
              </a:lnSpc>
              <a:buClr>
                <a:srgbClr val="57CFAC"/>
              </a:buClr>
              <a:buFont typeface="Wingdings" panose="05000000000000000000" pitchFamily="2" charset="2"/>
              <a:buChar char="§"/>
            </a:pPr>
            <a:r>
              <a:rPr lang="en-CA" sz="1800" noProof="0"/>
              <a:t>She has </a:t>
            </a:r>
            <a:r>
              <a:rPr lang="en-CA" sz="1800" b="1" noProof="0"/>
              <a:t>unintentionally lost 3 kg </a:t>
            </a:r>
            <a:r>
              <a:rPr lang="en-CA" sz="1800" noProof="0"/>
              <a:t>due to eating difficulties</a:t>
            </a:r>
          </a:p>
          <a:p>
            <a:pPr marL="0" indent="0">
              <a:lnSpc>
                <a:spcPct val="110000"/>
              </a:lnSpc>
              <a:buClr>
                <a:srgbClr val="57CFAC"/>
              </a:buClr>
              <a:buNone/>
            </a:pPr>
            <a:br>
              <a:rPr lang="en-CA" sz="1800" b="1" noProof="0"/>
            </a:br>
            <a:r>
              <a:rPr lang="en-CA" sz="2000" b="1" noProof="0">
                <a:solidFill>
                  <a:schemeClr val="accent3"/>
                </a:solidFill>
              </a:rPr>
              <a:t>Examination findings:</a:t>
            </a:r>
          </a:p>
          <a:p>
            <a:pPr>
              <a:lnSpc>
                <a:spcPct val="110000"/>
              </a:lnSpc>
              <a:buClr>
                <a:srgbClr val="57CFAC"/>
              </a:buClr>
              <a:buFont typeface="Wingdings" panose="05000000000000000000" pitchFamily="2" charset="2"/>
              <a:buChar char="§"/>
            </a:pPr>
            <a:r>
              <a:rPr lang="en-CA" sz="1800" b="1" noProof="0"/>
              <a:t>Dysarthria</a:t>
            </a:r>
            <a:r>
              <a:rPr lang="en-CA" sz="1800" noProof="0"/>
              <a:t> and </a:t>
            </a:r>
            <a:r>
              <a:rPr lang="en-CA" sz="1800" b="1" noProof="0"/>
              <a:t>dysphonia</a:t>
            </a:r>
            <a:r>
              <a:rPr lang="en-CA" sz="1800" noProof="0"/>
              <a:t> on speaking</a:t>
            </a:r>
          </a:p>
          <a:p>
            <a:pPr>
              <a:lnSpc>
                <a:spcPct val="110000"/>
              </a:lnSpc>
              <a:buClr>
                <a:srgbClr val="57CFAC"/>
              </a:buClr>
              <a:buFont typeface="Wingdings" panose="05000000000000000000" pitchFamily="2" charset="2"/>
              <a:buChar char="§"/>
            </a:pPr>
            <a:r>
              <a:rPr lang="en-CA" sz="1800" b="1" noProof="0"/>
              <a:t>Weakness and atrophy of the tongue</a:t>
            </a:r>
            <a:r>
              <a:rPr lang="en-CA" sz="1800" noProof="0"/>
              <a:t>, with visible </a:t>
            </a:r>
            <a:r>
              <a:rPr lang="en-CA" sz="1800" b="1" noProof="0"/>
              <a:t>fasciculations</a:t>
            </a:r>
          </a:p>
          <a:p>
            <a:pPr>
              <a:lnSpc>
                <a:spcPct val="110000"/>
              </a:lnSpc>
              <a:buClr>
                <a:srgbClr val="57CFAC"/>
              </a:buClr>
              <a:buFont typeface="Wingdings" panose="05000000000000000000" pitchFamily="2" charset="2"/>
              <a:buChar char="§"/>
            </a:pPr>
            <a:r>
              <a:rPr lang="en-CA" sz="1800" b="1" noProof="0"/>
              <a:t>Gag reflex diminished</a:t>
            </a:r>
            <a:r>
              <a:rPr lang="en-CA" sz="1800" noProof="0"/>
              <a:t>; brisk jaw jerk</a:t>
            </a:r>
          </a:p>
          <a:p>
            <a:pPr>
              <a:lnSpc>
                <a:spcPct val="110000"/>
              </a:lnSpc>
              <a:buClr>
                <a:srgbClr val="57CFAC"/>
              </a:buClr>
              <a:buFont typeface="Wingdings" panose="05000000000000000000" pitchFamily="2" charset="2"/>
              <a:buChar char="§"/>
            </a:pPr>
            <a:r>
              <a:rPr lang="en-CA" sz="1800" noProof="0"/>
              <a:t>No limb weakness or sensory deficits</a:t>
            </a:r>
          </a:p>
        </p:txBody>
      </p:sp>
      <p:sp>
        <p:nvSpPr>
          <p:cNvPr id="9" name="Rectangle: Rounded Corners 8">
            <a:extLst>
              <a:ext uri="{FF2B5EF4-FFF2-40B4-BE49-F238E27FC236}">
                <a16:creationId xmlns:a16="http://schemas.microsoft.com/office/drawing/2014/main" id="{000BC67F-ED23-9069-84F2-57E6E82D24D3}"/>
              </a:ext>
            </a:extLst>
          </p:cNvPr>
          <p:cNvSpPr/>
          <p:nvPr/>
        </p:nvSpPr>
        <p:spPr>
          <a:xfrm>
            <a:off x="4213781" y="5062649"/>
            <a:ext cx="6412682" cy="1377309"/>
          </a:xfrm>
          <a:prstGeom prst="roundRect">
            <a:avLst>
              <a:gd name="adj" fmla="val 32522"/>
            </a:avLst>
          </a:prstGeom>
          <a:solidFill>
            <a:srgbClr val="57CFAC"/>
          </a:solidFill>
          <a:ln>
            <a:noFill/>
          </a:ln>
        </p:spPr>
        <p:style>
          <a:lnRef idx="2">
            <a:schemeClr val="accent1">
              <a:shade val="15000"/>
            </a:schemeClr>
          </a:lnRef>
          <a:fillRef idx="1">
            <a:schemeClr val="accent1"/>
          </a:fillRef>
          <a:effectRef idx="0">
            <a:schemeClr val="accent1"/>
          </a:effectRef>
          <a:fontRef idx="minor">
            <a:schemeClr val="lt1"/>
          </a:fontRef>
        </p:style>
        <p:txBody>
          <a:bodyPr lIns="1224000" tIns="72000" bIns="72000" rtlCol="0" anchor="ctr"/>
          <a:lstStyle/>
          <a:p>
            <a:pPr lvl="0">
              <a:spcBef>
                <a:spcPts val="400"/>
              </a:spcBef>
              <a:spcAft>
                <a:spcPts val="400"/>
              </a:spcAft>
              <a:defRPr/>
            </a:pPr>
            <a:r>
              <a:rPr lang="en-CA" b="1" noProof="0">
                <a:solidFill>
                  <a:prstClr val="white"/>
                </a:solidFill>
              </a:rPr>
              <a:t>Discussion</a:t>
            </a:r>
          </a:p>
          <a:p>
            <a:pPr marL="285750" lvl="0" indent="-285750">
              <a:spcBef>
                <a:spcPts val="400"/>
              </a:spcBef>
              <a:spcAft>
                <a:spcPts val="400"/>
              </a:spcAft>
              <a:buFont typeface="Arial" panose="020B0604020202020204" pitchFamily="34" charset="0"/>
              <a:buChar char="•"/>
              <a:defRPr/>
            </a:pPr>
            <a:r>
              <a:rPr lang="en-CA" sz="1600" b="1" noProof="0">
                <a:solidFill>
                  <a:prstClr val="white"/>
                </a:solidFill>
              </a:rPr>
              <a:t>Would you suspect ALS/MND?</a:t>
            </a:r>
          </a:p>
          <a:p>
            <a:pPr marL="285750" lvl="0" indent="-285750">
              <a:spcBef>
                <a:spcPts val="400"/>
              </a:spcBef>
              <a:spcAft>
                <a:spcPts val="400"/>
              </a:spcAft>
              <a:buFont typeface="Arial" panose="020B0604020202020204" pitchFamily="34" charset="0"/>
              <a:buChar char="•"/>
              <a:defRPr/>
            </a:pPr>
            <a:r>
              <a:rPr lang="en-CA" sz="1600" b="1" noProof="0">
                <a:solidFill>
                  <a:schemeClr val="bg1"/>
                </a:solidFill>
                <a:cs typeface="Segoe UI" panose="020B0502040204020203" pitchFamily="34" charset="0"/>
              </a:rPr>
              <a:t>Would you refer this patient to an ALS/MND specialist now?</a:t>
            </a:r>
            <a:endParaRPr kumimoji="0" lang="en-CA" sz="16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E3D5DD70-7AFF-CB76-C9FB-28BA6AA1381C}"/>
              </a:ext>
            </a:extLst>
          </p:cNvPr>
          <p:cNvSpPr txBox="1"/>
          <p:nvPr/>
        </p:nvSpPr>
        <p:spPr>
          <a:xfrm>
            <a:off x="597374" y="841238"/>
            <a:ext cx="3072926" cy="3387175"/>
          </a:xfrm>
          <a:prstGeom prst="roundRect">
            <a:avLst>
              <a:gd name="adj" fmla="val 12677"/>
            </a:avLst>
          </a:prstGeom>
          <a:solidFill>
            <a:schemeClr val="accent4"/>
          </a:solidFill>
        </p:spPr>
        <p:txBody>
          <a:bodyPr wrap="square" lIns="36000" tIns="720000" rIns="36000" rtlCol="0">
            <a:noAutofit/>
          </a:bodyPr>
          <a:lstStyle/>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r>
              <a:rPr lang="en-CA" sz="2400" b="1" noProof="0">
                <a:latin typeface="Arial Nova" panose="020B0504020202020204" pitchFamily="34" charset="0"/>
              </a:rPr>
              <a:t>Case Scenario 3: ALS/MND or Not? </a:t>
            </a:r>
            <a:endParaRPr lang="en-CA" b="1" noProof="0">
              <a:latin typeface="Arial Nova" panose="020B0504020202020204" pitchFamily="34" charset="0"/>
            </a:endParaRPr>
          </a:p>
        </p:txBody>
      </p:sp>
      <p:sp>
        <p:nvSpPr>
          <p:cNvPr id="11" name="Oval 10">
            <a:extLst>
              <a:ext uri="{FF2B5EF4-FFF2-40B4-BE49-F238E27FC236}">
                <a16:creationId xmlns:a16="http://schemas.microsoft.com/office/drawing/2014/main" id="{52D2B801-7D18-BAA1-4AC2-A5FBA049B1BC}"/>
              </a:ext>
            </a:extLst>
          </p:cNvPr>
          <p:cNvSpPr/>
          <p:nvPr/>
        </p:nvSpPr>
        <p:spPr>
          <a:xfrm>
            <a:off x="4311514" y="5215053"/>
            <a:ext cx="1040775" cy="10407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2" name="Graphic 11" descr="Chat with solid fill">
            <a:extLst>
              <a:ext uri="{FF2B5EF4-FFF2-40B4-BE49-F238E27FC236}">
                <a16:creationId xmlns:a16="http://schemas.microsoft.com/office/drawing/2014/main" id="{9A27D7C4-4EB4-0A61-3184-337785EFDF4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00714" y="5349422"/>
            <a:ext cx="862374" cy="803762"/>
          </a:xfrm>
          <a:prstGeom prst="rect">
            <a:avLst/>
          </a:prstGeom>
        </p:spPr>
      </p:pic>
      <p:grpSp>
        <p:nvGrpSpPr>
          <p:cNvPr id="13" name="Group 12">
            <a:extLst>
              <a:ext uri="{FF2B5EF4-FFF2-40B4-BE49-F238E27FC236}">
                <a16:creationId xmlns:a16="http://schemas.microsoft.com/office/drawing/2014/main" id="{413B6BAA-09F4-B90E-DB96-DB19869EB81A}"/>
              </a:ext>
            </a:extLst>
          </p:cNvPr>
          <p:cNvGrpSpPr/>
          <p:nvPr/>
        </p:nvGrpSpPr>
        <p:grpSpPr>
          <a:xfrm>
            <a:off x="1246061" y="1181959"/>
            <a:ext cx="1763840" cy="1763840"/>
            <a:chOff x="1246061" y="506707"/>
            <a:chExt cx="1763840" cy="1763840"/>
          </a:xfrm>
        </p:grpSpPr>
        <p:sp>
          <p:nvSpPr>
            <p:cNvPr id="23" name="Oval 22">
              <a:extLst>
                <a:ext uri="{FF2B5EF4-FFF2-40B4-BE49-F238E27FC236}">
                  <a16:creationId xmlns:a16="http://schemas.microsoft.com/office/drawing/2014/main" id="{84648AA5-737B-5E4C-0B9D-E31629ADAF35}"/>
                </a:ext>
              </a:extLst>
            </p:cNvPr>
            <p:cNvSpPr/>
            <p:nvPr/>
          </p:nvSpPr>
          <p:spPr>
            <a:xfrm>
              <a:off x="1246061" y="506707"/>
              <a:ext cx="1763840" cy="1763840"/>
            </a:xfrm>
            <a:prstGeom prst="ellipse">
              <a:avLst/>
            </a:prstGeom>
            <a:solidFill>
              <a:schemeClr val="accent4">
                <a:alpha val="50000"/>
              </a:schemeClr>
            </a:solidFill>
            <a:ln w="127000">
              <a:solidFill>
                <a:srgbClr val="57A4FE">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4" name="Picture 23">
              <a:extLst>
                <a:ext uri="{FF2B5EF4-FFF2-40B4-BE49-F238E27FC236}">
                  <a16:creationId xmlns:a16="http://schemas.microsoft.com/office/drawing/2014/main" id="{7D73920A-C066-2441-6E83-11543B36FB8D}"/>
                </a:ext>
              </a:extLst>
            </p:cNvPr>
            <p:cNvPicPr>
              <a:picLocks/>
            </p:cNvPicPr>
            <p:nvPr/>
          </p:nvPicPr>
          <p:blipFill>
            <a:blip r:embed="rId4">
              <a:extLst>
                <a:ext uri="{28A0092B-C50C-407E-A947-70E740481C1C}">
                  <a14:useLocalDpi xmlns:a14="http://schemas.microsoft.com/office/drawing/2010/main" val="0"/>
                </a:ext>
              </a:extLst>
            </a:blip>
            <a:srcRect l="1000" r="1000"/>
            <a:stretch/>
          </p:blipFill>
          <p:spPr>
            <a:xfrm>
              <a:off x="1373781" y="642178"/>
              <a:ext cx="1508400" cy="1508400"/>
            </a:xfrm>
            <a:prstGeom prst="ellipse">
              <a:avLst/>
            </a:prstGeom>
          </p:spPr>
        </p:pic>
      </p:grpSp>
    </p:spTree>
    <p:extLst>
      <p:ext uri="{BB962C8B-B14F-4D97-AF65-F5344CB8AC3E}">
        <p14:creationId xmlns:p14="http://schemas.microsoft.com/office/powerpoint/2010/main" val="1772745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11CCB-EBAE-497B-C8CD-42877BEFD5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32701F-B2BF-AED5-F5AA-F2CF37204AAE}"/>
              </a:ext>
            </a:extLst>
          </p:cNvPr>
          <p:cNvSpPr>
            <a:spLocks noGrp="1"/>
          </p:cNvSpPr>
          <p:nvPr>
            <p:ph type="title"/>
          </p:nvPr>
        </p:nvSpPr>
        <p:spPr>
          <a:xfrm>
            <a:off x="360000" y="360000"/>
            <a:ext cx="9242103" cy="535531"/>
          </a:xfrm>
        </p:spPr>
        <p:txBody>
          <a:bodyPr wrap="square" lIns="0" tIns="45720" rIns="91440" bIns="45720" anchor="t" anchorCtr="0">
            <a:spAutoFit/>
          </a:bodyPr>
          <a:lstStyle/>
          <a:p>
            <a:r>
              <a:rPr lang="en-CA" sz="3100">
                <a:latin typeface="+mj-lt"/>
                <a:ea typeface="Open Sans Semibold"/>
                <a:cs typeface="Open Sans Semibold"/>
              </a:rPr>
              <a:t>RECAP</a:t>
            </a:r>
            <a:r>
              <a:rPr lang="en-CA" sz="3100" noProof="0">
                <a:latin typeface="+mj-lt"/>
                <a:ea typeface="Open Sans Semibold"/>
                <a:cs typeface="Open Sans Semibold"/>
              </a:rPr>
              <a:t>: When to Suspect ALS/MND and Refer</a:t>
            </a:r>
          </a:p>
        </p:txBody>
      </p:sp>
      <p:sp>
        <p:nvSpPr>
          <p:cNvPr id="25" name="Text Placeholder 24">
            <a:extLst>
              <a:ext uri="{FF2B5EF4-FFF2-40B4-BE49-F238E27FC236}">
                <a16:creationId xmlns:a16="http://schemas.microsoft.com/office/drawing/2014/main" id="{7C9B56FE-A2D4-73D0-8E2C-0D9450970322}"/>
              </a:ext>
            </a:extLst>
          </p:cNvPr>
          <p:cNvSpPr>
            <a:spLocks noGrp="1"/>
          </p:cNvSpPr>
          <p:nvPr>
            <p:ph type="body" sz="quarter" idx="16"/>
          </p:nvPr>
        </p:nvSpPr>
        <p:spPr/>
        <p:txBody>
          <a:bodyPr/>
          <a:lstStyle/>
          <a:p>
            <a:r>
              <a:rPr lang="en-CA" sz="800"/>
              <a:t>ALS, amyotrophic lateral sclerosis; MND, motor neuron disease </a:t>
            </a:r>
          </a:p>
        </p:txBody>
      </p:sp>
      <p:sp>
        <p:nvSpPr>
          <p:cNvPr id="6" name="TextBox 5">
            <a:extLst>
              <a:ext uri="{FF2B5EF4-FFF2-40B4-BE49-F238E27FC236}">
                <a16:creationId xmlns:a16="http://schemas.microsoft.com/office/drawing/2014/main" id="{8104A29C-CB5B-B6D9-07CF-E394368A29CE}"/>
              </a:ext>
            </a:extLst>
          </p:cNvPr>
          <p:cNvSpPr txBox="1"/>
          <p:nvPr/>
        </p:nvSpPr>
        <p:spPr>
          <a:xfrm>
            <a:off x="2871403" y="6006118"/>
            <a:ext cx="6093724" cy="646331"/>
          </a:xfrm>
          <a:prstGeom prst="rect">
            <a:avLst/>
          </a:prstGeom>
          <a:noFill/>
        </p:spPr>
        <p:txBody>
          <a:bodyPr wrap="square">
            <a:spAutoFit/>
          </a:bodyPr>
          <a:lstStyle/>
          <a:p>
            <a:pPr algn="ctr"/>
            <a:r>
              <a:rPr lang="en-CA" b="1" noProof="0">
                <a:solidFill>
                  <a:schemeClr val="accent1"/>
                </a:solidFill>
                <a:latin typeface="Arial Nova"/>
              </a:rPr>
              <a:t>Prof. </a:t>
            </a:r>
            <a:r>
              <a:rPr lang="en-CA" b="1" noProof="0" err="1">
                <a:solidFill>
                  <a:schemeClr val="accent1"/>
                </a:solidFill>
                <a:latin typeface="Arial Nova"/>
              </a:rPr>
              <a:t>Nortina</a:t>
            </a:r>
            <a:r>
              <a:rPr lang="en-CA" b="1" noProof="0">
                <a:solidFill>
                  <a:schemeClr val="accent1"/>
                </a:solidFill>
                <a:latin typeface="Arial Nova"/>
              </a:rPr>
              <a:t> </a:t>
            </a:r>
            <a:r>
              <a:rPr lang="en-CA" b="1" noProof="0" err="1">
                <a:solidFill>
                  <a:schemeClr val="accent1"/>
                </a:solidFill>
                <a:latin typeface="Arial Nova"/>
              </a:rPr>
              <a:t>Shahrizaila</a:t>
            </a:r>
            <a:r>
              <a:rPr lang="en-CA" b="1" noProof="0">
                <a:solidFill>
                  <a:schemeClr val="accent1"/>
                </a:solidFill>
                <a:latin typeface="Arial Nova"/>
              </a:rPr>
              <a:t>, </a:t>
            </a:r>
            <a:r>
              <a:rPr lang="en-CA">
                <a:solidFill>
                  <a:schemeClr val="accent1"/>
                </a:solidFill>
                <a:latin typeface="Arial Nova"/>
              </a:rPr>
              <a:t>DM, PhD, </a:t>
            </a:r>
            <a:r>
              <a:rPr lang="en-CA" noProof="0">
                <a:solidFill>
                  <a:schemeClr val="accent1"/>
                </a:solidFill>
                <a:latin typeface="Arial Nova"/>
              </a:rPr>
              <a:t>FRCP  </a:t>
            </a:r>
          </a:p>
          <a:p>
            <a:pPr marL="0" indent="0" algn="ctr">
              <a:buNone/>
            </a:pPr>
            <a:r>
              <a:rPr lang="en-CA" noProof="0">
                <a:latin typeface="Arial Nova"/>
              </a:rPr>
              <a:t>Kuala Lumpur, Malaysia</a:t>
            </a:r>
            <a:endParaRPr lang="en-CA" b="1" noProof="0">
              <a:latin typeface="Arial Nova"/>
            </a:endParaRPr>
          </a:p>
        </p:txBody>
      </p:sp>
      <p:sp>
        <p:nvSpPr>
          <p:cNvPr id="3" name="Rectangle: Rounded Corners 2">
            <a:extLst>
              <a:ext uri="{FF2B5EF4-FFF2-40B4-BE49-F238E27FC236}">
                <a16:creationId xmlns:a16="http://schemas.microsoft.com/office/drawing/2014/main" id="{06B8FCF7-FCA9-2801-8017-00E172B83CD4}"/>
              </a:ext>
            </a:extLst>
          </p:cNvPr>
          <p:cNvSpPr/>
          <p:nvPr/>
        </p:nvSpPr>
        <p:spPr>
          <a:xfrm>
            <a:off x="1262068" y="1001154"/>
            <a:ext cx="9312395" cy="5019676"/>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8" name="Picture 7">
            <a:extLst>
              <a:ext uri="{FF2B5EF4-FFF2-40B4-BE49-F238E27FC236}">
                <a16:creationId xmlns:a16="http://schemas.microsoft.com/office/drawing/2014/main" id="{FAE23990-D48A-7F76-9F46-DBC3CE3534F2}"/>
              </a:ext>
            </a:extLst>
          </p:cNvPr>
          <p:cNvPicPr>
            <a:picLocks noChangeAspect="1"/>
          </p:cNvPicPr>
          <p:nvPr/>
        </p:nvPicPr>
        <p:blipFill>
          <a:blip r:embed="rId2"/>
          <a:stretch>
            <a:fillRect/>
          </a:stretch>
        </p:blipFill>
        <p:spPr>
          <a:xfrm>
            <a:off x="2046363" y="1370996"/>
            <a:ext cx="7748780" cy="4352399"/>
          </a:xfrm>
          <a:prstGeom prst="rect">
            <a:avLst/>
          </a:prstGeom>
        </p:spPr>
      </p:pic>
      <p:sp>
        <p:nvSpPr>
          <p:cNvPr id="4" name="TextBox 3">
            <a:hlinkClick r:id="rId3"/>
            <a:extLst>
              <a:ext uri="{FF2B5EF4-FFF2-40B4-BE49-F238E27FC236}">
                <a16:creationId xmlns:a16="http://schemas.microsoft.com/office/drawing/2014/main" id="{3BD95690-D9FB-ED05-6F7F-A985020616F2}"/>
              </a:ext>
            </a:extLst>
          </p:cNvPr>
          <p:cNvSpPr txBox="1"/>
          <p:nvPr/>
        </p:nvSpPr>
        <p:spPr>
          <a:xfrm>
            <a:off x="9997624" y="5281997"/>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110493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42E66-EF01-A2FF-FCDA-88CC14D77CDE}"/>
              </a:ext>
            </a:extLst>
          </p:cNvPr>
          <p:cNvSpPr>
            <a:spLocks noGrp="1"/>
          </p:cNvSpPr>
          <p:nvPr>
            <p:ph type="title"/>
          </p:nvPr>
        </p:nvSpPr>
        <p:spPr>
          <a:xfrm>
            <a:off x="360000" y="360000"/>
            <a:ext cx="9242103" cy="535531"/>
          </a:xfrm>
        </p:spPr>
        <p:txBody>
          <a:bodyPr>
            <a:normAutofit/>
          </a:bodyPr>
          <a:lstStyle/>
          <a:p>
            <a:r>
              <a:rPr lang="en-CA" noProof="0">
                <a:latin typeface="+mj-lt"/>
              </a:rPr>
              <a:t>Program Faculty</a:t>
            </a:r>
          </a:p>
        </p:txBody>
      </p:sp>
      <p:sp>
        <p:nvSpPr>
          <p:cNvPr id="4" name="Text Placeholder 3">
            <a:extLst>
              <a:ext uri="{FF2B5EF4-FFF2-40B4-BE49-F238E27FC236}">
                <a16:creationId xmlns:a16="http://schemas.microsoft.com/office/drawing/2014/main" id="{7CA9F535-37AA-629C-070A-D4369944DA31}"/>
              </a:ext>
            </a:extLst>
          </p:cNvPr>
          <p:cNvSpPr>
            <a:spLocks noGrp="1"/>
          </p:cNvSpPr>
          <p:nvPr>
            <p:ph type="body" sz="quarter" idx="16"/>
          </p:nvPr>
        </p:nvSpPr>
        <p:spPr/>
        <p:txBody>
          <a:bodyPr/>
          <a:lstStyle/>
          <a:p>
            <a:endParaRPr lang="fr-CA"/>
          </a:p>
        </p:txBody>
      </p:sp>
      <p:pic>
        <p:nvPicPr>
          <p:cNvPr id="5" name="Picture 4" descr="A person in a white coat&#10;&#10;AI-generated content may be incorrect.">
            <a:extLst>
              <a:ext uri="{FF2B5EF4-FFF2-40B4-BE49-F238E27FC236}">
                <a16:creationId xmlns:a16="http://schemas.microsoft.com/office/drawing/2014/main" id="{AC54A6AD-D20F-5D41-2EFB-69843AF302E4}"/>
              </a:ext>
            </a:extLst>
          </p:cNvPr>
          <p:cNvPicPr>
            <a:picLocks/>
          </p:cNvPicPr>
          <p:nvPr/>
        </p:nvPicPr>
        <p:blipFill>
          <a:blip r:embed="rId3"/>
          <a:srcRect r="26676"/>
          <a:stretch>
            <a:fillRect/>
          </a:stretch>
        </p:blipFill>
        <p:spPr>
          <a:xfrm>
            <a:off x="6412567" y="3131527"/>
            <a:ext cx="1080000" cy="1080000"/>
          </a:xfrm>
          <a:prstGeom prst="ellipse">
            <a:avLst/>
          </a:prstGeom>
          <a:ln w="34925">
            <a:solidFill>
              <a:schemeClr val="accent1"/>
            </a:solidFill>
          </a:ln>
        </p:spPr>
      </p:pic>
      <p:pic>
        <p:nvPicPr>
          <p:cNvPr id="6" name="Picture 5" descr="A person smiling at camera&#10;&#10;AI-generated content may be incorrect.">
            <a:extLst>
              <a:ext uri="{FF2B5EF4-FFF2-40B4-BE49-F238E27FC236}">
                <a16:creationId xmlns:a16="http://schemas.microsoft.com/office/drawing/2014/main" id="{3DD9B799-688F-90CD-2EDF-737B1078E09E}"/>
              </a:ext>
            </a:extLst>
          </p:cNvPr>
          <p:cNvPicPr>
            <a:picLocks noChangeAspect="1"/>
          </p:cNvPicPr>
          <p:nvPr/>
        </p:nvPicPr>
        <p:blipFill>
          <a:blip r:embed="rId4"/>
          <a:srcRect l="-1" r="-6704" b="42824"/>
          <a:stretch>
            <a:fillRect/>
          </a:stretch>
        </p:blipFill>
        <p:spPr>
          <a:xfrm>
            <a:off x="443130" y="3131527"/>
            <a:ext cx="1080000" cy="1117241"/>
          </a:xfrm>
          <a:prstGeom prst="ellipse">
            <a:avLst/>
          </a:prstGeom>
          <a:ln w="34925">
            <a:solidFill>
              <a:schemeClr val="accent1"/>
            </a:solidFill>
          </a:ln>
        </p:spPr>
      </p:pic>
      <p:pic>
        <p:nvPicPr>
          <p:cNvPr id="8" name="Picture 7" descr="A person wearing glasses and a black jacket&#10;&#10;AI-generated content may be incorrect.">
            <a:extLst>
              <a:ext uri="{FF2B5EF4-FFF2-40B4-BE49-F238E27FC236}">
                <a16:creationId xmlns:a16="http://schemas.microsoft.com/office/drawing/2014/main" id="{50F3EB9D-7185-DDF1-9441-7170B2AB7E91}"/>
              </a:ext>
            </a:extLst>
          </p:cNvPr>
          <p:cNvPicPr>
            <a:picLocks/>
          </p:cNvPicPr>
          <p:nvPr/>
        </p:nvPicPr>
        <p:blipFill>
          <a:blip r:embed="rId5"/>
          <a:stretch>
            <a:fillRect/>
          </a:stretch>
        </p:blipFill>
        <p:spPr>
          <a:xfrm>
            <a:off x="6412567" y="1415771"/>
            <a:ext cx="1080000" cy="1080000"/>
          </a:xfrm>
          <a:prstGeom prst="ellipse">
            <a:avLst/>
          </a:prstGeom>
          <a:ln w="34925">
            <a:solidFill>
              <a:schemeClr val="accent1"/>
            </a:solidFill>
          </a:ln>
        </p:spPr>
      </p:pic>
      <p:pic>
        <p:nvPicPr>
          <p:cNvPr id="1026" name="Picture 2" descr="Orla HARDIMAN | Professor (Full) | BSc ...">
            <a:extLst>
              <a:ext uri="{FF2B5EF4-FFF2-40B4-BE49-F238E27FC236}">
                <a16:creationId xmlns:a16="http://schemas.microsoft.com/office/drawing/2014/main" id="{C6D947FD-4C21-94C8-CAC3-C6EA5C889E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130" y="1415771"/>
            <a:ext cx="1080000" cy="1080000"/>
          </a:xfrm>
          <a:prstGeom prst="ellipse">
            <a:avLst/>
          </a:prstGeom>
          <a:noFill/>
          <a:ln w="34925">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8" descr="Catherine Cummings">
            <a:extLst>
              <a:ext uri="{FF2B5EF4-FFF2-40B4-BE49-F238E27FC236}">
                <a16:creationId xmlns:a16="http://schemas.microsoft.com/office/drawing/2014/main" id="{F122E32C-9586-A114-7D3C-583CFDCFB02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443130" y="4836108"/>
            <a:ext cx="1080000" cy="1080000"/>
          </a:xfrm>
          <a:prstGeom prst="ellipse">
            <a:avLst/>
          </a:prstGeom>
          <a:solidFill>
            <a:schemeClr val="accent1"/>
          </a:solidFill>
          <a:ln w="34925">
            <a:solidFill>
              <a:schemeClr val="accent1"/>
            </a:solidFill>
          </a:ln>
          <a:effectLst>
            <a:outerShdw blurRad="63500" algn="ctr" rotWithShape="0">
              <a:prstClr val="black">
                <a:alpha val="15000"/>
              </a:prstClr>
            </a:outerShdw>
          </a:effectLst>
        </p:spPr>
      </p:pic>
      <p:sp>
        <p:nvSpPr>
          <p:cNvPr id="10" name="TextBox 9">
            <a:extLst>
              <a:ext uri="{FF2B5EF4-FFF2-40B4-BE49-F238E27FC236}">
                <a16:creationId xmlns:a16="http://schemas.microsoft.com/office/drawing/2014/main" id="{FE0EDAE8-05AD-3F4B-EDAF-26844C2B23CF}"/>
              </a:ext>
            </a:extLst>
          </p:cNvPr>
          <p:cNvSpPr txBox="1"/>
          <p:nvPr/>
        </p:nvSpPr>
        <p:spPr>
          <a:xfrm>
            <a:off x="1604200" y="4970625"/>
            <a:ext cx="4327294" cy="984885"/>
          </a:xfrm>
          <a:prstGeom prst="rect">
            <a:avLst/>
          </a:prstGeom>
          <a:noFill/>
        </p:spPr>
        <p:txBody>
          <a:bodyPr wrap="square" rtlCol="0">
            <a:spAutoFit/>
          </a:bodyPr>
          <a:lstStyle/>
          <a:p>
            <a:pPr algn="l"/>
            <a:r>
              <a:rPr lang="en-CA" sz="1600" b="1" i="0" noProof="0">
                <a:solidFill>
                  <a:schemeClr val="accent1"/>
                </a:solidFill>
                <a:effectLst/>
                <a:latin typeface="Arial Nova" panose="020B0504020202020204" pitchFamily="34" charset="0"/>
                <a:cs typeface="Segoe UI" panose="020B0502040204020203" pitchFamily="34" charset="0"/>
              </a:rPr>
              <a:t>Cathy Cummings, </a:t>
            </a:r>
            <a:r>
              <a:rPr lang="en-CA" sz="1200" i="0" noProof="0">
                <a:solidFill>
                  <a:schemeClr val="accent1"/>
                </a:solidFill>
                <a:effectLst/>
                <a:latin typeface="Arial Nova" panose="020B0504020202020204" pitchFamily="34" charset="0"/>
                <a:cs typeface="Segoe UI" panose="020B0502040204020203" pitchFamily="34" charset="0"/>
              </a:rPr>
              <a:t>CAE, MBA</a:t>
            </a:r>
          </a:p>
          <a:p>
            <a:pPr algn="l"/>
            <a:r>
              <a:rPr lang="en-CA" sz="1400" b="0" i="0" noProof="0">
                <a:solidFill>
                  <a:schemeClr val="tx1">
                    <a:lumMod val="85000"/>
                    <a:lumOff val="15000"/>
                  </a:schemeClr>
                </a:solidFill>
                <a:effectLst/>
                <a:latin typeface="Arial Nova" panose="020B0504020202020204" pitchFamily="34" charset="0"/>
                <a:cs typeface="Segoe UI" panose="020B0502040204020203" pitchFamily="34" charset="0"/>
              </a:rPr>
              <a:t>Executive Director</a:t>
            </a:r>
          </a:p>
          <a:p>
            <a:pPr algn="l"/>
            <a:r>
              <a:rPr lang="en-CA" sz="1400" b="0" i="0" noProof="0">
                <a:solidFill>
                  <a:schemeClr val="tx1">
                    <a:lumMod val="85000"/>
                    <a:lumOff val="15000"/>
                  </a:schemeClr>
                </a:solidFill>
                <a:effectLst/>
                <a:latin typeface="Arial Nova" panose="020B0504020202020204" pitchFamily="34" charset="0"/>
                <a:cs typeface="Segoe UI" panose="020B0502040204020203" pitchFamily="34" charset="0"/>
              </a:rPr>
              <a:t>International Alliance of ALS/MND Associations</a:t>
            </a:r>
          </a:p>
          <a:p>
            <a:pPr algn="l"/>
            <a:r>
              <a:rPr lang="en-CA" sz="1400" b="0" i="0" noProof="0">
                <a:solidFill>
                  <a:schemeClr val="tx1">
                    <a:lumMod val="85000"/>
                    <a:lumOff val="15000"/>
                  </a:schemeClr>
                </a:solidFill>
                <a:effectLst/>
                <a:latin typeface="Arial Nova" panose="020B0504020202020204" pitchFamily="34" charset="0"/>
                <a:cs typeface="Segoe UI" panose="020B0502040204020203" pitchFamily="34" charset="0"/>
              </a:rPr>
              <a:t>Coldwater</a:t>
            </a:r>
            <a:r>
              <a:rPr lang="en-CA" sz="1400" noProof="0">
                <a:solidFill>
                  <a:schemeClr val="tx1">
                    <a:lumMod val="85000"/>
                    <a:lumOff val="15000"/>
                  </a:schemeClr>
                </a:solidFill>
                <a:latin typeface="Arial Nova" panose="020B0504020202020204" pitchFamily="34" charset="0"/>
                <a:cs typeface="Segoe UI" panose="020B0502040204020203" pitchFamily="34" charset="0"/>
              </a:rPr>
              <a:t>, Ontario, Canada</a:t>
            </a:r>
            <a:endParaRPr lang="en-CA" sz="1400" b="0" i="0" noProof="0">
              <a:solidFill>
                <a:schemeClr val="tx1">
                  <a:lumMod val="85000"/>
                  <a:lumOff val="15000"/>
                </a:schemeClr>
              </a:solidFill>
              <a:effectLst/>
              <a:latin typeface="Arial Nova" panose="020B0504020202020204" pitchFamily="34" charset="0"/>
              <a:cs typeface="Segoe UI" panose="020B0502040204020203" pitchFamily="34" charset="0"/>
            </a:endParaRPr>
          </a:p>
        </p:txBody>
      </p:sp>
      <p:sp>
        <p:nvSpPr>
          <p:cNvPr id="12" name="TextBox 11">
            <a:extLst>
              <a:ext uri="{FF2B5EF4-FFF2-40B4-BE49-F238E27FC236}">
                <a16:creationId xmlns:a16="http://schemas.microsoft.com/office/drawing/2014/main" id="{A31212C4-AC58-78C4-83F8-ADFF67565905}"/>
              </a:ext>
            </a:extLst>
          </p:cNvPr>
          <p:cNvSpPr txBox="1"/>
          <p:nvPr/>
        </p:nvSpPr>
        <p:spPr>
          <a:xfrm>
            <a:off x="7599969" y="1481892"/>
            <a:ext cx="3897200" cy="1200329"/>
          </a:xfrm>
          <a:prstGeom prst="rect">
            <a:avLst/>
          </a:prstGeom>
          <a:noFill/>
        </p:spPr>
        <p:txBody>
          <a:bodyPr wrap="square" lIns="91440" tIns="45720" rIns="91440" bIns="45720" anchor="t">
            <a:spAutoFit/>
          </a:bodyPr>
          <a:lstStyle/>
          <a:p>
            <a:r>
              <a:rPr lang="en-CA" sz="1600" b="1" noProof="0">
                <a:solidFill>
                  <a:schemeClr val="accent1"/>
                </a:solidFill>
                <a:latin typeface="Arial Nova"/>
              </a:rPr>
              <a:t>Prof. </a:t>
            </a:r>
            <a:r>
              <a:rPr lang="en-CA" sz="1600" b="1" noProof="0" err="1">
                <a:solidFill>
                  <a:schemeClr val="accent1"/>
                </a:solidFill>
                <a:latin typeface="Arial Nova"/>
              </a:rPr>
              <a:t>Nortina</a:t>
            </a:r>
            <a:r>
              <a:rPr lang="en-CA" sz="1600" b="1" noProof="0">
                <a:solidFill>
                  <a:schemeClr val="accent1"/>
                </a:solidFill>
                <a:latin typeface="Arial Nova"/>
              </a:rPr>
              <a:t> </a:t>
            </a:r>
            <a:r>
              <a:rPr lang="en-CA" sz="1600" b="1" noProof="0" err="1">
                <a:solidFill>
                  <a:schemeClr val="accent1"/>
                </a:solidFill>
                <a:latin typeface="Arial Nova"/>
              </a:rPr>
              <a:t>Shahrizaila</a:t>
            </a:r>
            <a:r>
              <a:rPr lang="en-CA" sz="1600" b="1" noProof="0">
                <a:solidFill>
                  <a:schemeClr val="accent1"/>
                </a:solidFill>
                <a:latin typeface="Arial Nova"/>
              </a:rPr>
              <a:t>, </a:t>
            </a:r>
            <a:r>
              <a:rPr lang="en-CA" sz="1200">
                <a:solidFill>
                  <a:schemeClr val="accent1"/>
                </a:solidFill>
                <a:latin typeface="Arial Nova"/>
              </a:rPr>
              <a:t>DM, PhD, </a:t>
            </a:r>
            <a:r>
              <a:rPr lang="en-CA" sz="1200" noProof="0">
                <a:solidFill>
                  <a:schemeClr val="accent1"/>
                </a:solidFill>
                <a:latin typeface="Arial Nova"/>
              </a:rPr>
              <a:t>FRCP  </a:t>
            </a:r>
          </a:p>
          <a:p>
            <a:r>
              <a:rPr lang="en-CA" sz="1400">
                <a:latin typeface="Arial Nova"/>
              </a:rPr>
              <a:t>Professor of Neurology, </a:t>
            </a:r>
            <a:r>
              <a:rPr lang="en-CA" sz="1400" err="1">
                <a:latin typeface="Arial Nova"/>
              </a:rPr>
              <a:t>Universiti</a:t>
            </a:r>
            <a:r>
              <a:rPr lang="en-CA" sz="1400">
                <a:latin typeface="Arial Nova"/>
              </a:rPr>
              <a:t> Malaya</a:t>
            </a:r>
            <a:endParaRPr lang="en-CA" sz="1400" noProof="0">
              <a:latin typeface="Arial Nova"/>
            </a:endParaRPr>
          </a:p>
          <a:p>
            <a:r>
              <a:rPr lang="en-CA" sz="1400">
                <a:latin typeface="Arial Nova"/>
              </a:rPr>
              <a:t>Consultant Neurologist, </a:t>
            </a:r>
            <a:r>
              <a:rPr lang="en-CA" sz="1400" err="1">
                <a:latin typeface="Arial Nova"/>
              </a:rPr>
              <a:t>Universiti</a:t>
            </a:r>
            <a:r>
              <a:rPr lang="en-CA" sz="1400" noProof="0">
                <a:latin typeface="Arial Nova"/>
              </a:rPr>
              <a:t> Malaya</a:t>
            </a:r>
            <a:r>
              <a:rPr lang="en-CA" sz="1400">
                <a:latin typeface="Arial Nova"/>
              </a:rPr>
              <a:t> Medical Centre</a:t>
            </a:r>
            <a:endParaRPr lang="en-CA" sz="1400" noProof="0">
              <a:latin typeface="Arial Nova"/>
            </a:endParaRPr>
          </a:p>
          <a:p>
            <a:pPr marL="0" indent="0">
              <a:buNone/>
            </a:pPr>
            <a:r>
              <a:rPr lang="en-CA" sz="1400" noProof="0">
                <a:latin typeface="Arial Nova"/>
              </a:rPr>
              <a:t>Kuala Lumpur, Malaysia</a:t>
            </a:r>
            <a:endParaRPr lang="en-CA" sz="1400" b="1" noProof="0">
              <a:latin typeface="Arial Nova"/>
            </a:endParaRPr>
          </a:p>
        </p:txBody>
      </p:sp>
      <p:sp>
        <p:nvSpPr>
          <p:cNvPr id="14" name="TextBox 13">
            <a:extLst>
              <a:ext uri="{FF2B5EF4-FFF2-40B4-BE49-F238E27FC236}">
                <a16:creationId xmlns:a16="http://schemas.microsoft.com/office/drawing/2014/main" id="{EFB39E2F-19AB-D5FF-0048-C82C501DB0CB}"/>
              </a:ext>
            </a:extLst>
          </p:cNvPr>
          <p:cNvSpPr txBox="1"/>
          <p:nvPr/>
        </p:nvSpPr>
        <p:spPr>
          <a:xfrm>
            <a:off x="7599969" y="3170309"/>
            <a:ext cx="4395873" cy="1169551"/>
          </a:xfrm>
          <a:prstGeom prst="rect">
            <a:avLst/>
          </a:prstGeom>
          <a:noFill/>
        </p:spPr>
        <p:txBody>
          <a:bodyPr wrap="square">
            <a:spAutoFit/>
          </a:bodyPr>
          <a:lstStyle/>
          <a:p>
            <a:pPr marL="0" indent="0">
              <a:buNone/>
            </a:pPr>
            <a:r>
              <a:rPr lang="en-CA" sz="1600" b="1" noProof="0">
                <a:solidFill>
                  <a:schemeClr val="accent1"/>
                </a:solidFill>
                <a:latin typeface="Arial Nova" panose="020B0504020202020204" pitchFamily="34" charset="0"/>
              </a:rPr>
              <a:t>Prof. Christopher J. McDermott, </a:t>
            </a:r>
            <a:r>
              <a:rPr lang="en-CA" sz="1200" noProof="0">
                <a:solidFill>
                  <a:schemeClr val="accent1"/>
                </a:solidFill>
                <a:latin typeface="Arial Nova" panose="020B0504020202020204" pitchFamily="34" charset="0"/>
              </a:rPr>
              <a:t>PhD, MD, FRCP</a:t>
            </a:r>
          </a:p>
          <a:p>
            <a:pPr marL="0" indent="0">
              <a:buNone/>
            </a:pPr>
            <a:r>
              <a:rPr lang="en-CA" sz="1400" noProof="0">
                <a:latin typeface="Arial Nova" panose="020B0504020202020204" pitchFamily="34" charset="0"/>
              </a:rPr>
              <a:t>Neurologist </a:t>
            </a:r>
          </a:p>
          <a:p>
            <a:pPr marL="0" indent="0">
              <a:buNone/>
            </a:pPr>
            <a:r>
              <a:rPr lang="en-CA" sz="1400" noProof="0">
                <a:latin typeface="Arial Nova" panose="020B0504020202020204" pitchFamily="34" charset="0"/>
              </a:rPr>
              <a:t>University of Sheffield </a:t>
            </a:r>
          </a:p>
          <a:p>
            <a:r>
              <a:rPr lang="en-CA" sz="1400" noProof="0">
                <a:latin typeface="Arial Nova" panose="020B0504020202020204" pitchFamily="34" charset="0"/>
              </a:rPr>
              <a:t>Sheffield, England, UK</a:t>
            </a:r>
          </a:p>
          <a:p>
            <a:pPr marL="0" indent="0">
              <a:buNone/>
            </a:pPr>
            <a:endParaRPr lang="en-CA" sz="1200" b="1" noProof="0">
              <a:latin typeface="Arial Nova" panose="020B0504020202020204" pitchFamily="34" charset="0"/>
            </a:endParaRPr>
          </a:p>
        </p:txBody>
      </p:sp>
      <p:sp>
        <p:nvSpPr>
          <p:cNvPr id="16" name="TextBox 15">
            <a:extLst>
              <a:ext uri="{FF2B5EF4-FFF2-40B4-BE49-F238E27FC236}">
                <a16:creationId xmlns:a16="http://schemas.microsoft.com/office/drawing/2014/main" id="{020E9671-7F80-890F-780E-F831AA6C8B4F}"/>
              </a:ext>
            </a:extLst>
          </p:cNvPr>
          <p:cNvSpPr txBox="1"/>
          <p:nvPr/>
        </p:nvSpPr>
        <p:spPr>
          <a:xfrm>
            <a:off x="1604200" y="3170309"/>
            <a:ext cx="3592639" cy="984885"/>
          </a:xfrm>
          <a:prstGeom prst="rect">
            <a:avLst/>
          </a:prstGeom>
          <a:noFill/>
        </p:spPr>
        <p:txBody>
          <a:bodyPr wrap="square" lIns="91440" tIns="45720" rIns="91440" bIns="45720" anchor="t">
            <a:spAutoFit/>
          </a:bodyPr>
          <a:lstStyle/>
          <a:p>
            <a:r>
              <a:rPr lang="en-CA" sz="1600" b="1" noProof="0">
                <a:solidFill>
                  <a:schemeClr val="accent1"/>
                </a:solidFill>
                <a:latin typeface="Arial Nova"/>
              </a:rPr>
              <a:t>Marla </a:t>
            </a:r>
            <a:r>
              <a:rPr lang="en-CA" sz="1600" b="1">
                <a:solidFill>
                  <a:schemeClr val="accent1"/>
                </a:solidFill>
                <a:latin typeface="Arial Nova"/>
              </a:rPr>
              <a:t>Calder, </a:t>
            </a:r>
            <a:r>
              <a:rPr lang="en-CA" sz="1200" err="1">
                <a:solidFill>
                  <a:schemeClr val="accent1"/>
                </a:solidFill>
                <a:latin typeface="Arial Nova"/>
              </a:rPr>
              <a:t>BScOT</a:t>
            </a:r>
            <a:endParaRPr lang="en-CA" sz="1600" b="1" noProof="0">
              <a:solidFill>
                <a:schemeClr val="accent1"/>
              </a:solidFill>
              <a:latin typeface="Arial Nova"/>
            </a:endParaRPr>
          </a:p>
          <a:p>
            <a:pPr marL="0" indent="0">
              <a:buNone/>
            </a:pPr>
            <a:r>
              <a:rPr lang="en-CA" sz="1400" noProof="0">
                <a:solidFill>
                  <a:schemeClr val="tx1">
                    <a:lumMod val="85000"/>
                    <a:lumOff val="15000"/>
                  </a:schemeClr>
                </a:solidFill>
                <a:latin typeface="Arial Nova"/>
              </a:rPr>
              <a:t>Occupational </a:t>
            </a:r>
            <a:r>
              <a:rPr lang="en-CA" sz="1400">
                <a:solidFill>
                  <a:schemeClr val="tx1">
                    <a:lumMod val="85000"/>
                    <a:lumOff val="15000"/>
                  </a:schemeClr>
                </a:solidFill>
                <a:latin typeface="Arial Nova"/>
              </a:rPr>
              <a:t>Therapist</a:t>
            </a:r>
            <a:r>
              <a:rPr lang="en-CA" sz="1400" noProof="0">
                <a:solidFill>
                  <a:schemeClr val="tx1">
                    <a:lumMod val="85000"/>
                    <a:lumOff val="15000"/>
                  </a:schemeClr>
                </a:solidFill>
                <a:latin typeface="Arial Nova"/>
              </a:rPr>
              <a:t> </a:t>
            </a:r>
          </a:p>
          <a:p>
            <a:pPr marL="0" indent="0">
              <a:buNone/>
            </a:pPr>
            <a:r>
              <a:rPr lang="en-CA" sz="1400" noProof="0">
                <a:solidFill>
                  <a:schemeClr val="tx1">
                    <a:lumMod val="85000"/>
                    <a:lumOff val="15000"/>
                  </a:schemeClr>
                </a:solidFill>
                <a:latin typeface="Arial Nova"/>
              </a:rPr>
              <a:t>Stan Cassidy Centre for Rehabilitation</a:t>
            </a:r>
          </a:p>
          <a:p>
            <a:pPr marL="0" indent="0">
              <a:buNone/>
            </a:pPr>
            <a:r>
              <a:rPr lang="en-CA" sz="1400" noProof="0">
                <a:solidFill>
                  <a:schemeClr val="tx1">
                    <a:lumMod val="85000"/>
                    <a:lumOff val="15000"/>
                  </a:schemeClr>
                </a:solidFill>
                <a:latin typeface="Arial Nova"/>
                <a:cs typeface="Segoe UI"/>
              </a:rPr>
              <a:t>Fredericton, New Brunswick, </a:t>
            </a:r>
            <a:r>
              <a:rPr lang="en-CA" sz="1400" noProof="0">
                <a:solidFill>
                  <a:schemeClr val="tx1">
                    <a:lumMod val="85000"/>
                    <a:lumOff val="15000"/>
                  </a:schemeClr>
                </a:solidFill>
                <a:latin typeface="Arial Nova"/>
              </a:rPr>
              <a:t>Canada</a:t>
            </a:r>
          </a:p>
        </p:txBody>
      </p:sp>
      <p:sp>
        <p:nvSpPr>
          <p:cNvPr id="18" name="TextBox 17">
            <a:extLst>
              <a:ext uri="{FF2B5EF4-FFF2-40B4-BE49-F238E27FC236}">
                <a16:creationId xmlns:a16="http://schemas.microsoft.com/office/drawing/2014/main" id="{AA55C69A-5440-BCE1-995F-D62A2377C721}"/>
              </a:ext>
            </a:extLst>
          </p:cNvPr>
          <p:cNvSpPr txBox="1"/>
          <p:nvPr/>
        </p:nvSpPr>
        <p:spPr>
          <a:xfrm>
            <a:off x="7599969" y="4970625"/>
            <a:ext cx="4395873" cy="769441"/>
          </a:xfrm>
          <a:prstGeom prst="rect">
            <a:avLst/>
          </a:prstGeom>
          <a:noFill/>
        </p:spPr>
        <p:txBody>
          <a:bodyPr wrap="square" lIns="91440" tIns="45720" rIns="91440" bIns="45720" anchor="t">
            <a:spAutoFit/>
          </a:bodyPr>
          <a:lstStyle/>
          <a:p>
            <a:pPr marL="0" indent="0">
              <a:buNone/>
            </a:pPr>
            <a:r>
              <a:rPr lang="en-CA" sz="1600" b="1" noProof="0">
                <a:solidFill>
                  <a:schemeClr val="accent1"/>
                </a:solidFill>
                <a:latin typeface="Arial Nova"/>
              </a:rPr>
              <a:t>Craig Reyenga</a:t>
            </a:r>
          </a:p>
          <a:p>
            <a:pPr marL="0" indent="0">
              <a:buNone/>
            </a:pPr>
            <a:r>
              <a:rPr lang="en-CA" sz="1400" noProof="0">
                <a:solidFill>
                  <a:schemeClr val="tx1">
                    <a:lumMod val="85000"/>
                    <a:lumOff val="15000"/>
                  </a:schemeClr>
                </a:solidFill>
                <a:latin typeface="Arial Nova"/>
              </a:rPr>
              <a:t>Person living with ALS/MND </a:t>
            </a:r>
          </a:p>
          <a:p>
            <a:r>
              <a:rPr lang="en-CA" sz="1400">
                <a:solidFill>
                  <a:srgbClr val="000000"/>
                </a:solidFill>
                <a:latin typeface="Arial Nova"/>
                <a:cs typeface="Segoe UI"/>
              </a:rPr>
              <a:t>Ottawa, Ontario, </a:t>
            </a:r>
            <a:r>
              <a:rPr lang="en-CA" sz="1400" noProof="0">
                <a:solidFill>
                  <a:srgbClr val="000000"/>
                </a:solidFill>
                <a:latin typeface="Arial Nova"/>
                <a:cs typeface="Segoe UI"/>
              </a:rPr>
              <a:t>Canada</a:t>
            </a:r>
            <a:endParaRPr lang="en-CA"/>
          </a:p>
        </p:txBody>
      </p:sp>
      <p:pic>
        <p:nvPicPr>
          <p:cNvPr id="20" name="Picture 19">
            <a:extLst>
              <a:ext uri="{FF2B5EF4-FFF2-40B4-BE49-F238E27FC236}">
                <a16:creationId xmlns:a16="http://schemas.microsoft.com/office/drawing/2014/main" id="{9D3FB85E-17D0-6231-3F01-6E5568F5D1DA}"/>
              </a:ext>
            </a:extLst>
          </p:cNvPr>
          <p:cNvPicPr>
            <a:picLocks/>
          </p:cNvPicPr>
          <p:nvPr/>
        </p:nvPicPr>
        <p:blipFill>
          <a:blip r:embed="rId8"/>
          <a:stretch>
            <a:fillRect/>
          </a:stretch>
        </p:blipFill>
        <p:spPr>
          <a:xfrm>
            <a:off x="6412567" y="4836108"/>
            <a:ext cx="1080000" cy="1080000"/>
          </a:xfrm>
          <a:prstGeom prst="ellipse">
            <a:avLst/>
          </a:prstGeom>
          <a:solidFill>
            <a:schemeClr val="accent1"/>
          </a:solidFill>
          <a:ln w="34925">
            <a:solidFill>
              <a:schemeClr val="accent1"/>
            </a:solidFill>
          </a:ln>
        </p:spPr>
      </p:pic>
      <p:sp>
        <p:nvSpPr>
          <p:cNvPr id="31" name="TextBox 30">
            <a:extLst>
              <a:ext uri="{FF2B5EF4-FFF2-40B4-BE49-F238E27FC236}">
                <a16:creationId xmlns:a16="http://schemas.microsoft.com/office/drawing/2014/main" id="{CA70B3C8-2CDC-2D42-62CF-3D394CE56BAE}"/>
              </a:ext>
            </a:extLst>
          </p:cNvPr>
          <p:cNvSpPr txBox="1"/>
          <p:nvPr/>
        </p:nvSpPr>
        <p:spPr>
          <a:xfrm>
            <a:off x="1630532" y="1169509"/>
            <a:ext cx="4689920" cy="1515800"/>
          </a:xfrm>
          <a:prstGeom prst="rect">
            <a:avLst/>
          </a:prstGeom>
          <a:noFill/>
        </p:spPr>
        <p:txBody>
          <a:bodyPr wrap="square">
            <a:spAutoFit/>
          </a:bodyPr>
          <a:lstStyle/>
          <a:p>
            <a:pPr>
              <a:spcBef>
                <a:spcPts val="300"/>
              </a:spcBef>
            </a:pPr>
            <a:r>
              <a:rPr lang="en-CA" b="1" noProof="0">
                <a:solidFill>
                  <a:schemeClr val="accent3"/>
                </a:solidFill>
                <a:latin typeface="Arial Nova" panose="020B0504020202020204" pitchFamily="34" charset="0"/>
              </a:rPr>
              <a:t>CHAIR</a:t>
            </a:r>
            <a:endParaRPr lang="en-CA" sz="1600" b="1" noProof="0">
              <a:solidFill>
                <a:schemeClr val="accent3"/>
              </a:solidFill>
              <a:latin typeface="Arial Nova" panose="020B0504020202020204" pitchFamily="34" charset="0"/>
            </a:endParaRPr>
          </a:p>
          <a:p>
            <a:pPr>
              <a:spcBef>
                <a:spcPts val="300"/>
              </a:spcBef>
            </a:pPr>
            <a:r>
              <a:rPr lang="en-CA" sz="1600" b="1" noProof="0">
                <a:solidFill>
                  <a:schemeClr val="accent1"/>
                </a:solidFill>
                <a:latin typeface="Arial Nova" panose="020B0504020202020204" pitchFamily="34" charset="0"/>
              </a:rPr>
              <a:t>Prof. Orla Hardiman, </a:t>
            </a:r>
            <a:r>
              <a:rPr lang="en-CA" sz="1200" noProof="0">
                <a:solidFill>
                  <a:schemeClr val="accent1"/>
                </a:solidFill>
                <a:latin typeface="Arial Nova" panose="020B0504020202020204" pitchFamily="34" charset="0"/>
                <a:ea typeface="Calibri"/>
                <a:cs typeface="Calibri"/>
              </a:rPr>
              <a:t>BSc, MB, MD, FRCPI, FTCD, MRIA </a:t>
            </a:r>
          </a:p>
          <a:p>
            <a:r>
              <a:rPr lang="en-CA" sz="1400" noProof="0">
                <a:solidFill>
                  <a:schemeClr val="tx1">
                    <a:lumMod val="85000"/>
                    <a:lumOff val="15000"/>
                  </a:schemeClr>
                </a:solidFill>
                <a:latin typeface="Arial Nova" panose="020B0504020202020204" pitchFamily="34" charset="0"/>
                <a:ea typeface="Calibri"/>
                <a:cs typeface="Calibri"/>
              </a:rPr>
              <a:t>Professor of Neurology, Trinity College Dublin</a:t>
            </a:r>
          </a:p>
          <a:p>
            <a:r>
              <a:rPr lang="en-CA" sz="1400" noProof="0">
                <a:solidFill>
                  <a:schemeClr val="tx1">
                    <a:lumMod val="85000"/>
                    <a:lumOff val="15000"/>
                  </a:schemeClr>
                </a:solidFill>
                <a:latin typeface="Arial Nova" panose="020B0504020202020204" pitchFamily="34" charset="0"/>
                <a:ea typeface="Calibri"/>
                <a:cs typeface="Calibri"/>
              </a:rPr>
              <a:t>Consultant Neurologist, National Neuroscience Centre</a:t>
            </a:r>
          </a:p>
          <a:p>
            <a:r>
              <a:rPr lang="en-CA" sz="1400" noProof="0">
                <a:solidFill>
                  <a:schemeClr val="tx1">
                    <a:lumMod val="85000"/>
                    <a:lumOff val="15000"/>
                  </a:schemeClr>
                </a:solidFill>
                <a:latin typeface="Arial Nova" panose="020B0504020202020204" pitchFamily="34" charset="0"/>
                <a:ea typeface="Calibri"/>
                <a:cs typeface="Calibri"/>
              </a:rPr>
              <a:t>Beaumont Hospital</a:t>
            </a:r>
          </a:p>
          <a:p>
            <a:r>
              <a:rPr lang="en-CA" sz="1400" noProof="0">
                <a:solidFill>
                  <a:schemeClr val="tx1">
                    <a:lumMod val="85000"/>
                    <a:lumOff val="15000"/>
                  </a:schemeClr>
                </a:solidFill>
                <a:latin typeface="Arial Nova" panose="020B0504020202020204" pitchFamily="34" charset="0"/>
                <a:ea typeface="Calibri"/>
                <a:cs typeface="Calibri"/>
              </a:rPr>
              <a:t>Dublin, Ireland</a:t>
            </a:r>
            <a:endParaRPr lang="en-CA" sz="1400" noProof="0">
              <a:solidFill>
                <a:schemeClr val="tx1">
                  <a:lumMod val="85000"/>
                  <a:lumOff val="15000"/>
                </a:schemeClr>
              </a:solidFill>
              <a:latin typeface="Arial Nova" panose="020B0504020202020204" pitchFamily="34" charset="0"/>
            </a:endParaRPr>
          </a:p>
        </p:txBody>
      </p:sp>
    </p:spTree>
    <p:extLst>
      <p:ext uri="{BB962C8B-B14F-4D97-AF65-F5344CB8AC3E}">
        <p14:creationId xmlns:p14="http://schemas.microsoft.com/office/powerpoint/2010/main" val="2575060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F18D420-3730-E7A9-1646-D10A0C4635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DCC946-9E03-1983-9739-F94D4E30B2CB}"/>
              </a:ext>
            </a:extLst>
          </p:cNvPr>
          <p:cNvSpPr>
            <a:spLocks noGrp="1"/>
          </p:cNvSpPr>
          <p:nvPr>
            <p:ph type="title"/>
          </p:nvPr>
        </p:nvSpPr>
        <p:spPr>
          <a:xfrm>
            <a:off x="360000" y="360000"/>
            <a:ext cx="9242103" cy="535531"/>
          </a:xfrm>
        </p:spPr>
        <p:txBody>
          <a:bodyPr wrap="square" lIns="0" tIns="45720" rIns="91440" bIns="45720" anchor="t" anchorCtr="0">
            <a:spAutoFit/>
          </a:bodyPr>
          <a:lstStyle/>
          <a:p>
            <a:r>
              <a:rPr lang="en-CA" sz="3100">
                <a:latin typeface="+mj-lt"/>
                <a:ea typeface="Open Sans Semibold"/>
                <a:cs typeface="Open Sans Semibold"/>
              </a:rPr>
              <a:t>RECAP</a:t>
            </a:r>
            <a:r>
              <a:rPr lang="en-CA" sz="3100" noProof="0">
                <a:latin typeface="+mj-lt"/>
                <a:ea typeface="Open Sans Semibold"/>
                <a:cs typeface="Open Sans Semibold"/>
              </a:rPr>
              <a:t>: When to Suspect ALS/MND and Refer</a:t>
            </a:r>
          </a:p>
        </p:txBody>
      </p:sp>
      <p:sp>
        <p:nvSpPr>
          <p:cNvPr id="24" name="Content Placeholder 23">
            <a:extLst>
              <a:ext uri="{FF2B5EF4-FFF2-40B4-BE49-F238E27FC236}">
                <a16:creationId xmlns:a16="http://schemas.microsoft.com/office/drawing/2014/main" id="{4E9D35E4-D2B1-BC44-0285-982A804D5C34}"/>
              </a:ext>
            </a:extLst>
          </p:cNvPr>
          <p:cNvSpPr>
            <a:spLocks noGrp="1"/>
          </p:cNvSpPr>
          <p:nvPr>
            <p:ph idx="1"/>
          </p:nvPr>
        </p:nvSpPr>
        <p:spPr>
          <a:xfrm>
            <a:off x="765496" y="1380601"/>
            <a:ext cx="11339256" cy="5047566"/>
          </a:xfrm>
        </p:spPr>
        <p:txBody>
          <a:bodyPr/>
          <a:lstStyle/>
          <a:p>
            <a:pPr>
              <a:buClr>
                <a:srgbClr val="57CFAC"/>
              </a:buClr>
              <a:buFont typeface="Wingdings" panose="05000000000000000000" pitchFamily="2" charset="2"/>
              <a:buChar char="§"/>
            </a:pPr>
            <a:r>
              <a:rPr lang="en-CA" b="1" noProof="0"/>
              <a:t>Progressive</a:t>
            </a:r>
            <a:r>
              <a:rPr lang="en-CA" noProof="0"/>
              <a:t>, </a:t>
            </a:r>
            <a:r>
              <a:rPr lang="en-CA" b="1" noProof="0"/>
              <a:t>painless</a:t>
            </a:r>
            <a:r>
              <a:rPr lang="en-CA" noProof="0"/>
              <a:t> </a:t>
            </a:r>
            <a:r>
              <a:rPr lang="en-CA" b="1" noProof="0"/>
              <a:t>loss</a:t>
            </a:r>
            <a:r>
              <a:rPr lang="en-CA" noProof="0"/>
              <a:t> </a:t>
            </a:r>
            <a:r>
              <a:rPr lang="en-CA" b="1" noProof="0"/>
              <a:t>of function </a:t>
            </a:r>
            <a:r>
              <a:rPr lang="en-CA" noProof="0"/>
              <a:t>in speech, mobility, arms, legs, hands, etc., without an obvious explanation</a:t>
            </a:r>
          </a:p>
          <a:p>
            <a:pPr>
              <a:buClr>
                <a:srgbClr val="57CFAC"/>
              </a:buClr>
              <a:buFont typeface="Wingdings" panose="05000000000000000000" pitchFamily="2" charset="2"/>
              <a:buChar char="§"/>
            </a:pPr>
            <a:r>
              <a:rPr lang="en-CA" b="1" noProof="0"/>
              <a:t>Unexpected, unexplained, weight loss </a:t>
            </a:r>
            <a:r>
              <a:rPr lang="en-CA" noProof="0"/>
              <a:t>with</a:t>
            </a:r>
            <a:r>
              <a:rPr lang="en-CA" b="1" noProof="0"/>
              <a:t> breathlessness</a:t>
            </a:r>
          </a:p>
          <a:p>
            <a:pPr marL="0" indent="0">
              <a:buNone/>
            </a:pPr>
            <a:endParaRPr lang="en-CA" noProof="0"/>
          </a:p>
        </p:txBody>
      </p:sp>
      <p:sp>
        <p:nvSpPr>
          <p:cNvPr id="25" name="Text Placeholder 24">
            <a:extLst>
              <a:ext uri="{FF2B5EF4-FFF2-40B4-BE49-F238E27FC236}">
                <a16:creationId xmlns:a16="http://schemas.microsoft.com/office/drawing/2014/main" id="{AA7E8F13-55B0-2A53-733E-E508148641FE}"/>
              </a:ext>
            </a:extLst>
          </p:cNvPr>
          <p:cNvSpPr>
            <a:spLocks noGrp="1"/>
          </p:cNvSpPr>
          <p:nvPr>
            <p:ph type="body" sz="quarter" idx="16"/>
          </p:nvPr>
        </p:nvSpPr>
        <p:spPr/>
        <p:txBody>
          <a:bodyPr/>
          <a:lstStyle/>
          <a:p>
            <a:r>
              <a:rPr lang="en-CA" sz="800"/>
              <a:t>ALS, amyotrophic lateral sclerosis; MND, motor neuron disease </a:t>
            </a:r>
          </a:p>
        </p:txBody>
      </p:sp>
      <p:sp>
        <p:nvSpPr>
          <p:cNvPr id="9" name="Arrow: Down 8">
            <a:extLst>
              <a:ext uri="{FF2B5EF4-FFF2-40B4-BE49-F238E27FC236}">
                <a16:creationId xmlns:a16="http://schemas.microsoft.com/office/drawing/2014/main" id="{FC4536EA-F7DA-FCB8-E72E-8A7D9FED75FD}"/>
              </a:ext>
            </a:extLst>
          </p:cNvPr>
          <p:cNvSpPr/>
          <p:nvPr/>
        </p:nvSpPr>
        <p:spPr>
          <a:xfrm>
            <a:off x="3090460" y="2961908"/>
            <a:ext cx="1249528" cy="1159716"/>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6" name="Rectangle: Rounded Corners 25">
            <a:extLst>
              <a:ext uri="{FF2B5EF4-FFF2-40B4-BE49-F238E27FC236}">
                <a16:creationId xmlns:a16="http://schemas.microsoft.com/office/drawing/2014/main" id="{E0DCD8A6-4290-096F-D7B0-72A45E1E98E7}"/>
              </a:ext>
            </a:extLst>
          </p:cNvPr>
          <p:cNvSpPr/>
          <p:nvPr/>
        </p:nvSpPr>
        <p:spPr>
          <a:xfrm>
            <a:off x="686175" y="4344468"/>
            <a:ext cx="10877591" cy="1469478"/>
          </a:xfrm>
          <a:prstGeom prst="roundRect">
            <a:avLst>
              <a:gd name="adj" fmla="val 3252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lvl="0" algn="ctr">
              <a:spcBef>
                <a:spcPts val="400"/>
              </a:spcBef>
              <a:spcAft>
                <a:spcPts val="400"/>
              </a:spcAft>
              <a:defRPr/>
            </a:pPr>
            <a:r>
              <a:rPr lang="en-CA" sz="2800" b="1" noProof="0">
                <a:solidFill>
                  <a:prstClr val="white"/>
                </a:solidFill>
              </a:rPr>
              <a:t>If it’s progressive and doesn't really fit within your usual area of practice — DON’T WAIT!  Refer immediately to an ALS/MND specialist.</a:t>
            </a:r>
          </a:p>
        </p:txBody>
      </p:sp>
      <p:sp>
        <p:nvSpPr>
          <p:cNvPr id="3" name="Arrow: Down 2">
            <a:extLst>
              <a:ext uri="{FF2B5EF4-FFF2-40B4-BE49-F238E27FC236}">
                <a16:creationId xmlns:a16="http://schemas.microsoft.com/office/drawing/2014/main" id="{E33F8DBA-ACC1-EDE8-7A26-F1D16BCB2AC3}"/>
              </a:ext>
            </a:extLst>
          </p:cNvPr>
          <p:cNvSpPr/>
          <p:nvPr/>
        </p:nvSpPr>
        <p:spPr>
          <a:xfrm>
            <a:off x="7064234" y="2961908"/>
            <a:ext cx="1249528" cy="1159716"/>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Tree>
    <p:extLst>
      <p:ext uri="{BB962C8B-B14F-4D97-AF65-F5344CB8AC3E}">
        <p14:creationId xmlns:p14="http://schemas.microsoft.com/office/powerpoint/2010/main" val="2225076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0A0CF-0EBA-8CA8-B266-4DF10C9AE24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2F49E79-7139-816C-4497-1EF2DCB8D3B9}"/>
              </a:ext>
            </a:extLst>
          </p:cNvPr>
          <p:cNvSpPr>
            <a:spLocks noGrp="1"/>
          </p:cNvSpPr>
          <p:nvPr>
            <p:ph type="title"/>
          </p:nvPr>
        </p:nvSpPr>
        <p:spPr>
          <a:xfrm>
            <a:off x="4597361" y="2553036"/>
            <a:ext cx="6674179" cy="875964"/>
          </a:xfrm>
        </p:spPr>
        <p:txBody>
          <a:bodyPr wrap="square" lIns="180000" tIns="180000" rIns="91440" bIns="180000" anchor="b" anchorCtr="0">
            <a:noAutofit/>
          </a:bodyPr>
          <a:lstStyle/>
          <a:p>
            <a:r>
              <a:rPr lang="en-CA" noProof="0">
                <a:ea typeface="Roboto"/>
              </a:rPr>
              <a:t>Assessment and Investigations Should Never Delay Referral When ALS/MND </a:t>
            </a:r>
            <a:r>
              <a:rPr lang="en-CA">
                <a:ea typeface="Roboto"/>
              </a:rPr>
              <a:t>is</a:t>
            </a:r>
            <a:r>
              <a:rPr lang="en-CA" noProof="0">
                <a:ea typeface="Roboto"/>
              </a:rPr>
              <a:t> Suspected</a:t>
            </a:r>
          </a:p>
        </p:txBody>
      </p:sp>
    </p:spTree>
    <p:extLst>
      <p:ext uri="{BB962C8B-B14F-4D97-AF65-F5344CB8AC3E}">
        <p14:creationId xmlns:p14="http://schemas.microsoft.com/office/powerpoint/2010/main" val="836559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B6CFE-DF8D-66EB-58D5-3E95D3A936F8}"/>
            </a:ext>
          </a:extLst>
        </p:cNvPr>
        <p:cNvGrpSpPr/>
        <p:nvPr/>
      </p:nvGrpSpPr>
      <p:grpSpPr>
        <a:xfrm>
          <a:off x="0" y="0"/>
          <a:ext cx="0" cy="0"/>
          <a:chOff x="0" y="0"/>
          <a:chExt cx="0" cy="0"/>
        </a:xfrm>
      </p:grpSpPr>
      <p:sp>
        <p:nvSpPr>
          <p:cNvPr id="5" name="Arrow: Pentagon 4">
            <a:extLst>
              <a:ext uri="{FF2B5EF4-FFF2-40B4-BE49-F238E27FC236}">
                <a16:creationId xmlns:a16="http://schemas.microsoft.com/office/drawing/2014/main" id="{83384B08-3152-3103-91A1-59CC9E1E26A3}"/>
              </a:ext>
            </a:extLst>
          </p:cNvPr>
          <p:cNvSpPr/>
          <p:nvPr/>
        </p:nvSpPr>
        <p:spPr>
          <a:xfrm rot="10800000">
            <a:off x="6850742" y="2121402"/>
            <a:ext cx="5203048" cy="2518748"/>
          </a:xfrm>
          <a:prstGeom prst="homePlate">
            <a:avLst>
              <a:gd name="adj" fmla="val 38867"/>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2" name="Title 1">
            <a:extLst>
              <a:ext uri="{FF2B5EF4-FFF2-40B4-BE49-F238E27FC236}">
                <a16:creationId xmlns:a16="http://schemas.microsoft.com/office/drawing/2014/main" id="{48D3CC31-096D-CCC2-AD58-F8F93CAD4B92}"/>
              </a:ext>
            </a:extLst>
          </p:cNvPr>
          <p:cNvSpPr>
            <a:spLocks noGrp="1"/>
          </p:cNvSpPr>
          <p:nvPr>
            <p:ph type="title"/>
          </p:nvPr>
        </p:nvSpPr>
        <p:spPr>
          <a:xfrm>
            <a:off x="360000" y="360000"/>
            <a:ext cx="9242103" cy="535531"/>
          </a:xfrm>
        </p:spPr>
        <p:txBody>
          <a:bodyPr>
            <a:spAutoFit/>
          </a:bodyPr>
          <a:lstStyle/>
          <a:p>
            <a:r>
              <a:rPr lang="en-CA" noProof="0">
                <a:latin typeface="+mj-lt"/>
              </a:rPr>
              <a:t>Diagnosing ALS/MND</a:t>
            </a:r>
          </a:p>
        </p:txBody>
      </p:sp>
      <p:sp>
        <p:nvSpPr>
          <p:cNvPr id="3" name="Content Placeholder 2">
            <a:extLst>
              <a:ext uri="{FF2B5EF4-FFF2-40B4-BE49-F238E27FC236}">
                <a16:creationId xmlns:a16="http://schemas.microsoft.com/office/drawing/2014/main" id="{C6845830-754F-7BC9-D904-FFC412E18DF0}"/>
              </a:ext>
            </a:extLst>
          </p:cNvPr>
          <p:cNvSpPr>
            <a:spLocks noGrp="1"/>
          </p:cNvSpPr>
          <p:nvPr>
            <p:ph idx="1"/>
          </p:nvPr>
        </p:nvSpPr>
        <p:spPr>
          <a:xfrm>
            <a:off x="384497" y="1173772"/>
            <a:ext cx="6636789" cy="5047566"/>
          </a:xfrm>
        </p:spPr>
        <p:txBody>
          <a:bodyPr vert="horz" lIns="91440" tIns="45720" rIns="91440" bIns="45720" rtlCol="0" anchor="t">
            <a:normAutofit/>
          </a:bodyPr>
          <a:lstStyle/>
          <a:p>
            <a:pPr marL="0" indent="0">
              <a:lnSpc>
                <a:spcPct val="100000"/>
              </a:lnSpc>
              <a:buClr>
                <a:srgbClr val="57CFAC"/>
              </a:buClr>
              <a:buNone/>
            </a:pPr>
            <a:r>
              <a:rPr lang="en-CA" noProof="0"/>
              <a:t>ALS/MND is diagnosed through a combination of: </a:t>
            </a:r>
          </a:p>
          <a:p>
            <a:pPr>
              <a:lnSpc>
                <a:spcPct val="100000"/>
              </a:lnSpc>
              <a:buClr>
                <a:srgbClr val="57CFAC"/>
              </a:buClr>
              <a:buFont typeface="Wingdings" panose="05000000000000000000" pitchFamily="2" charset="2"/>
              <a:buChar char="§"/>
            </a:pPr>
            <a:r>
              <a:rPr lang="en-CA" noProof="0"/>
              <a:t>Clinical assessment</a:t>
            </a:r>
          </a:p>
          <a:p>
            <a:pPr lvl="1">
              <a:lnSpc>
                <a:spcPct val="100000"/>
              </a:lnSpc>
              <a:buClr>
                <a:srgbClr val="57CFAC"/>
              </a:buClr>
              <a:buSzPct val="90000"/>
              <a:buFont typeface="Courier New" panose="02070309020205020404" pitchFamily="49" charset="0"/>
              <a:buChar char="o"/>
            </a:pPr>
            <a:r>
              <a:rPr lang="en-CA" noProof="0"/>
              <a:t>Detailed personal history of symptom development and family history of neuromuscular disease</a:t>
            </a:r>
          </a:p>
          <a:p>
            <a:pPr lvl="1">
              <a:lnSpc>
                <a:spcPct val="100000"/>
              </a:lnSpc>
              <a:buClr>
                <a:srgbClr val="57CFAC"/>
              </a:buClr>
              <a:buSzPct val="90000"/>
              <a:buFont typeface="Courier New" panose="02070309020205020404" pitchFamily="49" charset="0"/>
              <a:buChar char="o"/>
            </a:pPr>
            <a:r>
              <a:rPr lang="en-CA" noProof="0"/>
              <a:t>Systemic neurological examination to identify upper and lower motor neuron dysfunction </a:t>
            </a:r>
          </a:p>
          <a:p>
            <a:pPr>
              <a:lnSpc>
                <a:spcPct val="100000"/>
              </a:lnSpc>
              <a:buClr>
                <a:srgbClr val="57CFAC"/>
              </a:buClr>
              <a:buFont typeface="Wingdings" panose="05000000000000000000" pitchFamily="2" charset="2"/>
              <a:buChar char="§"/>
            </a:pPr>
            <a:r>
              <a:rPr lang="en-CA" noProof="0"/>
              <a:t>Exclusion of other potential conditions</a:t>
            </a:r>
          </a:p>
        </p:txBody>
      </p:sp>
      <p:sp>
        <p:nvSpPr>
          <p:cNvPr id="11" name="Text Placeholder 10">
            <a:extLst>
              <a:ext uri="{FF2B5EF4-FFF2-40B4-BE49-F238E27FC236}">
                <a16:creationId xmlns:a16="http://schemas.microsoft.com/office/drawing/2014/main" id="{8DD5D012-28C8-F705-964A-ECA1FC7352B8}"/>
              </a:ext>
            </a:extLst>
          </p:cNvPr>
          <p:cNvSpPr>
            <a:spLocks noGrp="1"/>
          </p:cNvSpPr>
          <p:nvPr>
            <p:ph type="body" sz="quarter" idx="16"/>
          </p:nvPr>
        </p:nvSpPr>
        <p:spPr/>
        <p:txBody>
          <a:bodyPr/>
          <a:lstStyle/>
          <a:p>
            <a:r>
              <a:rPr lang="en-CA" sz="800"/>
              <a:t>ALS, amyotrophic lateral sclerosis; EMG, electromyography; MND, motor neuron disease </a:t>
            </a:r>
          </a:p>
          <a:p>
            <a:r>
              <a:rPr lang="en-CA" sz="800" noProof="0"/>
              <a:t>Van Es MA. Int Rev </a:t>
            </a:r>
            <a:r>
              <a:rPr lang="en-CA" sz="800" noProof="0" err="1"/>
              <a:t>Neurobiol</a:t>
            </a:r>
            <a:r>
              <a:rPr lang="en-CA" sz="800" noProof="0"/>
              <a:t>. 2024;176:1-47.  </a:t>
            </a:r>
          </a:p>
        </p:txBody>
      </p:sp>
      <p:sp>
        <p:nvSpPr>
          <p:cNvPr id="7" name="TextBox 6">
            <a:extLst>
              <a:ext uri="{FF2B5EF4-FFF2-40B4-BE49-F238E27FC236}">
                <a16:creationId xmlns:a16="http://schemas.microsoft.com/office/drawing/2014/main" id="{259E9F92-5AE4-4DAA-6309-7833F536802F}"/>
              </a:ext>
            </a:extLst>
          </p:cNvPr>
          <p:cNvSpPr txBox="1"/>
          <p:nvPr/>
        </p:nvSpPr>
        <p:spPr>
          <a:xfrm>
            <a:off x="7569200" y="2266051"/>
            <a:ext cx="4408712" cy="2308324"/>
          </a:xfrm>
          <a:prstGeom prst="rect">
            <a:avLst/>
          </a:prstGeom>
          <a:noFill/>
        </p:spPr>
        <p:txBody>
          <a:bodyPr wrap="square">
            <a:spAutoFit/>
          </a:bodyPr>
          <a:lstStyle/>
          <a:p>
            <a:pPr algn="ctr"/>
            <a:r>
              <a:rPr lang="en-CA" sz="2400" b="1" noProof="0"/>
              <a:t>ALS/MND is a clinical diagnosis, often described as a "diagnosis of exclusion," meaning no single test can definitively rule it in or out</a:t>
            </a:r>
          </a:p>
        </p:txBody>
      </p:sp>
      <p:sp>
        <p:nvSpPr>
          <p:cNvPr id="13" name="Rectangle: Rounded Corners 12">
            <a:extLst>
              <a:ext uri="{FF2B5EF4-FFF2-40B4-BE49-F238E27FC236}">
                <a16:creationId xmlns:a16="http://schemas.microsoft.com/office/drawing/2014/main" id="{06DB1E24-EF39-97F9-6715-A13DD31522B5}"/>
              </a:ext>
            </a:extLst>
          </p:cNvPr>
          <p:cNvSpPr/>
          <p:nvPr/>
        </p:nvSpPr>
        <p:spPr>
          <a:xfrm>
            <a:off x="438060" y="4974409"/>
            <a:ext cx="6412682" cy="1135518"/>
          </a:xfrm>
          <a:prstGeom prst="roundRect">
            <a:avLst>
              <a:gd name="adj" fmla="val 3252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lvl="0" algn="ctr">
              <a:spcBef>
                <a:spcPts val="400"/>
              </a:spcBef>
              <a:spcAft>
                <a:spcPts val="400"/>
              </a:spcAft>
              <a:defRPr/>
            </a:pPr>
            <a:r>
              <a:rPr lang="en-CA" b="1" noProof="0">
                <a:solidFill>
                  <a:prstClr val="white"/>
                </a:solidFill>
              </a:rPr>
              <a:t>EMG can support the diagnosis of ALS/MND, but referral to an ALS/MND specialist should not be delayed while awaiting results!</a:t>
            </a:r>
          </a:p>
        </p:txBody>
      </p:sp>
    </p:spTree>
    <p:extLst>
      <p:ext uri="{BB962C8B-B14F-4D97-AF65-F5344CB8AC3E}">
        <p14:creationId xmlns:p14="http://schemas.microsoft.com/office/powerpoint/2010/main" val="4167412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3FC27-7E2F-DCE9-FD35-669AEE0F7E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16FBB6-48BE-B963-F9C0-B243E936D1B4}"/>
              </a:ext>
            </a:extLst>
          </p:cNvPr>
          <p:cNvSpPr>
            <a:spLocks noGrp="1"/>
          </p:cNvSpPr>
          <p:nvPr>
            <p:ph type="title"/>
          </p:nvPr>
        </p:nvSpPr>
        <p:spPr>
          <a:xfrm>
            <a:off x="360000" y="360000"/>
            <a:ext cx="8922789" cy="895630"/>
          </a:xfrm>
        </p:spPr>
        <p:txBody>
          <a:bodyPr wrap="square" lIns="0" tIns="45720" rIns="91440" bIns="45720" anchor="t" anchorCtr="0">
            <a:spAutoFit/>
          </a:bodyPr>
          <a:lstStyle/>
          <a:p>
            <a:r>
              <a:rPr lang="en-CA" sz="2900" noProof="0">
                <a:latin typeface="+mj-lt"/>
                <a:ea typeface="Open Sans Semibold"/>
                <a:cs typeface="Open Sans Semibold"/>
              </a:rPr>
              <a:t>Diagnostic Tests May Help Rule Out Other Conditions</a:t>
            </a:r>
            <a:r>
              <a:rPr lang="en-CA" sz="2900">
                <a:latin typeface="+mj-lt"/>
                <a:ea typeface="Open Sans Semibold"/>
                <a:cs typeface="Open Sans Semibold"/>
              </a:rPr>
              <a:t> </a:t>
            </a:r>
            <a:r>
              <a:rPr lang="en-CA" sz="2900" noProof="0">
                <a:latin typeface="+mj-lt"/>
                <a:ea typeface="Open Sans Semibold"/>
                <a:cs typeface="Open Sans Semibold"/>
              </a:rPr>
              <a:t>But Should Never Delay Referral</a:t>
            </a:r>
          </a:p>
        </p:txBody>
      </p:sp>
      <p:sp>
        <p:nvSpPr>
          <p:cNvPr id="3" name="Content Placeholder 2">
            <a:extLst>
              <a:ext uri="{FF2B5EF4-FFF2-40B4-BE49-F238E27FC236}">
                <a16:creationId xmlns:a16="http://schemas.microsoft.com/office/drawing/2014/main" id="{185FFEEB-4589-6707-0718-199C205A8710}"/>
              </a:ext>
            </a:extLst>
          </p:cNvPr>
          <p:cNvSpPr>
            <a:spLocks noGrp="1"/>
          </p:cNvSpPr>
          <p:nvPr>
            <p:ph idx="1"/>
          </p:nvPr>
        </p:nvSpPr>
        <p:spPr>
          <a:xfrm>
            <a:off x="384497" y="1305609"/>
            <a:ext cx="11339256" cy="5047566"/>
          </a:xfrm>
        </p:spPr>
        <p:txBody>
          <a:bodyPr lIns="0" tIns="45720" rIns="91440" bIns="45720" anchor="t">
            <a:normAutofit/>
          </a:bodyPr>
          <a:lstStyle/>
          <a:p>
            <a:pPr marL="0" indent="0">
              <a:buNone/>
            </a:pPr>
            <a:r>
              <a:rPr lang="en-CA" b="1" noProof="0">
                <a:solidFill>
                  <a:schemeClr val="accent3"/>
                </a:solidFill>
                <a:ea typeface="Roboto"/>
              </a:rPr>
              <a:t>Tests that can help rule out other potential causes of symptoms:</a:t>
            </a:r>
          </a:p>
          <a:p>
            <a:pPr marL="287655" indent="-287655">
              <a:spcBef>
                <a:spcPts val="1300"/>
              </a:spcBef>
              <a:buClr>
                <a:srgbClr val="57CFAC"/>
              </a:buClr>
              <a:buFont typeface="Wingdings" panose="05000000000000000000" pitchFamily="2" charset="2"/>
              <a:buChar char="§"/>
            </a:pPr>
            <a:r>
              <a:rPr lang="en-CA" noProof="0">
                <a:ea typeface="Roboto"/>
              </a:rPr>
              <a:t>Electromyography </a:t>
            </a:r>
            <a:endParaRPr lang="en-CA" noProof="0">
              <a:ea typeface="Roboto"/>
              <a:cs typeface="Open Sans"/>
            </a:endParaRPr>
          </a:p>
          <a:p>
            <a:pPr marL="287655" indent="-287655">
              <a:spcBef>
                <a:spcPts val="1300"/>
              </a:spcBef>
              <a:buClr>
                <a:srgbClr val="57CFAC"/>
              </a:buClr>
              <a:buFont typeface="Wingdings" panose="05000000000000000000" pitchFamily="2" charset="2"/>
              <a:buChar char="§"/>
            </a:pPr>
            <a:r>
              <a:rPr lang="en-CA" noProof="0">
                <a:ea typeface="Roboto"/>
              </a:rPr>
              <a:t>Nerve conduction studies </a:t>
            </a:r>
          </a:p>
          <a:p>
            <a:pPr marL="287655" indent="-287655">
              <a:spcBef>
                <a:spcPts val="1300"/>
              </a:spcBef>
              <a:buClr>
                <a:srgbClr val="57CFAC"/>
              </a:buClr>
              <a:buFont typeface="Wingdings" panose="05000000000000000000" pitchFamily="2" charset="2"/>
              <a:buChar char="§"/>
            </a:pPr>
            <a:r>
              <a:rPr lang="en-CA" noProof="0">
                <a:ea typeface="Roboto"/>
              </a:rPr>
              <a:t>Magnetic resonance imaging</a:t>
            </a:r>
            <a:endParaRPr lang="en-CA" noProof="0">
              <a:ea typeface="Roboto"/>
              <a:cs typeface="Open Sans"/>
            </a:endParaRPr>
          </a:p>
          <a:p>
            <a:pPr marL="287655" indent="-287655">
              <a:spcBef>
                <a:spcPts val="1300"/>
              </a:spcBef>
              <a:buClr>
                <a:srgbClr val="57CFAC"/>
              </a:buClr>
              <a:buFont typeface="Wingdings" panose="05000000000000000000" pitchFamily="2" charset="2"/>
              <a:buChar char="§"/>
            </a:pPr>
            <a:r>
              <a:rPr lang="en-CA" noProof="0">
                <a:ea typeface="Roboto"/>
              </a:rPr>
              <a:t>Genetic testing</a:t>
            </a:r>
            <a:endParaRPr lang="en-CA" noProof="0">
              <a:ea typeface="Roboto"/>
              <a:cs typeface="Open Sans"/>
            </a:endParaRPr>
          </a:p>
          <a:p>
            <a:pPr marL="287655" indent="-287655">
              <a:spcBef>
                <a:spcPts val="1300"/>
              </a:spcBef>
              <a:buClr>
                <a:srgbClr val="57CFAC"/>
              </a:buClr>
              <a:buFont typeface="Wingdings" panose="05000000000000000000" pitchFamily="2" charset="2"/>
              <a:buChar char="§"/>
            </a:pPr>
            <a:r>
              <a:rPr lang="en-CA" noProof="0">
                <a:ea typeface="Roboto"/>
              </a:rPr>
              <a:t>Lumbar puncture</a:t>
            </a:r>
            <a:endParaRPr lang="en-CA" noProof="0">
              <a:ea typeface="Roboto"/>
              <a:cs typeface="Open Sans"/>
            </a:endParaRPr>
          </a:p>
          <a:p>
            <a:pPr marL="287655" indent="-287655">
              <a:spcBef>
                <a:spcPts val="1300"/>
              </a:spcBef>
              <a:buClr>
                <a:srgbClr val="57CFAC"/>
              </a:buClr>
              <a:buFont typeface="Wingdings" panose="05000000000000000000" pitchFamily="2" charset="2"/>
              <a:buChar char="§"/>
            </a:pPr>
            <a:r>
              <a:rPr lang="en-CA" noProof="0">
                <a:ea typeface="Roboto"/>
              </a:rPr>
              <a:t>Lab tests  </a:t>
            </a:r>
            <a:endParaRPr lang="en-CA" noProof="0">
              <a:ea typeface="Roboto"/>
              <a:cs typeface="Open Sans"/>
            </a:endParaRPr>
          </a:p>
        </p:txBody>
      </p:sp>
      <p:sp>
        <p:nvSpPr>
          <p:cNvPr id="6" name="Text Placeholder 5">
            <a:extLst>
              <a:ext uri="{FF2B5EF4-FFF2-40B4-BE49-F238E27FC236}">
                <a16:creationId xmlns:a16="http://schemas.microsoft.com/office/drawing/2014/main" id="{7F2CE845-EDA7-AC78-B13F-490276C6BA6F}"/>
              </a:ext>
            </a:extLst>
          </p:cNvPr>
          <p:cNvSpPr>
            <a:spLocks noGrp="1"/>
          </p:cNvSpPr>
          <p:nvPr>
            <p:ph type="body" sz="quarter" idx="16"/>
          </p:nvPr>
        </p:nvSpPr>
        <p:spPr/>
        <p:txBody>
          <a:bodyPr/>
          <a:lstStyle/>
          <a:p>
            <a:r>
              <a:rPr lang="en-CA" sz="800"/>
              <a:t>ALS, amyotrophic lateral sclerosis; MND, motor neuron disease</a:t>
            </a:r>
          </a:p>
          <a:p>
            <a:r>
              <a:rPr lang="en-CA" sz="800"/>
              <a:t> </a:t>
            </a:r>
            <a:r>
              <a:rPr lang="en-CA" sz="800" noProof="0"/>
              <a:t>1. Hardiman O, et al. Nat Rev Dis Primers. 2017;3:17071. 2. Brown RH, Al-Chalabi A. N Engl J Med. 2017;377(2):162-172. 3. Kiernan MC, et al. Lancet. 2011;377(9769):942-955. </a:t>
            </a:r>
          </a:p>
        </p:txBody>
      </p:sp>
      <p:sp>
        <p:nvSpPr>
          <p:cNvPr id="8" name="Speech Bubble: Rectangle with Corners Rounded 7">
            <a:extLst>
              <a:ext uri="{FF2B5EF4-FFF2-40B4-BE49-F238E27FC236}">
                <a16:creationId xmlns:a16="http://schemas.microsoft.com/office/drawing/2014/main" id="{05AA32E8-534F-8356-6266-8DE7D9956FD7}"/>
              </a:ext>
            </a:extLst>
          </p:cNvPr>
          <p:cNvSpPr/>
          <p:nvPr/>
        </p:nvSpPr>
        <p:spPr>
          <a:xfrm>
            <a:off x="6093089" y="2253173"/>
            <a:ext cx="5183476" cy="469996"/>
          </a:xfrm>
          <a:prstGeom prst="wedgeRoundRectCallout">
            <a:avLst>
              <a:gd name="adj1" fmla="val -81834"/>
              <a:gd name="adj2" fmla="val 22980"/>
              <a:gd name="adj3" fmla="val 16667"/>
            </a:avLst>
          </a:prstGeom>
          <a:solidFill>
            <a:schemeClr val="accent2">
              <a:lumMod val="40000"/>
              <a:lumOff val="60000"/>
            </a:schemeClr>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b="1" noProof="0">
                <a:solidFill>
                  <a:schemeClr val="tx1">
                    <a:lumMod val="85000"/>
                    <a:lumOff val="15000"/>
                  </a:schemeClr>
                </a:solidFill>
              </a:rPr>
              <a:t>Can help rule out neuropathies that mimic ALS/MND</a:t>
            </a:r>
          </a:p>
        </p:txBody>
      </p:sp>
      <p:sp>
        <p:nvSpPr>
          <p:cNvPr id="9" name="Speech Bubble: Rectangle with Corners Rounded 8">
            <a:extLst>
              <a:ext uri="{FF2B5EF4-FFF2-40B4-BE49-F238E27FC236}">
                <a16:creationId xmlns:a16="http://schemas.microsoft.com/office/drawing/2014/main" id="{7721BCD8-5939-C1A7-E259-81F4C4644193}"/>
              </a:ext>
            </a:extLst>
          </p:cNvPr>
          <p:cNvSpPr/>
          <p:nvPr/>
        </p:nvSpPr>
        <p:spPr>
          <a:xfrm>
            <a:off x="6557734" y="2929993"/>
            <a:ext cx="4714110" cy="753713"/>
          </a:xfrm>
          <a:prstGeom prst="wedgeRoundRectCallout">
            <a:avLst>
              <a:gd name="adj1" fmla="val -87094"/>
              <a:gd name="adj2" fmla="val -35818"/>
              <a:gd name="adj3" fmla="val 16667"/>
            </a:avLst>
          </a:prstGeom>
          <a:solidFill>
            <a:schemeClr val="accent2">
              <a:lumMod val="40000"/>
              <a:lumOff val="60000"/>
            </a:schemeClr>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b="1" noProof="0">
                <a:solidFill>
                  <a:schemeClr val="tx1">
                    <a:lumMod val="85000"/>
                    <a:lumOff val="15000"/>
                  </a:schemeClr>
                </a:solidFill>
              </a:rPr>
              <a:t>Can help rule out myelopathies and radiculopathies that mimic ALS/MND</a:t>
            </a:r>
          </a:p>
        </p:txBody>
      </p:sp>
      <p:sp>
        <p:nvSpPr>
          <p:cNvPr id="10" name="Speech Bubble: Rectangle with Corners Rounded 9">
            <a:extLst>
              <a:ext uri="{FF2B5EF4-FFF2-40B4-BE49-F238E27FC236}">
                <a16:creationId xmlns:a16="http://schemas.microsoft.com/office/drawing/2014/main" id="{32ED3F48-5D5D-9C1A-3A0C-BE8C3DE28007}"/>
              </a:ext>
            </a:extLst>
          </p:cNvPr>
          <p:cNvSpPr/>
          <p:nvPr/>
        </p:nvSpPr>
        <p:spPr>
          <a:xfrm>
            <a:off x="6557735" y="3841117"/>
            <a:ext cx="4714110" cy="1135518"/>
          </a:xfrm>
          <a:prstGeom prst="wedgeRoundRectCallout">
            <a:avLst>
              <a:gd name="adj1" fmla="val -145636"/>
              <a:gd name="adj2" fmla="val 6432"/>
              <a:gd name="adj3" fmla="val 16667"/>
            </a:avLst>
          </a:prstGeom>
          <a:solidFill>
            <a:schemeClr val="accent2">
              <a:lumMod val="40000"/>
              <a:lumOff val="60000"/>
            </a:schemeClr>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b="1" noProof="0">
                <a:solidFill>
                  <a:schemeClr val="tx1">
                    <a:lumMod val="75000"/>
                    <a:lumOff val="25000"/>
                  </a:schemeClr>
                </a:solidFill>
              </a:rPr>
              <a:t>Basic blood work and other lab tests can rule out B12 deficiency, thyroid issues, </a:t>
            </a:r>
            <a:r>
              <a:rPr lang="en-CA" sz="1400" b="1">
                <a:solidFill>
                  <a:schemeClr val="tx1">
                    <a:lumMod val="75000"/>
                    <a:lumOff val="25000"/>
                  </a:schemeClr>
                </a:solidFill>
              </a:rPr>
              <a:t>human immunodeficiency virus (HIV), human T-cell lymphotropic virus type 1, </a:t>
            </a:r>
            <a:r>
              <a:rPr lang="en-CA" sz="1400" b="1" noProof="0">
                <a:solidFill>
                  <a:schemeClr val="tx1">
                    <a:lumMod val="75000"/>
                    <a:lumOff val="25000"/>
                  </a:schemeClr>
                </a:solidFill>
              </a:rPr>
              <a:t>West Nile virus, etc. </a:t>
            </a:r>
          </a:p>
        </p:txBody>
      </p:sp>
      <p:sp>
        <p:nvSpPr>
          <p:cNvPr id="12" name="Rectangle: Rounded Corners 11">
            <a:extLst>
              <a:ext uri="{FF2B5EF4-FFF2-40B4-BE49-F238E27FC236}">
                <a16:creationId xmlns:a16="http://schemas.microsoft.com/office/drawing/2014/main" id="{E36AF25B-ECFD-83BD-A434-01C2A4442C5B}"/>
              </a:ext>
            </a:extLst>
          </p:cNvPr>
          <p:cNvSpPr/>
          <p:nvPr/>
        </p:nvSpPr>
        <p:spPr>
          <a:xfrm>
            <a:off x="438059" y="5217657"/>
            <a:ext cx="11059109" cy="1135518"/>
          </a:xfrm>
          <a:prstGeom prst="roundRect">
            <a:avLst>
              <a:gd name="adj" fmla="val 3252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lvl="0" algn="ctr">
              <a:spcBef>
                <a:spcPts val="400"/>
              </a:spcBef>
              <a:spcAft>
                <a:spcPts val="400"/>
              </a:spcAft>
              <a:defRPr/>
            </a:pPr>
            <a:r>
              <a:rPr lang="en-CA" b="1" noProof="0">
                <a:solidFill>
                  <a:prstClr val="white"/>
                </a:solidFill>
              </a:rPr>
              <a:t>If you feel the need to order additional tests while awaiting referral, that’s fine — but the results should never delay referral to an ALS/MND specialist if the disease is suspected based on signs/symptoms</a:t>
            </a:r>
          </a:p>
        </p:txBody>
      </p:sp>
      <p:sp>
        <p:nvSpPr>
          <p:cNvPr id="4" name="Speech Bubble: Rectangle with Corners Rounded 3">
            <a:extLst>
              <a:ext uri="{FF2B5EF4-FFF2-40B4-BE49-F238E27FC236}">
                <a16:creationId xmlns:a16="http://schemas.microsoft.com/office/drawing/2014/main" id="{862384B3-F270-0A62-A1D9-179503142D97}"/>
              </a:ext>
            </a:extLst>
          </p:cNvPr>
          <p:cNvSpPr/>
          <p:nvPr/>
        </p:nvSpPr>
        <p:spPr>
          <a:xfrm>
            <a:off x="5344227" y="1714518"/>
            <a:ext cx="5932337" cy="430582"/>
          </a:xfrm>
          <a:prstGeom prst="wedgeRoundRectCallout">
            <a:avLst>
              <a:gd name="adj1" fmla="val -77470"/>
              <a:gd name="adj2" fmla="val 22182"/>
              <a:gd name="adj3" fmla="val 16667"/>
            </a:avLst>
          </a:prstGeom>
          <a:solidFill>
            <a:schemeClr val="accent2">
              <a:lumMod val="40000"/>
              <a:lumOff val="60000"/>
            </a:schemeClr>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1400" b="1" noProof="0">
                <a:solidFill>
                  <a:schemeClr val="tx1">
                    <a:lumMod val="85000"/>
                    <a:lumOff val="15000"/>
                  </a:schemeClr>
                </a:solidFill>
              </a:rPr>
              <a:t>Can help </a:t>
            </a:r>
            <a:r>
              <a:rPr lang="en-CA" sz="1400" b="1">
                <a:solidFill>
                  <a:schemeClr val="tx1">
                    <a:lumMod val="85000"/>
                    <a:lumOff val="15000"/>
                  </a:schemeClr>
                </a:solidFill>
              </a:rPr>
              <a:t>exclude muscle diseases</a:t>
            </a:r>
            <a:r>
              <a:rPr lang="en-CA" sz="1400" b="1" noProof="0">
                <a:solidFill>
                  <a:schemeClr val="tx1">
                    <a:lumMod val="85000"/>
                    <a:lumOff val="15000"/>
                  </a:schemeClr>
                </a:solidFill>
              </a:rPr>
              <a:t> that </a:t>
            </a:r>
            <a:r>
              <a:rPr lang="en-CA" sz="1400" b="1">
                <a:solidFill>
                  <a:schemeClr val="tx1">
                    <a:lumMod val="85000"/>
                    <a:lumOff val="15000"/>
                  </a:schemeClr>
                </a:solidFill>
              </a:rPr>
              <a:t>may mimic</a:t>
            </a:r>
            <a:r>
              <a:rPr lang="en-CA" sz="1400" b="1" noProof="0">
                <a:solidFill>
                  <a:schemeClr val="tx1">
                    <a:lumMod val="85000"/>
                    <a:lumOff val="15000"/>
                  </a:schemeClr>
                </a:solidFill>
              </a:rPr>
              <a:t> ALS/MND</a:t>
            </a:r>
          </a:p>
        </p:txBody>
      </p:sp>
    </p:spTree>
    <p:extLst>
      <p:ext uri="{BB962C8B-B14F-4D97-AF65-F5344CB8AC3E}">
        <p14:creationId xmlns:p14="http://schemas.microsoft.com/office/powerpoint/2010/main" val="5102693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41180-A3FA-6C2C-E66C-CC75A4F28E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FE616A-D6A7-7F95-807A-85A0D9674A9B}"/>
              </a:ext>
            </a:extLst>
          </p:cNvPr>
          <p:cNvSpPr>
            <a:spLocks noGrp="1"/>
          </p:cNvSpPr>
          <p:nvPr>
            <p:ph type="title"/>
          </p:nvPr>
        </p:nvSpPr>
        <p:spPr>
          <a:xfrm>
            <a:off x="360000" y="360000"/>
            <a:ext cx="9390873" cy="466281"/>
          </a:xfrm>
        </p:spPr>
        <p:txBody>
          <a:bodyPr>
            <a:spAutoFit/>
          </a:bodyPr>
          <a:lstStyle/>
          <a:p>
            <a:r>
              <a:rPr lang="en-CA" sz="2700" noProof="0">
                <a:latin typeface="+mj-lt"/>
              </a:rPr>
              <a:t>Avoid Diagnostic Pitfalls: Prioritize Urgent Referrals </a:t>
            </a:r>
          </a:p>
        </p:txBody>
      </p:sp>
      <p:sp>
        <p:nvSpPr>
          <p:cNvPr id="3" name="Rectangle: Rounded Corners 2">
            <a:extLst>
              <a:ext uri="{FF2B5EF4-FFF2-40B4-BE49-F238E27FC236}">
                <a16:creationId xmlns:a16="http://schemas.microsoft.com/office/drawing/2014/main" id="{6F1C5CBC-E3B2-3A99-39BB-8B6E87BD3D8C}"/>
              </a:ext>
            </a:extLst>
          </p:cNvPr>
          <p:cNvSpPr/>
          <p:nvPr/>
        </p:nvSpPr>
        <p:spPr>
          <a:xfrm>
            <a:off x="1439802" y="1001154"/>
            <a:ext cx="9312395" cy="5019676"/>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889496E6-73DE-0B2B-6349-4F86436466AE}"/>
              </a:ext>
            </a:extLst>
          </p:cNvPr>
          <p:cNvSpPr txBox="1"/>
          <p:nvPr/>
        </p:nvSpPr>
        <p:spPr>
          <a:xfrm>
            <a:off x="2027264" y="6020830"/>
            <a:ext cx="8137472" cy="646331"/>
          </a:xfrm>
          <a:prstGeom prst="rect">
            <a:avLst/>
          </a:prstGeom>
          <a:noFill/>
        </p:spPr>
        <p:txBody>
          <a:bodyPr wrap="square">
            <a:spAutoFit/>
          </a:bodyPr>
          <a:lstStyle/>
          <a:p>
            <a:pPr algn="ctr">
              <a:spcBef>
                <a:spcPts val="300"/>
              </a:spcBef>
            </a:pPr>
            <a:r>
              <a:rPr lang="en-CA" b="1" noProof="0">
                <a:solidFill>
                  <a:schemeClr val="accent1"/>
                </a:solidFill>
                <a:latin typeface="Arial Nova" panose="020B0504020202020204" pitchFamily="34" charset="0"/>
              </a:rPr>
              <a:t>Prof. Orla Hardiman, </a:t>
            </a:r>
            <a:r>
              <a:rPr lang="en-CA" noProof="0">
                <a:solidFill>
                  <a:schemeClr val="accent1"/>
                </a:solidFill>
                <a:latin typeface="Arial Nova" panose="020B0504020202020204" pitchFamily="34" charset="0"/>
                <a:ea typeface="Calibri"/>
                <a:cs typeface="Calibri"/>
              </a:rPr>
              <a:t>BSc, MB, MD, FRCPI, FTCD, MRIA </a:t>
            </a:r>
          </a:p>
          <a:p>
            <a:pPr algn="ctr"/>
            <a:r>
              <a:rPr lang="en-CA" noProof="0">
                <a:solidFill>
                  <a:schemeClr val="tx1">
                    <a:lumMod val="85000"/>
                    <a:lumOff val="15000"/>
                  </a:schemeClr>
                </a:solidFill>
                <a:latin typeface="Arial Nova" panose="020B0504020202020204" pitchFamily="34" charset="0"/>
                <a:ea typeface="Calibri"/>
                <a:cs typeface="Calibri"/>
              </a:rPr>
              <a:t>Dublin, Ireland</a:t>
            </a:r>
            <a:endParaRPr lang="en-CA"/>
          </a:p>
        </p:txBody>
      </p:sp>
      <p:pic>
        <p:nvPicPr>
          <p:cNvPr id="8" name="Picture 7">
            <a:extLst>
              <a:ext uri="{FF2B5EF4-FFF2-40B4-BE49-F238E27FC236}">
                <a16:creationId xmlns:a16="http://schemas.microsoft.com/office/drawing/2014/main" id="{C4498BE4-8986-80FC-3A72-6EEFB07C5D47}"/>
              </a:ext>
            </a:extLst>
          </p:cNvPr>
          <p:cNvPicPr>
            <a:picLocks noChangeAspect="1"/>
          </p:cNvPicPr>
          <p:nvPr/>
        </p:nvPicPr>
        <p:blipFill>
          <a:blip r:embed="rId2"/>
          <a:stretch>
            <a:fillRect/>
          </a:stretch>
        </p:blipFill>
        <p:spPr>
          <a:xfrm>
            <a:off x="2314047" y="1395435"/>
            <a:ext cx="7563906" cy="4229690"/>
          </a:xfrm>
          <a:prstGeom prst="rect">
            <a:avLst/>
          </a:prstGeom>
        </p:spPr>
      </p:pic>
      <p:sp>
        <p:nvSpPr>
          <p:cNvPr id="9" name="TextBox 8">
            <a:hlinkClick r:id="rId3"/>
            <a:extLst>
              <a:ext uri="{FF2B5EF4-FFF2-40B4-BE49-F238E27FC236}">
                <a16:creationId xmlns:a16="http://schemas.microsoft.com/office/drawing/2014/main" id="{59C449A5-9883-3423-E5DE-2F6C078765D8}"/>
              </a:ext>
            </a:extLst>
          </p:cNvPr>
          <p:cNvSpPr txBox="1"/>
          <p:nvPr/>
        </p:nvSpPr>
        <p:spPr>
          <a:xfrm>
            <a:off x="9997624" y="5281997"/>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38887202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BF6986-6E76-8131-F65F-63A1A6BA9430}"/>
            </a:ext>
          </a:extLst>
        </p:cNvPr>
        <p:cNvGrpSpPr/>
        <p:nvPr/>
      </p:nvGrpSpPr>
      <p:grpSpPr>
        <a:xfrm>
          <a:off x="0" y="0"/>
          <a:ext cx="0" cy="0"/>
          <a:chOff x="0" y="0"/>
          <a:chExt cx="0" cy="0"/>
        </a:xfrm>
      </p:grpSpPr>
      <p:sp>
        <p:nvSpPr>
          <p:cNvPr id="9" name="Rectangle 1">
            <a:extLst>
              <a:ext uri="{FF2B5EF4-FFF2-40B4-BE49-F238E27FC236}">
                <a16:creationId xmlns:a16="http://schemas.microsoft.com/office/drawing/2014/main" id="{992DBF8B-AFAD-1125-CFDC-EC35C14482A9}"/>
              </a:ext>
            </a:extLst>
          </p:cNvPr>
          <p:cNvSpPr>
            <a:spLocks noGrp="1" noChangeArrowheads="1"/>
          </p:cNvSpPr>
          <p:nvPr>
            <p:ph idx="1"/>
          </p:nvPr>
        </p:nvSpPr>
        <p:spPr bwMode="auto">
          <a:xfrm>
            <a:off x="1378423" y="1459171"/>
            <a:ext cx="10474213" cy="473975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7655" indent="-287655">
              <a:lnSpc>
                <a:spcPct val="100000"/>
              </a:lnSpc>
              <a:spcBef>
                <a:spcPts val="1200"/>
              </a:spcBef>
              <a:spcAft>
                <a:spcPts val="600"/>
              </a:spcAft>
              <a:buClr>
                <a:srgbClr val="57CFAC"/>
              </a:buClr>
              <a:buFont typeface="Wingdings" panose="05000000000000000000" pitchFamily="2" charset="2"/>
              <a:buChar char="§"/>
            </a:pPr>
            <a:r>
              <a:rPr lang="en-CA" sz="2000" b="1" noProof="0"/>
              <a:t>ALS/MND is a clinical diagnosis of exclusion </a:t>
            </a:r>
            <a:r>
              <a:rPr lang="en-CA" sz="2000" noProof="0"/>
              <a:t>— no diagnostic test can definitively confirm it</a:t>
            </a:r>
            <a:endParaRPr lang="en-US"/>
          </a:p>
          <a:p>
            <a:pPr marL="287655" indent="-287655">
              <a:lnSpc>
                <a:spcPct val="100000"/>
              </a:lnSpc>
              <a:spcBef>
                <a:spcPts val="1200"/>
              </a:spcBef>
              <a:spcAft>
                <a:spcPts val="600"/>
              </a:spcAft>
              <a:buClr>
                <a:srgbClr val="57CFAC"/>
              </a:buClr>
              <a:buFont typeface="Wingdings" panose="05000000000000000000" pitchFamily="2" charset="2"/>
              <a:buChar char="§"/>
            </a:pPr>
            <a:r>
              <a:rPr lang="en-CA" sz="2000" b="1" noProof="0"/>
              <a:t>Act on clinical suspicion </a:t>
            </a:r>
            <a:r>
              <a:rPr lang="en-CA" sz="2000" noProof="0"/>
              <a:t>— do not “hang on” to patients waiting for confirmatory signs / test results</a:t>
            </a:r>
            <a:endParaRPr lang="en-CA" sz="2000" noProof="0">
              <a:cs typeface="Open Sans"/>
            </a:endParaRPr>
          </a:p>
          <a:p>
            <a:pPr marL="287655" indent="-287655">
              <a:lnSpc>
                <a:spcPct val="100000"/>
              </a:lnSpc>
              <a:spcBef>
                <a:spcPts val="1200"/>
              </a:spcBef>
              <a:spcAft>
                <a:spcPts val="600"/>
              </a:spcAft>
              <a:buClr>
                <a:srgbClr val="57CFAC"/>
              </a:buClr>
              <a:buFont typeface="Wingdings" panose="05000000000000000000" pitchFamily="2" charset="2"/>
              <a:buChar char="§"/>
            </a:pPr>
            <a:r>
              <a:rPr lang="en-CA" sz="2000" b="1" noProof="0"/>
              <a:t>Do not delay referral </a:t>
            </a:r>
            <a:r>
              <a:rPr lang="en-CA" sz="2000" noProof="0"/>
              <a:t>while awaiting:</a:t>
            </a:r>
            <a:endParaRPr lang="en-CA" sz="2000" noProof="0">
              <a:cs typeface="Open Sans"/>
            </a:endParaRPr>
          </a:p>
          <a:p>
            <a:pPr marL="575945" lvl="1" indent="-287655">
              <a:spcBef>
                <a:spcPts val="1200"/>
              </a:spcBef>
              <a:spcAft>
                <a:spcPts val="600"/>
              </a:spcAft>
              <a:buClr>
                <a:srgbClr val="57CFAC"/>
              </a:buClr>
              <a:buFont typeface="Courier New" panose="02070309020205020404" pitchFamily="49" charset="0"/>
              <a:buChar char="o"/>
            </a:pPr>
            <a:r>
              <a:rPr lang="en-CA" sz="1800" b="1">
                <a:ea typeface="Roboto"/>
              </a:rPr>
              <a:t>Electromyography (EMG)</a:t>
            </a:r>
            <a:r>
              <a:rPr lang="en-CA" sz="1800" noProof="0"/>
              <a:t> – abnormalities may be absent, especially in bulbar disease</a:t>
            </a:r>
            <a:endParaRPr lang="en-CA" sz="1800" noProof="0">
              <a:cs typeface="Open Sans"/>
            </a:endParaRPr>
          </a:p>
          <a:p>
            <a:pPr marL="575945" lvl="1" indent="-287655">
              <a:lnSpc>
                <a:spcPct val="100000"/>
              </a:lnSpc>
              <a:spcBef>
                <a:spcPts val="1200"/>
              </a:spcBef>
              <a:spcAft>
                <a:spcPts val="600"/>
              </a:spcAft>
              <a:buClr>
                <a:srgbClr val="57CFAC"/>
              </a:buClr>
              <a:buFont typeface="Courier New" panose="02070309020205020404" pitchFamily="49" charset="0"/>
              <a:buChar char="o"/>
            </a:pPr>
            <a:r>
              <a:rPr lang="en-CA" sz="1800" b="1" noProof="0"/>
              <a:t>Magnetic resonance imaging (MRI) or bloodwork </a:t>
            </a:r>
            <a:r>
              <a:rPr lang="en-CA" sz="1800" noProof="0"/>
              <a:t>– useful to rule out mimics but should not delay referral</a:t>
            </a:r>
            <a:endParaRPr lang="en-CA" sz="1800" noProof="0">
              <a:cs typeface="Open Sans"/>
            </a:endParaRPr>
          </a:p>
          <a:p>
            <a:pPr marL="575945" lvl="1" indent="-287655">
              <a:lnSpc>
                <a:spcPct val="100000"/>
              </a:lnSpc>
              <a:spcBef>
                <a:spcPts val="1200"/>
              </a:spcBef>
              <a:spcAft>
                <a:spcPts val="600"/>
              </a:spcAft>
              <a:buClr>
                <a:srgbClr val="57CFAC"/>
              </a:buClr>
              <a:buFont typeface="Courier New" panose="02070309020205020404" pitchFamily="49" charset="0"/>
              <a:buChar char="o"/>
            </a:pPr>
            <a:r>
              <a:rPr lang="en-CA" sz="1800" noProof="0">
                <a:ea typeface="Roboto"/>
              </a:rPr>
              <a:t>Be mindful of</a:t>
            </a:r>
            <a:r>
              <a:rPr lang="en-CA" sz="1800" b="1" noProof="0">
                <a:ea typeface="Roboto"/>
              </a:rPr>
              <a:t> long wait times for scans </a:t>
            </a:r>
            <a:r>
              <a:rPr lang="en-CA" sz="1800" noProof="0">
                <a:ea typeface="Roboto"/>
              </a:rPr>
              <a:t>(2–3 months or more in some countries)</a:t>
            </a:r>
            <a:endParaRPr lang="en-CA" sz="1800" noProof="0">
              <a:ea typeface="Roboto"/>
              <a:cs typeface="Open Sans"/>
            </a:endParaRPr>
          </a:p>
          <a:p>
            <a:pPr marL="287655" indent="-287655">
              <a:spcBef>
                <a:spcPts val="1200"/>
              </a:spcBef>
              <a:spcAft>
                <a:spcPts val="600"/>
              </a:spcAft>
              <a:buClr>
                <a:srgbClr val="57CFAC"/>
              </a:buClr>
              <a:buFont typeface="Wingdings" panose="05000000000000000000" pitchFamily="2" charset="2"/>
              <a:buChar char="§"/>
            </a:pPr>
            <a:r>
              <a:rPr lang="en-CA" sz="2000" b="1" noProof="0"/>
              <a:t>Best practice: </a:t>
            </a:r>
            <a:r>
              <a:rPr lang="en-CA" sz="2000" noProof="0"/>
              <a:t>Refer </a:t>
            </a:r>
            <a:r>
              <a:rPr lang="en-CA" sz="2000" b="1" noProof="0"/>
              <a:t>before</a:t>
            </a:r>
            <a:r>
              <a:rPr lang="en-CA" sz="2000" noProof="0"/>
              <a:t> </a:t>
            </a:r>
            <a:r>
              <a:rPr lang="en-CA" sz="2000">
                <a:ea typeface="Roboto"/>
              </a:rPr>
              <a:t>electromyography</a:t>
            </a:r>
            <a:r>
              <a:rPr lang="en-CA" sz="2000" noProof="0"/>
              <a:t> and other diagnostic tests are complete to avoid delayed diagnosis</a:t>
            </a:r>
            <a:endParaRPr lang="en-CA" sz="2000" noProof="0">
              <a:cs typeface="Open Sans"/>
            </a:endParaRPr>
          </a:p>
        </p:txBody>
      </p:sp>
      <p:sp>
        <p:nvSpPr>
          <p:cNvPr id="10" name="Text Placeholder 10">
            <a:extLst>
              <a:ext uri="{FF2B5EF4-FFF2-40B4-BE49-F238E27FC236}">
                <a16:creationId xmlns:a16="http://schemas.microsoft.com/office/drawing/2014/main" id="{4C696AFE-B7BA-C830-4DEF-CC3DD7AAE0D9}"/>
              </a:ext>
            </a:extLst>
          </p:cNvPr>
          <p:cNvSpPr>
            <a:spLocks noGrp="1"/>
          </p:cNvSpPr>
          <p:nvPr>
            <p:ph type="body" sz="quarter" idx="16"/>
          </p:nvPr>
        </p:nvSpPr>
        <p:spPr>
          <a:xfrm>
            <a:off x="339363" y="6572425"/>
            <a:ext cx="11157806" cy="110800"/>
          </a:xfrm>
        </p:spPr>
        <p:txBody>
          <a:bodyPr/>
          <a:lstStyle/>
          <a:p>
            <a:r>
              <a:rPr lang="en-CA" sz="800"/>
              <a:t>ALS, amyotrophic lateral sclerosis; MND, motor neuron disease</a:t>
            </a:r>
            <a:endParaRPr lang="en-CA" sz="800" noProof="0"/>
          </a:p>
        </p:txBody>
      </p:sp>
      <p:pic>
        <p:nvPicPr>
          <p:cNvPr id="12" name="Graphic 11" descr="Clipboard Mixed with solid fill">
            <a:extLst>
              <a:ext uri="{FF2B5EF4-FFF2-40B4-BE49-F238E27FC236}">
                <a16:creationId xmlns:a16="http://schemas.microsoft.com/office/drawing/2014/main" id="{D27CA065-F8DC-D41F-AE26-688FF1A976C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38742" y="1482925"/>
            <a:ext cx="739681" cy="720000"/>
          </a:xfrm>
          <a:prstGeom prst="rect">
            <a:avLst/>
          </a:prstGeom>
        </p:spPr>
      </p:pic>
      <p:pic>
        <p:nvPicPr>
          <p:cNvPr id="13" name="Graphic 12" descr="Badge Tick1 with solid fill">
            <a:extLst>
              <a:ext uri="{FF2B5EF4-FFF2-40B4-BE49-F238E27FC236}">
                <a16:creationId xmlns:a16="http://schemas.microsoft.com/office/drawing/2014/main" id="{8F31FEAF-5D62-C310-503E-DEA2836A8B5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38742" y="5068657"/>
            <a:ext cx="829326" cy="920601"/>
          </a:xfrm>
          <a:prstGeom prst="rect">
            <a:avLst/>
          </a:prstGeom>
        </p:spPr>
      </p:pic>
      <p:pic>
        <p:nvPicPr>
          <p:cNvPr id="14" name="Graphic 13" descr="Clipboard Mixed with solid fill">
            <a:extLst>
              <a:ext uri="{FF2B5EF4-FFF2-40B4-BE49-F238E27FC236}">
                <a16:creationId xmlns:a16="http://schemas.microsoft.com/office/drawing/2014/main" id="{5CA94AED-88E2-FCA1-BA58-A24A1FD7D96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011" y="2438959"/>
            <a:ext cx="739681" cy="720000"/>
          </a:xfrm>
          <a:prstGeom prst="rect">
            <a:avLst/>
          </a:prstGeom>
        </p:spPr>
      </p:pic>
      <p:sp>
        <p:nvSpPr>
          <p:cNvPr id="15" name="TextBox 14">
            <a:extLst>
              <a:ext uri="{FF2B5EF4-FFF2-40B4-BE49-F238E27FC236}">
                <a16:creationId xmlns:a16="http://schemas.microsoft.com/office/drawing/2014/main" id="{B8DB28E5-B90A-35B4-6716-CCCF7C504564}"/>
              </a:ext>
            </a:extLst>
          </p:cNvPr>
          <p:cNvSpPr txBox="1"/>
          <p:nvPr/>
        </p:nvSpPr>
        <p:spPr>
          <a:xfrm rot="19664352">
            <a:off x="739352" y="2705321"/>
            <a:ext cx="649445" cy="307777"/>
          </a:xfrm>
          <a:prstGeom prst="rect">
            <a:avLst/>
          </a:prstGeom>
          <a:solidFill>
            <a:schemeClr val="accent1"/>
          </a:solidFill>
        </p:spPr>
        <p:txBody>
          <a:bodyPr wrap="square" rtlCol="0">
            <a:spAutoFit/>
          </a:bodyPr>
          <a:lstStyle/>
          <a:p>
            <a:pPr algn="ctr"/>
            <a:r>
              <a:rPr lang="en-US" sz="1400" b="1">
                <a:solidFill>
                  <a:schemeClr val="bg1"/>
                </a:solidFill>
              </a:rPr>
              <a:t>ACT</a:t>
            </a:r>
            <a:endParaRPr lang="en-CA" sz="1400" b="1">
              <a:solidFill>
                <a:schemeClr val="bg1"/>
              </a:solidFill>
            </a:endParaRPr>
          </a:p>
        </p:txBody>
      </p:sp>
      <p:pic>
        <p:nvPicPr>
          <p:cNvPr id="16" name="Graphic 15" descr="Badge Cross with solid fill">
            <a:extLst>
              <a:ext uri="{FF2B5EF4-FFF2-40B4-BE49-F238E27FC236}">
                <a16:creationId xmlns:a16="http://schemas.microsoft.com/office/drawing/2014/main" id="{ABCE67E8-4DBB-F857-A434-2BDFFF73467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8742" y="3321212"/>
            <a:ext cx="829325" cy="920601"/>
          </a:xfrm>
          <a:prstGeom prst="rect">
            <a:avLst/>
          </a:prstGeom>
        </p:spPr>
      </p:pic>
      <p:sp>
        <p:nvSpPr>
          <p:cNvPr id="20" name="Title 1">
            <a:extLst>
              <a:ext uri="{FF2B5EF4-FFF2-40B4-BE49-F238E27FC236}">
                <a16:creationId xmlns:a16="http://schemas.microsoft.com/office/drawing/2014/main" id="{451EA649-B635-B763-B445-18163453E13C}"/>
              </a:ext>
            </a:extLst>
          </p:cNvPr>
          <p:cNvSpPr>
            <a:spLocks noGrp="1"/>
          </p:cNvSpPr>
          <p:nvPr>
            <p:ph type="title"/>
          </p:nvPr>
        </p:nvSpPr>
        <p:spPr>
          <a:xfrm>
            <a:off x="360000" y="360000"/>
            <a:ext cx="9390873" cy="466281"/>
          </a:xfrm>
        </p:spPr>
        <p:txBody>
          <a:bodyPr>
            <a:spAutoFit/>
          </a:bodyPr>
          <a:lstStyle/>
          <a:p>
            <a:r>
              <a:rPr lang="en-CA" sz="2700" noProof="0">
                <a:latin typeface="+mj-lt"/>
              </a:rPr>
              <a:t>Avoid Diagnostic Pitfalls: Prioritize Urgent Referrals </a:t>
            </a:r>
          </a:p>
        </p:txBody>
      </p:sp>
    </p:spTree>
    <p:extLst>
      <p:ext uri="{BB962C8B-B14F-4D97-AF65-F5344CB8AC3E}">
        <p14:creationId xmlns:p14="http://schemas.microsoft.com/office/powerpoint/2010/main" val="42864748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5A16A-A1D6-1EBE-DD96-5E26B412167E}"/>
              </a:ext>
            </a:extLst>
          </p:cNvPr>
          <p:cNvSpPr>
            <a:spLocks noGrp="1"/>
          </p:cNvSpPr>
          <p:nvPr>
            <p:ph type="title"/>
          </p:nvPr>
        </p:nvSpPr>
        <p:spPr>
          <a:xfrm>
            <a:off x="360000" y="360000"/>
            <a:ext cx="9605267" cy="867930"/>
          </a:xfrm>
        </p:spPr>
        <p:txBody>
          <a:bodyPr>
            <a:spAutoFit/>
          </a:bodyPr>
          <a:lstStyle/>
          <a:p>
            <a:r>
              <a:rPr lang="en-CA" sz="2800" noProof="0">
                <a:latin typeface="+mj-lt"/>
              </a:rPr>
              <a:t>Craig’s MRI Maze: A Journey Through Missed Opportunities and Delayed Referral</a:t>
            </a:r>
          </a:p>
        </p:txBody>
      </p:sp>
      <p:sp>
        <p:nvSpPr>
          <p:cNvPr id="11" name="Text Placeholder 10">
            <a:extLst>
              <a:ext uri="{FF2B5EF4-FFF2-40B4-BE49-F238E27FC236}">
                <a16:creationId xmlns:a16="http://schemas.microsoft.com/office/drawing/2014/main" id="{8DF1FF6D-CC2A-1389-5E95-C0D34EA6A37F}"/>
              </a:ext>
            </a:extLst>
          </p:cNvPr>
          <p:cNvSpPr>
            <a:spLocks noGrp="1"/>
          </p:cNvSpPr>
          <p:nvPr>
            <p:ph type="body" sz="quarter" idx="16"/>
          </p:nvPr>
        </p:nvSpPr>
        <p:spPr/>
        <p:txBody>
          <a:bodyPr/>
          <a:lstStyle/>
          <a:p>
            <a:r>
              <a:rPr lang="en-CA" sz="800"/>
              <a:t>ALS, amyotrophic lateral sclerosis; MND, motor neuron disease; MRI, magnetic resonance imaging</a:t>
            </a:r>
            <a:endParaRPr lang="en-CA" sz="800" noProof="0"/>
          </a:p>
        </p:txBody>
      </p:sp>
      <p:sp>
        <p:nvSpPr>
          <p:cNvPr id="5" name="TextBox 4">
            <a:extLst>
              <a:ext uri="{FF2B5EF4-FFF2-40B4-BE49-F238E27FC236}">
                <a16:creationId xmlns:a16="http://schemas.microsoft.com/office/drawing/2014/main" id="{B6CE3EC5-0FC1-12A9-8FFB-E78503992807}"/>
              </a:ext>
            </a:extLst>
          </p:cNvPr>
          <p:cNvSpPr txBox="1"/>
          <p:nvPr/>
        </p:nvSpPr>
        <p:spPr>
          <a:xfrm>
            <a:off x="2232259" y="3025593"/>
            <a:ext cx="60937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Aptos" panose="02110004020202020204"/>
                <a:ea typeface="+mn-ea"/>
                <a:cs typeface="+mn-cs"/>
              </a:rPr>
              <a:t> </a:t>
            </a:r>
          </a:p>
        </p:txBody>
      </p:sp>
      <p:sp>
        <p:nvSpPr>
          <p:cNvPr id="18" name="Rectangle: Rounded Corners 17">
            <a:extLst>
              <a:ext uri="{FF2B5EF4-FFF2-40B4-BE49-F238E27FC236}">
                <a16:creationId xmlns:a16="http://schemas.microsoft.com/office/drawing/2014/main" id="{7A348BA9-6C77-1F15-2D69-4D3433F72495}"/>
              </a:ext>
            </a:extLst>
          </p:cNvPr>
          <p:cNvSpPr/>
          <p:nvPr/>
        </p:nvSpPr>
        <p:spPr>
          <a:xfrm>
            <a:off x="9047423" y="2379300"/>
            <a:ext cx="2645503" cy="2925068"/>
          </a:xfrm>
          <a:prstGeom prst="roundRect">
            <a:avLst>
              <a:gd name="adj" fmla="val 884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lvl="0" algn="ctr">
              <a:spcBef>
                <a:spcPts val="400"/>
              </a:spcBef>
              <a:spcAft>
                <a:spcPts val="400"/>
              </a:spcAft>
              <a:defRPr/>
            </a:pPr>
            <a:r>
              <a:rPr lang="en-CA" sz="2000" b="1" noProof="0">
                <a:solidFill>
                  <a:prstClr val="white"/>
                </a:solidFill>
              </a:rPr>
              <a:t>Key Message</a:t>
            </a:r>
          </a:p>
          <a:p>
            <a:pPr lvl="0" algn="ctr">
              <a:spcBef>
                <a:spcPts val="400"/>
              </a:spcBef>
              <a:spcAft>
                <a:spcPts val="400"/>
              </a:spcAft>
              <a:defRPr/>
            </a:pPr>
            <a:r>
              <a:rPr lang="en-CA" sz="1600" noProof="0">
                <a:solidFill>
                  <a:prstClr val="white"/>
                </a:solidFill>
              </a:rPr>
              <a:t>When ALS/MND is suspected, general neurologists should refer promptly to an ALS/MND specialist clinic — rather than delay with stepwise testing. Time matters!</a:t>
            </a:r>
          </a:p>
        </p:txBody>
      </p:sp>
      <p:sp>
        <p:nvSpPr>
          <p:cNvPr id="7" name="Rectangle: Rounded Corners 6">
            <a:extLst>
              <a:ext uri="{FF2B5EF4-FFF2-40B4-BE49-F238E27FC236}">
                <a16:creationId xmlns:a16="http://schemas.microsoft.com/office/drawing/2014/main" id="{F36B643C-A6DF-665B-EB90-3D4304B3EF0F}"/>
              </a:ext>
            </a:extLst>
          </p:cNvPr>
          <p:cNvSpPr/>
          <p:nvPr/>
        </p:nvSpPr>
        <p:spPr>
          <a:xfrm>
            <a:off x="339363" y="1302659"/>
            <a:ext cx="8237310" cy="4584238"/>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8" name="TextBox 7">
            <a:extLst>
              <a:ext uri="{FF2B5EF4-FFF2-40B4-BE49-F238E27FC236}">
                <a16:creationId xmlns:a16="http://schemas.microsoft.com/office/drawing/2014/main" id="{C52D248F-8B2C-4D5A-5556-FED315F75A8C}"/>
              </a:ext>
            </a:extLst>
          </p:cNvPr>
          <p:cNvSpPr txBox="1"/>
          <p:nvPr/>
        </p:nvSpPr>
        <p:spPr>
          <a:xfrm>
            <a:off x="2675235" y="5868414"/>
            <a:ext cx="3565566" cy="646331"/>
          </a:xfrm>
          <a:prstGeom prst="rect">
            <a:avLst/>
          </a:prstGeom>
          <a:noFill/>
        </p:spPr>
        <p:txBody>
          <a:bodyPr wrap="square" lIns="91440" tIns="45720" rIns="91440" bIns="45720" anchor="t">
            <a:spAutoFit/>
          </a:bodyPr>
          <a:lstStyle/>
          <a:p>
            <a:pPr algn="ctr">
              <a:defRPr/>
            </a:pPr>
            <a:r>
              <a:rPr kumimoji="0" lang="en-CA" b="1" i="0" u="none" strike="noStrike" kern="1200" cap="none" spc="0" normalizeH="0" baseline="0" noProof="0">
                <a:ln>
                  <a:noFill/>
                </a:ln>
                <a:solidFill>
                  <a:schemeClr val="accent1"/>
                </a:solidFill>
                <a:effectLst/>
                <a:uLnTx/>
                <a:uFillTx/>
                <a:latin typeface="Open Sans"/>
                <a:ea typeface="Open Sans"/>
                <a:cs typeface="Open Sans"/>
              </a:rPr>
              <a:t>Craig Reyenga</a:t>
            </a:r>
          </a:p>
          <a:p>
            <a:pPr algn="ctr">
              <a:defRPr/>
            </a:pPr>
            <a:r>
              <a:rPr lang="en-CA">
                <a:solidFill>
                  <a:srgbClr val="000000"/>
                </a:solidFill>
                <a:latin typeface="Arial Nova"/>
                <a:cs typeface="Segoe UI"/>
              </a:rPr>
              <a:t>Ottawa, Ontario, Canada</a:t>
            </a:r>
            <a:endParaRPr lang="en-CA"/>
          </a:p>
        </p:txBody>
      </p:sp>
      <p:pic>
        <p:nvPicPr>
          <p:cNvPr id="4" name="Picture 3">
            <a:extLst>
              <a:ext uri="{FF2B5EF4-FFF2-40B4-BE49-F238E27FC236}">
                <a16:creationId xmlns:a16="http://schemas.microsoft.com/office/drawing/2014/main" id="{E1E92E12-3C41-1FB3-DD56-9F9B10D32E10}"/>
              </a:ext>
            </a:extLst>
          </p:cNvPr>
          <p:cNvPicPr>
            <a:picLocks noChangeAspect="1"/>
          </p:cNvPicPr>
          <p:nvPr/>
        </p:nvPicPr>
        <p:blipFill>
          <a:blip r:embed="rId3"/>
          <a:stretch>
            <a:fillRect/>
          </a:stretch>
        </p:blipFill>
        <p:spPr>
          <a:xfrm>
            <a:off x="1038065" y="1679986"/>
            <a:ext cx="6839905" cy="3829584"/>
          </a:xfrm>
          <a:prstGeom prst="rect">
            <a:avLst/>
          </a:prstGeom>
        </p:spPr>
      </p:pic>
      <p:sp>
        <p:nvSpPr>
          <p:cNvPr id="6" name="TextBox 5">
            <a:hlinkClick r:id="rId4"/>
            <a:extLst>
              <a:ext uri="{FF2B5EF4-FFF2-40B4-BE49-F238E27FC236}">
                <a16:creationId xmlns:a16="http://schemas.microsoft.com/office/drawing/2014/main" id="{E22D9E8F-227C-3ED1-0681-47DF456AFA19}"/>
              </a:ext>
            </a:extLst>
          </p:cNvPr>
          <p:cNvSpPr txBox="1"/>
          <p:nvPr/>
        </p:nvSpPr>
        <p:spPr>
          <a:xfrm>
            <a:off x="7237274" y="4936871"/>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9435294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0B02E-D4E1-6823-83D2-7A2FDAAB906F}"/>
              </a:ext>
            </a:extLst>
          </p:cNvPr>
          <p:cNvSpPr>
            <a:spLocks noGrp="1"/>
          </p:cNvSpPr>
          <p:nvPr>
            <p:ph type="title"/>
          </p:nvPr>
        </p:nvSpPr>
        <p:spPr>
          <a:xfrm>
            <a:off x="324000" y="360000"/>
            <a:ext cx="11339255" cy="867930"/>
          </a:xfrm>
        </p:spPr>
        <p:txBody>
          <a:bodyPr/>
          <a:lstStyle/>
          <a:p>
            <a:r>
              <a:rPr lang="en-US" sz="2800">
                <a:latin typeface="Open Sans ExtraBold" panose="020B0906030804020204" pitchFamily="34" charset="0"/>
                <a:ea typeface="Open Sans ExtraBold" panose="020B0906030804020204" pitchFamily="34" charset="0"/>
                <a:cs typeface="Open Sans ExtraBold" panose="020B0906030804020204" pitchFamily="34" charset="0"/>
              </a:rPr>
              <a:t>Faculty Perspective:</a:t>
            </a:r>
            <a:br>
              <a:rPr lang="en-US" sz="2800">
                <a:latin typeface="Open Sans ExtraBold" panose="020B0906030804020204" pitchFamily="34" charset="0"/>
                <a:ea typeface="Open Sans ExtraBold" panose="020B0906030804020204" pitchFamily="34" charset="0"/>
                <a:cs typeface="Open Sans ExtraBold" panose="020B0906030804020204" pitchFamily="34" charset="0"/>
              </a:rPr>
            </a:br>
            <a:r>
              <a:rPr lang="en-US" sz="2800">
                <a:latin typeface="Open Sans ExtraBold" panose="020B0906030804020204" pitchFamily="34" charset="0"/>
                <a:ea typeface="Open Sans ExtraBold" panose="020B0906030804020204" pitchFamily="34" charset="0"/>
                <a:cs typeface="Open Sans ExtraBold" panose="020B0906030804020204" pitchFamily="34" charset="0"/>
              </a:rPr>
              <a:t>Frustration with Referral Delays </a:t>
            </a:r>
            <a:endParaRPr lang="en-CA" sz="280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 name="Rectangle: Rounded Corners 6">
            <a:extLst>
              <a:ext uri="{FF2B5EF4-FFF2-40B4-BE49-F238E27FC236}">
                <a16:creationId xmlns:a16="http://schemas.microsoft.com/office/drawing/2014/main" id="{2A69261B-D1FE-D748-F8F9-9E7D86AECA54}"/>
              </a:ext>
            </a:extLst>
          </p:cNvPr>
          <p:cNvSpPr/>
          <p:nvPr/>
        </p:nvSpPr>
        <p:spPr>
          <a:xfrm>
            <a:off x="9081287" y="2328498"/>
            <a:ext cx="2645503" cy="2925068"/>
          </a:xfrm>
          <a:prstGeom prst="roundRect">
            <a:avLst>
              <a:gd name="adj" fmla="val 884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lvl="0" algn="ctr">
              <a:spcBef>
                <a:spcPts val="400"/>
              </a:spcBef>
              <a:spcAft>
                <a:spcPts val="400"/>
              </a:spcAft>
              <a:defRPr/>
            </a:pPr>
            <a:r>
              <a:rPr lang="en-CA" sz="2000" b="1" noProof="0">
                <a:solidFill>
                  <a:prstClr val="white"/>
                </a:solidFill>
              </a:rPr>
              <a:t>Key Message</a:t>
            </a:r>
          </a:p>
          <a:p>
            <a:pPr lvl="0" algn="ctr">
              <a:spcBef>
                <a:spcPts val="400"/>
              </a:spcBef>
              <a:spcAft>
                <a:spcPts val="400"/>
              </a:spcAft>
              <a:defRPr/>
            </a:pPr>
            <a:r>
              <a:rPr lang="en-CA" sz="1600" noProof="0">
                <a:solidFill>
                  <a:prstClr val="white"/>
                </a:solidFill>
              </a:rPr>
              <a:t>When ALS/MND is suspected, refer promptly to an ALS/MND specialist clinic — rather than delay with stepwise testing. Time matters!</a:t>
            </a:r>
          </a:p>
        </p:txBody>
      </p:sp>
      <p:sp>
        <p:nvSpPr>
          <p:cNvPr id="13" name="TextBox 12">
            <a:extLst>
              <a:ext uri="{FF2B5EF4-FFF2-40B4-BE49-F238E27FC236}">
                <a16:creationId xmlns:a16="http://schemas.microsoft.com/office/drawing/2014/main" id="{82CF375B-E9AA-1D13-EFA5-3F68C7A9C611}"/>
              </a:ext>
            </a:extLst>
          </p:cNvPr>
          <p:cNvSpPr txBox="1"/>
          <p:nvPr/>
        </p:nvSpPr>
        <p:spPr>
          <a:xfrm>
            <a:off x="1037554" y="5900351"/>
            <a:ext cx="7042484" cy="646331"/>
          </a:xfrm>
          <a:prstGeom prst="rect">
            <a:avLst/>
          </a:prstGeom>
          <a:noFill/>
        </p:spPr>
        <p:txBody>
          <a:bodyPr wrap="square">
            <a:spAutoFit/>
          </a:bodyPr>
          <a:lstStyle/>
          <a:p>
            <a:pPr marL="0" indent="0" algn="ctr">
              <a:buNone/>
            </a:pPr>
            <a:r>
              <a:rPr lang="en-CA" b="1" noProof="0">
                <a:solidFill>
                  <a:schemeClr val="accent1"/>
                </a:solidFill>
                <a:latin typeface="Arial Nova" panose="020B0504020202020204" pitchFamily="34" charset="0"/>
              </a:rPr>
              <a:t>Prof. Christopher J. McDermott, </a:t>
            </a:r>
            <a:r>
              <a:rPr lang="en-CA" noProof="0">
                <a:solidFill>
                  <a:schemeClr val="accent1"/>
                </a:solidFill>
                <a:latin typeface="Arial Nova" panose="020B0504020202020204" pitchFamily="34" charset="0"/>
              </a:rPr>
              <a:t>PhD, MD, FRCP</a:t>
            </a:r>
          </a:p>
          <a:p>
            <a:pPr algn="ctr"/>
            <a:r>
              <a:rPr lang="en-CA">
                <a:latin typeface="Arial Nova" panose="020B0504020202020204" pitchFamily="34" charset="0"/>
              </a:rPr>
              <a:t>Sheffield, England, UK</a:t>
            </a:r>
          </a:p>
        </p:txBody>
      </p:sp>
      <p:sp>
        <p:nvSpPr>
          <p:cNvPr id="3" name="Rectangle: Rounded Corners 2">
            <a:extLst>
              <a:ext uri="{FF2B5EF4-FFF2-40B4-BE49-F238E27FC236}">
                <a16:creationId xmlns:a16="http://schemas.microsoft.com/office/drawing/2014/main" id="{A1A2A946-1B49-B7B5-D366-8DCCF8437461}"/>
              </a:ext>
            </a:extLst>
          </p:cNvPr>
          <p:cNvSpPr/>
          <p:nvPr/>
        </p:nvSpPr>
        <p:spPr>
          <a:xfrm>
            <a:off x="339363" y="1294192"/>
            <a:ext cx="8237310" cy="4584238"/>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9" name="Text Placeholder 10">
            <a:extLst>
              <a:ext uri="{FF2B5EF4-FFF2-40B4-BE49-F238E27FC236}">
                <a16:creationId xmlns:a16="http://schemas.microsoft.com/office/drawing/2014/main" id="{6E99EC7D-6BC7-FD75-98B3-5452D40ADE66}"/>
              </a:ext>
            </a:extLst>
          </p:cNvPr>
          <p:cNvSpPr txBox="1">
            <a:spLocks/>
          </p:cNvSpPr>
          <p:nvPr/>
        </p:nvSpPr>
        <p:spPr>
          <a:xfrm>
            <a:off x="339363" y="6572425"/>
            <a:ext cx="11157806" cy="110800"/>
          </a:xfrm>
          <a:prstGeom prst="rect">
            <a:avLst/>
          </a:prstGeom>
          <a:noFill/>
        </p:spPr>
        <p:txBody>
          <a:bodyPr wrap="square" lIns="0" tIns="0" rIns="0" bIns="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700" kern="1200">
                <a:solidFill>
                  <a:schemeClr val="tx2"/>
                </a:solidFill>
                <a:latin typeface="+mn-lt"/>
                <a:ea typeface="Roboto" panose="02000000000000000000" pitchFamily="2" charset="0"/>
                <a:cs typeface="+mn-cs"/>
              </a:defRPr>
            </a:lvl1pPr>
            <a:lvl2pPr marL="1800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360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800"/>
              <a:t>ALS, amyotrophic lateral sclerosis; MND, motor neuron disease</a:t>
            </a:r>
          </a:p>
        </p:txBody>
      </p:sp>
      <p:pic>
        <p:nvPicPr>
          <p:cNvPr id="6" name="Picture 5">
            <a:extLst>
              <a:ext uri="{FF2B5EF4-FFF2-40B4-BE49-F238E27FC236}">
                <a16:creationId xmlns:a16="http://schemas.microsoft.com/office/drawing/2014/main" id="{D07D07BD-8F12-7689-1C14-F7A141660B5C}"/>
              </a:ext>
            </a:extLst>
          </p:cNvPr>
          <p:cNvPicPr>
            <a:picLocks noChangeAspect="1"/>
          </p:cNvPicPr>
          <p:nvPr/>
        </p:nvPicPr>
        <p:blipFill>
          <a:blip r:embed="rId2"/>
          <a:stretch>
            <a:fillRect/>
          </a:stretch>
        </p:blipFill>
        <p:spPr>
          <a:xfrm>
            <a:off x="1037554" y="1681045"/>
            <a:ext cx="6830378" cy="3810532"/>
          </a:xfrm>
          <a:prstGeom prst="rect">
            <a:avLst/>
          </a:prstGeom>
        </p:spPr>
      </p:pic>
      <p:sp>
        <p:nvSpPr>
          <p:cNvPr id="8" name="TextBox 7">
            <a:hlinkClick r:id="rId3"/>
            <a:extLst>
              <a:ext uri="{FF2B5EF4-FFF2-40B4-BE49-F238E27FC236}">
                <a16:creationId xmlns:a16="http://schemas.microsoft.com/office/drawing/2014/main" id="{BE3C34E4-497F-BCD4-EDE0-83F210EBBA11}"/>
              </a:ext>
            </a:extLst>
          </p:cNvPr>
          <p:cNvSpPr txBox="1"/>
          <p:nvPr/>
        </p:nvSpPr>
        <p:spPr>
          <a:xfrm>
            <a:off x="7237274" y="4936871"/>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506656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3B6F0-ABE7-477B-D175-188FF469775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1D4F1E7-7622-4FBD-ED01-816BFDF4E3F9}"/>
              </a:ext>
            </a:extLst>
          </p:cNvPr>
          <p:cNvSpPr>
            <a:spLocks noGrp="1"/>
          </p:cNvSpPr>
          <p:nvPr>
            <p:ph type="title"/>
          </p:nvPr>
        </p:nvSpPr>
        <p:spPr>
          <a:xfrm>
            <a:off x="4619133" y="2492893"/>
            <a:ext cx="6674179" cy="875964"/>
          </a:xfrm>
        </p:spPr>
        <p:txBody>
          <a:bodyPr>
            <a:noAutofit/>
          </a:bodyPr>
          <a:lstStyle/>
          <a:p>
            <a:r>
              <a:rPr lang="en-CA" noProof="0"/>
              <a:t>Initiating Timely and Effective Referrals: </a:t>
            </a:r>
            <a:br>
              <a:rPr lang="en-CA" noProof="0"/>
            </a:br>
            <a:r>
              <a:rPr lang="en-CA" noProof="0"/>
              <a:t>When, How, and Where</a:t>
            </a:r>
          </a:p>
        </p:txBody>
      </p:sp>
    </p:spTree>
    <p:extLst>
      <p:ext uri="{BB962C8B-B14F-4D97-AF65-F5344CB8AC3E}">
        <p14:creationId xmlns:p14="http://schemas.microsoft.com/office/powerpoint/2010/main" val="18483014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1B973-8347-9D8C-C3F1-C9DC7ECFE052}"/>
            </a:ext>
          </a:extLst>
        </p:cNvPr>
        <p:cNvGrpSpPr/>
        <p:nvPr/>
      </p:nvGrpSpPr>
      <p:grpSpPr>
        <a:xfrm>
          <a:off x="0" y="0"/>
          <a:ext cx="0" cy="0"/>
          <a:chOff x="0" y="0"/>
          <a:chExt cx="0" cy="0"/>
        </a:xfrm>
      </p:grpSpPr>
      <p:sp>
        <p:nvSpPr>
          <p:cNvPr id="11" name="Oval 10">
            <a:extLst>
              <a:ext uri="{FF2B5EF4-FFF2-40B4-BE49-F238E27FC236}">
                <a16:creationId xmlns:a16="http://schemas.microsoft.com/office/drawing/2014/main" id="{D24246D1-F327-F20C-A24B-CF65667C7DF0}"/>
              </a:ext>
            </a:extLst>
          </p:cNvPr>
          <p:cNvSpPr/>
          <p:nvPr/>
        </p:nvSpPr>
        <p:spPr>
          <a:xfrm>
            <a:off x="1162179" y="2308713"/>
            <a:ext cx="2162477" cy="2162477"/>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2" name="Oval 11">
            <a:extLst>
              <a:ext uri="{FF2B5EF4-FFF2-40B4-BE49-F238E27FC236}">
                <a16:creationId xmlns:a16="http://schemas.microsoft.com/office/drawing/2014/main" id="{5B593154-56E5-9588-264D-28A1A69FEFF7}"/>
              </a:ext>
            </a:extLst>
          </p:cNvPr>
          <p:cNvSpPr/>
          <p:nvPr/>
        </p:nvSpPr>
        <p:spPr>
          <a:xfrm>
            <a:off x="4724529" y="2308713"/>
            <a:ext cx="2162477" cy="2162477"/>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4" name="Oval 13">
            <a:extLst>
              <a:ext uri="{FF2B5EF4-FFF2-40B4-BE49-F238E27FC236}">
                <a16:creationId xmlns:a16="http://schemas.microsoft.com/office/drawing/2014/main" id="{AE227ADC-FF4D-489C-84B7-8AA30B481355}"/>
              </a:ext>
            </a:extLst>
          </p:cNvPr>
          <p:cNvSpPr/>
          <p:nvPr/>
        </p:nvSpPr>
        <p:spPr>
          <a:xfrm>
            <a:off x="8372604" y="2308713"/>
            <a:ext cx="2162477" cy="2162477"/>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2" name="Title 1">
            <a:extLst>
              <a:ext uri="{FF2B5EF4-FFF2-40B4-BE49-F238E27FC236}">
                <a16:creationId xmlns:a16="http://schemas.microsoft.com/office/drawing/2014/main" id="{9F21392A-9371-8BFF-0D5F-8C27B1CDD999}"/>
              </a:ext>
            </a:extLst>
          </p:cNvPr>
          <p:cNvSpPr>
            <a:spLocks noGrp="1"/>
          </p:cNvSpPr>
          <p:nvPr>
            <p:ph type="title"/>
          </p:nvPr>
        </p:nvSpPr>
        <p:spPr>
          <a:xfrm>
            <a:off x="360000" y="360000"/>
            <a:ext cx="9242103" cy="535531"/>
          </a:xfrm>
        </p:spPr>
        <p:txBody>
          <a:bodyPr>
            <a:spAutoFit/>
          </a:bodyPr>
          <a:lstStyle/>
          <a:p>
            <a:r>
              <a:rPr lang="en-CA" u="sng" noProof="0">
                <a:latin typeface="+mj-lt"/>
              </a:rPr>
              <a:t>When</a:t>
            </a:r>
            <a:r>
              <a:rPr lang="en-CA" noProof="0">
                <a:latin typeface="+mj-lt"/>
              </a:rPr>
              <a:t> to Refer </a:t>
            </a:r>
          </a:p>
        </p:txBody>
      </p:sp>
      <p:sp>
        <p:nvSpPr>
          <p:cNvPr id="3" name="Content Placeholder 2">
            <a:extLst>
              <a:ext uri="{FF2B5EF4-FFF2-40B4-BE49-F238E27FC236}">
                <a16:creationId xmlns:a16="http://schemas.microsoft.com/office/drawing/2014/main" id="{DE549FA6-AAC4-782B-F95E-C57454594502}"/>
              </a:ext>
            </a:extLst>
          </p:cNvPr>
          <p:cNvSpPr>
            <a:spLocks noGrp="1"/>
          </p:cNvSpPr>
          <p:nvPr>
            <p:ph idx="1"/>
          </p:nvPr>
        </p:nvSpPr>
        <p:spPr/>
        <p:txBody>
          <a:bodyPr>
            <a:normAutofit/>
          </a:bodyPr>
          <a:lstStyle/>
          <a:p>
            <a:pPr marL="0" indent="0">
              <a:buNone/>
            </a:pPr>
            <a:r>
              <a:rPr lang="en-CA" b="1" noProof="0">
                <a:solidFill>
                  <a:schemeClr val="accent3"/>
                </a:solidFill>
              </a:rPr>
              <a:t>Referral to an ALS/MND clinic/specialist should occur:</a:t>
            </a:r>
          </a:p>
        </p:txBody>
      </p:sp>
      <p:sp>
        <p:nvSpPr>
          <p:cNvPr id="9" name="Text Placeholder 8">
            <a:extLst>
              <a:ext uri="{FF2B5EF4-FFF2-40B4-BE49-F238E27FC236}">
                <a16:creationId xmlns:a16="http://schemas.microsoft.com/office/drawing/2014/main" id="{FE3EB8C9-5CE7-6340-3BE8-6B0111EE450F}"/>
              </a:ext>
            </a:extLst>
          </p:cNvPr>
          <p:cNvSpPr>
            <a:spLocks noGrp="1"/>
          </p:cNvSpPr>
          <p:nvPr>
            <p:ph type="body" sz="quarter" idx="16"/>
          </p:nvPr>
        </p:nvSpPr>
        <p:spPr/>
        <p:txBody>
          <a:bodyPr/>
          <a:lstStyle/>
          <a:p>
            <a:r>
              <a:rPr lang="en-CA" sz="800"/>
              <a:t>ALS, amyotrophic lateral sclerosis; MND, motor neuron disease </a:t>
            </a:r>
          </a:p>
          <a:p>
            <a:r>
              <a:rPr lang="en-CA" sz="800" noProof="0" err="1"/>
              <a:t>ReferALS</a:t>
            </a:r>
            <a:r>
              <a:rPr lang="en-CA" sz="800" noProof="0"/>
              <a:t> Early Referral Tool. July 25, 2024. https://als.ca/resource/referals-early-referral-tool/ Accessed July 9, 2025. </a:t>
            </a:r>
          </a:p>
        </p:txBody>
      </p:sp>
      <p:sp>
        <p:nvSpPr>
          <p:cNvPr id="8" name="TextBox 7">
            <a:extLst>
              <a:ext uri="{FF2B5EF4-FFF2-40B4-BE49-F238E27FC236}">
                <a16:creationId xmlns:a16="http://schemas.microsoft.com/office/drawing/2014/main" id="{958E5F3F-6A61-C798-617D-781AF4952087}"/>
              </a:ext>
            </a:extLst>
          </p:cNvPr>
          <p:cNvSpPr txBox="1"/>
          <p:nvPr/>
        </p:nvSpPr>
        <p:spPr>
          <a:xfrm>
            <a:off x="515441" y="4624233"/>
            <a:ext cx="3304538" cy="646331"/>
          </a:xfrm>
          <a:prstGeom prst="rect">
            <a:avLst/>
          </a:prstGeom>
          <a:noFill/>
        </p:spPr>
        <p:txBody>
          <a:bodyPr wrap="square">
            <a:spAutoFit/>
          </a:bodyPr>
          <a:lstStyle/>
          <a:p>
            <a:pPr lvl="1" algn="ctr">
              <a:spcBef>
                <a:spcPts val="400"/>
              </a:spcBef>
              <a:spcAft>
                <a:spcPts val="400"/>
              </a:spcAft>
            </a:pPr>
            <a:r>
              <a:rPr lang="en-CA" b="1" noProof="0">
                <a:solidFill>
                  <a:schemeClr val="tx1">
                    <a:lumMod val="85000"/>
                    <a:lumOff val="15000"/>
                  </a:schemeClr>
                </a:solidFill>
              </a:rPr>
              <a:t>…as soon as ALS/MND is suspected </a:t>
            </a:r>
          </a:p>
        </p:txBody>
      </p:sp>
      <p:grpSp>
        <p:nvGrpSpPr>
          <p:cNvPr id="18" name="Group 17">
            <a:extLst>
              <a:ext uri="{FF2B5EF4-FFF2-40B4-BE49-F238E27FC236}">
                <a16:creationId xmlns:a16="http://schemas.microsoft.com/office/drawing/2014/main" id="{A6C1E9DF-4830-E559-43DA-B88A9EF228CF}"/>
              </a:ext>
            </a:extLst>
          </p:cNvPr>
          <p:cNvGrpSpPr/>
          <p:nvPr/>
        </p:nvGrpSpPr>
        <p:grpSpPr>
          <a:xfrm>
            <a:off x="4966316" y="2611025"/>
            <a:ext cx="1758142" cy="1533907"/>
            <a:chOff x="4571300" y="2543045"/>
            <a:chExt cx="2462249" cy="2148211"/>
          </a:xfrm>
        </p:grpSpPr>
        <p:pic>
          <p:nvPicPr>
            <p:cNvPr id="10" name="Graphic 9" descr="Clipboard Partially Crossed outline">
              <a:extLst>
                <a:ext uri="{FF2B5EF4-FFF2-40B4-BE49-F238E27FC236}">
                  <a16:creationId xmlns:a16="http://schemas.microsoft.com/office/drawing/2014/main" id="{FC73CFAA-E0AB-6B7B-C7A1-286FEB480AE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99650" y="2764247"/>
              <a:ext cx="2133899" cy="1927009"/>
            </a:xfrm>
            <a:prstGeom prst="rect">
              <a:avLst/>
            </a:prstGeom>
          </p:spPr>
        </p:pic>
        <p:pic>
          <p:nvPicPr>
            <p:cNvPr id="16" name="Graphic 15" descr="Arrow: Straight with solid fill">
              <a:extLst>
                <a:ext uri="{FF2B5EF4-FFF2-40B4-BE49-F238E27FC236}">
                  <a16:creationId xmlns:a16="http://schemas.microsoft.com/office/drawing/2014/main" id="{21318F41-F054-3A6C-A394-070671FC1C7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299327">
              <a:off x="4571300" y="2543045"/>
              <a:ext cx="1155952" cy="1363455"/>
            </a:xfrm>
            <a:prstGeom prst="rect">
              <a:avLst/>
            </a:prstGeom>
          </p:spPr>
        </p:pic>
      </p:grpSp>
      <p:sp>
        <p:nvSpPr>
          <p:cNvPr id="17" name="TextBox 16">
            <a:extLst>
              <a:ext uri="{FF2B5EF4-FFF2-40B4-BE49-F238E27FC236}">
                <a16:creationId xmlns:a16="http://schemas.microsoft.com/office/drawing/2014/main" id="{98CFD4DC-C5AF-0E0E-8BF0-52A3E2D6FDE8}"/>
              </a:ext>
            </a:extLst>
          </p:cNvPr>
          <p:cNvSpPr txBox="1"/>
          <p:nvPr/>
        </p:nvSpPr>
        <p:spPr>
          <a:xfrm>
            <a:off x="3819978" y="4624233"/>
            <a:ext cx="3904343" cy="646331"/>
          </a:xfrm>
          <a:prstGeom prst="rect">
            <a:avLst/>
          </a:prstGeom>
          <a:noFill/>
        </p:spPr>
        <p:txBody>
          <a:bodyPr wrap="square">
            <a:spAutoFit/>
          </a:bodyPr>
          <a:lstStyle/>
          <a:p>
            <a:pPr lvl="1" algn="ctr">
              <a:spcBef>
                <a:spcPts val="400"/>
              </a:spcBef>
              <a:spcAft>
                <a:spcPts val="400"/>
              </a:spcAft>
            </a:pPr>
            <a:r>
              <a:rPr lang="en-CA" b="1" noProof="0">
                <a:solidFill>
                  <a:schemeClr val="accent1"/>
                </a:solidFill>
              </a:rPr>
              <a:t>…prior to the completion of diagnostic testing</a:t>
            </a:r>
          </a:p>
        </p:txBody>
      </p:sp>
      <p:sp>
        <p:nvSpPr>
          <p:cNvPr id="19" name="TextBox 18">
            <a:extLst>
              <a:ext uri="{FF2B5EF4-FFF2-40B4-BE49-F238E27FC236}">
                <a16:creationId xmlns:a16="http://schemas.microsoft.com/office/drawing/2014/main" id="{3B414F63-5836-9989-5C9D-315076D1B661}"/>
              </a:ext>
            </a:extLst>
          </p:cNvPr>
          <p:cNvSpPr txBox="1"/>
          <p:nvPr/>
        </p:nvSpPr>
        <p:spPr>
          <a:xfrm>
            <a:off x="7796718" y="4624233"/>
            <a:ext cx="3314248" cy="646331"/>
          </a:xfrm>
          <a:prstGeom prst="rect">
            <a:avLst/>
          </a:prstGeom>
          <a:noFill/>
        </p:spPr>
        <p:txBody>
          <a:bodyPr wrap="square">
            <a:spAutoFit/>
          </a:bodyPr>
          <a:lstStyle/>
          <a:p>
            <a:pPr lvl="1" algn="ctr">
              <a:spcBef>
                <a:spcPts val="400"/>
              </a:spcBef>
              <a:spcAft>
                <a:spcPts val="400"/>
              </a:spcAft>
            </a:pPr>
            <a:r>
              <a:rPr lang="en-CA" b="1" noProof="0">
                <a:solidFill>
                  <a:schemeClr val="accent3"/>
                </a:solidFill>
              </a:rPr>
              <a:t>…in the absence of a definite diagnosis </a:t>
            </a:r>
          </a:p>
        </p:txBody>
      </p:sp>
      <p:grpSp>
        <p:nvGrpSpPr>
          <p:cNvPr id="20" name="Group 19">
            <a:extLst>
              <a:ext uri="{FF2B5EF4-FFF2-40B4-BE49-F238E27FC236}">
                <a16:creationId xmlns:a16="http://schemas.microsoft.com/office/drawing/2014/main" id="{81A445BD-6A74-1365-4371-9970A61342A4}"/>
              </a:ext>
            </a:extLst>
          </p:cNvPr>
          <p:cNvGrpSpPr/>
          <p:nvPr/>
        </p:nvGrpSpPr>
        <p:grpSpPr>
          <a:xfrm>
            <a:off x="8452700" y="2533832"/>
            <a:ext cx="2002283" cy="1814517"/>
            <a:chOff x="8844269" y="2155427"/>
            <a:chExt cx="2376795" cy="2153908"/>
          </a:xfrm>
        </p:grpSpPr>
        <p:pic>
          <p:nvPicPr>
            <p:cNvPr id="21" name="Graphic 20" descr="Test Dummy with solid fill">
              <a:extLst>
                <a:ext uri="{FF2B5EF4-FFF2-40B4-BE49-F238E27FC236}">
                  <a16:creationId xmlns:a16="http://schemas.microsoft.com/office/drawing/2014/main" id="{EFC5A846-1EBD-4E46-7A4A-F149A158DFC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44269" y="2577589"/>
              <a:ext cx="980536" cy="980536"/>
            </a:xfrm>
            <a:prstGeom prst="rect">
              <a:avLst/>
            </a:prstGeom>
          </p:spPr>
        </p:pic>
        <p:pic>
          <p:nvPicPr>
            <p:cNvPr id="23" name="Graphic 22" descr="Clipboard Partially Crossed with solid fill">
              <a:extLst>
                <a:ext uri="{FF2B5EF4-FFF2-40B4-BE49-F238E27FC236}">
                  <a16:creationId xmlns:a16="http://schemas.microsoft.com/office/drawing/2014/main" id="{7AB24B5F-EE86-EB48-A04C-C3BD4804F73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553971" y="2155427"/>
              <a:ext cx="980536" cy="980536"/>
            </a:xfrm>
            <a:prstGeom prst="rect">
              <a:avLst/>
            </a:prstGeom>
          </p:spPr>
        </p:pic>
        <p:pic>
          <p:nvPicPr>
            <p:cNvPr id="25" name="Graphic 24" descr="Test tubes with solid fill">
              <a:extLst>
                <a:ext uri="{FF2B5EF4-FFF2-40B4-BE49-F238E27FC236}">
                  <a16:creationId xmlns:a16="http://schemas.microsoft.com/office/drawing/2014/main" id="{DE330943-19E9-7308-2ED9-819F3CB7417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465064" y="2744090"/>
              <a:ext cx="756000" cy="756000"/>
            </a:xfrm>
            <a:prstGeom prst="rect">
              <a:avLst/>
            </a:prstGeom>
          </p:spPr>
        </p:pic>
        <p:pic>
          <p:nvPicPr>
            <p:cNvPr id="27" name="Graphic 26" descr="Badge Question Mark with solid fill">
              <a:extLst>
                <a:ext uri="{FF2B5EF4-FFF2-40B4-BE49-F238E27FC236}">
                  <a16:creationId xmlns:a16="http://schemas.microsoft.com/office/drawing/2014/main" id="{174D5BB5-E054-78C9-7246-BCB3D804897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553971" y="3157335"/>
              <a:ext cx="1152000" cy="1152000"/>
            </a:xfrm>
            <a:prstGeom prst="rect">
              <a:avLst/>
            </a:prstGeom>
          </p:spPr>
        </p:pic>
      </p:grpSp>
      <p:pic>
        <p:nvPicPr>
          <p:cNvPr id="24" name="Graphic 23">
            <a:extLst>
              <a:ext uri="{FF2B5EF4-FFF2-40B4-BE49-F238E27FC236}">
                <a16:creationId xmlns:a16="http://schemas.microsoft.com/office/drawing/2014/main" id="{F0EB0A68-AD56-F820-CE78-49732F1D6BFE}"/>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11508" y="2688060"/>
            <a:ext cx="1601759" cy="1187699"/>
          </a:xfrm>
          <a:prstGeom prst="rect">
            <a:avLst/>
          </a:prstGeom>
        </p:spPr>
      </p:pic>
    </p:spTree>
    <p:extLst>
      <p:ext uri="{BB962C8B-B14F-4D97-AF65-F5344CB8AC3E}">
        <p14:creationId xmlns:p14="http://schemas.microsoft.com/office/powerpoint/2010/main" val="2712385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C8D84-5C7F-F9BB-1130-78860592EC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379D67-D078-338C-385B-77E982B9BA01}"/>
              </a:ext>
            </a:extLst>
          </p:cNvPr>
          <p:cNvSpPr>
            <a:spLocks noGrp="1"/>
          </p:cNvSpPr>
          <p:nvPr>
            <p:ph type="title"/>
          </p:nvPr>
        </p:nvSpPr>
        <p:spPr>
          <a:xfrm>
            <a:off x="360000" y="360000"/>
            <a:ext cx="9242103" cy="535531"/>
          </a:xfrm>
        </p:spPr>
        <p:txBody>
          <a:bodyPr>
            <a:noAutofit/>
          </a:bodyPr>
          <a:lstStyle/>
          <a:p>
            <a:r>
              <a:rPr lang="en-CA" b="1" noProof="0">
                <a:solidFill>
                  <a:schemeClr val="accent1"/>
                </a:solidFill>
                <a:latin typeface="+mj-lt"/>
              </a:rPr>
              <a:t>Program Faculty Disclosures</a:t>
            </a:r>
          </a:p>
        </p:txBody>
      </p:sp>
      <p:sp>
        <p:nvSpPr>
          <p:cNvPr id="19" name="Text Placeholder 13">
            <a:extLst>
              <a:ext uri="{FF2B5EF4-FFF2-40B4-BE49-F238E27FC236}">
                <a16:creationId xmlns:a16="http://schemas.microsoft.com/office/drawing/2014/main" id="{6FA0C017-4E74-B694-BE93-0D9D89A80953}"/>
              </a:ext>
            </a:extLst>
          </p:cNvPr>
          <p:cNvSpPr>
            <a:spLocks noGrp="1"/>
          </p:cNvSpPr>
          <p:nvPr>
            <p:ph type="body" sz="quarter" idx="16"/>
          </p:nvPr>
        </p:nvSpPr>
        <p:spPr>
          <a:xfrm>
            <a:off x="339363" y="6572425"/>
            <a:ext cx="11157806" cy="110800"/>
          </a:xfrm>
        </p:spPr>
        <p:txBody>
          <a:bodyPr/>
          <a:lstStyle/>
          <a:p>
            <a:r>
              <a:rPr lang="en-CA" sz="800"/>
              <a:t>ALS, amyotrophic lateral sclerosis; MND, motor neuron disease;</a:t>
            </a:r>
            <a:r>
              <a:rPr lang="en-US" sz="800"/>
              <a:t> NIHR, National Institute for Health and Care Research;</a:t>
            </a:r>
            <a:r>
              <a:rPr lang="en-CA" sz="800"/>
              <a:t> PI, principal investigator</a:t>
            </a:r>
          </a:p>
        </p:txBody>
      </p:sp>
      <p:sp>
        <p:nvSpPr>
          <p:cNvPr id="20" name="Rectangle: Rounded Corners 19">
            <a:extLst>
              <a:ext uri="{FF2B5EF4-FFF2-40B4-BE49-F238E27FC236}">
                <a16:creationId xmlns:a16="http://schemas.microsoft.com/office/drawing/2014/main" id="{8DA93ED9-A2B4-84B5-E105-B091F424CAC5}"/>
              </a:ext>
            </a:extLst>
          </p:cNvPr>
          <p:cNvSpPr/>
          <p:nvPr/>
        </p:nvSpPr>
        <p:spPr>
          <a:xfrm>
            <a:off x="493160" y="1343025"/>
            <a:ext cx="11339255" cy="5028750"/>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graphicFrame>
        <p:nvGraphicFramePr>
          <p:cNvPr id="21" name="Content Placeholder 6">
            <a:extLst>
              <a:ext uri="{FF2B5EF4-FFF2-40B4-BE49-F238E27FC236}">
                <a16:creationId xmlns:a16="http://schemas.microsoft.com/office/drawing/2014/main" id="{8F79BD3E-9557-14CA-D331-ED87DB18F902}"/>
              </a:ext>
            </a:extLst>
          </p:cNvPr>
          <p:cNvGraphicFramePr>
            <a:graphicFrameLocks noGrp="1"/>
          </p:cNvGraphicFramePr>
          <p:nvPr>
            <p:ph idx="1"/>
          </p:nvPr>
        </p:nvGraphicFramePr>
        <p:xfrm>
          <a:off x="649601" y="1426317"/>
          <a:ext cx="10892798" cy="4900414"/>
        </p:xfrm>
        <a:graphic>
          <a:graphicData uri="http://schemas.openxmlformats.org/drawingml/2006/table">
            <a:tbl>
              <a:tblPr firstRow="1" bandRow="1">
                <a:effectLst>
                  <a:outerShdw blurRad="38100" algn="ctr" rotWithShape="0">
                    <a:prstClr val="black">
                      <a:alpha val="20000"/>
                    </a:prstClr>
                  </a:outerShdw>
                </a:effectLst>
                <a:tableStyleId>{3B4B98B0-60AC-42C2-AFA5-B58CD77FA1E5}</a:tableStyleId>
              </a:tblPr>
              <a:tblGrid>
                <a:gridCol w="1556114">
                  <a:extLst>
                    <a:ext uri="{9D8B030D-6E8A-4147-A177-3AD203B41FA5}">
                      <a16:colId xmlns:a16="http://schemas.microsoft.com/office/drawing/2014/main" val="2301667916"/>
                    </a:ext>
                  </a:extLst>
                </a:gridCol>
                <a:gridCol w="1556114">
                  <a:extLst>
                    <a:ext uri="{9D8B030D-6E8A-4147-A177-3AD203B41FA5}">
                      <a16:colId xmlns:a16="http://schemas.microsoft.com/office/drawing/2014/main" val="3874997058"/>
                    </a:ext>
                  </a:extLst>
                </a:gridCol>
                <a:gridCol w="1556114">
                  <a:extLst>
                    <a:ext uri="{9D8B030D-6E8A-4147-A177-3AD203B41FA5}">
                      <a16:colId xmlns:a16="http://schemas.microsoft.com/office/drawing/2014/main" val="110658998"/>
                    </a:ext>
                  </a:extLst>
                </a:gridCol>
                <a:gridCol w="1556114">
                  <a:extLst>
                    <a:ext uri="{9D8B030D-6E8A-4147-A177-3AD203B41FA5}">
                      <a16:colId xmlns:a16="http://schemas.microsoft.com/office/drawing/2014/main" val="885999100"/>
                    </a:ext>
                  </a:extLst>
                </a:gridCol>
                <a:gridCol w="1556114">
                  <a:extLst>
                    <a:ext uri="{9D8B030D-6E8A-4147-A177-3AD203B41FA5}">
                      <a16:colId xmlns:a16="http://schemas.microsoft.com/office/drawing/2014/main" val="1096774525"/>
                    </a:ext>
                  </a:extLst>
                </a:gridCol>
                <a:gridCol w="1556114">
                  <a:extLst>
                    <a:ext uri="{9D8B030D-6E8A-4147-A177-3AD203B41FA5}">
                      <a16:colId xmlns:a16="http://schemas.microsoft.com/office/drawing/2014/main" val="2509661791"/>
                    </a:ext>
                  </a:extLst>
                </a:gridCol>
                <a:gridCol w="1556114">
                  <a:extLst>
                    <a:ext uri="{9D8B030D-6E8A-4147-A177-3AD203B41FA5}">
                      <a16:colId xmlns:a16="http://schemas.microsoft.com/office/drawing/2014/main" val="2835700026"/>
                    </a:ext>
                  </a:extLst>
                </a:gridCol>
              </a:tblGrid>
              <a:tr h="692897">
                <a:tc>
                  <a:txBody>
                    <a:bodyPr/>
                    <a:lstStyle/>
                    <a:p>
                      <a:pPr marL="0" marR="0" lvl="0" indent="0" algn="l" rtl="0">
                        <a:lnSpc>
                          <a:spcPct val="100000"/>
                        </a:lnSpc>
                        <a:spcBef>
                          <a:spcPts val="0"/>
                        </a:spcBef>
                        <a:spcAft>
                          <a:spcPts val="0"/>
                        </a:spcAft>
                        <a:buClrTx/>
                        <a:buSzTx/>
                        <a:buFontTx/>
                        <a:buNone/>
                      </a:pPr>
                      <a:r>
                        <a:rPr lang="en-CA" sz="1200" b="1" noProof="0">
                          <a:solidFill>
                            <a:srgbClr val="323232"/>
                          </a:solidFill>
                          <a:latin typeface="+mn-lt"/>
                        </a:rPr>
                        <a:t>Relationships with commercial interests</a:t>
                      </a:r>
                      <a:endParaRPr lang="en-CA" sz="1200" noProof="0">
                        <a:solidFill>
                          <a:srgbClr val="323232"/>
                        </a:solidFill>
                        <a:latin typeface="+mn-lt"/>
                      </a:endParaRPr>
                    </a:p>
                  </a:txBody>
                  <a:tcPr anchor="ctr">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rtl="0">
                        <a:lnSpc>
                          <a:spcPct val="100000"/>
                        </a:lnSpc>
                        <a:spcBef>
                          <a:spcPts val="0"/>
                        </a:spcBef>
                        <a:spcAft>
                          <a:spcPts val="0"/>
                        </a:spcAft>
                        <a:buClrTx/>
                        <a:buSzTx/>
                        <a:buFontTx/>
                        <a:buNone/>
                      </a:pPr>
                      <a:r>
                        <a:rPr lang="en-CA" sz="1200" b="1" noProof="0">
                          <a:solidFill>
                            <a:srgbClr val="323232"/>
                          </a:solidFill>
                          <a:latin typeface="+mn-lt"/>
                        </a:rPr>
                        <a:t>Prof. Orla Hardiman </a:t>
                      </a:r>
                      <a:endParaRPr lang="en-CA" sz="1200" noProof="0">
                        <a:solidFill>
                          <a:srgbClr val="323232"/>
                        </a:solidFill>
                        <a:latin typeface="+mn-lt"/>
                        <a:cs typeface="Segoe UI"/>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rtl="0">
                        <a:lnSpc>
                          <a:spcPct val="100000"/>
                        </a:lnSpc>
                        <a:spcBef>
                          <a:spcPts val="0"/>
                        </a:spcBef>
                        <a:spcAft>
                          <a:spcPts val="0"/>
                        </a:spcAft>
                        <a:buClrTx/>
                        <a:buSzTx/>
                        <a:buFontTx/>
                        <a:buNone/>
                      </a:pPr>
                      <a:r>
                        <a:rPr lang="en-CA" sz="1200" b="1" noProof="0">
                          <a:solidFill>
                            <a:srgbClr val="323232"/>
                          </a:solidFill>
                          <a:latin typeface="+mn-lt"/>
                        </a:rPr>
                        <a:t>Marla Calder </a:t>
                      </a:r>
                      <a:endParaRPr lang="en-CA" sz="1200" noProof="0">
                        <a:solidFill>
                          <a:srgbClr val="323232"/>
                        </a:solidFill>
                        <a:latin typeface="+mn-lt"/>
                        <a:cs typeface="Segoe UI"/>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rtl="0">
                        <a:lnSpc>
                          <a:spcPct val="100000"/>
                        </a:lnSpc>
                        <a:spcBef>
                          <a:spcPts val="0"/>
                        </a:spcBef>
                        <a:spcAft>
                          <a:spcPts val="0"/>
                        </a:spcAft>
                        <a:buClrTx/>
                        <a:buSzTx/>
                        <a:buFontTx/>
                        <a:buNone/>
                      </a:pPr>
                      <a:r>
                        <a:rPr lang="en-CA" sz="1200" b="1" noProof="0">
                          <a:solidFill>
                            <a:srgbClr val="323232"/>
                          </a:solidFill>
                          <a:latin typeface="+mn-lt"/>
                        </a:rPr>
                        <a:t>Prof. Christopher J. McDermott </a:t>
                      </a:r>
                      <a:endParaRPr lang="en-CA" sz="1200" noProof="0">
                        <a:solidFill>
                          <a:srgbClr val="323232"/>
                        </a:solidFill>
                        <a:latin typeface="+mn-lt"/>
                        <a:cs typeface="Segoe UI"/>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lvl="0" algn="ctr">
                        <a:buNone/>
                      </a:pPr>
                      <a:r>
                        <a:rPr lang="en-CA" sz="1200" noProof="0">
                          <a:solidFill>
                            <a:srgbClr val="323232"/>
                          </a:solidFill>
                          <a:latin typeface="+mn-lt"/>
                        </a:rPr>
                        <a:t>Craig Reyenga</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rtl="0">
                        <a:lnSpc>
                          <a:spcPct val="100000"/>
                        </a:lnSpc>
                        <a:spcBef>
                          <a:spcPts val="0"/>
                        </a:spcBef>
                        <a:spcAft>
                          <a:spcPts val="0"/>
                        </a:spcAft>
                        <a:buClrTx/>
                        <a:buSzTx/>
                        <a:buFontTx/>
                        <a:buNone/>
                      </a:pPr>
                      <a:r>
                        <a:rPr lang="en-CA" sz="1200" b="1" noProof="0">
                          <a:solidFill>
                            <a:srgbClr val="323232"/>
                          </a:solidFill>
                          <a:latin typeface="+mn-lt"/>
                        </a:rPr>
                        <a:t>Prof. </a:t>
                      </a:r>
                      <a:r>
                        <a:rPr lang="en-CA" sz="1200" b="1" noProof="0" err="1">
                          <a:solidFill>
                            <a:srgbClr val="323232"/>
                          </a:solidFill>
                          <a:latin typeface="+mn-lt"/>
                        </a:rPr>
                        <a:t>Nortina</a:t>
                      </a:r>
                      <a:r>
                        <a:rPr lang="en-CA" sz="1200" b="1" noProof="0">
                          <a:solidFill>
                            <a:srgbClr val="323232"/>
                          </a:solidFill>
                          <a:latin typeface="+mn-lt"/>
                        </a:rPr>
                        <a:t> </a:t>
                      </a:r>
                      <a:r>
                        <a:rPr lang="en-CA" sz="1200" b="1" noProof="0" err="1">
                          <a:solidFill>
                            <a:srgbClr val="323232"/>
                          </a:solidFill>
                          <a:latin typeface="+mn-lt"/>
                        </a:rPr>
                        <a:t>Shahrizaila</a:t>
                      </a:r>
                      <a:r>
                        <a:rPr lang="en-CA" sz="1200" b="1" noProof="0">
                          <a:solidFill>
                            <a:srgbClr val="323232"/>
                          </a:solidFill>
                          <a:latin typeface="+mn-lt"/>
                        </a:rPr>
                        <a:t> </a:t>
                      </a:r>
                      <a:endParaRPr lang="en-CA" sz="1200" noProof="0">
                        <a:solidFill>
                          <a:srgbClr val="323232"/>
                        </a:solidFill>
                        <a:latin typeface="+mn-l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lvl="0" algn="ctr">
                        <a:buNone/>
                      </a:pPr>
                      <a:r>
                        <a:rPr lang="en-CA" sz="1200" b="1" i="0" u="none" strike="noStrike" noProof="0">
                          <a:solidFill>
                            <a:srgbClr val="323232"/>
                          </a:solidFill>
                          <a:latin typeface="+mn-lt"/>
                        </a:rPr>
                        <a:t>Cathy Cummings</a:t>
                      </a:r>
                    </a:p>
                  </a:txBody>
                  <a:tcPr anchor="ctr">
                    <a:lnL w="12700" cap="flat" cmpd="sng" algn="ctr">
                      <a:solidFill>
                        <a:schemeClr val="accent1"/>
                      </a:solidFill>
                      <a:prstDash val="solid"/>
                      <a:round/>
                      <a:headEnd type="none" w="med" len="med"/>
                      <a:tailEnd type="none" w="med" len="med"/>
                    </a:lnL>
                    <a:lnT w="12700" cmpd="sng">
                      <a:noFill/>
                    </a:lnT>
                  </a:tcPr>
                </a:tc>
                <a:extLst>
                  <a:ext uri="{0D108BD9-81ED-4DB2-BD59-A6C34878D82A}">
                    <a16:rowId xmlns:a16="http://schemas.microsoft.com/office/drawing/2014/main" val="2235285630"/>
                  </a:ext>
                </a:extLst>
              </a:tr>
              <a:tr h="1622956">
                <a:tc>
                  <a:txBody>
                    <a:bodyPr/>
                    <a:lstStyle/>
                    <a:p>
                      <a:pPr lvl="0">
                        <a:buNone/>
                      </a:pPr>
                      <a:r>
                        <a:rPr lang="en-CA" sz="1200" b="1" i="0" u="none" strike="noStrike" noProof="0">
                          <a:solidFill>
                            <a:schemeClr val="tx1"/>
                          </a:solidFill>
                          <a:latin typeface="+mn-lt"/>
                        </a:rPr>
                        <a:t>Research grants</a:t>
                      </a:r>
                    </a:p>
                  </a:txBody>
                  <a:tcPr/>
                </a:tc>
                <a:tc>
                  <a:txBody>
                    <a:bodyPr/>
                    <a:lstStyle/>
                    <a:p>
                      <a:pPr algn="ctr"/>
                      <a:r>
                        <a:rPr lang="en-CA" sz="1000" noProof="0">
                          <a:latin typeface="+mn-lt"/>
                        </a:rPr>
                        <a:t>PI Research Ireland Academic Industry Collaboration-PRECISION ALS </a:t>
                      </a:r>
                    </a:p>
                    <a:p>
                      <a:pPr lvl="0" algn="ctr">
                        <a:buNone/>
                      </a:pPr>
                      <a:r>
                        <a:rPr lang="en-CA" sz="1000" noProof="0">
                          <a:latin typeface="+mn-lt"/>
                        </a:rPr>
                        <a:t>Co-PI Irish Health Research Board- Clinical Doctoral Award MIRANDA, My Name'5 Doddie Foundation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tc>
                  <a:txBody>
                    <a:bodyPr/>
                    <a:lstStyle/>
                    <a:p>
                      <a:pPr algn="ctr"/>
                      <a:r>
                        <a:rPr lang="en-CA" sz="1000" noProof="0">
                          <a:latin typeface="+mn-lt"/>
                        </a:rPr>
                        <a:t>MND Assoc, NIHR, Life Arc, My Name'5 Doddie Foundation</a:t>
                      </a:r>
                    </a:p>
                  </a:txBody>
                  <a:tcPr anchor="ctr"/>
                </a:tc>
                <a:tc>
                  <a:txBody>
                    <a:bodyPr/>
                    <a:lstStyle/>
                    <a:p>
                      <a:pPr lvl="0" algn="ctr">
                        <a:buNone/>
                      </a:pPr>
                      <a:r>
                        <a:rPr lang="en-CA" sz="1000" noProof="0">
                          <a:latin typeface="+mn-lt"/>
                        </a:rPr>
                        <a:t>–</a:t>
                      </a:r>
                    </a:p>
                  </a:txBody>
                  <a:tcPr anchor="ctr"/>
                </a:tc>
                <a:tc>
                  <a:txBody>
                    <a:bodyPr/>
                    <a:lstStyle/>
                    <a:p>
                      <a:pPr marL="0" indent="0" algn="ctr">
                        <a:buNone/>
                      </a:pPr>
                      <a:r>
                        <a:rPr lang="en-CA" sz="1000" noProof="0">
                          <a:latin typeface="+mn-lt"/>
                        </a:rPr>
                        <a:t>ALS Association, </a:t>
                      </a:r>
                      <a:r>
                        <a:rPr lang="en-CA" sz="1000" noProof="0" err="1">
                          <a:latin typeface="+mn-lt"/>
                        </a:rPr>
                        <a:t>Universiti</a:t>
                      </a:r>
                      <a:r>
                        <a:rPr lang="en-CA" sz="1000" noProof="0">
                          <a:latin typeface="+mn-lt"/>
                        </a:rPr>
                        <a:t> Malaya Matching Grant, Ministry Higher Education Malaysia, Sydney University Southeast Asia Centre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b="0" i="0" u="none" strike="noStrike" kern="1200" cap="none" spc="0" normalizeH="0" baseline="0" noProof="0">
                          <a:ln>
                            <a:noFill/>
                          </a:ln>
                          <a:solidFill>
                            <a:prstClr val="black"/>
                          </a:solidFill>
                          <a:effectLst/>
                          <a:uLnTx/>
                          <a:uFillTx/>
                          <a:latin typeface="Open Sans"/>
                          <a:ea typeface="+mn-ea"/>
                          <a:cs typeface="+mn-cs"/>
                        </a:rPr>
                        <a:t>None</a:t>
                      </a: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extLst>
                  <a:ext uri="{0D108BD9-81ED-4DB2-BD59-A6C34878D82A}">
                    <a16:rowId xmlns:a16="http://schemas.microsoft.com/office/drawing/2014/main" val="3110640149"/>
                  </a:ext>
                </a:extLst>
              </a:tr>
              <a:tr h="1022848">
                <a:tc>
                  <a:txBody>
                    <a:bodyPr/>
                    <a:lstStyle/>
                    <a:p>
                      <a:pPr marL="0" marR="0" lvl="0" indent="0" algn="l">
                        <a:lnSpc>
                          <a:spcPct val="100000"/>
                        </a:lnSpc>
                        <a:spcBef>
                          <a:spcPts val="0"/>
                        </a:spcBef>
                        <a:spcAft>
                          <a:spcPts val="0"/>
                        </a:spcAft>
                        <a:buNone/>
                      </a:pPr>
                      <a:r>
                        <a:rPr lang="en-CA" sz="1200" b="1" i="0" u="none" strike="noStrike" noProof="0">
                          <a:solidFill>
                            <a:schemeClr val="tx1"/>
                          </a:solidFill>
                          <a:latin typeface="+mn-lt"/>
                        </a:rPr>
                        <a:t>Speakers’ bureaus/</a:t>
                      </a:r>
                      <a:endParaRPr lang="en-CA" sz="1200" b="1" i="0" u="none" strike="noStrike" noProof="0">
                        <a:solidFill>
                          <a:srgbClr val="000000"/>
                        </a:solidFill>
                        <a:latin typeface="+mn-lt"/>
                      </a:endParaRPr>
                    </a:p>
                    <a:p>
                      <a:pPr marL="0" marR="0" lvl="0" indent="0" algn="l">
                        <a:lnSpc>
                          <a:spcPct val="100000"/>
                        </a:lnSpc>
                        <a:spcBef>
                          <a:spcPts val="0"/>
                        </a:spcBef>
                        <a:spcAft>
                          <a:spcPts val="0"/>
                        </a:spcAft>
                        <a:buNone/>
                      </a:pPr>
                      <a:r>
                        <a:rPr lang="en-CA" sz="1200" b="1" i="0" u="none" strike="noStrike" noProof="0">
                          <a:solidFill>
                            <a:schemeClr val="tx1"/>
                          </a:solidFill>
                          <a:latin typeface="+mn-lt"/>
                        </a:rPr>
                        <a:t>honoraria/</a:t>
                      </a:r>
                      <a:endParaRPr lang="en-CA" sz="1200" b="1" noProof="0">
                        <a:latin typeface="+mn-lt"/>
                      </a:endParaRPr>
                    </a:p>
                    <a:p>
                      <a:pPr marL="0" marR="0" lvl="0" indent="0" algn="l">
                        <a:lnSpc>
                          <a:spcPct val="100000"/>
                        </a:lnSpc>
                        <a:spcBef>
                          <a:spcPts val="0"/>
                        </a:spcBef>
                        <a:spcAft>
                          <a:spcPts val="0"/>
                        </a:spcAft>
                        <a:buNone/>
                      </a:pPr>
                      <a:r>
                        <a:rPr lang="en-CA" sz="1200" b="1" i="0" u="none" strike="noStrike" noProof="0">
                          <a:solidFill>
                            <a:schemeClr val="tx1"/>
                          </a:solidFill>
                          <a:latin typeface="+mn-lt"/>
                        </a:rPr>
                        <a:t>grants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noProof="0">
                          <a:latin typeface="+mn-lt"/>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noProof="0">
                          <a:latin typeface="+mn-lt"/>
                        </a:rPr>
                        <a:t>–</a:t>
                      </a:r>
                    </a:p>
                    <a:p>
                      <a:pPr algn="ctr"/>
                      <a:endParaRPr lang="en-CA" sz="900" noProof="0">
                        <a:latin typeface="+mn-lt"/>
                      </a:endParaRPr>
                    </a:p>
                  </a:txBody>
                  <a:tcPr anchor="ctr"/>
                </a:tc>
                <a:tc>
                  <a:txBody>
                    <a:bodyPr/>
                    <a:lstStyle/>
                    <a:p>
                      <a:pPr algn="ctr"/>
                      <a:r>
                        <a:rPr lang="en-CA" sz="1000" noProof="0">
                          <a:latin typeface="+mn-lt"/>
                        </a:rPr>
                        <a:t>Mitsubishi Tanabe pharmaceutical paid me a small sum to speak at the symposium in Montreal in December.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noProof="0">
                          <a:latin typeface="+mn-lt"/>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b="0" i="0" u="none" strike="noStrike" kern="1200" cap="none" spc="0" normalizeH="0" baseline="0" noProof="0">
                          <a:ln>
                            <a:noFill/>
                          </a:ln>
                          <a:solidFill>
                            <a:prstClr val="black"/>
                          </a:solidFill>
                          <a:effectLst/>
                          <a:uLnTx/>
                          <a:uFillTx/>
                          <a:latin typeface="Open Sans"/>
                          <a:ea typeface="+mn-ea"/>
                          <a:cs typeface="+mn-cs"/>
                        </a:rPr>
                        <a:t>None</a:t>
                      </a: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extLst>
                  <a:ext uri="{0D108BD9-81ED-4DB2-BD59-A6C34878D82A}">
                    <a16:rowId xmlns:a16="http://schemas.microsoft.com/office/drawing/2014/main" val="2088192674"/>
                  </a:ext>
                </a:extLst>
              </a:tr>
              <a:tr h="551193">
                <a:tc>
                  <a:txBody>
                    <a:bodyPr/>
                    <a:lstStyle/>
                    <a:p>
                      <a:r>
                        <a:rPr lang="en-CA" sz="1200" b="1" noProof="0">
                          <a:latin typeface="+mn-lt"/>
                        </a:rPr>
                        <a:t>Consulting fees</a:t>
                      </a:r>
                    </a:p>
                  </a:txBody>
                  <a:tcPr/>
                </a:tc>
                <a:tc>
                  <a:txBody>
                    <a:bodyPr/>
                    <a:lstStyle/>
                    <a:p>
                      <a:pPr algn="ctr"/>
                      <a:r>
                        <a:rPr lang="en-CA" sz="1000" noProof="0">
                          <a:latin typeface="+mn-lt"/>
                        </a:rPr>
                        <a:t>Biogen, Novartis, Trace, </a:t>
                      </a:r>
                      <a:r>
                        <a:rPr lang="en-CA" sz="1000" noProof="0" err="1">
                          <a:latin typeface="+mn-lt"/>
                        </a:rPr>
                        <a:t>UniQure</a:t>
                      </a:r>
                      <a:r>
                        <a:rPr lang="en-CA" sz="1000" noProof="0">
                          <a:latin typeface="+mn-lt"/>
                        </a:rPr>
                        <a:t>, </a:t>
                      </a:r>
                      <a:r>
                        <a:rPr lang="en-CA" sz="1000" noProof="0" err="1">
                          <a:latin typeface="+mn-lt"/>
                        </a:rPr>
                        <a:t>Medicinova</a:t>
                      </a:r>
                      <a:endParaRPr lang="en-CA" sz="1000" noProof="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tc>
                  <a:txBody>
                    <a:bodyPr/>
                    <a:lstStyle/>
                    <a:p>
                      <a:pPr algn="ctr"/>
                      <a:r>
                        <a:rPr lang="en-CA" sz="1000" noProof="0">
                          <a:latin typeface="+mn-lt"/>
                        </a:rPr>
                        <a:t>Verge</a:t>
                      </a:r>
                    </a:p>
                  </a:txBody>
                  <a:tcPr anchor="ctr"/>
                </a:tc>
                <a:tc>
                  <a:txBody>
                    <a:bodyPr/>
                    <a:lstStyle/>
                    <a:p>
                      <a:pPr algn="ctr"/>
                      <a:r>
                        <a:rPr lang="en-CA" sz="900" noProof="0">
                          <a:latin typeface="+mn-lt"/>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noProof="0">
                          <a:latin typeface="+mn-lt"/>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extLst>
                  <a:ext uri="{0D108BD9-81ED-4DB2-BD59-A6C34878D82A}">
                    <a16:rowId xmlns:a16="http://schemas.microsoft.com/office/drawing/2014/main" val="3540448586"/>
                  </a:ext>
                </a:extLst>
              </a:tr>
              <a:tr h="1010520">
                <a:tc>
                  <a:txBody>
                    <a:bodyPr/>
                    <a:lstStyle/>
                    <a:p>
                      <a:pPr lvl="0">
                        <a:buNone/>
                      </a:pPr>
                      <a:r>
                        <a:rPr lang="en-CA" sz="1200" b="1" noProof="0">
                          <a:latin typeface="+mn-lt"/>
                        </a:rPr>
                        <a:t>Other</a:t>
                      </a:r>
                    </a:p>
                  </a:txBody>
                  <a:tcP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noProof="0">
                          <a:latin typeface="+mn-lt"/>
                        </a:rPr>
                        <a:t>–</a:t>
                      </a:r>
                    </a:p>
                  </a:txBody>
                  <a:tcPr anchor="ct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noProof="0">
                          <a:latin typeface="+mn-lt"/>
                        </a:rPr>
                        <a:t>–</a:t>
                      </a:r>
                    </a:p>
                    <a:p>
                      <a:pPr lvl="0" algn="ctr">
                        <a:buNone/>
                      </a:pPr>
                      <a:endParaRPr lang="en-CA" sz="900" noProof="0">
                        <a:latin typeface="+mn-lt"/>
                      </a:endParaRPr>
                    </a:p>
                  </a:txBody>
                  <a:tcPr anchor="ctr">
                    <a:lnB w="12700" cap="flat" cmpd="sng" algn="ctr">
                      <a:noFill/>
                      <a:prstDash val="solid"/>
                      <a:round/>
                      <a:headEnd type="none" w="med" len="med"/>
                      <a:tailEnd type="none" w="med" len="med"/>
                    </a:lnB>
                  </a:tcPr>
                </a:tc>
                <a:tc>
                  <a:txBody>
                    <a:bodyPr/>
                    <a:lstStyle/>
                    <a:p>
                      <a:pPr lvl="0" algn="ctr">
                        <a:buNone/>
                      </a:pPr>
                      <a:r>
                        <a:rPr lang="en-CA" sz="1000" noProof="0">
                          <a:latin typeface="+mn-lt"/>
                        </a:rPr>
                        <a:t>I run a website about how to live with ALS. I also sell accessories for mouthpiece ventilators through it. ALSWiki.org</a:t>
                      </a:r>
                    </a:p>
                  </a:txBody>
                  <a:tcPr anchor="ct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noProof="0">
                          <a:latin typeface="+mn-lt"/>
                        </a:rPr>
                        <a:t>–</a:t>
                      </a:r>
                    </a:p>
                  </a:txBody>
                  <a:tcPr anchor="ct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3691212281"/>
                  </a:ext>
                </a:extLst>
              </a:tr>
            </a:tbl>
          </a:graphicData>
        </a:graphic>
      </p:graphicFrame>
    </p:spTree>
    <p:extLst>
      <p:ext uri="{BB962C8B-B14F-4D97-AF65-F5344CB8AC3E}">
        <p14:creationId xmlns:p14="http://schemas.microsoft.com/office/powerpoint/2010/main" val="39010479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85F9826-7490-C322-7C25-429C871133F6}"/>
              </a:ext>
            </a:extLst>
          </p:cNvPr>
          <p:cNvSpPr/>
          <p:nvPr/>
        </p:nvSpPr>
        <p:spPr>
          <a:xfrm>
            <a:off x="447465" y="1940264"/>
            <a:ext cx="5155050" cy="4274898"/>
          </a:xfrm>
          <a:prstGeom prst="roundRect">
            <a:avLst>
              <a:gd name="adj" fmla="val 7787"/>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6" name="Rectangle: Rounded Corners 15">
            <a:extLst>
              <a:ext uri="{FF2B5EF4-FFF2-40B4-BE49-F238E27FC236}">
                <a16:creationId xmlns:a16="http://schemas.microsoft.com/office/drawing/2014/main" id="{E2B72274-4D16-5381-67E0-DFEB4E2BA47C}"/>
              </a:ext>
            </a:extLst>
          </p:cNvPr>
          <p:cNvSpPr/>
          <p:nvPr/>
        </p:nvSpPr>
        <p:spPr>
          <a:xfrm>
            <a:off x="6006437" y="1940264"/>
            <a:ext cx="5642308" cy="4274898"/>
          </a:xfrm>
          <a:prstGeom prst="roundRect">
            <a:avLst>
              <a:gd name="adj" fmla="val 7787"/>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 name="Title 1">
            <a:extLst>
              <a:ext uri="{FF2B5EF4-FFF2-40B4-BE49-F238E27FC236}">
                <a16:creationId xmlns:a16="http://schemas.microsoft.com/office/drawing/2014/main" id="{76D71E57-4B54-A438-F7E2-052C0412B74F}"/>
              </a:ext>
            </a:extLst>
          </p:cNvPr>
          <p:cNvSpPr>
            <a:spLocks noGrp="1"/>
          </p:cNvSpPr>
          <p:nvPr>
            <p:ph type="title"/>
          </p:nvPr>
        </p:nvSpPr>
        <p:spPr>
          <a:xfrm>
            <a:off x="360000" y="360000"/>
            <a:ext cx="9242103" cy="535531"/>
          </a:xfrm>
        </p:spPr>
        <p:txBody>
          <a:bodyPr/>
          <a:lstStyle/>
          <a:p>
            <a:r>
              <a:rPr lang="en-CA" u="sng" noProof="0">
                <a:latin typeface="+mj-lt"/>
              </a:rPr>
              <a:t>How</a:t>
            </a:r>
            <a:r>
              <a:rPr lang="en-CA" noProof="0">
                <a:latin typeface="+mj-lt"/>
              </a:rPr>
              <a:t> to Refer </a:t>
            </a:r>
          </a:p>
        </p:txBody>
      </p:sp>
      <p:sp>
        <p:nvSpPr>
          <p:cNvPr id="9" name="Text Placeholder 8">
            <a:extLst>
              <a:ext uri="{FF2B5EF4-FFF2-40B4-BE49-F238E27FC236}">
                <a16:creationId xmlns:a16="http://schemas.microsoft.com/office/drawing/2014/main" id="{5417E536-D65E-8127-E836-80308B462D8D}"/>
              </a:ext>
            </a:extLst>
          </p:cNvPr>
          <p:cNvSpPr>
            <a:spLocks noGrp="1"/>
          </p:cNvSpPr>
          <p:nvPr>
            <p:ph type="body" sz="quarter" idx="16"/>
          </p:nvPr>
        </p:nvSpPr>
        <p:spPr/>
        <p:txBody>
          <a:bodyPr/>
          <a:lstStyle/>
          <a:p>
            <a:r>
              <a:rPr lang="en-CA" sz="800"/>
              <a:t>ALS, amyotrophic lateral sclerosis; MND, motor neuron disease </a:t>
            </a:r>
          </a:p>
          <a:p>
            <a:r>
              <a:rPr lang="en-CA" sz="800" noProof="0"/>
              <a:t>Adapted from: </a:t>
            </a:r>
            <a:r>
              <a:rPr lang="en-CA" sz="800" noProof="0" err="1"/>
              <a:t>ReferALS</a:t>
            </a:r>
            <a:r>
              <a:rPr lang="en-CA" sz="800" noProof="0"/>
              <a:t> Early Referral Tool. July 25, 2024. https://als.ca/resource/referals-early-referral-tool/ Accessed July 9, 2025. </a:t>
            </a:r>
          </a:p>
        </p:txBody>
      </p:sp>
      <p:sp>
        <p:nvSpPr>
          <p:cNvPr id="10" name="Content Placeholder 2">
            <a:extLst>
              <a:ext uri="{FF2B5EF4-FFF2-40B4-BE49-F238E27FC236}">
                <a16:creationId xmlns:a16="http://schemas.microsoft.com/office/drawing/2014/main" id="{E28F3B49-DE8C-0677-F59D-3854F9190DEE}"/>
              </a:ext>
            </a:extLst>
          </p:cNvPr>
          <p:cNvSpPr txBox="1">
            <a:spLocks/>
          </p:cNvSpPr>
          <p:nvPr/>
        </p:nvSpPr>
        <p:spPr>
          <a:xfrm>
            <a:off x="6081442" y="3088047"/>
            <a:ext cx="5642309" cy="3462902"/>
          </a:xfrm>
          <a:prstGeom prst="rect">
            <a:avLst/>
          </a:prstGeom>
        </p:spPr>
        <p:txBody>
          <a:bodyPr lIns="0"/>
          <a:lstStyle>
            <a:lvl1pPr marL="288000" indent="-288000" algn="l" defTabSz="914400" rtl="0" eaLnBrk="1" latinLnBrk="0" hangingPunct="1">
              <a:lnSpc>
                <a:spcPct val="100000"/>
              </a:lnSpc>
              <a:spcBef>
                <a:spcPts val="1000"/>
              </a:spcBef>
              <a:buClr>
                <a:schemeClr val="accent1"/>
              </a:buClr>
              <a:buSzPct val="100000"/>
              <a:buFontTx/>
              <a:buBlip>
                <a:blip>
                  <a:extLst>
                    <a:ext uri="{96DAC541-7B7A-43D3-8B79-37D633B846F1}">
                      <asvg:svgBlip xmlns:asvg="http://schemas.microsoft.com/office/drawing/2016/SVG/main" r:embed="rId2"/>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7CFAC"/>
              </a:buClr>
              <a:buFont typeface="Wingdings" panose="05000000000000000000" pitchFamily="2" charset="2"/>
              <a:buChar char="§"/>
            </a:pPr>
            <a:r>
              <a:rPr lang="en-CA" noProof="0"/>
              <a:t>Use language that conveys urgency:</a:t>
            </a:r>
          </a:p>
          <a:p>
            <a:pPr lvl="1">
              <a:buClr>
                <a:srgbClr val="57CFAC"/>
              </a:buClr>
              <a:buSzPct val="90000"/>
              <a:buFont typeface="Courier New" panose="02070309020205020404" pitchFamily="49" charset="0"/>
              <a:buChar char="o"/>
            </a:pPr>
            <a:r>
              <a:rPr lang="en-CA" b="1" noProof="0"/>
              <a:t>Progressive, painless loss of function </a:t>
            </a:r>
            <a:r>
              <a:rPr lang="en-CA" noProof="0"/>
              <a:t>(e.g., speech, mobility, arm, leg) </a:t>
            </a:r>
            <a:r>
              <a:rPr lang="en-CA" b="1" noProof="0"/>
              <a:t>with no clear explanation</a:t>
            </a:r>
          </a:p>
          <a:p>
            <a:pPr lvl="1">
              <a:buClr>
                <a:srgbClr val="57CFAC"/>
              </a:buClr>
              <a:buSzPct val="90000"/>
              <a:buFont typeface="Courier New" panose="02070309020205020404" pitchFamily="49" charset="0"/>
              <a:buChar char="o"/>
            </a:pPr>
            <a:r>
              <a:rPr lang="en-CA" b="1" noProof="0"/>
              <a:t>Unexplained weight loss with breathlessness </a:t>
            </a:r>
            <a:r>
              <a:rPr lang="en-CA" noProof="0"/>
              <a:t>and</a:t>
            </a:r>
            <a:r>
              <a:rPr lang="en-CA" b="1" noProof="0"/>
              <a:t> no obvious cause </a:t>
            </a:r>
          </a:p>
          <a:p>
            <a:pPr lvl="1">
              <a:buClr>
                <a:srgbClr val="57CFAC"/>
              </a:buClr>
              <a:buSzPct val="90000"/>
              <a:buFont typeface="Courier New" panose="02070309020205020404" pitchFamily="49" charset="0"/>
              <a:buChar char="o"/>
            </a:pPr>
            <a:r>
              <a:rPr lang="en-CA" b="1" noProof="0"/>
              <a:t>“Clinical suspicion for ALS/MND”</a:t>
            </a:r>
          </a:p>
        </p:txBody>
      </p:sp>
      <p:sp>
        <p:nvSpPr>
          <p:cNvPr id="14" name="Content Placeholder 2">
            <a:extLst>
              <a:ext uri="{FF2B5EF4-FFF2-40B4-BE49-F238E27FC236}">
                <a16:creationId xmlns:a16="http://schemas.microsoft.com/office/drawing/2014/main" id="{D363BD09-E084-900D-0CCF-EFA9CCC55D87}"/>
              </a:ext>
            </a:extLst>
          </p:cNvPr>
          <p:cNvSpPr txBox="1">
            <a:spLocks/>
          </p:cNvSpPr>
          <p:nvPr/>
        </p:nvSpPr>
        <p:spPr>
          <a:xfrm>
            <a:off x="790898" y="3088047"/>
            <a:ext cx="4811617" cy="3127115"/>
          </a:xfrm>
          <a:prstGeom prst="rect">
            <a:avLst/>
          </a:prstGeom>
        </p:spPr>
        <p:txBody>
          <a:bodyPr lIns="0" tIns="45720" rIns="91440" bIns="45720" anchor="t"/>
          <a:lstStyle>
            <a:lvl1pPr marL="288000" indent="-288000" algn="l" defTabSz="914400" rtl="0" eaLnBrk="1" latinLnBrk="0" hangingPunct="1">
              <a:lnSpc>
                <a:spcPct val="100000"/>
              </a:lnSpc>
              <a:spcBef>
                <a:spcPts val="1000"/>
              </a:spcBef>
              <a:buClr>
                <a:schemeClr val="accent1"/>
              </a:buClr>
              <a:buSzPct val="100000"/>
              <a:buFontTx/>
              <a:buBlip>
                <a:blip>
                  <a:extLst>
                    <a:ext uri="{96DAC541-7B7A-43D3-8B79-37D633B846F1}">
                      <asvg:svgBlip xmlns:asvg="http://schemas.microsoft.com/office/drawing/2016/SVG/main" r:embed="rId2"/>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655" indent="-287655">
              <a:buClr>
                <a:srgbClr val="57CFAC"/>
              </a:buClr>
              <a:buFont typeface="Wingdings" panose="05000000000000000000" pitchFamily="2" charset="2"/>
              <a:buChar char="§"/>
            </a:pPr>
            <a:r>
              <a:rPr lang="en-CA" noProof="0">
                <a:ea typeface="Roboto"/>
              </a:rPr>
              <a:t>Clearly document: </a:t>
            </a:r>
            <a:endParaRPr lang="en-US">
              <a:ea typeface="Roboto"/>
            </a:endParaRPr>
          </a:p>
          <a:p>
            <a:pPr marL="575945" lvl="1" indent="-287655">
              <a:buClr>
                <a:srgbClr val="57CFAC"/>
              </a:buClr>
              <a:buSzPct val="90000"/>
              <a:buFont typeface="Courier New" panose="02070309020205020404" pitchFamily="49" charset="0"/>
              <a:buChar char="o"/>
            </a:pPr>
            <a:r>
              <a:rPr lang="en-CA" noProof="0">
                <a:ea typeface="Roboto"/>
              </a:rPr>
              <a:t>Symptom timeline </a:t>
            </a:r>
            <a:endParaRPr lang="en-CA" noProof="0">
              <a:ea typeface="Roboto"/>
              <a:cs typeface="Open Sans"/>
            </a:endParaRPr>
          </a:p>
          <a:p>
            <a:pPr marL="575945" lvl="1" indent="-287655">
              <a:buClr>
                <a:srgbClr val="57CFAC"/>
              </a:buClr>
              <a:buSzPct val="90000"/>
              <a:buFont typeface="Courier New" panose="02070309020205020404" pitchFamily="49" charset="0"/>
              <a:buChar char="o"/>
            </a:pPr>
            <a:r>
              <a:rPr lang="en-CA" noProof="0">
                <a:ea typeface="Roboto"/>
              </a:rPr>
              <a:t>Functional impact (</a:t>
            </a:r>
            <a:r>
              <a:rPr lang="en-CA">
                <a:ea typeface="Roboto"/>
              </a:rPr>
              <a:t>e.g.,</a:t>
            </a:r>
            <a:r>
              <a:rPr lang="en-CA" noProof="0">
                <a:ea typeface="Roboto"/>
              </a:rPr>
              <a:t> speech, mobility, hand use)</a:t>
            </a:r>
            <a:endParaRPr lang="en-CA" noProof="0">
              <a:ea typeface="Roboto"/>
              <a:cs typeface="Open Sans"/>
            </a:endParaRPr>
          </a:p>
          <a:p>
            <a:pPr marL="575945" lvl="1" indent="-287655">
              <a:buClr>
                <a:srgbClr val="57CFAC"/>
              </a:buClr>
              <a:buSzPct val="90000"/>
              <a:buFont typeface="Courier New" panose="02070309020205020404" pitchFamily="49" charset="0"/>
              <a:buChar char="o"/>
            </a:pPr>
            <a:r>
              <a:rPr lang="en-CA" noProof="0">
                <a:ea typeface="Roboto"/>
              </a:rPr>
              <a:t>Neurological findings</a:t>
            </a:r>
            <a:endParaRPr lang="en-CA" b="1" noProof="0">
              <a:ea typeface="Roboto"/>
              <a:cs typeface="Open Sans"/>
            </a:endParaRPr>
          </a:p>
        </p:txBody>
      </p:sp>
      <p:sp>
        <p:nvSpPr>
          <p:cNvPr id="17" name="Oval 16">
            <a:extLst>
              <a:ext uri="{FF2B5EF4-FFF2-40B4-BE49-F238E27FC236}">
                <a16:creationId xmlns:a16="http://schemas.microsoft.com/office/drawing/2014/main" id="{235CC51C-FD76-CC0D-DDBA-B7D9075BE66E}"/>
              </a:ext>
            </a:extLst>
          </p:cNvPr>
          <p:cNvSpPr/>
          <p:nvPr/>
        </p:nvSpPr>
        <p:spPr>
          <a:xfrm>
            <a:off x="2371230" y="1125201"/>
            <a:ext cx="1307519" cy="1307519"/>
          </a:xfrm>
          <a:prstGeom prst="ellipse">
            <a:avLst/>
          </a:prstGeom>
          <a:solidFill>
            <a:srgbClr val="AD9BB8"/>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9" name="Oval 18">
            <a:extLst>
              <a:ext uri="{FF2B5EF4-FFF2-40B4-BE49-F238E27FC236}">
                <a16:creationId xmlns:a16="http://schemas.microsoft.com/office/drawing/2014/main" id="{AED3AAE1-5455-BCDC-4D04-7A93A5620E12}"/>
              </a:ext>
            </a:extLst>
          </p:cNvPr>
          <p:cNvSpPr/>
          <p:nvPr/>
        </p:nvSpPr>
        <p:spPr>
          <a:xfrm>
            <a:off x="8173831" y="1125201"/>
            <a:ext cx="1307519" cy="1307519"/>
          </a:xfrm>
          <a:prstGeom prst="ellipse">
            <a:avLst/>
          </a:prstGeom>
          <a:solidFill>
            <a:srgbClr val="AD9BB8"/>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1" name="Graphic 20">
            <a:extLst>
              <a:ext uri="{FF2B5EF4-FFF2-40B4-BE49-F238E27FC236}">
                <a16:creationId xmlns:a16="http://schemas.microsoft.com/office/drawing/2014/main" id="{51356F52-E655-0F67-80CD-12ADF1EE943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629378" y="1323613"/>
            <a:ext cx="836321" cy="888689"/>
          </a:xfrm>
          <a:prstGeom prst="rect">
            <a:avLst/>
          </a:prstGeom>
        </p:spPr>
      </p:pic>
      <p:pic>
        <p:nvPicPr>
          <p:cNvPr id="25" name="Graphic 24">
            <a:extLst>
              <a:ext uri="{FF2B5EF4-FFF2-40B4-BE49-F238E27FC236}">
                <a16:creationId xmlns:a16="http://schemas.microsoft.com/office/drawing/2014/main" id="{57F09441-62AB-D966-13A2-44EF6EB54D7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11472" y="1274095"/>
            <a:ext cx="1035641" cy="1030955"/>
          </a:xfrm>
          <a:prstGeom prst="rect">
            <a:avLst/>
          </a:prstGeom>
        </p:spPr>
      </p:pic>
    </p:spTree>
    <p:extLst>
      <p:ext uri="{BB962C8B-B14F-4D97-AF65-F5344CB8AC3E}">
        <p14:creationId xmlns:p14="http://schemas.microsoft.com/office/powerpoint/2010/main" val="2599526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B54FE-AA0A-1BF0-637B-48B1D684DA74}"/>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5C54E1D-6AD1-0A3C-0A9C-4D2DB04E5469}"/>
              </a:ext>
            </a:extLst>
          </p:cNvPr>
          <p:cNvSpPr/>
          <p:nvPr/>
        </p:nvSpPr>
        <p:spPr>
          <a:xfrm>
            <a:off x="7235125" y="1044616"/>
            <a:ext cx="4310645" cy="5363987"/>
          </a:xfrm>
          <a:prstGeom prst="roundRect">
            <a:avLst>
              <a:gd name="adj" fmla="val 949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0" name="Picture 9">
            <a:extLst>
              <a:ext uri="{FF2B5EF4-FFF2-40B4-BE49-F238E27FC236}">
                <a16:creationId xmlns:a16="http://schemas.microsoft.com/office/drawing/2014/main" id="{1D4B7A91-81DA-5FC8-5DA1-EC545F62768C}"/>
              </a:ext>
            </a:extLst>
          </p:cNvPr>
          <p:cNvPicPr>
            <a:picLocks noChangeAspect="1"/>
          </p:cNvPicPr>
          <p:nvPr/>
        </p:nvPicPr>
        <p:blipFill>
          <a:blip r:embed="rId2"/>
          <a:stretch>
            <a:fillRect/>
          </a:stretch>
        </p:blipFill>
        <p:spPr>
          <a:xfrm>
            <a:off x="496207" y="1202164"/>
            <a:ext cx="6398604" cy="4685059"/>
          </a:xfrm>
          <a:prstGeom prst="rect">
            <a:avLst/>
          </a:prstGeom>
        </p:spPr>
      </p:pic>
      <p:sp>
        <p:nvSpPr>
          <p:cNvPr id="19" name="Title 18">
            <a:extLst>
              <a:ext uri="{FF2B5EF4-FFF2-40B4-BE49-F238E27FC236}">
                <a16:creationId xmlns:a16="http://schemas.microsoft.com/office/drawing/2014/main" id="{0670BAA9-A52E-0508-AB1B-FA57DEA0205F}"/>
              </a:ext>
            </a:extLst>
          </p:cNvPr>
          <p:cNvSpPr>
            <a:spLocks noGrp="1"/>
          </p:cNvSpPr>
          <p:nvPr>
            <p:ph type="title"/>
          </p:nvPr>
        </p:nvSpPr>
        <p:spPr>
          <a:xfrm>
            <a:off x="360000" y="360000"/>
            <a:ext cx="9242103" cy="535531"/>
          </a:xfrm>
        </p:spPr>
        <p:txBody>
          <a:bodyPr/>
          <a:lstStyle/>
          <a:p>
            <a:r>
              <a:rPr lang="en-CA" u="sng" noProof="0">
                <a:latin typeface="+mj-lt"/>
              </a:rPr>
              <a:t>Where</a:t>
            </a:r>
            <a:r>
              <a:rPr lang="en-CA" noProof="0">
                <a:latin typeface="+mj-lt"/>
              </a:rPr>
              <a:t> to Refer </a:t>
            </a:r>
          </a:p>
        </p:txBody>
      </p:sp>
      <p:sp>
        <p:nvSpPr>
          <p:cNvPr id="5" name="Text Placeholder 4">
            <a:extLst>
              <a:ext uri="{FF2B5EF4-FFF2-40B4-BE49-F238E27FC236}">
                <a16:creationId xmlns:a16="http://schemas.microsoft.com/office/drawing/2014/main" id="{0BBAAF87-DD15-99B9-682A-5ABA1F3DDD6C}"/>
              </a:ext>
            </a:extLst>
          </p:cNvPr>
          <p:cNvSpPr>
            <a:spLocks noGrp="1"/>
          </p:cNvSpPr>
          <p:nvPr>
            <p:ph type="body" sz="quarter" idx="16"/>
          </p:nvPr>
        </p:nvSpPr>
        <p:spPr/>
        <p:txBody>
          <a:bodyPr/>
          <a:lstStyle/>
          <a:p>
            <a:r>
              <a:rPr lang="en-CA" sz="800"/>
              <a:t>ALS, amyotrophic lateral sclerosis; MND, motor neuron disease </a:t>
            </a:r>
          </a:p>
          <a:p>
            <a:r>
              <a:rPr lang="en-CA" sz="800">
                <a:ea typeface="+mn-lt"/>
                <a:cs typeface="+mn-lt"/>
              </a:rPr>
              <a:t>https://www.als-mnd.org/support-for-pals-cals/clinical-care/global-clinic-locator/</a:t>
            </a:r>
            <a:endParaRPr lang="en-CA"/>
          </a:p>
        </p:txBody>
      </p:sp>
      <p:sp>
        <p:nvSpPr>
          <p:cNvPr id="9" name="TextBox 8">
            <a:extLst>
              <a:ext uri="{FF2B5EF4-FFF2-40B4-BE49-F238E27FC236}">
                <a16:creationId xmlns:a16="http://schemas.microsoft.com/office/drawing/2014/main" id="{62489606-7DC3-797C-4ABC-C94A99B5648A}"/>
              </a:ext>
            </a:extLst>
          </p:cNvPr>
          <p:cNvSpPr txBox="1"/>
          <p:nvPr/>
        </p:nvSpPr>
        <p:spPr>
          <a:xfrm>
            <a:off x="7306734" y="3509211"/>
            <a:ext cx="4155167" cy="830997"/>
          </a:xfrm>
          <a:prstGeom prst="rect">
            <a:avLst/>
          </a:prstGeom>
          <a:noFill/>
        </p:spPr>
        <p:txBody>
          <a:bodyPr wrap="square" lIns="91440" tIns="45720" rIns="91440" bIns="45720" anchor="t">
            <a:spAutoFit/>
          </a:bodyPr>
          <a:lstStyle/>
          <a:p>
            <a:pPr algn="ctr"/>
            <a:r>
              <a:rPr lang="en-CA" sz="1600" b="1" noProof="0"/>
              <a:t>The ALS/MND Global Clinical Locator is continually updated and expanded as new clinics/specialists are identified.</a:t>
            </a:r>
          </a:p>
        </p:txBody>
      </p:sp>
      <p:sp>
        <p:nvSpPr>
          <p:cNvPr id="14" name="Oval 13">
            <a:extLst>
              <a:ext uri="{FF2B5EF4-FFF2-40B4-BE49-F238E27FC236}">
                <a16:creationId xmlns:a16="http://schemas.microsoft.com/office/drawing/2014/main" id="{7F8DFCEE-9C5C-8683-D03F-7A4410F4F79E}"/>
              </a:ext>
            </a:extLst>
          </p:cNvPr>
          <p:cNvSpPr/>
          <p:nvPr/>
        </p:nvSpPr>
        <p:spPr>
          <a:xfrm>
            <a:off x="8737019" y="2047039"/>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8" name="Picture 17" descr="A black background with white text&#10;&#10;AI-generated content may be incorrect.">
            <a:extLst>
              <a:ext uri="{FF2B5EF4-FFF2-40B4-BE49-F238E27FC236}">
                <a16:creationId xmlns:a16="http://schemas.microsoft.com/office/drawing/2014/main" id="{274094A6-DB1E-52E0-8B8A-BA40758CF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7944" y="1086402"/>
            <a:ext cx="2685671" cy="711703"/>
          </a:xfrm>
          <a:prstGeom prst="rect">
            <a:avLst/>
          </a:prstGeom>
        </p:spPr>
      </p:pic>
      <p:pic>
        <p:nvPicPr>
          <p:cNvPr id="23" name="Graphic 22">
            <a:extLst>
              <a:ext uri="{FF2B5EF4-FFF2-40B4-BE49-F238E27FC236}">
                <a16:creationId xmlns:a16="http://schemas.microsoft.com/office/drawing/2014/main" id="{F5E24243-8FB8-357E-E096-8254ECA7B65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868004" y="2267410"/>
            <a:ext cx="1072841" cy="866775"/>
          </a:xfrm>
          <a:prstGeom prst="rect">
            <a:avLst/>
          </a:prstGeom>
        </p:spPr>
      </p:pic>
      <p:pic>
        <p:nvPicPr>
          <p:cNvPr id="2" name="Picture 1" descr="A qr code with a few black squares&#10;&#10;AI-generated content may be incorrect.">
            <a:extLst>
              <a:ext uri="{FF2B5EF4-FFF2-40B4-BE49-F238E27FC236}">
                <a16:creationId xmlns:a16="http://schemas.microsoft.com/office/drawing/2014/main" id="{FE170382-0D63-1664-73CC-35D91C164B3C}"/>
              </a:ext>
            </a:extLst>
          </p:cNvPr>
          <p:cNvPicPr>
            <a:picLocks noChangeAspect="1"/>
          </p:cNvPicPr>
          <p:nvPr/>
        </p:nvPicPr>
        <p:blipFill>
          <a:blip r:embed="rId5"/>
          <a:stretch>
            <a:fillRect/>
          </a:stretch>
        </p:blipFill>
        <p:spPr>
          <a:xfrm>
            <a:off x="9784791" y="4709582"/>
            <a:ext cx="1375834" cy="1365251"/>
          </a:xfrm>
          <a:prstGeom prst="rect">
            <a:avLst/>
          </a:prstGeom>
          <a:ln w="28575">
            <a:solidFill>
              <a:schemeClr val="accent1"/>
            </a:solidFill>
          </a:ln>
        </p:spPr>
      </p:pic>
      <p:sp>
        <p:nvSpPr>
          <p:cNvPr id="4" name="TextBox 3">
            <a:extLst>
              <a:ext uri="{FF2B5EF4-FFF2-40B4-BE49-F238E27FC236}">
                <a16:creationId xmlns:a16="http://schemas.microsoft.com/office/drawing/2014/main" id="{63DF2C28-ED58-7C55-0AC5-562B299A1981}"/>
              </a:ext>
            </a:extLst>
          </p:cNvPr>
          <p:cNvSpPr txBox="1"/>
          <p:nvPr/>
        </p:nvSpPr>
        <p:spPr>
          <a:xfrm>
            <a:off x="7327900" y="5096710"/>
            <a:ext cx="2610001" cy="584775"/>
          </a:xfrm>
          <a:prstGeom prst="rect">
            <a:avLst/>
          </a:prstGeom>
          <a:noFill/>
        </p:spPr>
        <p:txBody>
          <a:bodyPr wrap="square" lIns="91440" tIns="45720" rIns="91440" bIns="45720" anchor="t">
            <a:spAutoFit/>
          </a:bodyPr>
          <a:lstStyle/>
          <a:p>
            <a:pPr algn="ctr"/>
            <a:r>
              <a:rPr lang="en-CA" sz="1600" b="1"/>
              <a:t>Scan the QR code to access the webpage.</a:t>
            </a:r>
            <a:endParaRPr lang="en-US"/>
          </a:p>
        </p:txBody>
      </p:sp>
    </p:spTree>
    <p:extLst>
      <p:ext uri="{BB962C8B-B14F-4D97-AF65-F5344CB8AC3E}">
        <p14:creationId xmlns:p14="http://schemas.microsoft.com/office/powerpoint/2010/main" val="16290030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D4248-4D16-F950-6257-CED1652F5C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DB6A93-5BED-2E89-C44D-3A0B8D4A4AA0}"/>
              </a:ext>
            </a:extLst>
          </p:cNvPr>
          <p:cNvSpPr>
            <a:spLocks noGrp="1"/>
          </p:cNvSpPr>
          <p:nvPr>
            <p:ph type="title"/>
          </p:nvPr>
        </p:nvSpPr>
        <p:spPr>
          <a:xfrm>
            <a:off x="360000" y="360000"/>
            <a:ext cx="8988103" cy="1089529"/>
          </a:xfrm>
        </p:spPr>
        <p:txBody>
          <a:bodyPr wrap="square" lIns="0" tIns="45720" rIns="91440" bIns="45720" anchor="t" anchorCtr="0">
            <a:spAutoFit/>
          </a:bodyPr>
          <a:lstStyle/>
          <a:p>
            <a:r>
              <a:rPr lang="en-CA" sz="3600">
                <a:latin typeface="+mj-lt"/>
                <a:ea typeface="Open Sans ExtraBold"/>
                <a:cs typeface="Open Sans ExtraBold"/>
              </a:rPr>
              <a:t>What if There is No ALS/MND Specialist in Your Region?</a:t>
            </a:r>
            <a:endParaRPr lang="en-CA" sz="3600" b="0">
              <a:solidFill>
                <a:srgbClr val="000000"/>
              </a:solidFill>
              <a:latin typeface="+mj-lt"/>
              <a:ea typeface="Open Sans ExtraBold"/>
              <a:cs typeface="Open Sans ExtraBold"/>
            </a:endParaRPr>
          </a:p>
        </p:txBody>
      </p:sp>
      <p:sp>
        <p:nvSpPr>
          <p:cNvPr id="11" name="Text Placeholder 10">
            <a:extLst>
              <a:ext uri="{FF2B5EF4-FFF2-40B4-BE49-F238E27FC236}">
                <a16:creationId xmlns:a16="http://schemas.microsoft.com/office/drawing/2014/main" id="{97379F25-1B6B-2A7F-80B9-485A2B74106F}"/>
              </a:ext>
            </a:extLst>
          </p:cNvPr>
          <p:cNvSpPr>
            <a:spLocks noGrp="1"/>
          </p:cNvSpPr>
          <p:nvPr>
            <p:ph type="body" sz="quarter" idx="16"/>
          </p:nvPr>
        </p:nvSpPr>
        <p:spPr/>
        <p:txBody>
          <a:bodyPr/>
          <a:lstStyle/>
          <a:p>
            <a:r>
              <a:rPr lang="en-CA" sz="800">
                <a:ea typeface="Roboto"/>
              </a:rPr>
              <a:t>ALS, amyotrophic lateral sclerosis; MND, motor neuron disease</a:t>
            </a:r>
            <a:endParaRPr lang="en-CA" sz="800" noProof="0">
              <a:ea typeface="Roboto"/>
            </a:endParaRPr>
          </a:p>
        </p:txBody>
      </p:sp>
      <p:grpSp>
        <p:nvGrpSpPr>
          <p:cNvPr id="16" name="Group 15">
            <a:extLst>
              <a:ext uri="{FF2B5EF4-FFF2-40B4-BE49-F238E27FC236}">
                <a16:creationId xmlns:a16="http://schemas.microsoft.com/office/drawing/2014/main" id="{D9E17402-9652-4ED4-0D8A-93D27A5F9836}"/>
              </a:ext>
            </a:extLst>
          </p:cNvPr>
          <p:cNvGrpSpPr/>
          <p:nvPr/>
        </p:nvGrpSpPr>
        <p:grpSpPr>
          <a:xfrm>
            <a:off x="1524924" y="3399772"/>
            <a:ext cx="1803400" cy="1803400"/>
            <a:chOff x="13657180" y="-889000"/>
            <a:chExt cx="1803400" cy="1803400"/>
          </a:xfrm>
        </p:grpSpPr>
        <p:sp>
          <p:nvSpPr>
            <p:cNvPr id="17" name="Oval 16">
              <a:extLst>
                <a:ext uri="{FF2B5EF4-FFF2-40B4-BE49-F238E27FC236}">
                  <a16:creationId xmlns:a16="http://schemas.microsoft.com/office/drawing/2014/main" id="{C5497847-D5DF-484B-C605-89D37FDD93C5}"/>
                </a:ext>
              </a:extLst>
            </p:cNvPr>
            <p:cNvSpPr/>
            <p:nvPr/>
          </p:nvSpPr>
          <p:spPr>
            <a:xfrm>
              <a:off x="13657180" y="-889000"/>
              <a:ext cx="1803400" cy="1803400"/>
            </a:xfrm>
            <a:prstGeom prst="ellipse">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8" name="Graphic 18" descr="Play outline">
              <a:extLst>
                <a:ext uri="{FF2B5EF4-FFF2-40B4-BE49-F238E27FC236}">
                  <a16:creationId xmlns:a16="http://schemas.microsoft.com/office/drawing/2014/main" id="{50EE99BD-11F2-C1FC-F035-1EC92B0447FA}"/>
                </a:ext>
              </a:extLst>
            </p:cNvPr>
            <p:cNvSpPr/>
            <p:nvPr/>
          </p:nvSpPr>
          <p:spPr>
            <a:xfrm>
              <a:off x="14389100" y="-338201"/>
              <a:ext cx="541391" cy="701801"/>
            </a:xfrm>
            <a:custGeom>
              <a:avLst/>
              <a:gdLst>
                <a:gd name="connsiteX0" fmla="*/ 0 w 541391"/>
                <a:gd name="connsiteY0" fmla="*/ 701802 h 701801"/>
                <a:gd name="connsiteX1" fmla="*/ 541391 w 541391"/>
                <a:gd name="connsiteY1" fmla="*/ 350901 h 701801"/>
                <a:gd name="connsiteX2" fmla="*/ 0 w 541391"/>
                <a:gd name="connsiteY2" fmla="*/ 0 h 701801"/>
                <a:gd name="connsiteX3" fmla="*/ 19050 w 541391"/>
                <a:gd name="connsiteY3" fmla="*/ 35052 h 701801"/>
                <a:gd name="connsiteX4" fmla="*/ 506359 w 541391"/>
                <a:gd name="connsiteY4" fmla="*/ 350901 h 701801"/>
                <a:gd name="connsiteX5" fmla="*/ 19050 w 541391"/>
                <a:gd name="connsiteY5" fmla="*/ 666750 h 701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391" h="701801">
                  <a:moveTo>
                    <a:pt x="0" y="701802"/>
                  </a:moveTo>
                  <a:lnTo>
                    <a:pt x="541391" y="350901"/>
                  </a:lnTo>
                  <a:lnTo>
                    <a:pt x="0" y="0"/>
                  </a:lnTo>
                  <a:close/>
                  <a:moveTo>
                    <a:pt x="19050" y="35052"/>
                  </a:moveTo>
                  <a:lnTo>
                    <a:pt x="506359" y="350901"/>
                  </a:lnTo>
                  <a:lnTo>
                    <a:pt x="19050" y="666750"/>
                  </a:lnTo>
                  <a:close/>
                </a:path>
              </a:pathLst>
            </a:custGeom>
            <a:solidFill>
              <a:schemeClr val="bg1"/>
            </a:solidFill>
            <a:ln w="25400" cap="flat">
              <a:solidFill>
                <a:schemeClr val="bg1"/>
              </a:solidFill>
              <a:prstDash val="solid"/>
              <a:miter/>
            </a:ln>
          </p:spPr>
          <p:txBody>
            <a:bodyPr rtlCol="0" anchor="ctr"/>
            <a:lstStyle/>
            <a:p>
              <a:endParaRPr lang="en-CA" noProof="0"/>
            </a:p>
          </p:txBody>
        </p:sp>
      </p:grpSp>
      <p:pic>
        <p:nvPicPr>
          <p:cNvPr id="6" name="Picture 5">
            <a:extLst>
              <a:ext uri="{FF2B5EF4-FFF2-40B4-BE49-F238E27FC236}">
                <a16:creationId xmlns:a16="http://schemas.microsoft.com/office/drawing/2014/main" id="{833B4711-023F-E6DB-E2EB-AC052F1303C0}"/>
              </a:ext>
            </a:extLst>
          </p:cNvPr>
          <p:cNvPicPr>
            <a:picLocks noChangeAspect="1"/>
          </p:cNvPicPr>
          <p:nvPr/>
        </p:nvPicPr>
        <p:blipFill>
          <a:blip r:embed="rId2"/>
          <a:srcRect l="2187"/>
          <a:stretch>
            <a:fillRect/>
          </a:stretch>
        </p:blipFill>
        <p:spPr>
          <a:xfrm>
            <a:off x="581868" y="1654827"/>
            <a:ext cx="6064016" cy="3418931"/>
          </a:xfrm>
          <a:prstGeom prst="rect">
            <a:avLst/>
          </a:prstGeom>
        </p:spPr>
      </p:pic>
      <p:sp>
        <p:nvSpPr>
          <p:cNvPr id="10" name="Rectangle: Rounded Corners 9">
            <a:extLst>
              <a:ext uri="{FF2B5EF4-FFF2-40B4-BE49-F238E27FC236}">
                <a16:creationId xmlns:a16="http://schemas.microsoft.com/office/drawing/2014/main" id="{31F5D868-A474-C858-BE45-DA3148CEA5F1}"/>
              </a:ext>
            </a:extLst>
          </p:cNvPr>
          <p:cNvSpPr/>
          <p:nvPr/>
        </p:nvSpPr>
        <p:spPr>
          <a:xfrm>
            <a:off x="6996397" y="1079158"/>
            <a:ext cx="4748730" cy="5363987"/>
          </a:xfrm>
          <a:prstGeom prst="roundRect">
            <a:avLst>
              <a:gd name="adj" fmla="val 949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4" name="Picture 13" descr="A black background with white text&#10;&#10;AI-generated content may be incorrect.">
            <a:extLst>
              <a:ext uri="{FF2B5EF4-FFF2-40B4-BE49-F238E27FC236}">
                <a16:creationId xmlns:a16="http://schemas.microsoft.com/office/drawing/2014/main" id="{4A0A0E00-B58F-EF56-022E-0AEA3360D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7424" y="1086443"/>
            <a:ext cx="2685671" cy="711703"/>
          </a:xfrm>
          <a:prstGeom prst="rect">
            <a:avLst/>
          </a:prstGeom>
        </p:spPr>
      </p:pic>
      <p:sp>
        <p:nvSpPr>
          <p:cNvPr id="19" name="TextBox 18">
            <a:extLst>
              <a:ext uri="{FF2B5EF4-FFF2-40B4-BE49-F238E27FC236}">
                <a16:creationId xmlns:a16="http://schemas.microsoft.com/office/drawing/2014/main" id="{7AF64502-5E6C-DF7C-2CE5-0082AB55AD5D}"/>
              </a:ext>
            </a:extLst>
          </p:cNvPr>
          <p:cNvSpPr txBox="1"/>
          <p:nvPr/>
        </p:nvSpPr>
        <p:spPr>
          <a:xfrm>
            <a:off x="6996397" y="5203172"/>
            <a:ext cx="2610001" cy="584775"/>
          </a:xfrm>
          <a:prstGeom prst="rect">
            <a:avLst/>
          </a:prstGeom>
          <a:noFill/>
        </p:spPr>
        <p:txBody>
          <a:bodyPr wrap="square" lIns="91440" tIns="45720" rIns="91440" bIns="45720" anchor="t">
            <a:spAutoFit/>
          </a:bodyPr>
          <a:lstStyle/>
          <a:p>
            <a:pPr algn="ctr"/>
            <a:r>
              <a:rPr lang="en-CA" sz="1600" b="1"/>
              <a:t>Scan the QR code to access the webpage.</a:t>
            </a:r>
            <a:endParaRPr lang="en-US"/>
          </a:p>
        </p:txBody>
      </p:sp>
      <p:sp>
        <p:nvSpPr>
          <p:cNvPr id="20" name="Rectangle 1">
            <a:extLst>
              <a:ext uri="{FF2B5EF4-FFF2-40B4-BE49-F238E27FC236}">
                <a16:creationId xmlns:a16="http://schemas.microsoft.com/office/drawing/2014/main" id="{C97652E9-A80C-3498-56B9-E3ABAD6B7BCF}"/>
              </a:ext>
            </a:extLst>
          </p:cNvPr>
          <p:cNvSpPr>
            <a:spLocks noChangeArrowheads="1"/>
          </p:cNvSpPr>
          <p:nvPr/>
        </p:nvSpPr>
        <p:spPr bwMode="auto">
          <a:xfrm rot="10800000" flipV="1">
            <a:off x="6996397" y="2012712"/>
            <a:ext cx="455246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1600" b="0" i="0" u="none" strike="noStrike" cap="none" normalizeH="0" baseline="0">
                <a:ln>
                  <a:noFill/>
                </a:ln>
                <a:solidFill>
                  <a:schemeClr val="tx1"/>
                </a:solidFill>
                <a:effectLst/>
              </a:rPr>
              <a:t>Alliance member organization are valuable resources for region-specific information</a:t>
            </a:r>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1600" b="0" i="0" u="none" strike="noStrike" cap="none" normalizeH="0" baseline="0">
                <a:ln>
                  <a:noFill/>
                </a:ln>
                <a:solidFill>
                  <a:schemeClr val="tx1"/>
                </a:solidFill>
                <a:effectLst/>
              </a:rPr>
              <a:t>When no specialist is available locally, people are often referred to the </a:t>
            </a:r>
            <a:r>
              <a:rPr kumimoji="0" lang="en-US" altLang="en-US" sz="1600" b="1" i="0" u="none" strike="noStrike" cap="none" normalizeH="0" baseline="0">
                <a:ln>
                  <a:noFill/>
                </a:ln>
                <a:solidFill>
                  <a:schemeClr val="tx1"/>
                </a:solidFill>
                <a:effectLst/>
              </a:rPr>
              <a:t>member map</a:t>
            </a:r>
            <a:r>
              <a:rPr kumimoji="0" lang="en-US" altLang="en-US" sz="1600" b="0" i="0" u="none" strike="noStrike" cap="none" normalizeH="0" baseline="0">
                <a:ln>
                  <a:noFill/>
                </a:ln>
                <a:solidFill>
                  <a:schemeClr val="tx1"/>
                </a:solidFill>
                <a:effectLst/>
              </a:rPr>
              <a:t> (different from clinic locator)</a:t>
            </a:r>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1600" b="0" i="0" u="none" strike="noStrike" cap="none" normalizeH="0" baseline="0">
                <a:ln>
                  <a:noFill/>
                </a:ln>
                <a:solidFill>
                  <a:schemeClr val="tx1"/>
                </a:solidFill>
                <a:effectLst/>
              </a:rPr>
              <a:t>In countries without an ALS/MND organization, connect via the member map to a nearby country or </a:t>
            </a:r>
            <a:r>
              <a:rPr lang="en-US" altLang="en-US" sz="1600"/>
              <a:t>a</a:t>
            </a:r>
            <a:r>
              <a:rPr kumimoji="0" lang="en-US" altLang="en-US" sz="1600" b="0" i="0" u="none" strike="noStrike" cap="none" normalizeH="0" baseline="0">
                <a:ln>
                  <a:noFill/>
                </a:ln>
                <a:solidFill>
                  <a:schemeClr val="tx1"/>
                </a:solidFill>
                <a:effectLst/>
              </a:rPr>
              <a:t> country where th</a:t>
            </a:r>
            <a:r>
              <a:rPr lang="en-US" altLang="en-US" sz="1600"/>
              <a:t>e person</a:t>
            </a:r>
            <a:r>
              <a:rPr kumimoji="0" lang="en-US" altLang="en-US" sz="1600" b="0" i="0" u="none" strike="noStrike" cap="none" normalizeH="0" baseline="0">
                <a:ln>
                  <a:noFill/>
                </a:ln>
                <a:solidFill>
                  <a:schemeClr val="tx1"/>
                </a:solidFill>
                <a:effectLst/>
              </a:rPr>
              <a:t> has relatives to learn about available resources</a:t>
            </a:r>
          </a:p>
        </p:txBody>
      </p:sp>
      <p:pic>
        <p:nvPicPr>
          <p:cNvPr id="4" name="Picture 3" descr="A qr code on a white background&#10;&#10;AI-generated content may be incorrect.">
            <a:extLst>
              <a:ext uri="{FF2B5EF4-FFF2-40B4-BE49-F238E27FC236}">
                <a16:creationId xmlns:a16="http://schemas.microsoft.com/office/drawing/2014/main" id="{58CC6FB8-77D1-3E10-FD54-C2FD66784DA3}"/>
              </a:ext>
            </a:extLst>
          </p:cNvPr>
          <p:cNvPicPr>
            <a:picLocks noChangeAspect="1"/>
          </p:cNvPicPr>
          <p:nvPr/>
        </p:nvPicPr>
        <p:blipFill>
          <a:blip r:embed="rId4"/>
          <a:stretch>
            <a:fillRect/>
          </a:stretch>
        </p:blipFill>
        <p:spPr>
          <a:xfrm>
            <a:off x="9632277" y="4718022"/>
            <a:ext cx="1503174" cy="1541920"/>
          </a:xfrm>
          <a:prstGeom prst="rect">
            <a:avLst/>
          </a:prstGeom>
          <a:ln w="3175">
            <a:solidFill>
              <a:schemeClr val="accent1"/>
            </a:solidFill>
          </a:ln>
        </p:spPr>
      </p:pic>
    </p:spTree>
    <p:extLst>
      <p:ext uri="{BB962C8B-B14F-4D97-AF65-F5344CB8AC3E}">
        <p14:creationId xmlns:p14="http://schemas.microsoft.com/office/powerpoint/2010/main" val="3970168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7DD7F-95CE-7B0E-CEBC-03BE18A9358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83BD3C1-7F37-1F77-7BB0-EDD962E0CA93}"/>
              </a:ext>
            </a:extLst>
          </p:cNvPr>
          <p:cNvSpPr>
            <a:spLocks noGrp="1"/>
          </p:cNvSpPr>
          <p:nvPr>
            <p:ph type="title"/>
          </p:nvPr>
        </p:nvSpPr>
        <p:spPr>
          <a:xfrm>
            <a:off x="4619133" y="2405806"/>
            <a:ext cx="6674179" cy="875964"/>
          </a:xfrm>
        </p:spPr>
        <p:txBody>
          <a:bodyPr>
            <a:normAutofit fontScale="90000"/>
          </a:bodyPr>
          <a:lstStyle/>
          <a:p>
            <a:r>
              <a:rPr lang="en-CA" sz="4000" noProof="0"/>
              <a:t>Communicating Diagnostic Uncertainty and the Need for Specialist Referral</a:t>
            </a:r>
            <a:r>
              <a:rPr lang="en-CA" noProof="0"/>
              <a:t> </a:t>
            </a:r>
          </a:p>
        </p:txBody>
      </p:sp>
    </p:spTree>
    <p:extLst>
      <p:ext uri="{BB962C8B-B14F-4D97-AF65-F5344CB8AC3E}">
        <p14:creationId xmlns:p14="http://schemas.microsoft.com/office/powerpoint/2010/main" val="3853573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18ACB-CFFC-6300-1C31-6FA1CDED7B8B}"/>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5C240B85-FAAF-7D3E-D029-43F6AB8A6127}"/>
              </a:ext>
            </a:extLst>
          </p:cNvPr>
          <p:cNvSpPr>
            <a:spLocks noGrp="1"/>
          </p:cNvSpPr>
          <p:nvPr>
            <p:ph type="title"/>
          </p:nvPr>
        </p:nvSpPr>
        <p:spPr>
          <a:xfrm>
            <a:off x="360001" y="360000"/>
            <a:ext cx="8536474" cy="978729"/>
          </a:xfrm>
        </p:spPr>
        <p:txBody>
          <a:bodyPr wrap="square">
            <a:spAutoFit/>
          </a:bodyPr>
          <a:lstStyle/>
          <a:p>
            <a:r>
              <a:rPr lang="en-CA" noProof="0">
                <a:latin typeface="+mj-lt"/>
              </a:rPr>
              <a:t>Acknowledge Diagnostic Uncertainty and Patient Distress </a:t>
            </a:r>
          </a:p>
        </p:txBody>
      </p:sp>
      <p:sp>
        <p:nvSpPr>
          <p:cNvPr id="13" name="Rectangle 1">
            <a:extLst>
              <a:ext uri="{FF2B5EF4-FFF2-40B4-BE49-F238E27FC236}">
                <a16:creationId xmlns:a16="http://schemas.microsoft.com/office/drawing/2014/main" id="{2D100AAD-266B-3B6B-D000-8D9B867BCF3A}"/>
              </a:ext>
            </a:extLst>
          </p:cNvPr>
          <p:cNvSpPr>
            <a:spLocks noGrp="1" noChangeArrowheads="1"/>
          </p:cNvSpPr>
          <p:nvPr>
            <p:ph idx="1"/>
          </p:nvPr>
        </p:nvSpPr>
        <p:spPr bwMode="auto">
          <a:xfrm>
            <a:off x="384176" y="1568609"/>
            <a:ext cx="6756853" cy="453970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287655" indent="-287655">
              <a:buClr>
                <a:srgbClr val="57CFAC"/>
              </a:buClr>
              <a:buFont typeface="Wingdings" panose="05000000000000000000" pitchFamily="2" charset="2"/>
              <a:buChar char="§"/>
            </a:pPr>
            <a:r>
              <a:rPr lang="en-CA" sz="2200" noProof="0">
                <a:ea typeface="Roboto"/>
              </a:rPr>
              <a:t>Diagnostic </a:t>
            </a:r>
            <a:r>
              <a:rPr lang="en-CA" sz="2200" b="1" noProof="0">
                <a:ea typeface="Roboto"/>
              </a:rPr>
              <a:t>uncertainty</a:t>
            </a:r>
            <a:r>
              <a:rPr lang="en-CA" sz="2200" noProof="0">
                <a:ea typeface="Roboto"/>
              </a:rPr>
              <a:t> can be </a:t>
            </a:r>
            <a:r>
              <a:rPr lang="en-CA" sz="2200" b="1" noProof="0">
                <a:ea typeface="Roboto"/>
              </a:rPr>
              <a:t>deeply distressing</a:t>
            </a:r>
            <a:r>
              <a:rPr lang="en-CA" sz="2200" noProof="0">
                <a:ea typeface="Roboto"/>
              </a:rPr>
              <a:t> for patients</a:t>
            </a:r>
            <a:endParaRPr lang="en-US">
              <a:ea typeface="Roboto"/>
            </a:endParaRPr>
          </a:p>
          <a:p>
            <a:pPr marL="287655" indent="-287655">
              <a:buClr>
                <a:srgbClr val="57CFAC"/>
              </a:buClr>
              <a:buFont typeface="Wingdings" panose="05000000000000000000" pitchFamily="2" charset="2"/>
              <a:buChar char="§"/>
            </a:pPr>
            <a:r>
              <a:rPr lang="en-CA" sz="2200" noProof="0">
                <a:ea typeface="Roboto"/>
              </a:rPr>
              <a:t>Prolonged uncertainty </a:t>
            </a:r>
            <a:r>
              <a:rPr lang="en-CA" sz="2200" b="1" noProof="0">
                <a:ea typeface="Roboto"/>
              </a:rPr>
              <a:t>leads to frustration</a:t>
            </a:r>
            <a:r>
              <a:rPr lang="en-CA" sz="2200" noProof="0">
                <a:ea typeface="Roboto"/>
              </a:rPr>
              <a:t>, </a:t>
            </a:r>
            <a:r>
              <a:rPr lang="en-CA" sz="2200" b="1" noProof="0">
                <a:ea typeface="Roboto"/>
              </a:rPr>
              <a:t>anxiety</a:t>
            </a:r>
            <a:r>
              <a:rPr lang="en-CA" sz="2200" noProof="0">
                <a:ea typeface="Roboto"/>
              </a:rPr>
              <a:t>, and </a:t>
            </a:r>
            <a:r>
              <a:rPr lang="en-CA" sz="2200" b="1" noProof="0">
                <a:ea typeface="Roboto"/>
              </a:rPr>
              <a:t>fear about the future</a:t>
            </a:r>
            <a:r>
              <a:rPr lang="en-CA" sz="2200" noProof="0">
                <a:ea typeface="Roboto"/>
              </a:rPr>
              <a:t>, particularly as the progressive nature of symptoms becomes apparent without a clear explanation or plan of action </a:t>
            </a:r>
            <a:endParaRPr lang="en-CA" sz="2200" noProof="0">
              <a:ea typeface="Roboto"/>
              <a:cs typeface="Open Sans"/>
            </a:endParaRPr>
          </a:p>
          <a:p>
            <a:pPr marL="287655" indent="-287655">
              <a:buClr>
                <a:srgbClr val="57CFAC"/>
              </a:buClr>
              <a:buFont typeface="Wingdings" panose="05000000000000000000" pitchFamily="2" charset="2"/>
              <a:buChar char="§"/>
            </a:pPr>
            <a:r>
              <a:rPr lang="en-CA" sz="2200" b="1" noProof="0">
                <a:ea typeface="Roboto"/>
              </a:rPr>
              <a:t>Acknowledge</a:t>
            </a:r>
            <a:r>
              <a:rPr lang="en-CA" sz="2200" noProof="0">
                <a:ea typeface="Roboto"/>
              </a:rPr>
              <a:t> the seriousness of the problem and </a:t>
            </a:r>
            <a:r>
              <a:rPr lang="en-CA" sz="2200" b="1" noProof="0">
                <a:ea typeface="Roboto"/>
              </a:rPr>
              <a:t>validate</a:t>
            </a:r>
            <a:r>
              <a:rPr lang="en-CA" sz="2200" noProof="0">
                <a:ea typeface="Roboto"/>
              </a:rPr>
              <a:t> that this is a difficult time for the patient</a:t>
            </a:r>
            <a:endParaRPr lang="en-CA" sz="2200" noProof="0">
              <a:ea typeface="Roboto"/>
              <a:cs typeface="Open Sans"/>
            </a:endParaRPr>
          </a:p>
          <a:p>
            <a:pPr marL="287655" indent="-287655">
              <a:buClr>
                <a:srgbClr val="57CFAC"/>
              </a:buClr>
              <a:buFont typeface="Wingdings" panose="05000000000000000000" pitchFamily="2" charset="2"/>
              <a:buChar char="§"/>
            </a:pPr>
            <a:r>
              <a:rPr lang="en-CA" sz="2200" b="1" noProof="0">
                <a:ea typeface="Roboto"/>
              </a:rPr>
              <a:t>Frame the referral as a way to address and mitigate this diagnostic uncertainty </a:t>
            </a:r>
            <a:endParaRPr lang="en-CA" sz="2200" b="1" noProof="0">
              <a:ea typeface="Roboto"/>
              <a:cs typeface="Open Sans"/>
            </a:endParaRPr>
          </a:p>
        </p:txBody>
      </p:sp>
      <p:sp>
        <p:nvSpPr>
          <p:cNvPr id="14" name="Speech Bubble: Rectangle with Corners Rounded 13">
            <a:extLst>
              <a:ext uri="{FF2B5EF4-FFF2-40B4-BE49-F238E27FC236}">
                <a16:creationId xmlns:a16="http://schemas.microsoft.com/office/drawing/2014/main" id="{D53DBF18-21AC-300D-F4DF-76F289F076B7}"/>
              </a:ext>
            </a:extLst>
          </p:cNvPr>
          <p:cNvSpPr/>
          <p:nvPr/>
        </p:nvSpPr>
        <p:spPr>
          <a:xfrm>
            <a:off x="7836414" y="3231531"/>
            <a:ext cx="3751401" cy="2695987"/>
          </a:xfrm>
          <a:prstGeom prst="wedgeRoundRectCallout">
            <a:avLst>
              <a:gd name="adj1" fmla="val -62644"/>
              <a:gd name="adj2" fmla="val 3380"/>
              <a:gd name="adj3" fmla="val 16667"/>
            </a:avLst>
          </a:prstGeom>
          <a:solidFill>
            <a:schemeClr val="accent2">
              <a:lumMod val="40000"/>
              <a:lumOff val="60000"/>
            </a:schemeClr>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i="1" noProof="0">
                <a:solidFill>
                  <a:schemeClr val="tx1"/>
                </a:solidFill>
              </a:rPr>
              <a:t>“I understand how difficult it is not to have answers yet — this is understandably a very stressful time. I’d like to refer you to a specialist who can help clarify what’s going on and guide next steps…. </a:t>
            </a:r>
            <a:r>
              <a:rPr lang="en-CA" i="1">
                <a:solidFill>
                  <a:schemeClr val="tx1"/>
                </a:solidFill>
              </a:rPr>
              <a:t>T</a:t>
            </a:r>
            <a:r>
              <a:rPr lang="en-CA" i="1" noProof="0">
                <a:solidFill>
                  <a:schemeClr val="tx1"/>
                </a:solidFill>
              </a:rPr>
              <a:t>his specialist will be able to see you in about 2–6 weeks.” </a:t>
            </a:r>
          </a:p>
        </p:txBody>
      </p:sp>
      <p:sp>
        <p:nvSpPr>
          <p:cNvPr id="15" name="Rectangle 14">
            <a:extLst>
              <a:ext uri="{FF2B5EF4-FFF2-40B4-BE49-F238E27FC236}">
                <a16:creationId xmlns:a16="http://schemas.microsoft.com/office/drawing/2014/main" id="{EE92230E-5847-4535-E980-0D1749C83ECD}"/>
              </a:ext>
            </a:extLst>
          </p:cNvPr>
          <p:cNvSpPr/>
          <p:nvPr/>
        </p:nvSpPr>
        <p:spPr>
          <a:xfrm>
            <a:off x="8896474" y="1461262"/>
            <a:ext cx="1631280" cy="1631280"/>
          </a:xfrm>
          <a:prstGeom prst="rect">
            <a:avLst/>
          </a:prstGeom>
          <a:noFill/>
        </p:spPr>
        <p:txBody>
          <a:bodyPr wrap="none" lIns="91440" tIns="45720" rIns="91440" bIns="45720">
            <a:prstTxWarp prst="textArchUp">
              <a:avLst>
                <a:gd name="adj" fmla="val 11624334"/>
              </a:avLst>
            </a:prstTxWarp>
            <a:spAutoFit/>
          </a:bodyPr>
          <a:lstStyle/>
          <a:p>
            <a:r>
              <a:rPr lang="en-CA" sz="2000" noProof="0">
                <a:latin typeface="Arial Nova" panose="020B0504020202020204" pitchFamily="34" charset="0"/>
              </a:rPr>
              <a:t>What you could say</a:t>
            </a:r>
          </a:p>
        </p:txBody>
      </p:sp>
      <p:sp>
        <p:nvSpPr>
          <p:cNvPr id="16" name="Oval 15">
            <a:extLst>
              <a:ext uri="{FF2B5EF4-FFF2-40B4-BE49-F238E27FC236}">
                <a16:creationId xmlns:a16="http://schemas.microsoft.com/office/drawing/2014/main" id="{EA8797DD-BAEA-81E9-8D4F-E3A08DA67479}"/>
              </a:ext>
            </a:extLst>
          </p:cNvPr>
          <p:cNvSpPr/>
          <p:nvPr/>
        </p:nvSpPr>
        <p:spPr>
          <a:xfrm>
            <a:off x="9043840" y="1652170"/>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7" name="Graphic 16">
            <a:extLst>
              <a:ext uri="{FF2B5EF4-FFF2-40B4-BE49-F238E27FC236}">
                <a16:creationId xmlns:a16="http://schemas.microsoft.com/office/drawing/2014/main" id="{70E3DF77-5B94-FBE2-BDD4-52564987B26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332685" y="1924012"/>
            <a:ext cx="769258" cy="743444"/>
          </a:xfrm>
          <a:prstGeom prst="rect">
            <a:avLst/>
          </a:prstGeom>
        </p:spPr>
      </p:pic>
    </p:spTree>
    <p:extLst>
      <p:ext uri="{BB962C8B-B14F-4D97-AF65-F5344CB8AC3E}">
        <p14:creationId xmlns:p14="http://schemas.microsoft.com/office/powerpoint/2010/main" val="8764934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04E17B67-DD80-E478-BC83-32DA21B9467E}"/>
              </a:ext>
            </a:extLst>
          </p:cNvPr>
          <p:cNvSpPr/>
          <p:nvPr/>
        </p:nvSpPr>
        <p:spPr>
          <a:xfrm>
            <a:off x="6220841" y="1833879"/>
            <a:ext cx="5624632" cy="410094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 name="Title 1">
            <a:extLst>
              <a:ext uri="{FF2B5EF4-FFF2-40B4-BE49-F238E27FC236}">
                <a16:creationId xmlns:a16="http://schemas.microsoft.com/office/drawing/2014/main" id="{CF929F14-9ED6-1E43-B5D8-B0939209CBBF}"/>
              </a:ext>
            </a:extLst>
          </p:cNvPr>
          <p:cNvSpPr>
            <a:spLocks noGrp="1"/>
          </p:cNvSpPr>
          <p:nvPr>
            <p:ph type="title"/>
          </p:nvPr>
        </p:nvSpPr>
        <p:spPr>
          <a:xfrm>
            <a:off x="360000" y="360000"/>
            <a:ext cx="8597733" cy="1297278"/>
          </a:xfrm>
        </p:spPr>
        <p:txBody>
          <a:bodyPr wrap="square" lIns="0" tIns="45720" rIns="91440" bIns="45720" anchor="t" anchorCtr="0">
            <a:spAutoFit/>
          </a:bodyPr>
          <a:lstStyle/>
          <a:p>
            <a:r>
              <a:rPr lang="en-CA" sz="2900">
                <a:latin typeface="+mj-lt"/>
                <a:ea typeface="Open Sans Semibold"/>
                <a:cs typeface="Open Sans Semibold"/>
              </a:rPr>
              <a:t>From </a:t>
            </a:r>
            <a:r>
              <a:rPr lang="en-CA" sz="2900" noProof="0">
                <a:latin typeface="+mj-lt"/>
                <a:ea typeface="Open Sans Semibold"/>
                <a:cs typeface="Open Sans Semibold"/>
              </a:rPr>
              <a:t>Diagnostic </a:t>
            </a:r>
            <a:r>
              <a:rPr lang="en-CA" sz="2900">
                <a:latin typeface="+mj-lt"/>
                <a:ea typeface="Open Sans Semibold"/>
                <a:cs typeface="Open Sans Semibold"/>
              </a:rPr>
              <a:t>Uncertainty to Clarity</a:t>
            </a:r>
            <a:r>
              <a:rPr lang="en-CA" sz="2900" noProof="0">
                <a:latin typeface="+mj-lt"/>
                <a:ea typeface="Open Sans Semibold"/>
                <a:cs typeface="Open Sans Semibold"/>
              </a:rPr>
              <a:t>: Insights from the Voices of People Living with ALS/</a:t>
            </a:r>
            <a:r>
              <a:rPr lang="en-CA" sz="2900">
                <a:latin typeface="+mj-lt"/>
                <a:ea typeface="Open Sans Semibold"/>
                <a:cs typeface="Open Sans Semibold"/>
              </a:rPr>
              <a:t>MND</a:t>
            </a:r>
            <a:endParaRPr lang="en-CA" sz="2900" noProof="0">
              <a:latin typeface="+mj-lt"/>
            </a:endParaRPr>
          </a:p>
        </p:txBody>
      </p:sp>
      <p:sp>
        <p:nvSpPr>
          <p:cNvPr id="8" name="Text Placeholder 7">
            <a:extLst>
              <a:ext uri="{FF2B5EF4-FFF2-40B4-BE49-F238E27FC236}">
                <a16:creationId xmlns:a16="http://schemas.microsoft.com/office/drawing/2014/main" id="{B3FF423A-FE99-C2A6-15DF-AF31CD6ACA07}"/>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sp>
        <p:nvSpPr>
          <p:cNvPr id="14" name="Rectangle: Rounded Corners 13">
            <a:extLst>
              <a:ext uri="{FF2B5EF4-FFF2-40B4-BE49-F238E27FC236}">
                <a16:creationId xmlns:a16="http://schemas.microsoft.com/office/drawing/2014/main" id="{B4EF9B13-46F8-ADE5-6201-6729A5B197BA}"/>
              </a:ext>
            </a:extLst>
          </p:cNvPr>
          <p:cNvSpPr/>
          <p:nvPr/>
        </p:nvSpPr>
        <p:spPr>
          <a:xfrm>
            <a:off x="435429" y="1842106"/>
            <a:ext cx="5624632" cy="410094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6" name="TextBox 15">
            <a:extLst>
              <a:ext uri="{FF2B5EF4-FFF2-40B4-BE49-F238E27FC236}">
                <a16:creationId xmlns:a16="http://schemas.microsoft.com/office/drawing/2014/main" id="{B7E31E9F-1469-9778-ADB1-B0DEF548B29B}"/>
              </a:ext>
            </a:extLst>
          </p:cNvPr>
          <p:cNvSpPr txBox="1"/>
          <p:nvPr/>
        </p:nvSpPr>
        <p:spPr>
          <a:xfrm>
            <a:off x="999413" y="5947600"/>
            <a:ext cx="3565566" cy="584775"/>
          </a:xfrm>
          <a:prstGeom prst="rect">
            <a:avLst/>
          </a:prstGeom>
          <a:noFill/>
        </p:spPr>
        <p:txBody>
          <a:bodyPr wrap="square" lIns="91440" tIns="45720" rIns="91440" bIns="45720" anchor="t">
            <a:spAutoFit/>
          </a:bodyPr>
          <a:lstStyle/>
          <a:p>
            <a:pPr algn="r"/>
            <a:r>
              <a:rPr lang="en-CA" sz="1600" b="1">
                <a:solidFill>
                  <a:schemeClr val="accent1"/>
                </a:solidFill>
                <a:latin typeface="open sans semibold"/>
                <a:ea typeface="open sans semibold"/>
                <a:cs typeface="open sans semibold"/>
              </a:rPr>
              <a:t>Leanne Sklavenitis, Australia </a:t>
            </a:r>
            <a:endParaRPr lang="en-US" sz="1600" b="1">
              <a:solidFill>
                <a:schemeClr val="accent1"/>
              </a:solidFill>
              <a:latin typeface="open sans semibold"/>
              <a:ea typeface="open sans semibold"/>
              <a:cs typeface="open sans semibold"/>
            </a:endParaRPr>
          </a:p>
          <a:p>
            <a:pPr algn="r"/>
            <a:endParaRPr lang="en-CA" sz="1600" b="1" noProof="0">
              <a:solidFill>
                <a:schemeClr val="accent1"/>
              </a:solidFill>
              <a:highlight>
                <a:srgbClr val="FFFF00"/>
              </a:highlight>
              <a:latin typeface="open sans semibold"/>
              <a:ea typeface="open sans semibold"/>
              <a:cs typeface="open sans semibold"/>
            </a:endParaRPr>
          </a:p>
        </p:txBody>
      </p:sp>
      <p:sp>
        <p:nvSpPr>
          <p:cNvPr id="7" name="TextBox 6">
            <a:extLst>
              <a:ext uri="{FF2B5EF4-FFF2-40B4-BE49-F238E27FC236}">
                <a16:creationId xmlns:a16="http://schemas.microsoft.com/office/drawing/2014/main" id="{A8227ADF-3C15-AC1F-CCDB-556FB14BDD63}"/>
              </a:ext>
            </a:extLst>
          </p:cNvPr>
          <p:cNvSpPr txBox="1"/>
          <p:nvPr/>
        </p:nvSpPr>
        <p:spPr>
          <a:xfrm>
            <a:off x="6096000" y="5947600"/>
            <a:ext cx="41295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b="1">
                <a:solidFill>
                  <a:schemeClr val="accent1"/>
                </a:solidFill>
                <a:latin typeface="open sans semibold"/>
                <a:ea typeface="open sans semibold"/>
                <a:cs typeface="open sans semibold"/>
              </a:rPr>
              <a:t>Bruce Virgo, Scotland</a:t>
            </a:r>
          </a:p>
          <a:p>
            <a:pPr algn="r"/>
            <a:endParaRPr lang="en-US" sz="1600">
              <a:solidFill>
                <a:schemeClr val="accent1"/>
              </a:solidFill>
              <a:latin typeface="open sans semibold"/>
              <a:ea typeface="open sans semibold"/>
              <a:cs typeface="open sans semibold"/>
            </a:endParaRPr>
          </a:p>
        </p:txBody>
      </p:sp>
      <p:pic>
        <p:nvPicPr>
          <p:cNvPr id="5" name="Picture 4">
            <a:extLst>
              <a:ext uri="{FF2B5EF4-FFF2-40B4-BE49-F238E27FC236}">
                <a16:creationId xmlns:a16="http://schemas.microsoft.com/office/drawing/2014/main" id="{A3D6AC7B-FEE4-5881-B4AF-A9CB6864FB0D}"/>
              </a:ext>
            </a:extLst>
          </p:cNvPr>
          <p:cNvPicPr>
            <a:picLocks noChangeAspect="1"/>
          </p:cNvPicPr>
          <p:nvPr/>
        </p:nvPicPr>
        <p:blipFill>
          <a:blip r:embed="rId2"/>
          <a:stretch>
            <a:fillRect/>
          </a:stretch>
        </p:blipFill>
        <p:spPr>
          <a:xfrm>
            <a:off x="6462232" y="2454615"/>
            <a:ext cx="5141849" cy="2880972"/>
          </a:xfrm>
          <a:prstGeom prst="rect">
            <a:avLst/>
          </a:prstGeom>
        </p:spPr>
      </p:pic>
      <p:sp>
        <p:nvSpPr>
          <p:cNvPr id="12" name="TextBox 11">
            <a:hlinkClick r:id="rId3"/>
            <a:extLst>
              <a:ext uri="{FF2B5EF4-FFF2-40B4-BE49-F238E27FC236}">
                <a16:creationId xmlns:a16="http://schemas.microsoft.com/office/drawing/2014/main" id="{E2CFD491-DB74-06AB-29C7-B9EDF8BC3735}"/>
              </a:ext>
            </a:extLst>
          </p:cNvPr>
          <p:cNvSpPr txBox="1"/>
          <p:nvPr/>
        </p:nvSpPr>
        <p:spPr>
          <a:xfrm>
            <a:off x="10583947" y="5127387"/>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pic>
        <p:nvPicPr>
          <p:cNvPr id="10" name="Picture 9">
            <a:extLst>
              <a:ext uri="{FF2B5EF4-FFF2-40B4-BE49-F238E27FC236}">
                <a16:creationId xmlns:a16="http://schemas.microsoft.com/office/drawing/2014/main" id="{20D01567-62A3-04C4-97DF-36A62CBF71C4}"/>
              </a:ext>
            </a:extLst>
          </p:cNvPr>
          <p:cNvPicPr>
            <a:picLocks noChangeAspect="1"/>
          </p:cNvPicPr>
          <p:nvPr/>
        </p:nvPicPr>
        <p:blipFill>
          <a:blip r:embed="rId4"/>
          <a:stretch>
            <a:fillRect/>
          </a:stretch>
        </p:blipFill>
        <p:spPr>
          <a:xfrm>
            <a:off x="705559" y="2449463"/>
            <a:ext cx="5084372" cy="2869774"/>
          </a:xfrm>
          <a:prstGeom prst="rect">
            <a:avLst/>
          </a:prstGeom>
        </p:spPr>
      </p:pic>
      <p:sp>
        <p:nvSpPr>
          <p:cNvPr id="3" name="TextBox 2">
            <a:hlinkClick r:id="rId5"/>
            <a:extLst>
              <a:ext uri="{FF2B5EF4-FFF2-40B4-BE49-F238E27FC236}">
                <a16:creationId xmlns:a16="http://schemas.microsoft.com/office/drawing/2014/main" id="{3493D030-76B3-402F-2AC4-E08A6E1E92DA}"/>
              </a:ext>
            </a:extLst>
          </p:cNvPr>
          <p:cNvSpPr txBox="1"/>
          <p:nvPr/>
        </p:nvSpPr>
        <p:spPr>
          <a:xfrm>
            <a:off x="4812289" y="5127387"/>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spTree>
    <p:extLst>
      <p:ext uri="{BB962C8B-B14F-4D97-AF65-F5344CB8AC3E}">
        <p14:creationId xmlns:p14="http://schemas.microsoft.com/office/powerpoint/2010/main" val="20940033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70B2D-AA7F-5302-2507-C2872259E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069C6A-6321-0CF4-8799-E6D168720EFF}"/>
              </a:ext>
            </a:extLst>
          </p:cNvPr>
          <p:cNvSpPr>
            <a:spLocks noGrp="1"/>
          </p:cNvSpPr>
          <p:nvPr>
            <p:ph type="title"/>
          </p:nvPr>
        </p:nvSpPr>
        <p:spPr>
          <a:xfrm>
            <a:off x="360000" y="360000"/>
            <a:ext cx="9173467" cy="473206"/>
          </a:xfrm>
        </p:spPr>
        <p:txBody>
          <a:bodyPr wrap="square">
            <a:normAutofit/>
          </a:bodyPr>
          <a:lstStyle/>
          <a:p>
            <a:r>
              <a:rPr lang="en-CA" sz="2750" noProof="0" dirty="0">
                <a:latin typeface="+mj-lt"/>
              </a:rPr>
              <a:t>What if the Patient Asks: “Could this be ALS/MND?”</a:t>
            </a:r>
          </a:p>
        </p:txBody>
      </p:sp>
      <p:sp>
        <p:nvSpPr>
          <p:cNvPr id="10" name="Text Placeholder 9">
            <a:extLst>
              <a:ext uri="{FF2B5EF4-FFF2-40B4-BE49-F238E27FC236}">
                <a16:creationId xmlns:a16="http://schemas.microsoft.com/office/drawing/2014/main" id="{0B9EA88D-D167-857F-DACF-8EFD1BFEA5EE}"/>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sp>
        <p:nvSpPr>
          <p:cNvPr id="16" name="TextBox 15">
            <a:extLst>
              <a:ext uri="{FF2B5EF4-FFF2-40B4-BE49-F238E27FC236}">
                <a16:creationId xmlns:a16="http://schemas.microsoft.com/office/drawing/2014/main" id="{21B49801-0835-C3CB-4EE1-6A807E843A94}"/>
              </a:ext>
            </a:extLst>
          </p:cNvPr>
          <p:cNvSpPr txBox="1"/>
          <p:nvPr/>
        </p:nvSpPr>
        <p:spPr>
          <a:xfrm>
            <a:off x="1802163" y="5951687"/>
            <a:ext cx="8503920" cy="646331"/>
          </a:xfrm>
          <a:prstGeom prst="rect">
            <a:avLst/>
          </a:prstGeom>
          <a:noFill/>
        </p:spPr>
        <p:txBody>
          <a:bodyPr wrap="square">
            <a:spAutoFit/>
          </a:bodyPr>
          <a:lstStyle/>
          <a:p>
            <a:pPr algn="ctr"/>
            <a:r>
              <a:rPr lang="en-CA" b="1" noProof="0">
                <a:solidFill>
                  <a:schemeClr val="accent1"/>
                </a:solidFill>
                <a:latin typeface="Arial Nova"/>
              </a:rPr>
              <a:t>Marla </a:t>
            </a:r>
            <a:r>
              <a:rPr lang="en-CA" b="1">
                <a:solidFill>
                  <a:schemeClr val="accent1"/>
                </a:solidFill>
                <a:latin typeface="Arial Nova"/>
              </a:rPr>
              <a:t>Calder, </a:t>
            </a:r>
            <a:r>
              <a:rPr lang="en-CA" err="1">
                <a:solidFill>
                  <a:schemeClr val="accent1"/>
                </a:solidFill>
                <a:latin typeface="Arial Nova"/>
              </a:rPr>
              <a:t>BScOT</a:t>
            </a:r>
            <a:endParaRPr lang="en-CA" b="1">
              <a:solidFill>
                <a:schemeClr val="accent1"/>
              </a:solidFill>
              <a:latin typeface="Arial Nova"/>
            </a:endParaRPr>
          </a:p>
          <a:p>
            <a:pPr algn="ctr"/>
            <a:r>
              <a:rPr lang="en-CA" noProof="0">
                <a:solidFill>
                  <a:schemeClr val="tx1">
                    <a:lumMod val="85000"/>
                    <a:lumOff val="15000"/>
                  </a:schemeClr>
                </a:solidFill>
                <a:latin typeface="Arial Nova"/>
              </a:rPr>
              <a:t>Occupational therapist, </a:t>
            </a:r>
            <a:r>
              <a:rPr lang="en-CA" noProof="0">
                <a:solidFill>
                  <a:schemeClr val="tx1">
                    <a:lumMod val="85000"/>
                    <a:lumOff val="15000"/>
                  </a:schemeClr>
                </a:solidFill>
                <a:latin typeface="Arial Nova"/>
                <a:cs typeface="Segoe UI"/>
              </a:rPr>
              <a:t>Fredericton, New Brunswick, </a:t>
            </a:r>
            <a:r>
              <a:rPr lang="en-CA" noProof="0">
                <a:solidFill>
                  <a:schemeClr val="tx1">
                    <a:lumMod val="85000"/>
                    <a:lumOff val="15000"/>
                  </a:schemeClr>
                </a:solidFill>
                <a:latin typeface="Arial Nova"/>
              </a:rPr>
              <a:t>Canada</a:t>
            </a:r>
          </a:p>
        </p:txBody>
      </p:sp>
      <p:sp>
        <p:nvSpPr>
          <p:cNvPr id="3" name="Rectangle: Rounded Corners 2">
            <a:extLst>
              <a:ext uri="{FF2B5EF4-FFF2-40B4-BE49-F238E27FC236}">
                <a16:creationId xmlns:a16="http://schemas.microsoft.com/office/drawing/2014/main" id="{F46A9A9A-1F26-726D-F63F-D0D068113B92}"/>
              </a:ext>
            </a:extLst>
          </p:cNvPr>
          <p:cNvSpPr/>
          <p:nvPr/>
        </p:nvSpPr>
        <p:spPr>
          <a:xfrm>
            <a:off x="1262068" y="1251857"/>
            <a:ext cx="9312395" cy="4768972"/>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4" name="TextBox 3">
            <a:hlinkClick r:id="rId2"/>
            <a:extLst>
              <a:ext uri="{FF2B5EF4-FFF2-40B4-BE49-F238E27FC236}">
                <a16:creationId xmlns:a16="http://schemas.microsoft.com/office/drawing/2014/main" id="{43103148-EAD7-2556-2F13-1C5CC54FA8AF}"/>
              </a:ext>
            </a:extLst>
          </p:cNvPr>
          <p:cNvSpPr txBox="1"/>
          <p:nvPr/>
        </p:nvSpPr>
        <p:spPr>
          <a:xfrm>
            <a:off x="9997624" y="5281997"/>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pic>
        <p:nvPicPr>
          <p:cNvPr id="7" name="Picture 6">
            <a:extLst>
              <a:ext uri="{FF2B5EF4-FFF2-40B4-BE49-F238E27FC236}">
                <a16:creationId xmlns:a16="http://schemas.microsoft.com/office/drawing/2014/main" id="{F7F8B5B4-503C-BBAD-250C-7FB3882643A8}"/>
              </a:ext>
            </a:extLst>
          </p:cNvPr>
          <p:cNvPicPr>
            <a:picLocks noChangeAspect="1"/>
          </p:cNvPicPr>
          <p:nvPr/>
        </p:nvPicPr>
        <p:blipFill>
          <a:blip r:embed="rId3"/>
          <a:stretch>
            <a:fillRect/>
          </a:stretch>
        </p:blipFill>
        <p:spPr>
          <a:xfrm>
            <a:off x="2188707" y="1531024"/>
            <a:ext cx="7459116" cy="4210638"/>
          </a:xfrm>
          <a:prstGeom prst="rect">
            <a:avLst/>
          </a:prstGeom>
        </p:spPr>
      </p:pic>
    </p:spTree>
    <p:extLst>
      <p:ext uri="{BB962C8B-B14F-4D97-AF65-F5344CB8AC3E}">
        <p14:creationId xmlns:p14="http://schemas.microsoft.com/office/powerpoint/2010/main" val="3945581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42B3CA7-DC21-EFDD-6630-D9678AD405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7D0E52-1817-4167-034E-2C1CDAC87461}"/>
              </a:ext>
            </a:extLst>
          </p:cNvPr>
          <p:cNvSpPr>
            <a:spLocks noGrp="1"/>
          </p:cNvSpPr>
          <p:nvPr>
            <p:ph type="title"/>
          </p:nvPr>
        </p:nvSpPr>
        <p:spPr>
          <a:xfrm>
            <a:off x="360000" y="360000"/>
            <a:ext cx="9242103" cy="854080"/>
          </a:xfrm>
        </p:spPr>
        <p:txBody>
          <a:bodyPr>
            <a:spAutoFit/>
          </a:bodyPr>
          <a:lstStyle/>
          <a:p>
            <a:r>
              <a:rPr lang="en-CA" sz="2750" noProof="0">
                <a:latin typeface="+mj-lt"/>
              </a:rPr>
              <a:t>What if the Patient Asks: “Could this be ALS/MND?”</a:t>
            </a:r>
          </a:p>
        </p:txBody>
      </p:sp>
      <p:sp>
        <p:nvSpPr>
          <p:cNvPr id="10" name="Text Placeholder 9">
            <a:extLst>
              <a:ext uri="{FF2B5EF4-FFF2-40B4-BE49-F238E27FC236}">
                <a16:creationId xmlns:a16="http://schemas.microsoft.com/office/drawing/2014/main" id="{BD2B8A24-1EC5-C350-D7C3-DA3DAFC9F0B3}"/>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pic>
        <p:nvPicPr>
          <p:cNvPr id="13" name="Content Placeholder 6" descr="Vlog with solid fill">
            <a:extLst>
              <a:ext uri="{FF2B5EF4-FFF2-40B4-BE49-F238E27FC236}">
                <a16:creationId xmlns:a16="http://schemas.microsoft.com/office/drawing/2014/main" id="{44B257C1-FCD3-9A16-6706-1AFDE5C76BC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354260" y="1700834"/>
            <a:ext cx="928501" cy="898828"/>
          </a:xfrm>
          <a:prstGeom prst="rect">
            <a:avLst/>
          </a:prstGeom>
        </p:spPr>
      </p:pic>
      <p:sp>
        <p:nvSpPr>
          <p:cNvPr id="6" name="Speech Bubble: Rectangle with Corners Rounded 5">
            <a:extLst>
              <a:ext uri="{FF2B5EF4-FFF2-40B4-BE49-F238E27FC236}">
                <a16:creationId xmlns:a16="http://schemas.microsoft.com/office/drawing/2014/main" id="{335CACCE-C34C-1B8C-4265-41AEDAAFC9B0}"/>
              </a:ext>
            </a:extLst>
          </p:cNvPr>
          <p:cNvSpPr/>
          <p:nvPr/>
        </p:nvSpPr>
        <p:spPr>
          <a:xfrm>
            <a:off x="6744137" y="4341054"/>
            <a:ext cx="5172069" cy="1871893"/>
          </a:xfrm>
          <a:prstGeom prst="wedgeRoundRectCallout">
            <a:avLst>
              <a:gd name="adj1" fmla="val -71359"/>
              <a:gd name="adj2" fmla="val -67029"/>
              <a:gd name="adj3" fmla="val 16667"/>
            </a:avLst>
          </a:prstGeom>
          <a:solidFill>
            <a:schemeClr val="accent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i="1" noProof="0"/>
              <a:t>“This is one of the possibilities we’re considering, but I would like to refer you to a specialist who is best equipped to do further testing and who may be able to provide you with better care and support for your symptoms.”</a:t>
            </a:r>
          </a:p>
        </p:txBody>
      </p:sp>
      <p:sp>
        <p:nvSpPr>
          <p:cNvPr id="4" name="Rectangle 1">
            <a:extLst>
              <a:ext uri="{FF2B5EF4-FFF2-40B4-BE49-F238E27FC236}">
                <a16:creationId xmlns:a16="http://schemas.microsoft.com/office/drawing/2014/main" id="{DAB8CE0F-A827-B0D1-DF01-C2F616C275B4}"/>
              </a:ext>
            </a:extLst>
          </p:cNvPr>
          <p:cNvSpPr>
            <a:spLocks noChangeArrowheads="1"/>
          </p:cNvSpPr>
          <p:nvPr/>
        </p:nvSpPr>
        <p:spPr bwMode="auto">
          <a:xfrm>
            <a:off x="384496" y="1326047"/>
            <a:ext cx="571150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2000" b="1" i="0" u="none" strike="noStrike" cap="none" normalizeH="0" baseline="0">
                <a:ln>
                  <a:noFill/>
                </a:ln>
                <a:solidFill>
                  <a:schemeClr val="tx1"/>
                </a:solidFill>
                <a:effectLst/>
              </a:rPr>
              <a:t>Be honest </a:t>
            </a:r>
            <a:r>
              <a:rPr kumimoji="0" lang="en-US" altLang="en-US" sz="2000" b="0" i="0" u="none" strike="noStrike" cap="none" normalizeH="0" baseline="0">
                <a:ln>
                  <a:noFill/>
                </a:ln>
                <a:solidFill>
                  <a:schemeClr val="tx1"/>
                </a:solidFill>
                <a:effectLst/>
              </a:rPr>
              <a:t>when symptoms are unclear </a:t>
            </a:r>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2000" b="1" i="0" u="none" strike="noStrike" cap="none" normalizeH="0" baseline="0">
                <a:ln>
                  <a:noFill/>
                </a:ln>
                <a:solidFill>
                  <a:schemeClr val="tx1"/>
                </a:solidFill>
                <a:effectLst/>
              </a:rPr>
              <a:t>Emphasize commitment to explore further </a:t>
            </a:r>
            <a:r>
              <a:rPr kumimoji="0" lang="en-US" altLang="en-US" sz="2000" b="0" i="0" u="none" strike="noStrike" cap="none" normalizeH="0" baseline="0">
                <a:ln>
                  <a:noFill/>
                </a:ln>
                <a:solidFill>
                  <a:schemeClr val="tx1"/>
                </a:solidFill>
                <a:effectLst/>
              </a:rPr>
              <a:t>and arrange </a:t>
            </a:r>
            <a:r>
              <a:rPr kumimoji="0" lang="en-US" altLang="en-US" sz="2000" b="1" i="0" u="none" strike="noStrike" cap="none" normalizeH="0" baseline="0">
                <a:ln>
                  <a:noFill/>
                </a:ln>
                <a:solidFill>
                  <a:schemeClr val="tx1"/>
                </a:solidFill>
                <a:effectLst/>
              </a:rPr>
              <a:t>next steps</a:t>
            </a:r>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2000" b="1" i="0" u="none" strike="noStrike" cap="none" normalizeH="0" baseline="0">
                <a:ln>
                  <a:noFill/>
                </a:ln>
                <a:solidFill>
                  <a:schemeClr val="tx1"/>
                </a:solidFill>
                <a:effectLst/>
              </a:rPr>
              <a:t>Tailor response </a:t>
            </a:r>
            <a:r>
              <a:rPr kumimoji="0" lang="en-US" altLang="en-US" sz="2000" b="0" i="0" u="none" strike="noStrike" cap="none" normalizeH="0" baseline="0">
                <a:ln>
                  <a:noFill/>
                </a:ln>
                <a:solidFill>
                  <a:schemeClr val="tx1"/>
                </a:solidFill>
                <a:effectLst/>
              </a:rPr>
              <a:t>based on </a:t>
            </a:r>
            <a:r>
              <a:rPr kumimoji="0" lang="en-US" altLang="en-US" sz="2000" b="1" i="0" u="none" strike="noStrike" cap="none" normalizeH="0" baseline="0">
                <a:ln>
                  <a:noFill/>
                </a:ln>
                <a:solidFill>
                  <a:schemeClr val="tx1"/>
                </a:solidFill>
                <a:effectLst/>
              </a:rPr>
              <a:t>patient rapport </a:t>
            </a:r>
            <a:r>
              <a:rPr kumimoji="0" lang="en-US" altLang="en-US" sz="2000" b="0" i="0" u="none" strike="noStrike" cap="none" normalizeH="0" baseline="0">
                <a:ln>
                  <a:noFill/>
                </a:ln>
                <a:solidFill>
                  <a:schemeClr val="tx1"/>
                </a:solidFill>
                <a:effectLst/>
              </a:rPr>
              <a:t>and trust</a:t>
            </a:r>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2000" i="0" u="none" strike="noStrike" cap="none" normalizeH="0" baseline="0">
                <a:ln>
                  <a:noFill/>
                </a:ln>
                <a:solidFill>
                  <a:schemeClr val="tx1"/>
                </a:solidFill>
                <a:effectLst/>
              </a:rPr>
              <a:t>Clarify your role: </a:t>
            </a:r>
            <a:r>
              <a:rPr kumimoji="0" lang="en-US" altLang="en-US" sz="2000" b="1" i="0" u="none" strike="noStrike" cap="none" normalizeH="0" baseline="0">
                <a:ln>
                  <a:noFill/>
                </a:ln>
                <a:solidFill>
                  <a:schemeClr val="tx1"/>
                </a:solidFill>
                <a:effectLst/>
              </a:rPr>
              <a:t>not to diagnose ALS/MND</a:t>
            </a:r>
            <a:r>
              <a:rPr kumimoji="0" lang="en-US" altLang="en-US" sz="2000" b="0" i="0" u="none" strike="noStrike" cap="none" normalizeH="0" baseline="0">
                <a:ln>
                  <a:noFill/>
                </a:ln>
                <a:solidFill>
                  <a:schemeClr val="tx1"/>
                </a:solidFill>
                <a:effectLst/>
              </a:rPr>
              <a:t>, but to support referral to a specialist who can </a:t>
            </a:r>
            <a:endParaRPr lang="en-US" altLang="en-US" sz="2000"/>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2000" b="1" i="0" u="none" strike="noStrike" cap="none" normalizeH="0" baseline="0">
                <a:ln>
                  <a:noFill/>
                </a:ln>
                <a:solidFill>
                  <a:schemeClr val="tx1"/>
                </a:solidFill>
                <a:effectLst/>
              </a:rPr>
              <a:t>Reassure patients </a:t>
            </a:r>
            <a:r>
              <a:rPr kumimoji="0" lang="en-US" altLang="en-US" sz="2000" b="0" i="0" u="none" strike="noStrike" cap="none" normalizeH="0" baseline="0">
                <a:ln>
                  <a:noFill/>
                </a:ln>
                <a:solidFill>
                  <a:schemeClr val="tx1"/>
                </a:solidFill>
                <a:effectLst/>
              </a:rPr>
              <a:t>they are not alone in the process</a:t>
            </a:r>
          </a:p>
        </p:txBody>
      </p:sp>
      <p:sp>
        <p:nvSpPr>
          <p:cNvPr id="8" name="Speech Bubble: Rectangle with Corners Rounded 7">
            <a:extLst>
              <a:ext uri="{FF2B5EF4-FFF2-40B4-BE49-F238E27FC236}">
                <a16:creationId xmlns:a16="http://schemas.microsoft.com/office/drawing/2014/main" id="{3DD10788-BB56-AB59-A5D1-6DBCDFA67DF9}"/>
              </a:ext>
            </a:extLst>
          </p:cNvPr>
          <p:cNvSpPr/>
          <p:nvPr/>
        </p:nvSpPr>
        <p:spPr>
          <a:xfrm>
            <a:off x="6635435" y="2402228"/>
            <a:ext cx="5172069" cy="1806003"/>
          </a:xfrm>
          <a:prstGeom prst="wedgeRoundRectCallout">
            <a:avLst>
              <a:gd name="adj1" fmla="val -70181"/>
              <a:gd name="adj2" fmla="val -87622"/>
              <a:gd name="adj3" fmla="val 16667"/>
            </a:avLst>
          </a:prstGeom>
          <a:solidFill>
            <a:schemeClr val="accent3">
              <a:lumMod val="20000"/>
              <a:lumOff val="8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i="1" noProof="0">
                <a:solidFill>
                  <a:schemeClr val="tx1">
                    <a:lumMod val="65000"/>
                    <a:lumOff val="35000"/>
                  </a:schemeClr>
                </a:solidFill>
              </a:rPr>
              <a:t>“We don’t know exactly what’s going on but we’ll explore this together and make sure you’re connected with the right specialist who can figure out what’s going on. You don’t have to go through this alone.”</a:t>
            </a:r>
          </a:p>
        </p:txBody>
      </p:sp>
      <p:sp>
        <p:nvSpPr>
          <p:cNvPr id="9" name="Rectangle 8">
            <a:extLst>
              <a:ext uri="{FF2B5EF4-FFF2-40B4-BE49-F238E27FC236}">
                <a16:creationId xmlns:a16="http://schemas.microsoft.com/office/drawing/2014/main" id="{3AA171BF-1D94-C699-736D-DA7FCC0CDC19}"/>
              </a:ext>
            </a:extLst>
          </p:cNvPr>
          <p:cNvSpPr/>
          <p:nvPr/>
        </p:nvSpPr>
        <p:spPr>
          <a:xfrm>
            <a:off x="8464100" y="990600"/>
            <a:ext cx="1631280" cy="1631280"/>
          </a:xfrm>
          <a:prstGeom prst="rect">
            <a:avLst/>
          </a:prstGeom>
          <a:noFill/>
        </p:spPr>
        <p:txBody>
          <a:bodyPr wrap="none" lIns="91440" tIns="45720" rIns="91440" bIns="45720">
            <a:prstTxWarp prst="textArchUp">
              <a:avLst>
                <a:gd name="adj" fmla="val 11624334"/>
              </a:avLst>
            </a:prstTxWarp>
            <a:spAutoFit/>
          </a:bodyPr>
          <a:lstStyle/>
          <a:p>
            <a:r>
              <a:rPr lang="en-CA" noProof="0">
                <a:latin typeface="Arial Nova" panose="020B0504020202020204" pitchFamily="34" charset="0"/>
              </a:rPr>
              <a:t>What you could say</a:t>
            </a:r>
          </a:p>
        </p:txBody>
      </p:sp>
      <p:sp>
        <p:nvSpPr>
          <p:cNvPr id="14" name="Oval 13">
            <a:extLst>
              <a:ext uri="{FF2B5EF4-FFF2-40B4-BE49-F238E27FC236}">
                <a16:creationId xmlns:a16="http://schemas.microsoft.com/office/drawing/2014/main" id="{BB1051A8-EE17-6A95-37E5-A03C1A6361D5}"/>
              </a:ext>
            </a:extLst>
          </p:cNvPr>
          <p:cNvSpPr/>
          <p:nvPr/>
        </p:nvSpPr>
        <p:spPr>
          <a:xfrm>
            <a:off x="8721740" y="1220338"/>
            <a:ext cx="1044000" cy="1044000"/>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5" name="Graphic 14">
            <a:extLst>
              <a:ext uri="{FF2B5EF4-FFF2-40B4-BE49-F238E27FC236}">
                <a16:creationId xmlns:a16="http://schemas.microsoft.com/office/drawing/2014/main" id="{9504FD47-9AAF-8240-9DF9-1E10BDA292A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981740" y="1466750"/>
            <a:ext cx="596000" cy="576000"/>
          </a:xfrm>
          <a:prstGeom prst="rect">
            <a:avLst/>
          </a:prstGeom>
        </p:spPr>
      </p:pic>
      <p:sp>
        <p:nvSpPr>
          <p:cNvPr id="16" name="Rectangle: Rounded Corners 15">
            <a:extLst>
              <a:ext uri="{FF2B5EF4-FFF2-40B4-BE49-F238E27FC236}">
                <a16:creationId xmlns:a16="http://schemas.microsoft.com/office/drawing/2014/main" id="{1A852A68-4142-CA16-8EAC-FECE7B48569C}"/>
              </a:ext>
            </a:extLst>
          </p:cNvPr>
          <p:cNvSpPr/>
          <p:nvPr/>
        </p:nvSpPr>
        <p:spPr>
          <a:xfrm>
            <a:off x="685800" y="5157166"/>
            <a:ext cx="5410200" cy="1136620"/>
          </a:xfrm>
          <a:prstGeom prst="roundRect">
            <a:avLst>
              <a:gd name="adj" fmla="val 884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marL="274638" lvl="0" indent="-274638" algn="ctr" eaLnBrk="0" fontAlgn="base" hangingPunct="0">
              <a:spcBef>
                <a:spcPts val="600"/>
              </a:spcBef>
              <a:spcAft>
                <a:spcPts val="600"/>
              </a:spcAft>
              <a:buClr>
                <a:schemeClr val="accent3"/>
              </a:buClr>
              <a:buFontTx/>
              <a:buChar char="•"/>
            </a:pPr>
            <a:r>
              <a:rPr lang="en-US" altLang="en-US" sz="2000" b="1">
                <a:solidFill>
                  <a:schemeClr val="bg1"/>
                </a:solidFill>
              </a:rPr>
              <a:t>Honesty, support, and clear referral pathways help patients feel heard and reassured</a:t>
            </a:r>
          </a:p>
        </p:txBody>
      </p:sp>
    </p:spTree>
    <p:extLst>
      <p:ext uri="{BB962C8B-B14F-4D97-AF65-F5344CB8AC3E}">
        <p14:creationId xmlns:p14="http://schemas.microsoft.com/office/powerpoint/2010/main" val="35991383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F5685-0E8D-AFC5-8028-30E05F6311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512483-D1C7-42BF-47FF-247F3979EE67}"/>
              </a:ext>
            </a:extLst>
          </p:cNvPr>
          <p:cNvSpPr>
            <a:spLocks noGrp="1"/>
          </p:cNvSpPr>
          <p:nvPr>
            <p:ph type="title"/>
          </p:nvPr>
        </p:nvSpPr>
        <p:spPr>
          <a:xfrm>
            <a:off x="360000" y="360000"/>
            <a:ext cx="9242103" cy="535531"/>
          </a:xfrm>
        </p:spPr>
        <p:txBody>
          <a:bodyPr>
            <a:spAutoFit/>
          </a:bodyPr>
          <a:lstStyle/>
          <a:p>
            <a:r>
              <a:rPr lang="en-CA" noProof="0">
                <a:latin typeface="+mj-lt"/>
              </a:rPr>
              <a:t>What NOT to Communicate </a:t>
            </a:r>
          </a:p>
        </p:txBody>
      </p:sp>
      <p:sp>
        <p:nvSpPr>
          <p:cNvPr id="18" name="Text Placeholder 17">
            <a:extLst>
              <a:ext uri="{FF2B5EF4-FFF2-40B4-BE49-F238E27FC236}">
                <a16:creationId xmlns:a16="http://schemas.microsoft.com/office/drawing/2014/main" id="{C84FB38F-4938-6624-6E7E-61B131B63694}"/>
              </a:ext>
            </a:extLst>
          </p:cNvPr>
          <p:cNvSpPr>
            <a:spLocks noGrp="1"/>
          </p:cNvSpPr>
          <p:nvPr>
            <p:ph type="body" sz="quarter" idx="16"/>
          </p:nvPr>
        </p:nvSpPr>
        <p:spPr/>
        <p:txBody>
          <a:bodyPr/>
          <a:lstStyle/>
          <a:p>
            <a:r>
              <a:rPr lang="en-CA" sz="800"/>
              <a:t>ALS, amyotrophic lateral sclerosis; MND, motor neuron disease</a:t>
            </a:r>
            <a:endParaRPr lang="en-CA" noProof="0"/>
          </a:p>
          <a:p>
            <a:r>
              <a:rPr lang="en-CA" noProof="0"/>
              <a:t>O'Connell C, et al. </a:t>
            </a:r>
            <a:r>
              <a:rPr lang="en-CA" noProof="0" err="1"/>
              <a:t>Amyotroph</a:t>
            </a:r>
            <a:r>
              <a:rPr lang="en-CA" noProof="0"/>
              <a:t> Lateral </a:t>
            </a:r>
            <a:r>
              <a:rPr lang="en-CA" noProof="0" err="1"/>
              <a:t>Scler</a:t>
            </a:r>
            <a:r>
              <a:rPr lang="en-CA" noProof="0"/>
              <a:t> Frontotemporal Degener. 2025;26(1-2):5-14.</a:t>
            </a:r>
          </a:p>
        </p:txBody>
      </p:sp>
      <p:sp>
        <p:nvSpPr>
          <p:cNvPr id="5" name="Rectangle 1">
            <a:extLst>
              <a:ext uri="{FF2B5EF4-FFF2-40B4-BE49-F238E27FC236}">
                <a16:creationId xmlns:a16="http://schemas.microsoft.com/office/drawing/2014/main" id="{1669EB4D-A4CD-0B96-A792-54E6FE4D665B}"/>
              </a:ext>
            </a:extLst>
          </p:cNvPr>
          <p:cNvSpPr>
            <a:spLocks noGrp="1" noChangeArrowheads="1"/>
          </p:cNvSpPr>
          <p:nvPr>
            <p:ph idx="1"/>
          </p:nvPr>
        </p:nvSpPr>
        <p:spPr bwMode="auto">
          <a:xfrm>
            <a:off x="1857376" y="1304925"/>
            <a:ext cx="9448800" cy="480387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None/>
            </a:pPr>
            <a:r>
              <a:rPr lang="en-CA" sz="2000" b="1" noProof="0">
                <a:solidFill>
                  <a:schemeClr val="accent3"/>
                </a:solidFill>
              </a:rPr>
              <a:t>Avoid giving a diagnosis of ALS/MND</a:t>
            </a:r>
          </a:p>
          <a:p>
            <a:pPr>
              <a:buClr>
                <a:srgbClr val="57CFAC"/>
              </a:buClr>
              <a:buFont typeface="Wingdings" panose="05000000000000000000" pitchFamily="2" charset="2"/>
              <a:buChar char="§"/>
            </a:pPr>
            <a:r>
              <a:rPr lang="en-CA" sz="1800" b="1" noProof="0"/>
              <a:t>Do not feel compelled to communicate the possibility of ALS/MND </a:t>
            </a:r>
          </a:p>
          <a:p>
            <a:pPr>
              <a:buClr>
                <a:srgbClr val="57CFAC"/>
              </a:buClr>
              <a:buFont typeface="Wingdings" panose="05000000000000000000" pitchFamily="2" charset="2"/>
              <a:buChar char="§"/>
            </a:pPr>
            <a:r>
              <a:rPr lang="en-CA" sz="1800" b="1" noProof="0"/>
              <a:t>Patients should be referred to an ALS/MND specialist for confirmation and communication of the diagnosis </a:t>
            </a:r>
          </a:p>
          <a:p>
            <a:pPr lvl="1">
              <a:buClr>
                <a:srgbClr val="57CFAC"/>
              </a:buClr>
              <a:buSzPct val="90000"/>
              <a:buFont typeface="Courier New" panose="02070309020205020404" pitchFamily="49" charset="0"/>
              <a:buChar char="o"/>
            </a:pPr>
            <a:r>
              <a:rPr lang="en-CA" sz="1600" noProof="0"/>
              <a:t>If the diagnosis is not delivered appropriately, the effects can be devastating, leaving patients with a sense of abandonment, reducing their </a:t>
            </a:r>
            <a:r>
              <a:rPr lang="en-CA" sz="1600"/>
              <a:t>quality of life</a:t>
            </a:r>
            <a:r>
              <a:rPr lang="en-CA" sz="1600" noProof="0"/>
              <a:t>, and destroying the patient–provider relationship</a:t>
            </a:r>
          </a:p>
          <a:p>
            <a:pPr marL="0" lvl="0" indent="0">
              <a:buNone/>
            </a:pPr>
            <a:br>
              <a:rPr lang="en-CA" sz="2000" b="1" noProof="0">
                <a:solidFill>
                  <a:schemeClr val="accent3"/>
                </a:solidFill>
              </a:rPr>
            </a:br>
            <a:r>
              <a:rPr lang="en-CA" sz="2000" b="1" noProof="0">
                <a:solidFill>
                  <a:schemeClr val="accent3"/>
                </a:solidFill>
              </a:rPr>
              <a:t>Do not give a prognosis!</a:t>
            </a:r>
          </a:p>
          <a:p>
            <a:pPr>
              <a:buClr>
                <a:srgbClr val="57CFAC"/>
              </a:buClr>
              <a:buFont typeface="Wingdings" panose="05000000000000000000" pitchFamily="2" charset="2"/>
              <a:buChar char="§"/>
            </a:pPr>
            <a:r>
              <a:rPr lang="en-CA" sz="1800" noProof="0"/>
              <a:t>Disease progression in ALS/MND is </a:t>
            </a:r>
            <a:r>
              <a:rPr lang="en-CA" sz="1800" b="1" noProof="0"/>
              <a:t>highly variable</a:t>
            </a:r>
          </a:p>
          <a:p>
            <a:pPr>
              <a:buClr>
                <a:srgbClr val="57CFAC"/>
              </a:buClr>
              <a:buFont typeface="Wingdings" panose="05000000000000000000" pitchFamily="2" charset="2"/>
              <a:buChar char="§"/>
            </a:pPr>
            <a:r>
              <a:rPr lang="en-CA" sz="1800" b="1" noProof="0"/>
              <a:t>Premature</a:t>
            </a:r>
            <a:r>
              <a:rPr lang="en-CA" sz="1800" noProof="0"/>
              <a:t> prognostic </a:t>
            </a:r>
            <a:r>
              <a:rPr lang="en-CA" sz="1800" b="1" noProof="0"/>
              <a:t>statements can cause unnecessary distress </a:t>
            </a:r>
            <a:r>
              <a:rPr lang="en-CA" sz="1800" noProof="0"/>
              <a:t>and lead to loss of hope or disengagement from care</a:t>
            </a:r>
          </a:p>
          <a:p>
            <a:pPr>
              <a:buClr>
                <a:srgbClr val="57CFAC"/>
              </a:buClr>
              <a:buFont typeface="Wingdings" panose="05000000000000000000" pitchFamily="2" charset="2"/>
              <a:buChar char="§"/>
            </a:pPr>
            <a:r>
              <a:rPr lang="en-CA" sz="1800" b="1" noProof="0"/>
              <a:t>Prognosis discussions should be reserved for ALS/MND specialists </a:t>
            </a:r>
            <a:r>
              <a:rPr lang="en-CA" sz="1800" noProof="0"/>
              <a:t>who are equipped to provide nuanced, individualized guidance</a:t>
            </a:r>
          </a:p>
        </p:txBody>
      </p:sp>
      <p:grpSp>
        <p:nvGrpSpPr>
          <p:cNvPr id="6" name="Group 5">
            <a:extLst>
              <a:ext uri="{FF2B5EF4-FFF2-40B4-BE49-F238E27FC236}">
                <a16:creationId xmlns:a16="http://schemas.microsoft.com/office/drawing/2014/main" id="{8A30813E-D532-22DC-84F6-18DC3872C298}"/>
              </a:ext>
            </a:extLst>
          </p:cNvPr>
          <p:cNvGrpSpPr/>
          <p:nvPr/>
        </p:nvGrpSpPr>
        <p:grpSpPr>
          <a:xfrm>
            <a:off x="622301" y="1390830"/>
            <a:ext cx="917212" cy="923925"/>
            <a:chOff x="384176" y="1924230"/>
            <a:chExt cx="917212" cy="923925"/>
          </a:xfrm>
        </p:grpSpPr>
        <p:sp>
          <p:nvSpPr>
            <p:cNvPr id="8" name="Oval 7">
              <a:extLst>
                <a:ext uri="{FF2B5EF4-FFF2-40B4-BE49-F238E27FC236}">
                  <a16:creationId xmlns:a16="http://schemas.microsoft.com/office/drawing/2014/main" id="{E8EA94C6-DCB4-BF61-926C-2692404A7E1E}"/>
                </a:ext>
              </a:extLst>
            </p:cNvPr>
            <p:cNvSpPr/>
            <p:nvPr/>
          </p:nvSpPr>
          <p:spPr>
            <a:xfrm>
              <a:off x="384176" y="1924230"/>
              <a:ext cx="914400" cy="9144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9" name="Oval 8">
              <a:extLst>
                <a:ext uri="{FF2B5EF4-FFF2-40B4-BE49-F238E27FC236}">
                  <a16:creationId xmlns:a16="http://schemas.microsoft.com/office/drawing/2014/main" id="{C1D99364-9ECA-6551-5C7E-00A3E82302EC}"/>
                </a:ext>
              </a:extLst>
            </p:cNvPr>
            <p:cNvSpPr/>
            <p:nvPr/>
          </p:nvSpPr>
          <p:spPr>
            <a:xfrm>
              <a:off x="577851" y="2127430"/>
              <a:ext cx="527050" cy="5270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0" name="Graphic 9" descr="Badge Cross with solid fill">
              <a:extLst>
                <a:ext uri="{FF2B5EF4-FFF2-40B4-BE49-F238E27FC236}">
                  <a16:creationId xmlns:a16="http://schemas.microsoft.com/office/drawing/2014/main" id="{273EDB5F-7ED6-D796-2ED8-BC1872160D6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6988" y="1933755"/>
              <a:ext cx="914400" cy="914400"/>
            </a:xfrm>
            <a:prstGeom prst="rect">
              <a:avLst/>
            </a:prstGeom>
          </p:spPr>
        </p:pic>
      </p:grpSp>
      <p:grpSp>
        <p:nvGrpSpPr>
          <p:cNvPr id="11" name="Group 10">
            <a:extLst>
              <a:ext uri="{FF2B5EF4-FFF2-40B4-BE49-F238E27FC236}">
                <a16:creationId xmlns:a16="http://schemas.microsoft.com/office/drawing/2014/main" id="{180F1222-2F43-4D28-8FBA-8E76B1F879F9}"/>
              </a:ext>
            </a:extLst>
          </p:cNvPr>
          <p:cNvGrpSpPr/>
          <p:nvPr/>
        </p:nvGrpSpPr>
        <p:grpSpPr>
          <a:xfrm>
            <a:off x="622301" y="3895905"/>
            <a:ext cx="917212" cy="923925"/>
            <a:chOff x="384176" y="1924230"/>
            <a:chExt cx="917212" cy="923925"/>
          </a:xfrm>
        </p:grpSpPr>
        <p:sp>
          <p:nvSpPr>
            <p:cNvPr id="12" name="Oval 11">
              <a:extLst>
                <a:ext uri="{FF2B5EF4-FFF2-40B4-BE49-F238E27FC236}">
                  <a16:creationId xmlns:a16="http://schemas.microsoft.com/office/drawing/2014/main" id="{EEF281E2-9BD2-447E-3C02-2D8928F9588D}"/>
                </a:ext>
              </a:extLst>
            </p:cNvPr>
            <p:cNvSpPr/>
            <p:nvPr/>
          </p:nvSpPr>
          <p:spPr>
            <a:xfrm>
              <a:off x="384176" y="1924230"/>
              <a:ext cx="914400" cy="9144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3" name="Oval 12">
              <a:extLst>
                <a:ext uri="{FF2B5EF4-FFF2-40B4-BE49-F238E27FC236}">
                  <a16:creationId xmlns:a16="http://schemas.microsoft.com/office/drawing/2014/main" id="{D051D6FF-0E32-D29C-A831-A62F37CEA625}"/>
                </a:ext>
              </a:extLst>
            </p:cNvPr>
            <p:cNvSpPr/>
            <p:nvPr/>
          </p:nvSpPr>
          <p:spPr>
            <a:xfrm>
              <a:off x="577851" y="2127430"/>
              <a:ext cx="527050" cy="5270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4" name="Graphic 13" descr="Badge Cross with solid fill">
              <a:extLst>
                <a:ext uri="{FF2B5EF4-FFF2-40B4-BE49-F238E27FC236}">
                  <a16:creationId xmlns:a16="http://schemas.microsoft.com/office/drawing/2014/main" id="{C62993D4-0713-CFC2-FAA3-8C0411FC21A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6988" y="1933755"/>
              <a:ext cx="914400" cy="914400"/>
            </a:xfrm>
            <a:prstGeom prst="rect">
              <a:avLst/>
            </a:prstGeom>
          </p:spPr>
        </p:pic>
      </p:grpSp>
    </p:spTree>
    <p:extLst>
      <p:ext uri="{BB962C8B-B14F-4D97-AF65-F5344CB8AC3E}">
        <p14:creationId xmlns:p14="http://schemas.microsoft.com/office/powerpoint/2010/main" val="7086960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C56C1-3CE7-BCB7-6F2B-249BB709D4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DC6A1B-B016-7AEE-F7AA-F1BDE9F73FD0}"/>
              </a:ext>
            </a:extLst>
          </p:cNvPr>
          <p:cNvSpPr>
            <a:spLocks noGrp="1"/>
          </p:cNvSpPr>
          <p:nvPr>
            <p:ph type="title"/>
          </p:nvPr>
        </p:nvSpPr>
        <p:spPr>
          <a:xfrm>
            <a:off x="360000" y="360000"/>
            <a:ext cx="9242103" cy="535531"/>
          </a:xfrm>
        </p:spPr>
        <p:txBody>
          <a:bodyPr>
            <a:normAutofit/>
          </a:bodyPr>
          <a:lstStyle/>
          <a:p>
            <a:r>
              <a:rPr lang="en-CA" noProof="0">
                <a:latin typeface="+mj-lt"/>
              </a:rPr>
              <a:t>Key Take-Home Messages </a:t>
            </a:r>
          </a:p>
        </p:txBody>
      </p:sp>
      <p:sp>
        <p:nvSpPr>
          <p:cNvPr id="7" name="Text Placeholder 6">
            <a:extLst>
              <a:ext uri="{FF2B5EF4-FFF2-40B4-BE49-F238E27FC236}">
                <a16:creationId xmlns:a16="http://schemas.microsoft.com/office/drawing/2014/main" id="{DC020C51-D890-3F67-6F8A-B24243F1C543}"/>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sp>
        <p:nvSpPr>
          <p:cNvPr id="6" name="Content Placeholder 2">
            <a:extLst>
              <a:ext uri="{FF2B5EF4-FFF2-40B4-BE49-F238E27FC236}">
                <a16:creationId xmlns:a16="http://schemas.microsoft.com/office/drawing/2014/main" id="{65FADD0C-8DE6-87FD-A352-09A155E8350B}"/>
              </a:ext>
            </a:extLst>
          </p:cNvPr>
          <p:cNvSpPr>
            <a:spLocks noGrp="1"/>
          </p:cNvSpPr>
          <p:nvPr>
            <p:ph idx="1"/>
          </p:nvPr>
        </p:nvSpPr>
        <p:spPr>
          <a:xfrm>
            <a:off x="1570860" y="1304925"/>
            <a:ext cx="10161588" cy="1390650"/>
          </a:xfrm>
        </p:spPr>
        <p:txBody>
          <a:bodyPr>
            <a:normAutofit/>
          </a:bodyPr>
          <a:lstStyle/>
          <a:p>
            <a:pPr marL="0" indent="0">
              <a:buNone/>
            </a:pPr>
            <a:r>
              <a:rPr lang="en-CA" sz="1800" b="1" noProof="0">
                <a:solidFill>
                  <a:schemeClr val="accent3"/>
                </a:solidFill>
              </a:rPr>
              <a:t>Early recognition and referral improves survival and quality of life</a:t>
            </a:r>
          </a:p>
          <a:p>
            <a:pPr>
              <a:buClr>
                <a:srgbClr val="57CFAC"/>
              </a:buClr>
              <a:buFont typeface="Wingdings" panose="05000000000000000000" pitchFamily="2" charset="2"/>
              <a:buChar char="§"/>
            </a:pPr>
            <a:r>
              <a:rPr lang="en-CA" sz="1600" noProof="0"/>
              <a:t>ALS/MND is a progressive disease, where every month counts — early diagnosis enables access to multidisciplinary care, disease-modifying therapies, clinical trials, symptom management, and supportive care</a:t>
            </a:r>
          </a:p>
        </p:txBody>
      </p:sp>
      <p:sp>
        <p:nvSpPr>
          <p:cNvPr id="8" name="Content Placeholder 2">
            <a:extLst>
              <a:ext uri="{FF2B5EF4-FFF2-40B4-BE49-F238E27FC236}">
                <a16:creationId xmlns:a16="http://schemas.microsoft.com/office/drawing/2014/main" id="{FECA35D9-B2E2-A109-0FBC-9737D2BBFC6A}"/>
              </a:ext>
            </a:extLst>
          </p:cNvPr>
          <p:cNvSpPr txBox="1">
            <a:spLocks/>
          </p:cNvSpPr>
          <p:nvPr/>
        </p:nvSpPr>
        <p:spPr>
          <a:xfrm>
            <a:off x="1570860" y="4933950"/>
            <a:ext cx="10161588" cy="1352550"/>
          </a:xfrm>
          <a:prstGeom prst="rect">
            <a:avLst/>
          </a:prstGeom>
        </p:spPr>
        <p:txBody>
          <a:bodyPr lIns="0">
            <a:normAutofit/>
          </a:bodyPr>
          <a:lstStyle>
            <a:lvl1pPr marL="288000" indent="-288000" algn="l" defTabSz="914400" rtl="0" eaLnBrk="1" latinLnBrk="0" hangingPunct="1">
              <a:lnSpc>
                <a:spcPct val="100000"/>
              </a:lnSpc>
              <a:spcBef>
                <a:spcPts val="1000"/>
              </a:spcBef>
              <a:buClr>
                <a:schemeClr val="accent1"/>
              </a:buClr>
              <a:buSzPct val="100000"/>
              <a:buFontTx/>
              <a:buBlip>
                <a:blip>
                  <a:extLst>
                    <a:ext uri="{96DAC541-7B7A-43D3-8B79-37D633B846F1}">
                      <asvg:svgBlip xmlns:asvg="http://schemas.microsoft.com/office/drawing/2016/SVG/main" r:embed="rId2"/>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CA" sz="1800" b="1" noProof="0">
                <a:solidFill>
                  <a:schemeClr val="accent3"/>
                </a:solidFill>
              </a:rPr>
              <a:t>Overcome therapeutic nihilism — there is much we can do</a:t>
            </a:r>
          </a:p>
          <a:p>
            <a:pPr>
              <a:buClr>
                <a:srgbClr val="57CFAC"/>
              </a:buClr>
              <a:buFont typeface="Wingdings" panose="05000000000000000000" pitchFamily="2" charset="2"/>
              <a:buChar char="§"/>
            </a:pPr>
            <a:r>
              <a:rPr lang="en-CA" sz="1600" noProof="0"/>
              <a:t>While ALS/MND remains incurable, multidisciplinary clinics offer proactive, patient-centred care that supports quality of life</a:t>
            </a:r>
          </a:p>
          <a:p>
            <a:pPr>
              <a:buClr>
                <a:srgbClr val="57CFAC"/>
              </a:buClr>
              <a:buFont typeface="Wingdings" panose="05000000000000000000" pitchFamily="2" charset="2"/>
              <a:buChar char="§"/>
            </a:pPr>
            <a:r>
              <a:rPr lang="en-CA" sz="1600" noProof="0"/>
              <a:t>Early referral offers patients and families a path forward — not just a diagnosis</a:t>
            </a:r>
          </a:p>
        </p:txBody>
      </p:sp>
      <p:sp>
        <p:nvSpPr>
          <p:cNvPr id="10" name="Content Placeholder 2">
            <a:extLst>
              <a:ext uri="{FF2B5EF4-FFF2-40B4-BE49-F238E27FC236}">
                <a16:creationId xmlns:a16="http://schemas.microsoft.com/office/drawing/2014/main" id="{0A8E5025-BAC3-8C4B-6C0C-0F8BC3A7D496}"/>
              </a:ext>
            </a:extLst>
          </p:cNvPr>
          <p:cNvSpPr txBox="1">
            <a:spLocks/>
          </p:cNvSpPr>
          <p:nvPr/>
        </p:nvSpPr>
        <p:spPr>
          <a:xfrm>
            <a:off x="1570860" y="2705100"/>
            <a:ext cx="10161588" cy="1085850"/>
          </a:xfrm>
          <a:prstGeom prst="rect">
            <a:avLst/>
          </a:prstGeom>
        </p:spPr>
        <p:txBody>
          <a:bodyPr lIns="0" tIns="45720" rIns="91440" bIns="45720" anchor="t">
            <a:normAutofit/>
          </a:bodyPr>
          <a:lstStyle>
            <a:lvl1pPr marL="288000" indent="-288000" algn="l" defTabSz="914400" rtl="0" eaLnBrk="1" latinLnBrk="0" hangingPunct="1">
              <a:lnSpc>
                <a:spcPct val="100000"/>
              </a:lnSpc>
              <a:spcBef>
                <a:spcPts val="1000"/>
              </a:spcBef>
              <a:buClr>
                <a:schemeClr val="accent1"/>
              </a:buClr>
              <a:buSzPct val="100000"/>
              <a:buFontTx/>
              <a:buBlip>
                <a:blip>
                  <a:extLst>
                    <a:ext uri="{96DAC541-7B7A-43D3-8B79-37D633B846F1}">
                      <asvg:svgBlip xmlns:asvg="http://schemas.microsoft.com/office/drawing/2016/SVG/main" r:embed="rId2"/>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CA" sz="1800" b="1" noProof="0">
                <a:solidFill>
                  <a:schemeClr val="accent3"/>
                </a:solidFill>
                <a:ea typeface="Roboto"/>
              </a:rPr>
              <a:t>If it’s progressive and doesn’t fit — </a:t>
            </a:r>
            <a:r>
              <a:rPr lang="en-CA" sz="1800" b="1">
                <a:solidFill>
                  <a:schemeClr val="accent3"/>
                </a:solidFill>
                <a:ea typeface="Roboto"/>
              </a:rPr>
              <a:t>REFER</a:t>
            </a:r>
            <a:endParaRPr lang="en-CA" sz="1800" b="1" noProof="0">
              <a:solidFill>
                <a:schemeClr val="accent3"/>
              </a:solidFill>
            </a:endParaRPr>
          </a:p>
          <a:p>
            <a:pPr marL="287655" indent="-287655">
              <a:buClr>
                <a:srgbClr val="57CFAC"/>
              </a:buClr>
              <a:buFont typeface="Wingdings" panose="05000000000000000000" pitchFamily="2" charset="2"/>
              <a:buChar char="§"/>
            </a:pPr>
            <a:r>
              <a:rPr lang="en-CA" sz="1600" noProof="0"/>
              <a:t>Progressive, painless loss of function or unexplained weight loss with breathlessness should raise red flags </a:t>
            </a:r>
            <a:r>
              <a:rPr lang="en-CA" sz="1600"/>
              <a:t>—</a:t>
            </a:r>
            <a:r>
              <a:rPr lang="en-CA" sz="1600" noProof="0"/>
              <a:t> timely referral to an ALS/MND specialist is essential</a:t>
            </a:r>
            <a:endParaRPr lang="en-CA" sz="1600" noProof="0">
              <a:cs typeface="Open Sans"/>
            </a:endParaRPr>
          </a:p>
        </p:txBody>
      </p:sp>
      <p:sp>
        <p:nvSpPr>
          <p:cNvPr id="11" name="Content Placeholder 2">
            <a:extLst>
              <a:ext uri="{FF2B5EF4-FFF2-40B4-BE49-F238E27FC236}">
                <a16:creationId xmlns:a16="http://schemas.microsoft.com/office/drawing/2014/main" id="{BE2A1A4D-C2C3-8A19-081D-C6E5AE7954A4}"/>
              </a:ext>
            </a:extLst>
          </p:cNvPr>
          <p:cNvSpPr txBox="1">
            <a:spLocks/>
          </p:cNvSpPr>
          <p:nvPr/>
        </p:nvSpPr>
        <p:spPr>
          <a:xfrm>
            <a:off x="1570860" y="3905250"/>
            <a:ext cx="10161588" cy="895350"/>
          </a:xfrm>
          <a:prstGeom prst="rect">
            <a:avLst/>
          </a:prstGeom>
        </p:spPr>
        <p:txBody>
          <a:bodyPr lIns="0">
            <a:normAutofit/>
          </a:bodyPr>
          <a:lstStyle>
            <a:lvl1pPr marL="288000" indent="-288000" algn="l" defTabSz="914400" rtl="0" eaLnBrk="1" latinLnBrk="0" hangingPunct="1">
              <a:lnSpc>
                <a:spcPct val="100000"/>
              </a:lnSpc>
              <a:spcBef>
                <a:spcPts val="1000"/>
              </a:spcBef>
              <a:buClr>
                <a:schemeClr val="accent1"/>
              </a:buClr>
              <a:buSzPct val="100000"/>
              <a:buFontTx/>
              <a:buBlip>
                <a:blip>
                  <a:extLst>
                    <a:ext uri="{96DAC541-7B7A-43D3-8B79-37D633B846F1}">
                      <asvg:svgBlip xmlns:asvg="http://schemas.microsoft.com/office/drawing/2016/SVG/main" r:embed="rId2"/>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CA" sz="1800" b="1" noProof="0">
                <a:solidFill>
                  <a:schemeClr val="accent3"/>
                </a:solidFill>
              </a:rPr>
              <a:t>Don’t delay referral for testing</a:t>
            </a:r>
          </a:p>
          <a:p>
            <a:pPr>
              <a:buClr>
                <a:srgbClr val="57CFAC"/>
              </a:buClr>
              <a:buFont typeface="Wingdings" panose="05000000000000000000" pitchFamily="2" charset="2"/>
              <a:buChar char="§"/>
            </a:pPr>
            <a:r>
              <a:rPr lang="en-CA" sz="1600" noProof="0"/>
              <a:t>ALS/MND is a clinical diagnosis of exclusion; diagnostic tests can support but should not delay referral</a:t>
            </a:r>
          </a:p>
        </p:txBody>
      </p:sp>
      <p:grpSp>
        <p:nvGrpSpPr>
          <p:cNvPr id="12" name="Group 11">
            <a:extLst>
              <a:ext uri="{FF2B5EF4-FFF2-40B4-BE49-F238E27FC236}">
                <a16:creationId xmlns:a16="http://schemas.microsoft.com/office/drawing/2014/main" id="{0E42DBD2-88C4-86AE-1CA0-B8B3386222FC}"/>
              </a:ext>
            </a:extLst>
          </p:cNvPr>
          <p:cNvGrpSpPr/>
          <p:nvPr/>
        </p:nvGrpSpPr>
        <p:grpSpPr>
          <a:xfrm>
            <a:off x="622301" y="1304925"/>
            <a:ext cx="730249" cy="730249"/>
            <a:chOff x="622301" y="1304925"/>
            <a:chExt cx="730249" cy="730249"/>
          </a:xfrm>
        </p:grpSpPr>
        <p:sp>
          <p:nvSpPr>
            <p:cNvPr id="13" name="Oval 12">
              <a:extLst>
                <a:ext uri="{FF2B5EF4-FFF2-40B4-BE49-F238E27FC236}">
                  <a16:creationId xmlns:a16="http://schemas.microsoft.com/office/drawing/2014/main" id="{5372004B-F4E7-F084-48F0-19626637FB5B}"/>
                </a:ext>
              </a:extLst>
            </p:cNvPr>
            <p:cNvSpPr/>
            <p:nvPr/>
          </p:nvSpPr>
          <p:spPr>
            <a:xfrm>
              <a:off x="622301" y="1304925"/>
              <a:ext cx="730249" cy="730249"/>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4" name="Graphic 13">
              <a:extLst>
                <a:ext uri="{FF2B5EF4-FFF2-40B4-BE49-F238E27FC236}">
                  <a16:creationId xmlns:a16="http://schemas.microsoft.com/office/drawing/2014/main" id="{8ED63FC9-8BB7-1EDB-0401-F675224857F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6816" y="1386876"/>
              <a:ext cx="589796" cy="566345"/>
            </a:xfrm>
            <a:prstGeom prst="rect">
              <a:avLst/>
            </a:prstGeom>
          </p:spPr>
        </p:pic>
      </p:grpSp>
      <p:grpSp>
        <p:nvGrpSpPr>
          <p:cNvPr id="15" name="Group 14">
            <a:extLst>
              <a:ext uri="{FF2B5EF4-FFF2-40B4-BE49-F238E27FC236}">
                <a16:creationId xmlns:a16="http://schemas.microsoft.com/office/drawing/2014/main" id="{9ABE6D57-CD3E-7546-E41A-2C61453E92B6}"/>
              </a:ext>
            </a:extLst>
          </p:cNvPr>
          <p:cNvGrpSpPr/>
          <p:nvPr/>
        </p:nvGrpSpPr>
        <p:grpSpPr>
          <a:xfrm>
            <a:off x="622301" y="2740025"/>
            <a:ext cx="730249" cy="730249"/>
            <a:chOff x="622301" y="1304925"/>
            <a:chExt cx="730249" cy="730249"/>
          </a:xfrm>
        </p:grpSpPr>
        <p:sp>
          <p:nvSpPr>
            <p:cNvPr id="16" name="Oval 15">
              <a:extLst>
                <a:ext uri="{FF2B5EF4-FFF2-40B4-BE49-F238E27FC236}">
                  <a16:creationId xmlns:a16="http://schemas.microsoft.com/office/drawing/2014/main" id="{1654E516-57EC-AEE1-9E78-E189E7578242}"/>
                </a:ext>
              </a:extLst>
            </p:cNvPr>
            <p:cNvSpPr/>
            <p:nvPr/>
          </p:nvSpPr>
          <p:spPr>
            <a:xfrm>
              <a:off x="622301" y="1304925"/>
              <a:ext cx="730249" cy="730249"/>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7" name="Graphic 16">
              <a:extLst>
                <a:ext uri="{FF2B5EF4-FFF2-40B4-BE49-F238E27FC236}">
                  <a16:creationId xmlns:a16="http://schemas.microsoft.com/office/drawing/2014/main" id="{1B6EAFC3-2658-496F-7163-AEF4AE2C1BA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6816" y="1386876"/>
              <a:ext cx="589796" cy="566345"/>
            </a:xfrm>
            <a:prstGeom prst="rect">
              <a:avLst/>
            </a:prstGeom>
          </p:spPr>
        </p:pic>
      </p:grpSp>
      <p:grpSp>
        <p:nvGrpSpPr>
          <p:cNvPr id="18" name="Group 17">
            <a:extLst>
              <a:ext uri="{FF2B5EF4-FFF2-40B4-BE49-F238E27FC236}">
                <a16:creationId xmlns:a16="http://schemas.microsoft.com/office/drawing/2014/main" id="{712747F6-2582-465F-D872-B60A6797F4F9}"/>
              </a:ext>
            </a:extLst>
          </p:cNvPr>
          <p:cNvGrpSpPr/>
          <p:nvPr/>
        </p:nvGrpSpPr>
        <p:grpSpPr>
          <a:xfrm>
            <a:off x="622301" y="3870325"/>
            <a:ext cx="730249" cy="730249"/>
            <a:chOff x="622301" y="1304925"/>
            <a:chExt cx="730249" cy="730249"/>
          </a:xfrm>
        </p:grpSpPr>
        <p:sp>
          <p:nvSpPr>
            <p:cNvPr id="22" name="Oval 21">
              <a:extLst>
                <a:ext uri="{FF2B5EF4-FFF2-40B4-BE49-F238E27FC236}">
                  <a16:creationId xmlns:a16="http://schemas.microsoft.com/office/drawing/2014/main" id="{7BEE7B3D-55E5-39A9-24E2-1CAB6A3AD01D}"/>
                </a:ext>
              </a:extLst>
            </p:cNvPr>
            <p:cNvSpPr/>
            <p:nvPr/>
          </p:nvSpPr>
          <p:spPr>
            <a:xfrm>
              <a:off x="622301" y="1304925"/>
              <a:ext cx="730249" cy="730249"/>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3" name="Graphic 22">
              <a:extLst>
                <a:ext uri="{FF2B5EF4-FFF2-40B4-BE49-F238E27FC236}">
                  <a16:creationId xmlns:a16="http://schemas.microsoft.com/office/drawing/2014/main" id="{234BA94C-BDD6-1D0D-45F6-DB0C707A06A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6816" y="1386876"/>
              <a:ext cx="589796" cy="566345"/>
            </a:xfrm>
            <a:prstGeom prst="rect">
              <a:avLst/>
            </a:prstGeom>
          </p:spPr>
        </p:pic>
      </p:grpSp>
      <p:grpSp>
        <p:nvGrpSpPr>
          <p:cNvPr id="24" name="Group 23">
            <a:extLst>
              <a:ext uri="{FF2B5EF4-FFF2-40B4-BE49-F238E27FC236}">
                <a16:creationId xmlns:a16="http://schemas.microsoft.com/office/drawing/2014/main" id="{6716CA54-AA3A-8C81-8D11-284D7DFAB7A5}"/>
              </a:ext>
            </a:extLst>
          </p:cNvPr>
          <p:cNvGrpSpPr/>
          <p:nvPr/>
        </p:nvGrpSpPr>
        <p:grpSpPr>
          <a:xfrm>
            <a:off x="622301" y="5000625"/>
            <a:ext cx="730249" cy="730249"/>
            <a:chOff x="622301" y="1304925"/>
            <a:chExt cx="730249" cy="730249"/>
          </a:xfrm>
        </p:grpSpPr>
        <p:sp>
          <p:nvSpPr>
            <p:cNvPr id="25" name="Oval 24">
              <a:extLst>
                <a:ext uri="{FF2B5EF4-FFF2-40B4-BE49-F238E27FC236}">
                  <a16:creationId xmlns:a16="http://schemas.microsoft.com/office/drawing/2014/main" id="{05CDBFC5-7F6F-BDA9-BC48-38786D60C199}"/>
                </a:ext>
              </a:extLst>
            </p:cNvPr>
            <p:cNvSpPr/>
            <p:nvPr/>
          </p:nvSpPr>
          <p:spPr>
            <a:xfrm>
              <a:off x="622301" y="1304925"/>
              <a:ext cx="730249" cy="730249"/>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37" name="Graphic 36">
              <a:extLst>
                <a:ext uri="{FF2B5EF4-FFF2-40B4-BE49-F238E27FC236}">
                  <a16:creationId xmlns:a16="http://schemas.microsoft.com/office/drawing/2014/main" id="{53337C64-9F20-7DC2-D675-1BBB270D453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6816" y="1386876"/>
              <a:ext cx="589796" cy="566345"/>
            </a:xfrm>
            <a:prstGeom prst="rect">
              <a:avLst/>
            </a:prstGeom>
          </p:spPr>
        </p:pic>
      </p:grpSp>
    </p:spTree>
    <p:extLst>
      <p:ext uri="{BB962C8B-B14F-4D97-AF65-F5344CB8AC3E}">
        <p14:creationId xmlns:p14="http://schemas.microsoft.com/office/powerpoint/2010/main" val="3863933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2478D-A3E3-E0BD-B6C4-19E31356B31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EB4D271-BB00-8C60-E91F-BA7ED04C2DEA}"/>
              </a:ext>
            </a:extLst>
          </p:cNvPr>
          <p:cNvSpPr>
            <a:spLocks noGrp="1"/>
          </p:cNvSpPr>
          <p:nvPr>
            <p:ph type="title"/>
          </p:nvPr>
        </p:nvSpPr>
        <p:spPr>
          <a:xfrm>
            <a:off x="360000" y="360000"/>
            <a:ext cx="9242103" cy="535531"/>
          </a:xfrm>
        </p:spPr>
        <p:txBody>
          <a:bodyPr>
            <a:noAutofit/>
          </a:bodyPr>
          <a:lstStyle/>
          <a:p>
            <a:r>
              <a:rPr lang="en-CA" b="1" noProof="0">
                <a:solidFill>
                  <a:schemeClr val="accent1"/>
                </a:solidFill>
                <a:latin typeface="+mj-lt"/>
              </a:rPr>
              <a:t>Learning Objectives</a:t>
            </a:r>
            <a:endParaRPr lang="en-CA" noProof="0">
              <a:latin typeface="+mj-lt"/>
            </a:endParaRPr>
          </a:p>
        </p:txBody>
      </p:sp>
      <p:sp>
        <p:nvSpPr>
          <p:cNvPr id="9" name="Text Placeholder 15">
            <a:extLst>
              <a:ext uri="{FF2B5EF4-FFF2-40B4-BE49-F238E27FC236}">
                <a16:creationId xmlns:a16="http://schemas.microsoft.com/office/drawing/2014/main" id="{A3A60731-9D16-0653-9C62-21911F5129D2}"/>
              </a:ext>
            </a:extLst>
          </p:cNvPr>
          <p:cNvSpPr txBox="1">
            <a:spLocks/>
          </p:cNvSpPr>
          <p:nvPr/>
        </p:nvSpPr>
        <p:spPr>
          <a:xfrm>
            <a:off x="384495" y="1123465"/>
            <a:ext cx="11339255" cy="3770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000"/>
              <a:t>At the end of this program, participants will be better able to: </a:t>
            </a:r>
          </a:p>
        </p:txBody>
      </p:sp>
      <p:sp>
        <p:nvSpPr>
          <p:cNvPr id="10" name="Text Placeholder 19">
            <a:extLst>
              <a:ext uri="{FF2B5EF4-FFF2-40B4-BE49-F238E27FC236}">
                <a16:creationId xmlns:a16="http://schemas.microsoft.com/office/drawing/2014/main" id="{D4537B91-1963-DE0D-006D-D8D2A86274FF}"/>
              </a:ext>
            </a:extLst>
          </p:cNvPr>
          <p:cNvSpPr>
            <a:spLocks noGrp="1"/>
          </p:cNvSpPr>
          <p:nvPr>
            <p:ph type="body" sz="quarter" idx="16"/>
          </p:nvPr>
        </p:nvSpPr>
        <p:spPr>
          <a:xfrm>
            <a:off x="339363" y="6572425"/>
            <a:ext cx="11157806" cy="110800"/>
          </a:xfrm>
        </p:spPr>
        <p:txBody>
          <a:bodyPr/>
          <a:lstStyle/>
          <a:p>
            <a:r>
              <a:rPr lang="en-CA" sz="800" noProof="0"/>
              <a:t>ALS, amyotrophic lateral sclerosis; MND, motor neuron disease</a:t>
            </a:r>
          </a:p>
        </p:txBody>
      </p:sp>
      <p:sp>
        <p:nvSpPr>
          <p:cNvPr id="11" name="TextBox 10">
            <a:extLst>
              <a:ext uri="{FF2B5EF4-FFF2-40B4-BE49-F238E27FC236}">
                <a16:creationId xmlns:a16="http://schemas.microsoft.com/office/drawing/2014/main" id="{CD3D6E77-1CC9-FF63-4319-EF411CE4AA88}"/>
              </a:ext>
            </a:extLst>
          </p:cNvPr>
          <p:cNvSpPr txBox="1"/>
          <p:nvPr/>
        </p:nvSpPr>
        <p:spPr>
          <a:xfrm>
            <a:off x="495300" y="3429000"/>
            <a:ext cx="2228850" cy="1846659"/>
          </a:xfrm>
          <a:prstGeom prst="rect">
            <a:avLst/>
          </a:prstGeom>
          <a:noFill/>
        </p:spPr>
        <p:txBody>
          <a:bodyPr wrap="square" rtlCol="0">
            <a:spAutoFit/>
          </a:bodyPr>
          <a:lstStyle/>
          <a:p>
            <a:pPr algn="ctr"/>
            <a:r>
              <a:rPr lang="en-CA" b="1" u="sng" kern="100" noProof="0" dirty="0">
                <a:ea typeface="Aptos" panose="020B0004020202020204" pitchFamily="34" charset="0"/>
                <a:cs typeface="Times New Roman"/>
              </a:rPr>
              <a:t>R</a:t>
            </a:r>
            <a:r>
              <a:rPr lang="en-CA" sz="1600" kern="100" noProof="0" dirty="0">
                <a:ea typeface="Aptos" panose="020B0004020202020204" pitchFamily="34" charset="0"/>
                <a:cs typeface="Times New Roman"/>
              </a:rPr>
              <a:t>ecognize the </a:t>
            </a:r>
            <a:r>
              <a:rPr lang="en-CA" sz="1600" b="1" kern="100" noProof="0" dirty="0">
                <a:solidFill>
                  <a:schemeClr val="accent1"/>
                </a:solidFill>
                <a:ea typeface="Aptos" panose="020B0004020202020204" pitchFamily="34" charset="0"/>
                <a:cs typeface="Times New Roman"/>
              </a:rPr>
              <a:t>early signs and symptoms of ALS/MND </a:t>
            </a:r>
            <a:r>
              <a:rPr lang="en-CA" sz="1600" kern="100" noProof="0" dirty="0">
                <a:ea typeface="Aptos" panose="020B0004020202020204" pitchFamily="34" charset="0"/>
                <a:cs typeface="Times New Roman"/>
              </a:rPr>
              <a:t>across diverse healthcare settings and specialties</a:t>
            </a:r>
          </a:p>
        </p:txBody>
      </p:sp>
      <p:sp>
        <p:nvSpPr>
          <p:cNvPr id="12" name="TextBox 11">
            <a:extLst>
              <a:ext uri="{FF2B5EF4-FFF2-40B4-BE49-F238E27FC236}">
                <a16:creationId xmlns:a16="http://schemas.microsoft.com/office/drawing/2014/main" id="{057C91FC-AE11-957D-38E9-7B62952CEBDA}"/>
              </a:ext>
            </a:extLst>
          </p:cNvPr>
          <p:cNvSpPr txBox="1"/>
          <p:nvPr/>
        </p:nvSpPr>
        <p:spPr>
          <a:xfrm>
            <a:off x="3133725" y="3429000"/>
            <a:ext cx="2228850" cy="1808893"/>
          </a:xfrm>
          <a:prstGeom prst="rect">
            <a:avLst/>
          </a:prstGeom>
          <a:noFill/>
        </p:spPr>
        <p:txBody>
          <a:bodyPr wrap="square" rtlCol="0">
            <a:spAutoFit/>
          </a:bodyPr>
          <a:lstStyle/>
          <a:p>
            <a:pPr algn="ctr">
              <a:lnSpc>
                <a:spcPct val="115000"/>
              </a:lnSpc>
              <a:spcAft>
                <a:spcPts val="800"/>
              </a:spcAft>
              <a:tabLst>
                <a:tab pos="457200" algn="l"/>
              </a:tabLst>
            </a:pPr>
            <a:r>
              <a:rPr lang="en-CA" b="1" u="sng" kern="100" noProof="0">
                <a:ea typeface="Aptos" panose="020B0004020202020204" pitchFamily="34" charset="0"/>
                <a:cs typeface="Times New Roman"/>
              </a:rPr>
              <a:t>A</a:t>
            </a:r>
            <a:r>
              <a:rPr lang="en-CA" sz="1600" kern="100" noProof="0">
                <a:ea typeface="Aptos" panose="020B0004020202020204" pitchFamily="34" charset="0"/>
                <a:cs typeface="Times New Roman"/>
              </a:rPr>
              <a:t>ssess </a:t>
            </a:r>
            <a:r>
              <a:rPr lang="en-CA" sz="1600" b="1" kern="100" noProof="0">
                <a:solidFill>
                  <a:schemeClr val="accent1"/>
                </a:solidFill>
                <a:ea typeface="Aptos" panose="020B0004020202020204" pitchFamily="34" charset="0"/>
                <a:cs typeface="Times New Roman"/>
              </a:rPr>
              <a:t>clinical features </a:t>
            </a:r>
            <a:r>
              <a:rPr lang="en-CA" sz="1600" kern="100" noProof="0">
                <a:ea typeface="Aptos" panose="020B0004020202020204" pitchFamily="34" charset="0"/>
                <a:cs typeface="Times New Roman"/>
              </a:rPr>
              <a:t>and initiate </a:t>
            </a:r>
            <a:r>
              <a:rPr lang="en-CA" sz="1600" b="1" kern="100" noProof="0">
                <a:solidFill>
                  <a:schemeClr val="accent1"/>
                </a:solidFill>
                <a:ea typeface="Aptos" panose="020B0004020202020204" pitchFamily="34" charset="0"/>
                <a:cs typeface="Times New Roman"/>
              </a:rPr>
              <a:t>appropriate investigations </a:t>
            </a:r>
            <a:r>
              <a:rPr lang="en-CA" sz="1600" kern="100" noProof="0">
                <a:ea typeface="Aptos" panose="020B0004020202020204" pitchFamily="34" charset="0"/>
                <a:cs typeface="Times New Roman"/>
              </a:rPr>
              <a:t>(if warranted) without delaying referral </a:t>
            </a:r>
          </a:p>
        </p:txBody>
      </p:sp>
      <p:sp>
        <p:nvSpPr>
          <p:cNvPr id="13" name="TextBox 12">
            <a:extLst>
              <a:ext uri="{FF2B5EF4-FFF2-40B4-BE49-F238E27FC236}">
                <a16:creationId xmlns:a16="http://schemas.microsoft.com/office/drawing/2014/main" id="{F06B6C3C-1F42-C152-055E-0051C388FBB4}"/>
              </a:ext>
            </a:extLst>
          </p:cNvPr>
          <p:cNvSpPr txBox="1"/>
          <p:nvPr/>
        </p:nvSpPr>
        <p:spPr>
          <a:xfrm>
            <a:off x="5765866" y="3429000"/>
            <a:ext cx="2228850" cy="1808893"/>
          </a:xfrm>
          <a:prstGeom prst="rect">
            <a:avLst/>
          </a:prstGeom>
          <a:noFill/>
        </p:spPr>
        <p:txBody>
          <a:bodyPr wrap="square" rtlCol="0">
            <a:spAutoFit/>
          </a:bodyPr>
          <a:lstStyle/>
          <a:p>
            <a:pPr lvl="0" algn="ctr">
              <a:lnSpc>
                <a:spcPct val="115000"/>
              </a:lnSpc>
              <a:spcAft>
                <a:spcPts val="800"/>
              </a:spcAft>
              <a:tabLst>
                <a:tab pos="457200" algn="l"/>
              </a:tabLst>
            </a:pPr>
            <a:r>
              <a:rPr lang="en-CA" b="1" u="sng" kern="100" noProof="0">
                <a:ea typeface="Aptos" panose="020B0004020202020204" pitchFamily="34" charset="0"/>
                <a:cs typeface="Times New Roman"/>
              </a:rPr>
              <a:t>C</a:t>
            </a:r>
            <a:r>
              <a:rPr lang="en-CA" sz="1600" b="1" kern="100" noProof="0">
                <a:solidFill>
                  <a:schemeClr val="accent1"/>
                </a:solidFill>
                <a:ea typeface="Aptos" panose="020B0004020202020204" pitchFamily="34" charset="0"/>
                <a:cs typeface="Times New Roman"/>
              </a:rPr>
              <a:t>ommunicate</a:t>
            </a:r>
            <a:r>
              <a:rPr lang="en-CA" sz="1600" kern="100" noProof="0">
                <a:solidFill>
                  <a:schemeClr val="accent1"/>
                </a:solidFill>
                <a:ea typeface="Aptos" panose="020B0004020202020204" pitchFamily="34" charset="0"/>
                <a:cs typeface="Times New Roman"/>
              </a:rPr>
              <a:t> </a:t>
            </a:r>
            <a:r>
              <a:rPr lang="en-CA" sz="1600" b="1" kern="100" noProof="0">
                <a:solidFill>
                  <a:schemeClr val="accent1"/>
                </a:solidFill>
                <a:ea typeface="Aptos" panose="020B0004020202020204" pitchFamily="34" charset="0"/>
                <a:cs typeface="Times New Roman"/>
              </a:rPr>
              <a:t>the need for an urgent onward specialist referral </a:t>
            </a:r>
            <a:r>
              <a:rPr lang="en-CA" sz="1600" kern="100" noProof="0">
                <a:ea typeface="Aptos" panose="020B0004020202020204" pitchFamily="34" charset="0"/>
                <a:cs typeface="Times New Roman"/>
              </a:rPr>
              <a:t>to those with suspected ALS/MND</a:t>
            </a:r>
          </a:p>
        </p:txBody>
      </p:sp>
      <p:sp>
        <p:nvSpPr>
          <p:cNvPr id="14" name="TextBox 13">
            <a:extLst>
              <a:ext uri="{FF2B5EF4-FFF2-40B4-BE49-F238E27FC236}">
                <a16:creationId xmlns:a16="http://schemas.microsoft.com/office/drawing/2014/main" id="{058F5331-8925-9173-EE16-D53DA7F1EA17}"/>
              </a:ext>
            </a:extLst>
          </p:cNvPr>
          <p:cNvSpPr txBox="1"/>
          <p:nvPr/>
        </p:nvSpPr>
        <p:spPr>
          <a:xfrm>
            <a:off x="8409050" y="3429000"/>
            <a:ext cx="3162300" cy="1808893"/>
          </a:xfrm>
          <a:prstGeom prst="rect">
            <a:avLst/>
          </a:prstGeom>
          <a:noFill/>
        </p:spPr>
        <p:txBody>
          <a:bodyPr wrap="square" rtlCol="0">
            <a:spAutoFit/>
          </a:bodyPr>
          <a:lstStyle/>
          <a:p>
            <a:pPr algn="ctr">
              <a:lnSpc>
                <a:spcPct val="115000"/>
              </a:lnSpc>
              <a:spcAft>
                <a:spcPts val="800"/>
              </a:spcAft>
              <a:tabLst>
                <a:tab pos="457200" algn="l"/>
              </a:tabLst>
            </a:pPr>
            <a:r>
              <a:rPr lang="en-CA" b="1" u="sng" kern="100" noProof="0" dirty="0">
                <a:ea typeface="Aptos" panose="020B0004020202020204" pitchFamily="34" charset="0"/>
                <a:cs typeface="Times New Roman"/>
              </a:rPr>
              <a:t>E</a:t>
            </a:r>
            <a:r>
              <a:rPr lang="en-CA" sz="1600" b="1" kern="100" noProof="0" dirty="0">
                <a:solidFill>
                  <a:schemeClr val="accent1"/>
                </a:solidFill>
                <a:ea typeface="Aptos" panose="020B0004020202020204" pitchFamily="34" charset="0"/>
                <a:cs typeface="Times New Roman"/>
              </a:rPr>
              <a:t>xpedite referrals </a:t>
            </a:r>
            <a:r>
              <a:rPr lang="en-CA" sz="1600" noProof="0" dirty="0"/>
              <a:t>— even in the absence of complete diagnostic confirmation — and ensure referral letters clearly communicate key clinical findings to support triage</a:t>
            </a:r>
          </a:p>
        </p:txBody>
      </p:sp>
      <p:sp>
        <p:nvSpPr>
          <p:cNvPr id="15" name="Oval 14">
            <a:extLst>
              <a:ext uri="{FF2B5EF4-FFF2-40B4-BE49-F238E27FC236}">
                <a16:creationId xmlns:a16="http://schemas.microsoft.com/office/drawing/2014/main" id="{517C1A50-CC20-27B4-3C81-06C3111B9A13}"/>
              </a:ext>
            </a:extLst>
          </p:cNvPr>
          <p:cNvSpPr/>
          <p:nvPr/>
        </p:nvSpPr>
        <p:spPr>
          <a:xfrm>
            <a:off x="1076325" y="2005316"/>
            <a:ext cx="1066800" cy="10668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600" b="1" noProof="0"/>
              <a:t>R</a:t>
            </a:r>
          </a:p>
        </p:txBody>
      </p:sp>
      <p:sp>
        <p:nvSpPr>
          <p:cNvPr id="17" name="Oval 16">
            <a:extLst>
              <a:ext uri="{FF2B5EF4-FFF2-40B4-BE49-F238E27FC236}">
                <a16:creationId xmlns:a16="http://schemas.microsoft.com/office/drawing/2014/main" id="{BECF7A7E-67A4-1318-E3C0-704015330B07}"/>
              </a:ext>
            </a:extLst>
          </p:cNvPr>
          <p:cNvSpPr/>
          <p:nvPr/>
        </p:nvSpPr>
        <p:spPr>
          <a:xfrm>
            <a:off x="3714750" y="2005316"/>
            <a:ext cx="1066800" cy="10668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600" b="1" noProof="0"/>
              <a:t>A</a:t>
            </a:r>
          </a:p>
        </p:txBody>
      </p:sp>
      <p:sp>
        <p:nvSpPr>
          <p:cNvPr id="18" name="Oval 17">
            <a:extLst>
              <a:ext uri="{FF2B5EF4-FFF2-40B4-BE49-F238E27FC236}">
                <a16:creationId xmlns:a16="http://schemas.microsoft.com/office/drawing/2014/main" id="{8140E4CC-FC0C-6209-7A99-96C0429D65A1}"/>
              </a:ext>
            </a:extLst>
          </p:cNvPr>
          <p:cNvSpPr/>
          <p:nvPr/>
        </p:nvSpPr>
        <p:spPr>
          <a:xfrm>
            <a:off x="6346891" y="2005316"/>
            <a:ext cx="1066800" cy="10668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600" b="1" noProof="0"/>
              <a:t>C</a:t>
            </a:r>
          </a:p>
        </p:txBody>
      </p:sp>
      <p:sp>
        <p:nvSpPr>
          <p:cNvPr id="19" name="Oval 18">
            <a:extLst>
              <a:ext uri="{FF2B5EF4-FFF2-40B4-BE49-F238E27FC236}">
                <a16:creationId xmlns:a16="http://schemas.microsoft.com/office/drawing/2014/main" id="{0DDD0829-3F1F-DE26-DF1C-90C4756500E1}"/>
              </a:ext>
            </a:extLst>
          </p:cNvPr>
          <p:cNvSpPr/>
          <p:nvPr/>
        </p:nvSpPr>
        <p:spPr>
          <a:xfrm>
            <a:off x="9456800" y="2005316"/>
            <a:ext cx="1066800" cy="10668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600" b="1" noProof="0"/>
              <a:t>E</a:t>
            </a:r>
          </a:p>
        </p:txBody>
      </p:sp>
    </p:spTree>
    <p:extLst>
      <p:ext uri="{BB962C8B-B14F-4D97-AF65-F5344CB8AC3E}">
        <p14:creationId xmlns:p14="http://schemas.microsoft.com/office/powerpoint/2010/main" val="40997612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D243E-57D2-C24E-3FB9-BD744AE4ECE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79AA171-D582-5714-89E1-8A9F8C1B30EE}"/>
              </a:ext>
            </a:extLst>
          </p:cNvPr>
          <p:cNvSpPr>
            <a:spLocks noGrp="1"/>
          </p:cNvSpPr>
          <p:nvPr>
            <p:ph type="title"/>
          </p:nvPr>
        </p:nvSpPr>
        <p:spPr>
          <a:xfrm>
            <a:off x="360000" y="360000"/>
            <a:ext cx="9242103" cy="535531"/>
          </a:xfrm>
        </p:spPr>
        <p:txBody>
          <a:bodyPr>
            <a:normAutofit/>
          </a:bodyPr>
          <a:lstStyle/>
          <a:p>
            <a:r>
              <a:rPr lang="en-CA" noProof="0">
                <a:latin typeface="+mj-lt"/>
              </a:rPr>
              <a:t>Call to Action </a:t>
            </a:r>
          </a:p>
        </p:txBody>
      </p:sp>
      <p:pic>
        <p:nvPicPr>
          <p:cNvPr id="24" name="Graphic 23" descr="Flag with solid fill">
            <a:extLst>
              <a:ext uri="{FF2B5EF4-FFF2-40B4-BE49-F238E27FC236}">
                <a16:creationId xmlns:a16="http://schemas.microsoft.com/office/drawing/2014/main" id="{4F5F8900-560A-48F4-1D82-45F33216423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735301" y="3485684"/>
            <a:ext cx="592336" cy="564402"/>
          </a:xfrm>
          <a:prstGeom prst="rect">
            <a:avLst/>
          </a:prstGeom>
        </p:spPr>
      </p:pic>
      <p:grpSp>
        <p:nvGrpSpPr>
          <p:cNvPr id="6" name="Group 5">
            <a:extLst>
              <a:ext uri="{FF2B5EF4-FFF2-40B4-BE49-F238E27FC236}">
                <a16:creationId xmlns:a16="http://schemas.microsoft.com/office/drawing/2014/main" id="{ED7D3549-920F-D14A-0983-8ED914683475}"/>
              </a:ext>
            </a:extLst>
          </p:cNvPr>
          <p:cNvGrpSpPr/>
          <p:nvPr/>
        </p:nvGrpSpPr>
        <p:grpSpPr>
          <a:xfrm>
            <a:off x="743789" y="3539717"/>
            <a:ext cx="11277018" cy="2468776"/>
            <a:chOff x="560612" y="2456926"/>
            <a:chExt cx="11277018" cy="2468776"/>
          </a:xfrm>
        </p:grpSpPr>
        <p:sp>
          <p:nvSpPr>
            <p:cNvPr id="7" name="Freeform: Shape 6">
              <a:extLst>
                <a:ext uri="{FF2B5EF4-FFF2-40B4-BE49-F238E27FC236}">
                  <a16:creationId xmlns:a16="http://schemas.microsoft.com/office/drawing/2014/main" id="{57F60C6E-FEA9-D2A0-DB1D-B4F976860D55}"/>
                </a:ext>
              </a:extLst>
            </p:cNvPr>
            <p:cNvSpPr/>
            <p:nvPr/>
          </p:nvSpPr>
          <p:spPr>
            <a:xfrm>
              <a:off x="5135197" y="3217067"/>
              <a:ext cx="54350" cy="8222"/>
            </a:xfrm>
            <a:custGeom>
              <a:avLst/>
              <a:gdLst>
                <a:gd name="connsiteX0" fmla="*/ 0 w 54350"/>
                <a:gd name="connsiteY0" fmla="*/ 0 h 8222"/>
                <a:gd name="connsiteX1" fmla="*/ 54351 w 54350"/>
                <a:gd name="connsiteY1" fmla="*/ 0 h 8222"/>
                <a:gd name="connsiteX2" fmla="*/ 54351 w 54350"/>
                <a:gd name="connsiteY2" fmla="*/ 0 h 8222"/>
                <a:gd name="connsiteX3" fmla="*/ 0 w 54350"/>
                <a:gd name="connsiteY3" fmla="*/ 0 h 8222"/>
              </a:gdLst>
              <a:ahLst/>
              <a:cxnLst>
                <a:cxn ang="0">
                  <a:pos x="connsiteX0" y="connsiteY0"/>
                </a:cxn>
                <a:cxn ang="0">
                  <a:pos x="connsiteX1" y="connsiteY1"/>
                </a:cxn>
                <a:cxn ang="0">
                  <a:pos x="connsiteX2" y="connsiteY2"/>
                </a:cxn>
                <a:cxn ang="0">
                  <a:pos x="connsiteX3" y="connsiteY3"/>
                </a:cxn>
              </a:cxnLst>
              <a:rect l="l" t="t" r="r" b="b"/>
              <a:pathLst>
                <a:path w="54350" h="8222">
                  <a:moveTo>
                    <a:pt x="0" y="0"/>
                  </a:moveTo>
                  <a:lnTo>
                    <a:pt x="54351" y="0"/>
                  </a:lnTo>
                  <a:lnTo>
                    <a:pt x="54351" y="0"/>
                  </a:lnTo>
                  <a:lnTo>
                    <a:pt x="0" y="0"/>
                  </a:lnTo>
                  <a:close/>
                </a:path>
              </a:pathLst>
            </a:custGeom>
            <a:noFill/>
            <a:ln w="8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solidFill>
                <a:effectLst/>
                <a:uLnTx/>
                <a:uFillTx/>
                <a:ea typeface="+mn-ea"/>
                <a:cs typeface="+mn-cs"/>
              </a:endParaRPr>
            </a:p>
          </p:txBody>
        </p:sp>
        <p:sp>
          <p:nvSpPr>
            <p:cNvPr id="15" name="Freeform: Shape 14">
              <a:extLst>
                <a:ext uri="{FF2B5EF4-FFF2-40B4-BE49-F238E27FC236}">
                  <a16:creationId xmlns:a16="http://schemas.microsoft.com/office/drawing/2014/main" id="{D9181A06-B706-D9AF-69FD-0F557FE83779}"/>
                </a:ext>
              </a:extLst>
            </p:cNvPr>
            <p:cNvSpPr/>
            <p:nvPr/>
          </p:nvSpPr>
          <p:spPr>
            <a:xfrm>
              <a:off x="7482107" y="2491642"/>
              <a:ext cx="4355523" cy="1877952"/>
            </a:xfrm>
            <a:custGeom>
              <a:avLst/>
              <a:gdLst>
                <a:gd name="connsiteX0" fmla="*/ 2782093 w 3229146"/>
                <a:gd name="connsiteY0" fmla="*/ 321253 h 1285012"/>
                <a:gd name="connsiteX1" fmla="*/ 2334958 w 3229146"/>
                <a:gd name="connsiteY1" fmla="*/ 0 h 1285012"/>
                <a:gd name="connsiteX2" fmla="*/ 2334958 w 3229146"/>
                <a:gd name="connsiteY2" fmla="*/ 220744 h 1285012"/>
                <a:gd name="connsiteX3" fmla="*/ 0 w 3229146"/>
                <a:gd name="connsiteY3" fmla="*/ 222708 h 1285012"/>
                <a:gd name="connsiteX4" fmla="*/ 0 w 3229146"/>
                <a:gd name="connsiteY4" fmla="*/ 1066315 h 1285012"/>
                <a:gd name="connsiteX5" fmla="*/ 2334958 w 3229146"/>
                <a:gd name="connsiteY5" fmla="*/ 1064351 h 1285012"/>
                <a:gd name="connsiteX6" fmla="*/ 2334958 w 3229146"/>
                <a:gd name="connsiteY6" fmla="*/ 1285012 h 1285012"/>
                <a:gd name="connsiteX7" fmla="*/ 2782093 w 3229146"/>
                <a:gd name="connsiteY7" fmla="*/ 963759 h 1285012"/>
                <a:gd name="connsiteX8" fmla="*/ 3229146 w 3229146"/>
                <a:gd name="connsiteY8" fmla="*/ 642506 h 128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9146" h="1285012">
                  <a:moveTo>
                    <a:pt x="2782093" y="321253"/>
                  </a:moveTo>
                  <a:lnTo>
                    <a:pt x="2334958" y="0"/>
                  </a:lnTo>
                  <a:lnTo>
                    <a:pt x="2334958" y="220744"/>
                  </a:lnTo>
                  <a:lnTo>
                    <a:pt x="0" y="222708"/>
                  </a:lnTo>
                  <a:lnTo>
                    <a:pt x="0" y="1066315"/>
                  </a:lnTo>
                  <a:lnTo>
                    <a:pt x="2334958" y="1064351"/>
                  </a:lnTo>
                  <a:lnTo>
                    <a:pt x="2334958" y="1285012"/>
                  </a:lnTo>
                  <a:lnTo>
                    <a:pt x="2782093" y="963759"/>
                  </a:lnTo>
                  <a:lnTo>
                    <a:pt x="3229146" y="642506"/>
                  </a:lnTo>
                  <a:close/>
                </a:path>
              </a:pathLst>
            </a:custGeom>
            <a:solidFill>
              <a:schemeClr val="accent2"/>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solidFill>
                <a:effectLst/>
                <a:uLnTx/>
                <a:uFillTx/>
                <a:ea typeface="+mn-ea"/>
                <a:cs typeface="+mn-cs"/>
              </a:endParaRPr>
            </a:p>
          </p:txBody>
        </p:sp>
        <p:sp>
          <p:nvSpPr>
            <p:cNvPr id="23" name="Freeform: Shape 22">
              <a:extLst>
                <a:ext uri="{FF2B5EF4-FFF2-40B4-BE49-F238E27FC236}">
                  <a16:creationId xmlns:a16="http://schemas.microsoft.com/office/drawing/2014/main" id="{29055F22-C4B4-6C74-9FF2-D4303830D917}"/>
                </a:ext>
              </a:extLst>
            </p:cNvPr>
            <p:cNvSpPr/>
            <p:nvPr/>
          </p:nvSpPr>
          <p:spPr>
            <a:xfrm>
              <a:off x="5135197" y="2492168"/>
              <a:ext cx="3035549" cy="1881703"/>
            </a:xfrm>
            <a:custGeom>
              <a:avLst/>
              <a:gdLst>
                <a:gd name="connsiteX0" fmla="*/ 2782011 w 3229146"/>
                <a:gd name="connsiteY0" fmla="*/ 321253 h 1285012"/>
                <a:gd name="connsiteX1" fmla="*/ 2334958 w 3229146"/>
                <a:gd name="connsiteY1" fmla="*/ 0 h 1285012"/>
                <a:gd name="connsiteX2" fmla="*/ 2334958 w 3229146"/>
                <a:gd name="connsiteY2" fmla="*/ 220744 h 1285012"/>
                <a:gd name="connsiteX3" fmla="*/ 0 w 3229146"/>
                <a:gd name="connsiteY3" fmla="*/ 222708 h 1285012"/>
                <a:gd name="connsiteX4" fmla="*/ 0 w 3229146"/>
                <a:gd name="connsiteY4" fmla="*/ 1066315 h 1285012"/>
                <a:gd name="connsiteX5" fmla="*/ 2334958 w 3229146"/>
                <a:gd name="connsiteY5" fmla="*/ 1064351 h 1285012"/>
                <a:gd name="connsiteX6" fmla="*/ 2334958 w 3229146"/>
                <a:gd name="connsiteY6" fmla="*/ 1285012 h 1285012"/>
                <a:gd name="connsiteX7" fmla="*/ 2782011 w 3229146"/>
                <a:gd name="connsiteY7" fmla="*/ 963759 h 1285012"/>
                <a:gd name="connsiteX8" fmla="*/ 3229146 w 3229146"/>
                <a:gd name="connsiteY8" fmla="*/ 642506 h 128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9146" h="1285012">
                  <a:moveTo>
                    <a:pt x="2782011" y="321253"/>
                  </a:moveTo>
                  <a:lnTo>
                    <a:pt x="2334958" y="0"/>
                  </a:lnTo>
                  <a:lnTo>
                    <a:pt x="2334958" y="220744"/>
                  </a:lnTo>
                  <a:lnTo>
                    <a:pt x="0" y="222708"/>
                  </a:lnTo>
                  <a:lnTo>
                    <a:pt x="0" y="1066315"/>
                  </a:lnTo>
                  <a:lnTo>
                    <a:pt x="2334958" y="1064351"/>
                  </a:lnTo>
                  <a:lnTo>
                    <a:pt x="2334958" y="1285012"/>
                  </a:lnTo>
                  <a:lnTo>
                    <a:pt x="2782011" y="963759"/>
                  </a:lnTo>
                  <a:lnTo>
                    <a:pt x="3229146" y="642506"/>
                  </a:lnTo>
                  <a:close/>
                </a:path>
              </a:pathLst>
            </a:custGeom>
            <a:solidFill>
              <a:schemeClr val="accent1"/>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chemeClr val="bg1"/>
                </a:solidFill>
                <a:effectLst/>
                <a:uLnTx/>
                <a:uFillTx/>
                <a:ea typeface="+mn-ea"/>
                <a:cs typeface="+mn-cs"/>
              </a:endParaRPr>
            </a:p>
          </p:txBody>
        </p:sp>
        <p:sp>
          <p:nvSpPr>
            <p:cNvPr id="25" name="Freeform: Shape 24">
              <a:extLst>
                <a:ext uri="{FF2B5EF4-FFF2-40B4-BE49-F238E27FC236}">
                  <a16:creationId xmlns:a16="http://schemas.microsoft.com/office/drawing/2014/main" id="{D5C5E821-F007-B3A1-18DF-2D32AECE7DD7}"/>
                </a:ext>
              </a:extLst>
            </p:cNvPr>
            <p:cNvSpPr/>
            <p:nvPr/>
          </p:nvSpPr>
          <p:spPr>
            <a:xfrm>
              <a:off x="2165777" y="2456927"/>
              <a:ext cx="3668503" cy="1916944"/>
            </a:xfrm>
            <a:custGeom>
              <a:avLst/>
              <a:gdLst>
                <a:gd name="connsiteX0" fmla="*/ 2782011 w 3229145"/>
                <a:gd name="connsiteY0" fmla="*/ 321253 h 1285012"/>
                <a:gd name="connsiteX1" fmla="*/ 2334958 w 3229145"/>
                <a:gd name="connsiteY1" fmla="*/ 0 h 1285012"/>
                <a:gd name="connsiteX2" fmla="*/ 2334958 w 3229145"/>
                <a:gd name="connsiteY2" fmla="*/ 220744 h 1285012"/>
                <a:gd name="connsiteX3" fmla="*/ 0 w 3229145"/>
                <a:gd name="connsiteY3" fmla="*/ 222708 h 1285012"/>
                <a:gd name="connsiteX4" fmla="*/ 0 w 3229145"/>
                <a:gd name="connsiteY4" fmla="*/ 1066315 h 1285012"/>
                <a:gd name="connsiteX5" fmla="*/ 2334958 w 3229145"/>
                <a:gd name="connsiteY5" fmla="*/ 1064351 h 1285012"/>
                <a:gd name="connsiteX6" fmla="*/ 2334958 w 3229145"/>
                <a:gd name="connsiteY6" fmla="*/ 1285012 h 1285012"/>
                <a:gd name="connsiteX7" fmla="*/ 2782011 w 3229145"/>
                <a:gd name="connsiteY7" fmla="*/ 963759 h 1285012"/>
                <a:gd name="connsiteX8" fmla="*/ 3229146 w 3229145"/>
                <a:gd name="connsiteY8" fmla="*/ 642506 h 128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9145" h="1285012">
                  <a:moveTo>
                    <a:pt x="2782011" y="321253"/>
                  </a:moveTo>
                  <a:lnTo>
                    <a:pt x="2334958" y="0"/>
                  </a:lnTo>
                  <a:lnTo>
                    <a:pt x="2334958" y="220744"/>
                  </a:lnTo>
                  <a:lnTo>
                    <a:pt x="0" y="222708"/>
                  </a:lnTo>
                  <a:lnTo>
                    <a:pt x="0" y="1066315"/>
                  </a:lnTo>
                  <a:lnTo>
                    <a:pt x="2334958" y="1064351"/>
                  </a:lnTo>
                  <a:lnTo>
                    <a:pt x="2334958" y="1285012"/>
                  </a:lnTo>
                  <a:lnTo>
                    <a:pt x="2782011" y="963759"/>
                  </a:lnTo>
                  <a:lnTo>
                    <a:pt x="3229146" y="642506"/>
                  </a:lnTo>
                  <a:close/>
                </a:path>
              </a:pathLst>
            </a:custGeom>
            <a:solidFill>
              <a:srgbClr val="B9DAF4"/>
            </a:solidFill>
            <a:ln w="8178" cap="flat">
              <a:solidFill>
                <a:srgbClr val="B9DAF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effectLst/>
                <a:uLnTx/>
                <a:uFillTx/>
                <a:ea typeface="+mn-ea"/>
                <a:cs typeface="+mn-cs"/>
              </a:endParaRPr>
            </a:p>
          </p:txBody>
        </p:sp>
        <p:sp>
          <p:nvSpPr>
            <p:cNvPr id="26" name="Freeform: Shape 25">
              <a:extLst>
                <a:ext uri="{FF2B5EF4-FFF2-40B4-BE49-F238E27FC236}">
                  <a16:creationId xmlns:a16="http://schemas.microsoft.com/office/drawing/2014/main" id="{5CA5BCD6-0C72-29CD-4530-0A334D68CEC1}"/>
                </a:ext>
              </a:extLst>
            </p:cNvPr>
            <p:cNvSpPr/>
            <p:nvPr/>
          </p:nvSpPr>
          <p:spPr>
            <a:xfrm>
              <a:off x="560612" y="2456926"/>
              <a:ext cx="2380865" cy="1927408"/>
            </a:xfrm>
            <a:custGeom>
              <a:avLst/>
              <a:gdLst>
                <a:gd name="connsiteX0" fmla="*/ 2783730 w 3230864"/>
                <a:gd name="connsiteY0" fmla="*/ 321253 h 1285012"/>
                <a:gd name="connsiteX1" fmla="*/ 2336676 w 3230864"/>
                <a:gd name="connsiteY1" fmla="*/ 0 h 1285012"/>
                <a:gd name="connsiteX2" fmla="*/ 2336676 w 3230864"/>
                <a:gd name="connsiteY2" fmla="*/ 220744 h 1285012"/>
                <a:gd name="connsiteX3" fmla="*/ 0 w 3230864"/>
                <a:gd name="connsiteY3" fmla="*/ 222299 h 1285012"/>
                <a:gd name="connsiteX4" fmla="*/ 0 w 3230864"/>
                <a:gd name="connsiteY4" fmla="*/ 1065906 h 1285012"/>
                <a:gd name="connsiteX5" fmla="*/ 2336676 w 3230864"/>
                <a:gd name="connsiteY5" fmla="*/ 1064351 h 1285012"/>
                <a:gd name="connsiteX6" fmla="*/ 2336676 w 3230864"/>
                <a:gd name="connsiteY6" fmla="*/ 1285012 h 1285012"/>
                <a:gd name="connsiteX7" fmla="*/ 2783730 w 3230864"/>
                <a:gd name="connsiteY7" fmla="*/ 963759 h 1285012"/>
                <a:gd name="connsiteX8" fmla="*/ 3230865 w 3230864"/>
                <a:gd name="connsiteY8" fmla="*/ 642506 h 128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0864" h="1285012">
                  <a:moveTo>
                    <a:pt x="2783730" y="321253"/>
                  </a:moveTo>
                  <a:lnTo>
                    <a:pt x="2336676" y="0"/>
                  </a:lnTo>
                  <a:lnTo>
                    <a:pt x="2336676" y="220744"/>
                  </a:lnTo>
                  <a:lnTo>
                    <a:pt x="0" y="222299"/>
                  </a:lnTo>
                  <a:lnTo>
                    <a:pt x="0" y="1065906"/>
                  </a:lnTo>
                  <a:lnTo>
                    <a:pt x="2336676" y="1064351"/>
                  </a:lnTo>
                  <a:lnTo>
                    <a:pt x="2336676" y="1285012"/>
                  </a:lnTo>
                  <a:lnTo>
                    <a:pt x="2783730" y="963759"/>
                  </a:lnTo>
                  <a:lnTo>
                    <a:pt x="3230865" y="642506"/>
                  </a:lnTo>
                  <a:close/>
                </a:path>
              </a:pathLst>
            </a:custGeom>
            <a:solidFill>
              <a:srgbClr val="C6567A"/>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solidFill>
                <a:effectLst/>
                <a:uLnTx/>
                <a:uFillTx/>
                <a:ea typeface="+mn-ea"/>
                <a:cs typeface="+mn-cs"/>
              </a:endParaRPr>
            </a:p>
          </p:txBody>
        </p:sp>
        <p:sp>
          <p:nvSpPr>
            <p:cNvPr id="27" name="Freeform: Shape 26">
              <a:extLst>
                <a:ext uri="{FF2B5EF4-FFF2-40B4-BE49-F238E27FC236}">
                  <a16:creationId xmlns:a16="http://schemas.microsoft.com/office/drawing/2014/main" id="{BD346E0A-812D-C94A-0684-7E6AFC7AC8DC}"/>
                </a:ext>
              </a:extLst>
            </p:cNvPr>
            <p:cNvSpPr/>
            <p:nvPr/>
          </p:nvSpPr>
          <p:spPr>
            <a:xfrm>
              <a:off x="5110210" y="3199124"/>
              <a:ext cx="54101" cy="8184"/>
            </a:xfrm>
            <a:custGeom>
              <a:avLst/>
              <a:gdLst>
                <a:gd name="connsiteX0" fmla="*/ 0 w 54101"/>
                <a:gd name="connsiteY0" fmla="*/ 0 h 8184"/>
                <a:gd name="connsiteX1" fmla="*/ 54101 w 54101"/>
                <a:gd name="connsiteY1" fmla="*/ 0 h 8184"/>
                <a:gd name="connsiteX2" fmla="*/ 54101 w 54101"/>
                <a:gd name="connsiteY2" fmla="*/ 0 h 8184"/>
                <a:gd name="connsiteX3" fmla="*/ 0 w 54101"/>
                <a:gd name="connsiteY3" fmla="*/ 0 h 8184"/>
              </a:gdLst>
              <a:ahLst/>
              <a:cxnLst>
                <a:cxn ang="0">
                  <a:pos x="connsiteX0" y="connsiteY0"/>
                </a:cxn>
                <a:cxn ang="0">
                  <a:pos x="connsiteX1" y="connsiteY1"/>
                </a:cxn>
                <a:cxn ang="0">
                  <a:pos x="connsiteX2" y="connsiteY2"/>
                </a:cxn>
                <a:cxn ang="0">
                  <a:pos x="connsiteX3" y="connsiteY3"/>
                </a:cxn>
              </a:cxnLst>
              <a:rect l="l" t="t" r="r" b="b"/>
              <a:pathLst>
                <a:path w="54101" h="8184">
                  <a:moveTo>
                    <a:pt x="0" y="0"/>
                  </a:moveTo>
                  <a:lnTo>
                    <a:pt x="54101" y="0"/>
                  </a:lnTo>
                  <a:lnTo>
                    <a:pt x="54101" y="0"/>
                  </a:lnTo>
                  <a:lnTo>
                    <a:pt x="0" y="0"/>
                  </a:lnTo>
                  <a:close/>
                </a:path>
              </a:pathLst>
            </a:custGeom>
            <a:no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solidFill>
                <a:effectLst/>
                <a:uLnTx/>
                <a:uFillTx/>
                <a:ea typeface="+mn-ea"/>
                <a:cs typeface="+mn-cs"/>
              </a:endParaRPr>
            </a:p>
          </p:txBody>
        </p:sp>
        <p:sp>
          <p:nvSpPr>
            <p:cNvPr id="28" name="TextBox 385">
              <a:extLst>
                <a:ext uri="{FF2B5EF4-FFF2-40B4-BE49-F238E27FC236}">
                  <a16:creationId xmlns:a16="http://schemas.microsoft.com/office/drawing/2014/main" id="{C4395C69-2091-F8E7-88C5-0786ED78AAC8}"/>
                </a:ext>
              </a:extLst>
            </p:cNvPr>
            <p:cNvSpPr txBox="1">
              <a:spLocks noChangeArrowheads="1"/>
            </p:cNvSpPr>
            <p:nvPr/>
          </p:nvSpPr>
          <p:spPr bwMode="auto">
            <a:xfrm>
              <a:off x="2504589" y="4184022"/>
              <a:ext cx="234002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defRPr/>
              </a:pPr>
              <a:r>
                <a:rPr lang="en-CA" sz="1400" b="1" noProof="0">
                  <a:latin typeface="+mn-lt"/>
                </a:rPr>
                <a:t>Assessment &amp; testing should not delay referral!</a:t>
              </a:r>
              <a:endParaRPr lang="en-CA" sz="1400" b="1" i="0" u="none" strike="noStrike" kern="1200" cap="none" spc="0" normalizeH="0" baseline="0" noProof="0">
                <a:ln>
                  <a:noFill/>
                </a:ln>
                <a:effectLst/>
                <a:uLnTx/>
                <a:uFillTx/>
                <a:latin typeface="+mn-lt"/>
                <a:ea typeface="Open Sans"/>
                <a:cs typeface="Arial" panose="020B0604020202020204" pitchFamily="34" charset="0"/>
              </a:endParaRPr>
            </a:p>
          </p:txBody>
        </p:sp>
        <p:sp>
          <p:nvSpPr>
            <p:cNvPr id="29" name="TextBox 385">
              <a:extLst>
                <a:ext uri="{FF2B5EF4-FFF2-40B4-BE49-F238E27FC236}">
                  <a16:creationId xmlns:a16="http://schemas.microsoft.com/office/drawing/2014/main" id="{D8E38D00-0E94-D8F8-64C5-A41D260C7727}"/>
                </a:ext>
              </a:extLst>
            </p:cNvPr>
            <p:cNvSpPr txBox="1">
              <a:spLocks noChangeArrowheads="1"/>
            </p:cNvSpPr>
            <p:nvPr/>
          </p:nvSpPr>
          <p:spPr bwMode="auto">
            <a:xfrm>
              <a:off x="4960732" y="4187038"/>
              <a:ext cx="2594219" cy="7386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defRPr/>
              </a:pPr>
              <a:r>
                <a:rPr lang="en-CA" sz="1400" b="1" noProof="0">
                  <a:solidFill>
                    <a:schemeClr val="accent1"/>
                  </a:solidFill>
                  <a:latin typeface="+mn-lt"/>
                </a:rPr>
                <a:t>Frame referral as a positive next step toward clarity and support</a:t>
              </a:r>
              <a:endParaRPr kumimoji="0" lang="en-CA" sz="1400" b="1" i="0" u="none" strike="noStrike" kern="1200" cap="none" spc="0" normalizeH="0" baseline="0" noProof="0">
                <a:ln>
                  <a:noFill/>
                </a:ln>
                <a:solidFill>
                  <a:schemeClr val="accent1"/>
                </a:solidFill>
                <a:effectLst/>
                <a:uLnTx/>
                <a:uFillTx/>
                <a:latin typeface="+mn-lt"/>
                <a:cs typeface="Arial" panose="020B0604020202020204" pitchFamily="34" charset="0"/>
              </a:endParaRPr>
            </a:p>
          </p:txBody>
        </p:sp>
        <p:sp>
          <p:nvSpPr>
            <p:cNvPr id="30" name="TextBox 385">
              <a:extLst>
                <a:ext uri="{FF2B5EF4-FFF2-40B4-BE49-F238E27FC236}">
                  <a16:creationId xmlns:a16="http://schemas.microsoft.com/office/drawing/2014/main" id="{9D4F5682-2875-648E-20B8-A4AAE76E480A}"/>
                </a:ext>
              </a:extLst>
            </p:cNvPr>
            <p:cNvSpPr txBox="1">
              <a:spLocks noChangeArrowheads="1"/>
            </p:cNvSpPr>
            <p:nvPr/>
          </p:nvSpPr>
          <p:spPr bwMode="auto">
            <a:xfrm>
              <a:off x="7995944" y="4170532"/>
              <a:ext cx="265022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defRPr/>
              </a:pPr>
              <a:r>
                <a:rPr lang="en-CA" sz="1400" b="1" noProof="0">
                  <a:solidFill>
                    <a:schemeClr val="accent2">
                      <a:lumMod val="75000"/>
                    </a:schemeClr>
                  </a:solidFill>
                  <a:latin typeface="+mn-lt"/>
                </a:rPr>
                <a:t>Emphasize “progressive, painless loss of function” on referral letters </a:t>
              </a:r>
            </a:p>
          </p:txBody>
        </p:sp>
        <p:sp>
          <p:nvSpPr>
            <p:cNvPr id="31" name="TextBox 30">
              <a:extLst>
                <a:ext uri="{FF2B5EF4-FFF2-40B4-BE49-F238E27FC236}">
                  <a16:creationId xmlns:a16="http://schemas.microsoft.com/office/drawing/2014/main" id="{38FF8637-1AB1-CA86-9087-29A6DD20E699}"/>
                </a:ext>
              </a:extLst>
            </p:cNvPr>
            <p:cNvSpPr txBox="1"/>
            <p:nvPr/>
          </p:nvSpPr>
          <p:spPr>
            <a:xfrm>
              <a:off x="563918" y="3071524"/>
              <a:ext cx="2175466"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sng" strike="noStrike" kern="1200" cap="none" spc="0" normalizeH="0" baseline="0" noProof="0">
                  <a:ln>
                    <a:noFill/>
                  </a:ln>
                  <a:solidFill>
                    <a:schemeClr val="bg1"/>
                  </a:solidFill>
                  <a:effectLst/>
                  <a:uLnTx/>
                  <a:uFillTx/>
                  <a:cs typeface="Arial"/>
                  <a:sym typeface="Arial"/>
                </a:rPr>
                <a:t>R</a:t>
              </a:r>
              <a:r>
                <a:rPr kumimoji="0" lang="en-CA" sz="1600" b="1" i="0" u="none" strike="noStrike" kern="1200" cap="none" spc="0" normalizeH="0" baseline="0" noProof="0">
                  <a:ln>
                    <a:noFill/>
                  </a:ln>
                  <a:solidFill>
                    <a:schemeClr val="bg1"/>
                  </a:solidFill>
                  <a:effectLst/>
                  <a:uLnTx/>
                  <a:uFillTx/>
                  <a:cs typeface="Arial"/>
                  <a:sym typeface="Arial"/>
                </a:rPr>
                <a:t>ecognize the Red Flags</a:t>
              </a:r>
              <a:endParaRPr lang="en-CA" sz="1600" b="1" i="0" u="none" strike="noStrike" kern="1200" cap="none" spc="0" normalizeH="0" baseline="0" noProof="0">
                <a:ln>
                  <a:noFill/>
                </a:ln>
                <a:solidFill>
                  <a:schemeClr val="bg1"/>
                </a:solidFill>
                <a:effectLst/>
                <a:uLnTx/>
                <a:uFillTx/>
                <a:ea typeface="Open Sans"/>
                <a:cs typeface="Arial"/>
              </a:endParaRPr>
            </a:p>
          </p:txBody>
        </p:sp>
        <p:sp>
          <p:nvSpPr>
            <p:cNvPr id="32" name="TextBox 31">
              <a:extLst>
                <a:ext uri="{FF2B5EF4-FFF2-40B4-BE49-F238E27FC236}">
                  <a16:creationId xmlns:a16="http://schemas.microsoft.com/office/drawing/2014/main" id="{32668B68-0303-4C74-8162-1C9A7E85704E}"/>
                </a:ext>
              </a:extLst>
            </p:cNvPr>
            <p:cNvSpPr txBox="1"/>
            <p:nvPr/>
          </p:nvSpPr>
          <p:spPr>
            <a:xfrm>
              <a:off x="2826616" y="2844045"/>
              <a:ext cx="2626425" cy="113877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sng" strike="noStrike" kern="1200" cap="none" spc="0" normalizeH="0" baseline="0" noProof="0">
                  <a:ln>
                    <a:noFill/>
                  </a:ln>
                  <a:effectLst/>
                  <a:uLnTx/>
                  <a:uFillTx/>
                  <a:cs typeface="Arial"/>
                  <a:sym typeface="Arial"/>
                </a:rPr>
                <a:t>A</a:t>
              </a:r>
              <a:r>
                <a:rPr kumimoji="0" lang="en-CA" sz="1600" b="1" i="0" u="none" strike="noStrike" kern="1200" cap="none" spc="0" normalizeH="0" baseline="0" noProof="0">
                  <a:ln>
                    <a:noFill/>
                  </a:ln>
                  <a:effectLst/>
                  <a:uLnTx/>
                  <a:uFillTx/>
                  <a:cs typeface="Arial"/>
                  <a:sym typeface="Arial"/>
                </a:rPr>
                <a:t>ssess clinical features &amp; initiate appropriate diagnostic testing (if feasible) </a:t>
              </a:r>
              <a:endParaRPr lang="en-CA" sz="1600" b="1" i="0" u="none" strike="noStrike" kern="1200" cap="none" spc="0" normalizeH="0" baseline="0" noProof="0">
                <a:ln>
                  <a:noFill/>
                </a:ln>
                <a:effectLst/>
                <a:uLnTx/>
                <a:uFillTx/>
                <a:ea typeface="Open Sans"/>
                <a:cs typeface="Arial"/>
              </a:endParaRPr>
            </a:p>
          </p:txBody>
        </p:sp>
        <p:sp>
          <p:nvSpPr>
            <p:cNvPr id="33" name="TextBox 32">
              <a:extLst>
                <a:ext uri="{FF2B5EF4-FFF2-40B4-BE49-F238E27FC236}">
                  <a16:creationId xmlns:a16="http://schemas.microsoft.com/office/drawing/2014/main" id="{4B52E58E-5BC1-5366-9EB7-35EE68887485}"/>
                </a:ext>
              </a:extLst>
            </p:cNvPr>
            <p:cNvSpPr txBox="1"/>
            <p:nvPr/>
          </p:nvSpPr>
          <p:spPr>
            <a:xfrm>
              <a:off x="8158246" y="3032719"/>
              <a:ext cx="2904332" cy="892552"/>
            </a:xfrm>
            <a:prstGeom prst="rect">
              <a:avLst/>
            </a:prstGeom>
            <a:noFill/>
          </p:spPr>
          <p:txBody>
            <a:bodyPr wrap="square" rtlCol="0">
              <a:spAutoFit/>
            </a:bodyPr>
            <a:lstStyle/>
            <a:p>
              <a:pPr lvl="0" algn="ctr">
                <a:defRPr/>
              </a:pPr>
              <a:r>
                <a:rPr lang="en-CA" sz="2000" b="1" u="sng" noProof="0">
                  <a:solidFill>
                    <a:schemeClr val="bg1"/>
                  </a:solidFill>
                </a:rPr>
                <a:t>E</a:t>
              </a:r>
              <a:r>
                <a:rPr lang="en-CA" sz="1600" b="1" noProof="0">
                  <a:solidFill>
                    <a:schemeClr val="bg1"/>
                  </a:solidFill>
                </a:rPr>
                <a:t>xpedite referral — don’t wait for confirmatory testing  </a:t>
              </a:r>
              <a:endParaRPr kumimoji="0" lang="en-CA" sz="1600" b="1" i="0" strike="noStrike" kern="1200" cap="none" spc="0" normalizeH="0" baseline="0" noProof="0">
                <a:ln>
                  <a:noFill/>
                </a:ln>
                <a:solidFill>
                  <a:schemeClr val="bg1"/>
                </a:solidFill>
                <a:effectLst/>
                <a:uLnTx/>
                <a:uFillTx/>
                <a:cs typeface="Arial"/>
                <a:sym typeface="Arial"/>
                <a:rtl val="0"/>
              </a:endParaRPr>
            </a:p>
          </p:txBody>
        </p:sp>
        <p:sp>
          <p:nvSpPr>
            <p:cNvPr id="34" name="TextBox 33">
              <a:extLst>
                <a:ext uri="{FF2B5EF4-FFF2-40B4-BE49-F238E27FC236}">
                  <a16:creationId xmlns:a16="http://schemas.microsoft.com/office/drawing/2014/main" id="{95C3C3E1-51E2-0797-714C-8857A520CDDF}"/>
                </a:ext>
              </a:extLst>
            </p:cNvPr>
            <p:cNvSpPr txBox="1"/>
            <p:nvPr/>
          </p:nvSpPr>
          <p:spPr>
            <a:xfrm>
              <a:off x="5729786" y="3071524"/>
              <a:ext cx="20985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sng" strike="noStrike" kern="1200" cap="none" spc="0" normalizeH="0" baseline="0" noProof="0">
                  <a:ln>
                    <a:noFill/>
                  </a:ln>
                  <a:solidFill>
                    <a:prstClr val="white"/>
                  </a:solidFill>
                  <a:effectLst/>
                  <a:uLnTx/>
                  <a:uFillTx/>
                  <a:cs typeface="Arial"/>
                  <a:sym typeface="Arial"/>
                  <a:rtl val="0"/>
                </a:rPr>
                <a:t>C</a:t>
              </a:r>
              <a:r>
                <a:rPr kumimoji="0" lang="en-CA" sz="1600" b="1" i="0" u="none" strike="noStrike" kern="1200" cap="none" spc="0" normalizeH="0" baseline="0" noProof="0">
                  <a:ln>
                    <a:noFill/>
                  </a:ln>
                  <a:solidFill>
                    <a:prstClr val="white"/>
                  </a:solidFill>
                  <a:effectLst/>
                  <a:uLnTx/>
                  <a:uFillTx/>
                  <a:cs typeface="Arial"/>
                  <a:sym typeface="Arial"/>
                  <a:rtl val="0"/>
                </a:rPr>
                <a:t>ommunicate the need for referral</a:t>
              </a:r>
            </a:p>
          </p:txBody>
        </p:sp>
      </p:grpSp>
      <p:sp>
        <p:nvSpPr>
          <p:cNvPr id="37" name="TextBox 36">
            <a:extLst>
              <a:ext uri="{FF2B5EF4-FFF2-40B4-BE49-F238E27FC236}">
                <a16:creationId xmlns:a16="http://schemas.microsoft.com/office/drawing/2014/main" id="{6D6131BC-D82B-E984-18B7-22CB1012D41C}"/>
              </a:ext>
            </a:extLst>
          </p:cNvPr>
          <p:cNvSpPr txBox="1"/>
          <p:nvPr/>
        </p:nvSpPr>
        <p:spPr>
          <a:xfrm>
            <a:off x="848252" y="2962326"/>
            <a:ext cx="1817389" cy="861774"/>
          </a:xfrm>
          <a:prstGeom prst="rect">
            <a:avLst/>
          </a:prstGeom>
          <a:noFill/>
        </p:spPr>
        <p:txBody>
          <a:bodyPr wrap="square" rtlCol="0">
            <a:spAutoFit/>
          </a:bodyPr>
          <a:lstStyle/>
          <a:p>
            <a:pPr algn="ctr"/>
            <a:r>
              <a:rPr lang="en-CA" sz="4800" b="1" noProof="0">
                <a:solidFill>
                  <a:schemeClr val="accent3"/>
                </a:solidFill>
              </a:rPr>
              <a:t>R</a:t>
            </a:r>
          </a:p>
        </p:txBody>
      </p:sp>
      <p:sp>
        <p:nvSpPr>
          <p:cNvPr id="41" name="TextBox 40">
            <a:extLst>
              <a:ext uri="{FF2B5EF4-FFF2-40B4-BE49-F238E27FC236}">
                <a16:creationId xmlns:a16="http://schemas.microsoft.com/office/drawing/2014/main" id="{0AB3CF63-CC3C-0D2A-D6B6-DE2B2002ACFC}"/>
              </a:ext>
            </a:extLst>
          </p:cNvPr>
          <p:cNvSpPr txBox="1"/>
          <p:nvPr/>
        </p:nvSpPr>
        <p:spPr>
          <a:xfrm>
            <a:off x="5544544" y="3003779"/>
            <a:ext cx="1817389" cy="861774"/>
          </a:xfrm>
          <a:prstGeom prst="rect">
            <a:avLst/>
          </a:prstGeom>
          <a:noFill/>
        </p:spPr>
        <p:txBody>
          <a:bodyPr wrap="square" rtlCol="0">
            <a:spAutoFit/>
          </a:bodyPr>
          <a:lstStyle/>
          <a:p>
            <a:pPr algn="ctr"/>
            <a:r>
              <a:rPr lang="en-CA" sz="4800" b="1" noProof="0">
                <a:solidFill>
                  <a:schemeClr val="accent1"/>
                </a:solidFill>
              </a:rPr>
              <a:t>C</a:t>
            </a:r>
          </a:p>
        </p:txBody>
      </p:sp>
      <p:sp>
        <p:nvSpPr>
          <p:cNvPr id="42" name="TextBox 41">
            <a:extLst>
              <a:ext uri="{FF2B5EF4-FFF2-40B4-BE49-F238E27FC236}">
                <a16:creationId xmlns:a16="http://schemas.microsoft.com/office/drawing/2014/main" id="{CCC1034C-43C7-C263-0478-FE209D726EB3}"/>
              </a:ext>
            </a:extLst>
          </p:cNvPr>
          <p:cNvSpPr txBox="1"/>
          <p:nvPr/>
        </p:nvSpPr>
        <p:spPr>
          <a:xfrm>
            <a:off x="3239704" y="2960226"/>
            <a:ext cx="1817389" cy="861774"/>
          </a:xfrm>
          <a:prstGeom prst="rect">
            <a:avLst/>
          </a:prstGeom>
          <a:noFill/>
        </p:spPr>
        <p:txBody>
          <a:bodyPr wrap="square" rtlCol="0">
            <a:spAutoFit/>
          </a:bodyPr>
          <a:lstStyle/>
          <a:p>
            <a:pPr algn="ctr"/>
            <a:r>
              <a:rPr lang="en-CA" sz="4800" b="1" noProof="0">
                <a:solidFill>
                  <a:schemeClr val="accent4"/>
                </a:solidFill>
              </a:rPr>
              <a:t>A</a:t>
            </a:r>
          </a:p>
        </p:txBody>
      </p:sp>
      <p:sp>
        <p:nvSpPr>
          <p:cNvPr id="43" name="Freeform: Shape 42">
            <a:extLst>
              <a:ext uri="{FF2B5EF4-FFF2-40B4-BE49-F238E27FC236}">
                <a16:creationId xmlns:a16="http://schemas.microsoft.com/office/drawing/2014/main" id="{E66A5DED-B029-320F-8CFE-A7B54D763F94}"/>
              </a:ext>
            </a:extLst>
          </p:cNvPr>
          <p:cNvSpPr/>
          <p:nvPr/>
        </p:nvSpPr>
        <p:spPr>
          <a:xfrm>
            <a:off x="1444664" y="1584209"/>
            <a:ext cx="1647825" cy="1404276"/>
          </a:xfrm>
          <a:custGeom>
            <a:avLst/>
            <a:gdLst>
              <a:gd name="connsiteX0" fmla="*/ 182487 w 893341"/>
              <a:gd name="connsiteY0" fmla="*/ 183187 h 986378"/>
              <a:gd name="connsiteX1" fmla="*/ 174384 w 893341"/>
              <a:gd name="connsiteY1" fmla="*/ 186461 h 986378"/>
              <a:gd name="connsiteX2" fmla="*/ 159078 w 893341"/>
              <a:gd name="connsiteY2" fmla="*/ 191699 h 986378"/>
              <a:gd name="connsiteX3" fmla="*/ 147701 w 893341"/>
              <a:gd name="connsiteY3" fmla="*/ 181959 h 986378"/>
              <a:gd name="connsiteX4" fmla="*/ 148683 w 893341"/>
              <a:gd name="connsiteY4" fmla="*/ 177376 h 986378"/>
              <a:gd name="connsiteX5" fmla="*/ 148683 w 893341"/>
              <a:gd name="connsiteY5" fmla="*/ 173120 h 986378"/>
              <a:gd name="connsiteX6" fmla="*/ 152940 w 893341"/>
              <a:gd name="connsiteY6" fmla="*/ 162398 h 986378"/>
              <a:gd name="connsiteX7" fmla="*/ 164317 w 893341"/>
              <a:gd name="connsiteY7" fmla="*/ 158469 h 986378"/>
              <a:gd name="connsiteX8" fmla="*/ 167590 w 893341"/>
              <a:gd name="connsiteY8" fmla="*/ 155195 h 986378"/>
              <a:gd name="connsiteX9" fmla="*/ 156868 w 893341"/>
              <a:gd name="connsiteY9" fmla="*/ 158469 h 986378"/>
              <a:gd name="connsiteX10" fmla="*/ 147783 w 893341"/>
              <a:gd name="connsiteY10" fmla="*/ 154213 h 986378"/>
              <a:gd name="connsiteX11" fmla="*/ 151385 w 893341"/>
              <a:gd name="connsiteY11" fmla="*/ 148074 h 986378"/>
              <a:gd name="connsiteX12" fmla="*/ 181341 w 893341"/>
              <a:gd name="connsiteY12" fmla="*/ 126630 h 986378"/>
              <a:gd name="connsiteX13" fmla="*/ 207696 w 893341"/>
              <a:gd name="connsiteY13" fmla="*/ 111652 h 986378"/>
              <a:gd name="connsiteX14" fmla="*/ 244446 w 893341"/>
              <a:gd name="connsiteY14" fmla="*/ 91190 h 986378"/>
              <a:gd name="connsiteX15" fmla="*/ 288071 w 893341"/>
              <a:gd name="connsiteY15" fmla="*/ 63280 h 986378"/>
              <a:gd name="connsiteX16" fmla="*/ 355431 w 893341"/>
              <a:gd name="connsiteY16" fmla="*/ 33405 h 986378"/>
              <a:gd name="connsiteX17" fmla="*/ 387925 w 893341"/>
              <a:gd name="connsiteY17" fmla="*/ 24648 h 986378"/>
              <a:gd name="connsiteX18" fmla="*/ 418864 w 893341"/>
              <a:gd name="connsiteY18" fmla="*/ 25957 h 986378"/>
              <a:gd name="connsiteX19" fmla="*/ 430895 w 893341"/>
              <a:gd name="connsiteY19" fmla="*/ 26939 h 986378"/>
              <a:gd name="connsiteX20" fmla="*/ 459542 w 893341"/>
              <a:gd name="connsiteY20" fmla="*/ 29886 h 986378"/>
              <a:gd name="connsiteX21" fmla="*/ 484587 w 893341"/>
              <a:gd name="connsiteY21" fmla="*/ 35124 h 986378"/>
              <a:gd name="connsiteX22" fmla="*/ 503740 w 893341"/>
              <a:gd name="connsiteY22" fmla="*/ 39380 h 986378"/>
              <a:gd name="connsiteX23" fmla="*/ 535906 w 893341"/>
              <a:gd name="connsiteY23" fmla="*/ 41999 h 986378"/>
              <a:gd name="connsiteX24" fmla="*/ 579531 w 893341"/>
              <a:gd name="connsiteY24" fmla="*/ 50430 h 986378"/>
              <a:gd name="connsiteX25" fmla="*/ 599338 w 893341"/>
              <a:gd name="connsiteY25" fmla="*/ 60824 h 986378"/>
              <a:gd name="connsiteX26" fmla="*/ 627658 w 893341"/>
              <a:gd name="connsiteY26" fmla="*/ 75802 h 986378"/>
              <a:gd name="connsiteX27" fmla="*/ 659497 w 893341"/>
              <a:gd name="connsiteY27" fmla="*/ 88816 h 986378"/>
              <a:gd name="connsiteX28" fmla="*/ 663752 w 893341"/>
              <a:gd name="connsiteY28" fmla="*/ 88816 h 986378"/>
              <a:gd name="connsiteX29" fmla="*/ 683232 w 893341"/>
              <a:gd name="connsiteY29" fmla="*/ 69009 h 986378"/>
              <a:gd name="connsiteX30" fmla="*/ 695264 w 893341"/>
              <a:gd name="connsiteY30" fmla="*/ 43309 h 986378"/>
              <a:gd name="connsiteX31" fmla="*/ 701484 w 893341"/>
              <a:gd name="connsiteY31" fmla="*/ 27349 h 986378"/>
              <a:gd name="connsiteX32" fmla="*/ 703776 w 893341"/>
              <a:gd name="connsiteY32" fmla="*/ 25057 h 986378"/>
              <a:gd name="connsiteX33" fmla="*/ 720391 w 893341"/>
              <a:gd name="connsiteY33" fmla="*/ 14989 h 986378"/>
              <a:gd name="connsiteX34" fmla="*/ 757468 w 893341"/>
              <a:gd name="connsiteY34" fmla="*/ 11 h 986378"/>
              <a:gd name="connsiteX35" fmla="*/ 779240 w 893341"/>
              <a:gd name="connsiteY35" fmla="*/ 6477 h 986378"/>
              <a:gd name="connsiteX36" fmla="*/ 810751 w 893341"/>
              <a:gd name="connsiteY36" fmla="*/ 30541 h 986378"/>
              <a:gd name="connsiteX37" fmla="*/ 825402 w 893341"/>
              <a:gd name="connsiteY37" fmla="*/ 57796 h 986378"/>
              <a:gd name="connsiteX38" fmla="*/ 826384 w 893341"/>
              <a:gd name="connsiteY38" fmla="*/ 63607 h 986378"/>
              <a:gd name="connsiteX39" fmla="*/ 826057 w 893341"/>
              <a:gd name="connsiteY39" fmla="*/ 65899 h 986378"/>
              <a:gd name="connsiteX40" fmla="*/ 821801 w 893341"/>
              <a:gd name="connsiteY40" fmla="*/ 79895 h 986378"/>
              <a:gd name="connsiteX41" fmla="*/ 815580 w 893341"/>
              <a:gd name="connsiteY41" fmla="*/ 98392 h 986378"/>
              <a:gd name="connsiteX42" fmla="*/ 811979 w 893341"/>
              <a:gd name="connsiteY42" fmla="*/ 109769 h 986378"/>
              <a:gd name="connsiteX43" fmla="*/ 805759 w 893341"/>
              <a:gd name="connsiteY43" fmla="*/ 116563 h 986378"/>
              <a:gd name="connsiteX44" fmla="*/ 800193 w 893341"/>
              <a:gd name="connsiteY44" fmla="*/ 124011 h 986378"/>
              <a:gd name="connsiteX45" fmla="*/ 799538 w 893341"/>
              <a:gd name="connsiteY45" fmla="*/ 142509 h 986378"/>
              <a:gd name="connsiteX46" fmla="*/ 790781 w 893341"/>
              <a:gd name="connsiteY46" fmla="*/ 148320 h 986378"/>
              <a:gd name="connsiteX47" fmla="*/ 786524 w 893341"/>
              <a:gd name="connsiteY47" fmla="*/ 150611 h 986378"/>
              <a:gd name="connsiteX48" fmla="*/ 780959 w 893341"/>
              <a:gd name="connsiteY48" fmla="*/ 160024 h 986378"/>
              <a:gd name="connsiteX49" fmla="*/ 770564 w 893341"/>
              <a:gd name="connsiteY49" fmla="*/ 170419 h 986378"/>
              <a:gd name="connsiteX50" fmla="*/ 767945 w 893341"/>
              <a:gd name="connsiteY50" fmla="*/ 175902 h 986378"/>
              <a:gd name="connsiteX51" fmla="*/ 752312 w 893341"/>
              <a:gd name="connsiteY51" fmla="*/ 182696 h 986378"/>
              <a:gd name="connsiteX52" fmla="*/ 729231 w 893341"/>
              <a:gd name="connsiteY52" fmla="*/ 170992 h 986378"/>
              <a:gd name="connsiteX53" fmla="*/ 723338 w 893341"/>
              <a:gd name="connsiteY53" fmla="*/ 167718 h 986378"/>
              <a:gd name="connsiteX54" fmla="*/ 700584 w 893341"/>
              <a:gd name="connsiteY54" fmla="*/ 168045 h 986378"/>
              <a:gd name="connsiteX55" fmla="*/ 696655 w 893341"/>
              <a:gd name="connsiteY55" fmla="*/ 170009 h 986378"/>
              <a:gd name="connsiteX56" fmla="*/ 693709 w 893341"/>
              <a:gd name="connsiteY56" fmla="*/ 176803 h 986378"/>
              <a:gd name="connsiteX57" fmla="*/ 700830 w 893341"/>
              <a:gd name="connsiteY57" fmla="*/ 190471 h 986378"/>
              <a:gd name="connsiteX58" fmla="*/ 711552 w 893341"/>
              <a:gd name="connsiteY58" fmla="*/ 221983 h 986378"/>
              <a:gd name="connsiteX59" fmla="*/ 712861 w 893341"/>
              <a:gd name="connsiteY59" fmla="*/ 250875 h 986378"/>
              <a:gd name="connsiteX60" fmla="*/ 716790 w 893341"/>
              <a:gd name="connsiteY60" fmla="*/ 265526 h 986378"/>
              <a:gd name="connsiteX61" fmla="*/ 725875 w 893341"/>
              <a:gd name="connsiteY61" fmla="*/ 303831 h 986378"/>
              <a:gd name="connsiteX62" fmla="*/ 727512 w 893341"/>
              <a:gd name="connsiteY62" fmla="*/ 311279 h 986378"/>
              <a:gd name="connsiteX63" fmla="*/ 735287 w 893341"/>
              <a:gd name="connsiteY63" fmla="*/ 314553 h 986378"/>
              <a:gd name="connsiteX64" fmla="*/ 766553 w 893341"/>
              <a:gd name="connsiteY64" fmla="*/ 307105 h 986378"/>
              <a:gd name="connsiteX65" fmla="*/ 811734 w 893341"/>
              <a:gd name="connsiteY65" fmla="*/ 274939 h 986378"/>
              <a:gd name="connsiteX66" fmla="*/ 827694 w 893341"/>
              <a:gd name="connsiteY66" fmla="*/ 256441 h 986378"/>
              <a:gd name="connsiteX67" fmla="*/ 830313 w 893341"/>
              <a:gd name="connsiteY67" fmla="*/ 244737 h 986378"/>
              <a:gd name="connsiteX68" fmla="*/ 834242 w 893341"/>
              <a:gd name="connsiteY68" fmla="*/ 214207 h 986378"/>
              <a:gd name="connsiteX69" fmla="*/ 844309 w 893341"/>
              <a:gd name="connsiteY69" fmla="*/ 195055 h 986378"/>
              <a:gd name="connsiteX70" fmla="*/ 848238 w 893341"/>
              <a:gd name="connsiteY70" fmla="*/ 192108 h 986378"/>
              <a:gd name="connsiteX71" fmla="*/ 850529 w 893341"/>
              <a:gd name="connsiteY71" fmla="*/ 197920 h 986378"/>
              <a:gd name="connsiteX72" fmla="*/ 845619 w 893341"/>
              <a:gd name="connsiteY72" fmla="*/ 211588 h 986378"/>
              <a:gd name="connsiteX73" fmla="*/ 845291 w 893341"/>
              <a:gd name="connsiteY73" fmla="*/ 213880 h 986378"/>
              <a:gd name="connsiteX74" fmla="*/ 847910 w 893341"/>
              <a:gd name="connsiteY74" fmla="*/ 213225 h 986378"/>
              <a:gd name="connsiteX75" fmla="*/ 858305 w 893341"/>
              <a:gd name="connsiteY75" fmla="*/ 205122 h 986378"/>
              <a:gd name="connsiteX76" fmla="*/ 864771 w 893341"/>
              <a:gd name="connsiteY76" fmla="*/ 202830 h 986378"/>
              <a:gd name="connsiteX77" fmla="*/ 869682 w 893341"/>
              <a:gd name="connsiteY77" fmla="*/ 208069 h 986378"/>
              <a:gd name="connsiteX78" fmla="*/ 872301 w 893341"/>
              <a:gd name="connsiteY78" fmla="*/ 210360 h 986378"/>
              <a:gd name="connsiteX79" fmla="*/ 879749 w 893341"/>
              <a:gd name="connsiteY79" fmla="*/ 216826 h 986378"/>
              <a:gd name="connsiteX80" fmla="*/ 881713 w 893341"/>
              <a:gd name="connsiteY80" fmla="*/ 219446 h 986378"/>
              <a:gd name="connsiteX81" fmla="*/ 886625 w 893341"/>
              <a:gd name="connsiteY81" fmla="*/ 226566 h 986378"/>
              <a:gd name="connsiteX82" fmla="*/ 889243 w 893341"/>
              <a:gd name="connsiteY82" fmla="*/ 230168 h 986378"/>
              <a:gd name="connsiteX83" fmla="*/ 892845 w 893341"/>
              <a:gd name="connsiteY83" fmla="*/ 235651 h 986378"/>
              <a:gd name="connsiteX84" fmla="*/ 886952 w 893341"/>
              <a:gd name="connsiteY84" fmla="*/ 245064 h 986378"/>
              <a:gd name="connsiteX85" fmla="*/ 875248 w 893341"/>
              <a:gd name="connsiteY85" fmla="*/ 264216 h 986378"/>
              <a:gd name="connsiteX86" fmla="*/ 866163 w 893341"/>
              <a:gd name="connsiteY86" fmla="*/ 276575 h 986378"/>
              <a:gd name="connsiteX87" fmla="*/ 841772 w 893341"/>
              <a:gd name="connsiteY87" fmla="*/ 303503 h 986378"/>
              <a:gd name="connsiteX88" fmla="*/ 787097 w 893341"/>
              <a:gd name="connsiteY88" fmla="*/ 356786 h 986378"/>
              <a:gd name="connsiteX89" fmla="*/ 751657 w 893341"/>
              <a:gd name="connsiteY89" fmla="*/ 378885 h 986378"/>
              <a:gd name="connsiteX90" fmla="*/ 728904 w 893341"/>
              <a:gd name="connsiteY90" fmla="*/ 388953 h 986378"/>
              <a:gd name="connsiteX91" fmla="*/ 726284 w 893341"/>
              <a:gd name="connsiteY91" fmla="*/ 390262 h 986378"/>
              <a:gd name="connsiteX92" fmla="*/ 714580 w 893341"/>
              <a:gd name="connsiteY92" fmla="*/ 389935 h 986378"/>
              <a:gd name="connsiteX93" fmla="*/ 671037 w 893341"/>
              <a:gd name="connsiteY93" fmla="*/ 343445 h 986378"/>
              <a:gd name="connsiteX94" fmla="*/ 647301 w 893341"/>
              <a:gd name="connsiteY94" fmla="*/ 302521 h 986378"/>
              <a:gd name="connsiteX95" fmla="*/ 639853 w 893341"/>
              <a:gd name="connsiteY95" fmla="*/ 283369 h 986378"/>
              <a:gd name="connsiteX96" fmla="*/ 634615 w 893341"/>
              <a:gd name="connsiteY96" fmla="*/ 282387 h 986378"/>
              <a:gd name="connsiteX97" fmla="*/ 604331 w 893341"/>
              <a:gd name="connsiteY97" fmla="*/ 308087 h 986378"/>
              <a:gd name="connsiteX98" fmla="*/ 587389 w 893341"/>
              <a:gd name="connsiteY98" fmla="*/ 316517 h 986378"/>
              <a:gd name="connsiteX99" fmla="*/ 571755 w 893341"/>
              <a:gd name="connsiteY99" fmla="*/ 328549 h 986378"/>
              <a:gd name="connsiteX100" fmla="*/ 544746 w 893341"/>
              <a:gd name="connsiteY100" fmla="*/ 349338 h 986378"/>
              <a:gd name="connsiteX101" fmla="*/ 514789 w 893341"/>
              <a:gd name="connsiteY101" fmla="*/ 372747 h 986378"/>
              <a:gd name="connsiteX102" fmla="*/ 503085 w 893341"/>
              <a:gd name="connsiteY102" fmla="*/ 388707 h 986378"/>
              <a:gd name="connsiteX103" fmla="*/ 504067 w 893341"/>
              <a:gd name="connsiteY103" fmla="*/ 392963 h 986378"/>
              <a:gd name="connsiteX104" fmla="*/ 537543 w 893341"/>
              <a:gd name="connsiteY104" fmla="*/ 423820 h 986378"/>
              <a:gd name="connsiteX105" fmla="*/ 585670 w 893341"/>
              <a:gd name="connsiteY105" fmla="*/ 482341 h 986378"/>
              <a:gd name="connsiteX106" fmla="*/ 618491 w 893341"/>
              <a:gd name="connsiteY106" fmla="*/ 535297 h 986378"/>
              <a:gd name="connsiteX107" fmla="*/ 633469 w 893341"/>
              <a:gd name="connsiteY107" fmla="*/ 577203 h 986378"/>
              <a:gd name="connsiteX108" fmla="*/ 627003 w 893341"/>
              <a:gd name="connsiteY108" fmla="*/ 613953 h 986378"/>
              <a:gd name="connsiteX109" fmla="*/ 615299 w 893341"/>
              <a:gd name="connsiteY109" fmla="*/ 623365 h 986378"/>
              <a:gd name="connsiteX110" fmla="*/ 578221 w 893341"/>
              <a:gd name="connsiteY110" fmla="*/ 633760 h 986378"/>
              <a:gd name="connsiteX111" fmla="*/ 570773 w 893341"/>
              <a:gd name="connsiteY111" fmla="*/ 637034 h 986378"/>
              <a:gd name="connsiteX112" fmla="*/ 568154 w 893341"/>
              <a:gd name="connsiteY112" fmla="*/ 637361 h 986378"/>
              <a:gd name="connsiteX113" fmla="*/ 566845 w 893341"/>
              <a:gd name="connsiteY113" fmla="*/ 636706 h 986378"/>
              <a:gd name="connsiteX114" fmla="*/ 559069 w 893341"/>
              <a:gd name="connsiteY114" fmla="*/ 638016 h 986378"/>
              <a:gd name="connsiteX115" fmla="*/ 549656 w 893341"/>
              <a:gd name="connsiteY115" fmla="*/ 640635 h 986378"/>
              <a:gd name="connsiteX116" fmla="*/ 540244 w 893341"/>
              <a:gd name="connsiteY116" fmla="*/ 642599 h 986378"/>
              <a:gd name="connsiteX117" fmla="*/ 500548 w 893341"/>
              <a:gd name="connsiteY117" fmla="*/ 650047 h 986378"/>
              <a:gd name="connsiteX118" fmla="*/ 443663 w 893341"/>
              <a:gd name="connsiteY118" fmla="*/ 654958 h 986378"/>
              <a:gd name="connsiteX119" fmla="*/ 410843 w 893341"/>
              <a:gd name="connsiteY119" fmla="*/ 657250 h 986378"/>
              <a:gd name="connsiteX120" fmla="*/ 365007 w 893341"/>
              <a:gd name="connsiteY120" fmla="*/ 662161 h 986378"/>
              <a:gd name="connsiteX121" fmla="*/ 353630 w 893341"/>
              <a:gd name="connsiteY121" fmla="*/ 663471 h 986378"/>
              <a:gd name="connsiteX122" fmla="*/ 351012 w 893341"/>
              <a:gd name="connsiteY122" fmla="*/ 666090 h 986378"/>
              <a:gd name="connsiteX123" fmla="*/ 337343 w 893341"/>
              <a:gd name="connsiteY123" fmla="*/ 714216 h 986378"/>
              <a:gd name="connsiteX124" fmla="*/ 324002 w 893341"/>
              <a:gd name="connsiteY124" fmla="*/ 762015 h 986378"/>
              <a:gd name="connsiteX125" fmla="*/ 320728 w 893341"/>
              <a:gd name="connsiteY125" fmla="*/ 782150 h 986378"/>
              <a:gd name="connsiteX126" fmla="*/ 309024 w 893341"/>
              <a:gd name="connsiteY126" fmla="*/ 794182 h 986378"/>
              <a:gd name="connsiteX127" fmla="*/ 299611 w 893341"/>
              <a:gd name="connsiteY127" fmla="*/ 791890 h 986378"/>
              <a:gd name="connsiteX128" fmla="*/ 290526 w 893341"/>
              <a:gd name="connsiteY128" fmla="*/ 776584 h 986378"/>
              <a:gd name="connsiteX129" fmla="*/ 279476 w 893341"/>
              <a:gd name="connsiteY129" fmla="*/ 740817 h 986378"/>
              <a:gd name="connsiteX130" fmla="*/ 277185 w 893341"/>
              <a:gd name="connsiteY130" fmla="*/ 698911 h 986378"/>
              <a:gd name="connsiteX131" fmla="*/ 278167 w 893341"/>
              <a:gd name="connsiteY131" fmla="*/ 674520 h 986378"/>
              <a:gd name="connsiteX132" fmla="*/ 276530 w 893341"/>
              <a:gd name="connsiteY132" fmla="*/ 670264 h 986378"/>
              <a:gd name="connsiteX133" fmla="*/ 262861 w 893341"/>
              <a:gd name="connsiteY133" fmla="*/ 687452 h 986378"/>
              <a:gd name="connsiteX134" fmla="*/ 243054 w 893341"/>
              <a:gd name="connsiteY134" fmla="*/ 705950 h 986378"/>
              <a:gd name="connsiteX135" fmla="*/ 231022 w 893341"/>
              <a:gd name="connsiteY135" fmla="*/ 717326 h 986378"/>
              <a:gd name="connsiteX136" fmla="*/ 206959 w 893341"/>
              <a:gd name="connsiteY136" fmla="*/ 755304 h 986378"/>
              <a:gd name="connsiteX137" fmla="*/ 168245 w 893341"/>
              <a:gd name="connsiteY137" fmla="*/ 801466 h 986378"/>
              <a:gd name="connsiteX138" fmla="*/ 111361 w 893341"/>
              <a:gd name="connsiteY138" fmla="*/ 862852 h 986378"/>
              <a:gd name="connsiteX139" fmla="*/ 101621 w 893341"/>
              <a:gd name="connsiteY139" fmla="*/ 877175 h 986378"/>
              <a:gd name="connsiteX140" fmla="*/ 102931 w 893341"/>
              <a:gd name="connsiteY140" fmla="*/ 882086 h 986378"/>
              <a:gd name="connsiteX141" fmla="*/ 109151 w 893341"/>
              <a:gd name="connsiteY141" fmla="*/ 893791 h 986378"/>
              <a:gd name="connsiteX142" fmla="*/ 110133 w 893341"/>
              <a:gd name="connsiteY142" fmla="*/ 918836 h 986378"/>
              <a:gd name="connsiteX143" fmla="*/ 116926 w 893341"/>
              <a:gd name="connsiteY143" fmla="*/ 942899 h 986378"/>
              <a:gd name="connsiteX144" fmla="*/ 121510 w 893341"/>
              <a:gd name="connsiteY144" fmla="*/ 947483 h 986378"/>
              <a:gd name="connsiteX145" fmla="*/ 141317 w 893341"/>
              <a:gd name="connsiteY145" fmla="*/ 963443 h 986378"/>
              <a:gd name="connsiteX146" fmla="*/ 144264 w 893341"/>
              <a:gd name="connsiteY146" fmla="*/ 974165 h 986378"/>
              <a:gd name="connsiteX147" fmla="*/ 134196 w 893341"/>
              <a:gd name="connsiteY147" fmla="*/ 983905 h 986378"/>
              <a:gd name="connsiteX148" fmla="*/ 112425 w 893341"/>
              <a:gd name="connsiteY148" fmla="*/ 985215 h 986378"/>
              <a:gd name="connsiteX149" fmla="*/ 88689 w 893341"/>
              <a:gd name="connsiteY149" fmla="*/ 986197 h 986378"/>
              <a:gd name="connsiteX150" fmla="*/ 69537 w 893341"/>
              <a:gd name="connsiteY150" fmla="*/ 982923 h 986378"/>
              <a:gd name="connsiteX151" fmla="*/ 46455 w 893341"/>
              <a:gd name="connsiteY151" fmla="*/ 959187 h 986378"/>
              <a:gd name="connsiteX152" fmla="*/ 37698 w 893341"/>
              <a:gd name="connsiteY152" fmla="*/ 929967 h 986378"/>
              <a:gd name="connsiteX153" fmla="*/ 25666 w 893341"/>
              <a:gd name="connsiteY153" fmla="*/ 914007 h 986378"/>
              <a:gd name="connsiteX154" fmla="*/ 10033 w 893341"/>
              <a:gd name="connsiteY154" fmla="*/ 894855 h 986378"/>
              <a:gd name="connsiteX155" fmla="*/ 1275 w 893341"/>
              <a:gd name="connsiteY155" fmla="*/ 877667 h 986378"/>
              <a:gd name="connsiteX156" fmla="*/ 6186 w 893341"/>
              <a:gd name="connsiteY156" fmla="*/ 862361 h 986378"/>
              <a:gd name="connsiteX157" fmla="*/ 17236 w 893341"/>
              <a:gd name="connsiteY157" fmla="*/ 854585 h 986378"/>
              <a:gd name="connsiteX158" fmla="*/ 44245 w 893341"/>
              <a:gd name="connsiteY158" fmla="*/ 840589 h 986378"/>
              <a:gd name="connsiteX159" fmla="*/ 48174 w 893341"/>
              <a:gd name="connsiteY159" fmla="*/ 836988 h 986378"/>
              <a:gd name="connsiteX160" fmla="*/ 50793 w 893341"/>
              <a:gd name="connsiteY160" fmla="*/ 834696 h 986378"/>
              <a:gd name="connsiteX161" fmla="*/ 58569 w 893341"/>
              <a:gd name="connsiteY161" fmla="*/ 830113 h 986378"/>
              <a:gd name="connsiteX162" fmla="*/ 117090 w 893341"/>
              <a:gd name="connsiteY162" fmla="*/ 747938 h 986378"/>
              <a:gd name="connsiteX163" fmla="*/ 133051 w 893341"/>
              <a:gd name="connsiteY163" fmla="*/ 711188 h 986378"/>
              <a:gd name="connsiteX164" fmla="*/ 165544 w 893341"/>
              <a:gd name="connsiteY164" fmla="*/ 665680 h 986378"/>
              <a:gd name="connsiteX165" fmla="*/ 191244 w 893341"/>
              <a:gd name="connsiteY165" fmla="*/ 646201 h 986378"/>
              <a:gd name="connsiteX166" fmla="*/ 231595 w 893341"/>
              <a:gd name="connsiteY166" fmla="*/ 598729 h 986378"/>
              <a:gd name="connsiteX167" fmla="*/ 240026 w 893341"/>
              <a:gd name="connsiteY167" fmla="*/ 573683 h 986378"/>
              <a:gd name="connsiteX168" fmla="*/ 255004 w 893341"/>
              <a:gd name="connsiteY168" fmla="*/ 536279 h 986378"/>
              <a:gd name="connsiteX169" fmla="*/ 278085 w 893341"/>
              <a:gd name="connsiteY169" fmla="*/ 493063 h 986378"/>
              <a:gd name="connsiteX170" fmla="*/ 293718 w 893341"/>
              <a:gd name="connsiteY170" fmla="*/ 464171 h 986378"/>
              <a:gd name="connsiteX171" fmla="*/ 296010 w 893341"/>
              <a:gd name="connsiteY171" fmla="*/ 443381 h 986378"/>
              <a:gd name="connsiteX172" fmla="*/ 296337 w 893341"/>
              <a:gd name="connsiteY172" fmla="*/ 413180 h 986378"/>
              <a:gd name="connsiteX173" fmla="*/ 298629 w 893341"/>
              <a:gd name="connsiteY173" fmla="*/ 396974 h 986378"/>
              <a:gd name="connsiteX174" fmla="*/ 313934 w 893341"/>
              <a:gd name="connsiteY174" fmla="*/ 363171 h 986378"/>
              <a:gd name="connsiteX175" fmla="*/ 330222 w 893341"/>
              <a:gd name="connsiteY175" fmla="*/ 337143 h 986378"/>
              <a:gd name="connsiteX176" fmla="*/ 338653 w 893341"/>
              <a:gd name="connsiteY176" fmla="*/ 327076 h 986378"/>
              <a:gd name="connsiteX177" fmla="*/ 343891 w 893341"/>
              <a:gd name="connsiteY177" fmla="*/ 319300 h 986378"/>
              <a:gd name="connsiteX178" fmla="*/ 350357 w 893341"/>
              <a:gd name="connsiteY178" fmla="*/ 313489 h 986378"/>
              <a:gd name="connsiteX179" fmla="*/ 386452 w 893341"/>
              <a:gd name="connsiteY179" fmla="*/ 293027 h 986378"/>
              <a:gd name="connsiteX180" fmla="*/ 404376 w 893341"/>
              <a:gd name="connsiteY180" fmla="*/ 272892 h 986378"/>
              <a:gd name="connsiteX181" fmla="*/ 424838 w 893341"/>
              <a:gd name="connsiteY181" fmla="*/ 239744 h 986378"/>
              <a:gd name="connsiteX182" fmla="*/ 447265 w 893341"/>
              <a:gd name="connsiteY182" fmla="*/ 197510 h 986378"/>
              <a:gd name="connsiteX183" fmla="*/ 474275 w 893341"/>
              <a:gd name="connsiteY183" fmla="*/ 143900 h 986378"/>
              <a:gd name="connsiteX184" fmla="*/ 479513 w 893341"/>
              <a:gd name="connsiteY184" fmla="*/ 132851 h 986378"/>
              <a:gd name="connsiteX185" fmla="*/ 471737 w 893341"/>
              <a:gd name="connsiteY185" fmla="*/ 121801 h 986378"/>
              <a:gd name="connsiteX186" fmla="*/ 449638 w 893341"/>
              <a:gd name="connsiteY186" fmla="*/ 116890 h 986378"/>
              <a:gd name="connsiteX187" fmla="*/ 412561 w 893341"/>
              <a:gd name="connsiteY187" fmla="*/ 101912 h 986378"/>
              <a:gd name="connsiteX188" fmla="*/ 397910 w 893341"/>
              <a:gd name="connsiteY188" fmla="*/ 93809 h 986378"/>
              <a:gd name="connsiteX189" fmla="*/ 385224 w 893341"/>
              <a:gd name="connsiteY189" fmla="*/ 93154 h 986378"/>
              <a:gd name="connsiteX190" fmla="*/ 360506 w 893341"/>
              <a:gd name="connsiteY190" fmla="*/ 101257 h 986378"/>
              <a:gd name="connsiteX191" fmla="*/ 334806 w 893341"/>
              <a:gd name="connsiteY191" fmla="*/ 109033 h 986378"/>
              <a:gd name="connsiteX192" fmla="*/ 273338 w 893341"/>
              <a:gd name="connsiteY192" fmla="*/ 124993 h 986378"/>
              <a:gd name="connsiteX193" fmla="*/ 245346 w 893341"/>
              <a:gd name="connsiteY193" fmla="*/ 148402 h 986378"/>
              <a:gd name="connsiteX194" fmla="*/ 242072 w 893341"/>
              <a:gd name="connsiteY194" fmla="*/ 161415 h 986378"/>
              <a:gd name="connsiteX195" fmla="*/ 235606 w 893341"/>
              <a:gd name="connsiteY195" fmla="*/ 183187 h 986378"/>
              <a:gd name="connsiteX196" fmla="*/ 232005 w 893341"/>
              <a:gd name="connsiteY196" fmla="*/ 203322 h 986378"/>
              <a:gd name="connsiteX197" fmla="*/ 230695 w 893341"/>
              <a:gd name="connsiteY197" fmla="*/ 208805 h 986378"/>
              <a:gd name="connsiteX198" fmla="*/ 226766 w 893341"/>
              <a:gd name="connsiteY198" fmla="*/ 213061 h 986378"/>
              <a:gd name="connsiteX199" fmla="*/ 221201 w 893341"/>
              <a:gd name="connsiteY199" fmla="*/ 210115 h 986378"/>
              <a:gd name="connsiteX200" fmla="*/ 218254 w 893341"/>
              <a:gd name="connsiteY200" fmla="*/ 201357 h 986378"/>
              <a:gd name="connsiteX201" fmla="*/ 220873 w 893341"/>
              <a:gd name="connsiteY201" fmla="*/ 181550 h 986378"/>
              <a:gd name="connsiteX202" fmla="*/ 215963 w 893341"/>
              <a:gd name="connsiteY202" fmla="*/ 177949 h 986378"/>
              <a:gd name="connsiteX203" fmla="*/ 191244 w 893341"/>
              <a:gd name="connsiteY203" fmla="*/ 195464 h 986378"/>
              <a:gd name="connsiteX204" fmla="*/ 170128 w 893341"/>
              <a:gd name="connsiteY204" fmla="*/ 206186 h 986378"/>
              <a:gd name="connsiteX205" fmla="*/ 160060 w 893341"/>
              <a:gd name="connsiteY205" fmla="*/ 198411 h 986378"/>
              <a:gd name="connsiteX206" fmla="*/ 166854 w 893341"/>
              <a:gd name="connsiteY206" fmla="*/ 191945 h 986378"/>
              <a:gd name="connsiteX207" fmla="*/ 182487 w 893341"/>
              <a:gd name="connsiteY207" fmla="*/ 184824 h 986378"/>
              <a:gd name="connsiteX208" fmla="*/ 182487 w 893341"/>
              <a:gd name="connsiteY208" fmla="*/ 183187 h 986378"/>
              <a:gd name="connsiteX209" fmla="*/ 182487 w 893341"/>
              <a:gd name="connsiteY209" fmla="*/ 183187 h 986378"/>
              <a:gd name="connsiteX210" fmla="*/ 502512 w 893341"/>
              <a:gd name="connsiteY210" fmla="*/ 556823 h 986378"/>
              <a:gd name="connsiteX211" fmla="*/ 484587 w 893341"/>
              <a:gd name="connsiteY211" fmla="*/ 550357 h 986378"/>
              <a:gd name="connsiteX212" fmla="*/ 452094 w 893341"/>
              <a:gd name="connsiteY212" fmla="*/ 537015 h 986378"/>
              <a:gd name="connsiteX213" fmla="*/ 418945 w 893341"/>
              <a:gd name="connsiteY213" fmla="*/ 520155 h 986378"/>
              <a:gd name="connsiteX214" fmla="*/ 414689 w 893341"/>
              <a:gd name="connsiteY214" fmla="*/ 521137 h 986378"/>
              <a:gd name="connsiteX215" fmla="*/ 397747 w 893341"/>
              <a:gd name="connsiteY215" fmla="*/ 545528 h 986378"/>
              <a:gd name="connsiteX216" fmla="*/ 367791 w 893341"/>
              <a:gd name="connsiteY216" fmla="*/ 584160 h 986378"/>
              <a:gd name="connsiteX217" fmla="*/ 351175 w 893341"/>
              <a:gd name="connsiteY217" fmla="*/ 601675 h 986378"/>
              <a:gd name="connsiteX218" fmla="*/ 350848 w 893341"/>
              <a:gd name="connsiteY218" fmla="*/ 604622 h 986378"/>
              <a:gd name="connsiteX219" fmla="*/ 362225 w 893341"/>
              <a:gd name="connsiteY219" fmla="*/ 606586 h 986378"/>
              <a:gd name="connsiteX220" fmla="*/ 380804 w 893341"/>
              <a:gd name="connsiteY220" fmla="*/ 603640 h 986378"/>
              <a:gd name="connsiteX221" fmla="*/ 433514 w 893341"/>
              <a:gd name="connsiteY221" fmla="*/ 579576 h 986378"/>
              <a:gd name="connsiteX222" fmla="*/ 475830 w 893341"/>
              <a:gd name="connsiteY222" fmla="*/ 562388 h 986378"/>
              <a:gd name="connsiteX223" fmla="*/ 502512 w 893341"/>
              <a:gd name="connsiteY223" fmla="*/ 556823 h 986378"/>
              <a:gd name="connsiteX224" fmla="*/ 502512 w 893341"/>
              <a:gd name="connsiteY224" fmla="*/ 556823 h 98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893341" h="986378">
                <a:moveTo>
                  <a:pt x="182487" y="183187"/>
                </a:moveTo>
                <a:cubicBezTo>
                  <a:pt x="179213" y="184497"/>
                  <a:pt x="176594" y="185151"/>
                  <a:pt x="174384" y="186461"/>
                </a:cubicBezTo>
                <a:cubicBezTo>
                  <a:pt x="169800" y="189407"/>
                  <a:pt x="164971" y="191699"/>
                  <a:pt x="159078" y="191699"/>
                </a:cubicBezTo>
                <a:cubicBezTo>
                  <a:pt x="152858" y="191372"/>
                  <a:pt x="149011" y="187770"/>
                  <a:pt x="147701" y="181959"/>
                </a:cubicBezTo>
                <a:cubicBezTo>
                  <a:pt x="147374" y="180322"/>
                  <a:pt x="147374" y="178358"/>
                  <a:pt x="148683" y="177376"/>
                </a:cubicBezTo>
                <a:cubicBezTo>
                  <a:pt x="150321" y="175739"/>
                  <a:pt x="149993" y="174757"/>
                  <a:pt x="148683" y="173120"/>
                </a:cubicBezTo>
                <a:cubicBezTo>
                  <a:pt x="145082" y="168209"/>
                  <a:pt x="147046" y="163707"/>
                  <a:pt x="152940" y="162398"/>
                </a:cubicBezTo>
                <a:cubicBezTo>
                  <a:pt x="156868" y="161415"/>
                  <a:pt x="160715" y="160106"/>
                  <a:pt x="164317" y="158469"/>
                </a:cubicBezTo>
                <a:cubicBezTo>
                  <a:pt x="165626" y="157814"/>
                  <a:pt x="166935" y="157159"/>
                  <a:pt x="167590" y="155195"/>
                </a:cubicBezTo>
                <a:cubicBezTo>
                  <a:pt x="163662" y="156177"/>
                  <a:pt x="160142" y="157159"/>
                  <a:pt x="156868" y="158469"/>
                </a:cubicBezTo>
                <a:cubicBezTo>
                  <a:pt x="153922" y="159451"/>
                  <a:pt x="149420" y="157487"/>
                  <a:pt x="147783" y="154213"/>
                </a:cubicBezTo>
                <a:cubicBezTo>
                  <a:pt x="146473" y="150611"/>
                  <a:pt x="148765" y="148974"/>
                  <a:pt x="151385" y="148074"/>
                </a:cubicBezTo>
                <a:cubicBezTo>
                  <a:pt x="163089" y="143491"/>
                  <a:pt x="171519" y="134406"/>
                  <a:pt x="181341" y="126630"/>
                </a:cubicBezTo>
                <a:cubicBezTo>
                  <a:pt x="189116" y="120164"/>
                  <a:pt x="198283" y="115253"/>
                  <a:pt x="207696" y="111652"/>
                </a:cubicBezTo>
                <a:cubicBezTo>
                  <a:pt x="221037" y="106741"/>
                  <a:pt x="232414" y="98638"/>
                  <a:pt x="244446" y="91190"/>
                </a:cubicBezTo>
                <a:cubicBezTo>
                  <a:pt x="259096" y="82105"/>
                  <a:pt x="272765" y="71710"/>
                  <a:pt x="288071" y="63280"/>
                </a:cubicBezTo>
                <a:cubicBezTo>
                  <a:pt x="309842" y="51248"/>
                  <a:pt x="331941" y="41181"/>
                  <a:pt x="355431" y="33405"/>
                </a:cubicBezTo>
                <a:cubicBezTo>
                  <a:pt x="366153" y="29804"/>
                  <a:pt x="376876" y="26284"/>
                  <a:pt x="387925" y="24648"/>
                </a:cubicBezTo>
                <a:cubicBezTo>
                  <a:pt x="398320" y="23010"/>
                  <a:pt x="408714" y="24648"/>
                  <a:pt x="418864" y="25957"/>
                </a:cubicBezTo>
                <a:cubicBezTo>
                  <a:pt x="422792" y="26284"/>
                  <a:pt x="426966" y="26612"/>
                  <a:pt x="430895" y="26939"/>
                </a:cubicBezTo>
                <a:cubicBezTo>
                  <a:pt x="440308" y="27921"/>
                  <a:pt x="450048" y="28904"/>
                  <a:pt x="459542" y="29886"/>
                </a:cubicBezTo>
                <a:cubicBezTo>
                  <a:pt x="467972" y="30868"/>
                  <a:pt x="476484" y="32505"/>
                  <a:pt x="484587" y="35124"/>
                </a:cubicBezTo>
                <a:cubicBezTo>
                  <a:pt x="490808" y="37088"/>
                  <a:pt x="497274" y="38725"/>
                  <a:pt x="503740" y="39380"/>
                </a:cubicBezTo>
                <a:cubicBezTo>
                  <a:pt x="514462" y="40690"/>
                  <a:pt x="525184" y="41017"/>
                  <a:pt x="535906" y="41999"/>
                </a:cubicBezTo>
                <a:cubicBezTo>
                  <a:pt x="550557" y="43636"/>
                  <a:pt x="565535" y="45273"/>
                  <a:pt x="579531" y="50430"/>
                </a:cubicBezTo>
                <a:cubicBezTo>
                  <a:pt x="586652" y="53049"/>
                  <a:pt x="593527" y="56241"/>
                  <a:pt x="599338" y="60824"/>
                </a:cubicBezTo>
                <a:cubicBezTo>
                  <a:pt x="608096" y="66963"/>
                  <a:pt x="617590" y="71546"/>
                  <a:pt x="627658" y="75802"/>
                </a:cubicBezTo>
                <a:cubicBezTo>
                  <a:pt x="638380" y="80058"/>
                  <a:pt x="649102" y="84233"/>
                  <a:pt x="659497" y="88816"/>
                </a:cubicBezTo>
                <a:cubicBezTo>
                  <a:pt x="661133" y="89471"/>
                  <a:pt x="662115" y="89471"/>
                  <a:pt x="663752" y="88816"/>
                </a:cubicBezTo>
                <a:cubicBezTo>
                  <a:pt x="673820" y="85542"/>
                  <a:pt x="679058" y="77767"/>
                  <a:pt x="683232" y="69009"/>
                </a:cubicBezTo>
                <a:cubicBezTo>
                  <a:pt x="687161" y="60579"/>
                  <a:pt x="691008" y="51821"/>
                  <a:pt x="695264" y="43309"/>
                </a:cubicBezTo>
                <a:cubicBezTo>
                  <a:pt x="697883" y="38071"/>
                  <a:pt x="701730" y="33569"/>
                  <a:pt x="701484" y="27349"/>
                </a:cubicBezTo>
                <a:cubicBezTo>
                  <a:pt x="701484" y="26039"/>
                  <a:pt x="702467" y="25057"/>
                  <a:pt x="703776" y="25057"/>
                </a:cubicBezTo>
                <a:cubicBezTo>
                  <a:pt x="711224" y="24729"/>
                  <a:pt x="715153" y="18918"/>
                  <a:pt x="720391" y="14989"/>
                </a:cubicBezTo>
                <a:cubicBezTo>
                  <a:pt x="731441" y="6559"/>
                  <a:pt x="743145" y="-316"/>
                  <a:pt x="757468" y="11"/>
                </a:cubicBezTo>
                <a:cubicBezTo>
                  <a:pt x="765244" y="11"/>
                  <a:pt x="772447" y="3285"/>
                  <a:pt x="779240" y="6477"/>
                </a:cubicBezTo>
                <a:cubicBezTo>
                  <a:pt x="791599" y="11961"/>
                  <a:pt x="802649" y="19491"/>
                  <a:pt x="810751" y="30541"/>
                </a:cubicBezTo>
                <a:cubicBezTo>
                  <a:pt x="816972" y="38971"/>
                  <a:pt x="821473" y="48383"/>
                  <a:pt x="825402" y="57796"/>
                </a:cubicBezTo>
                <a:cubicBezTo>
                  <a:pt x="826057" y="59433"/>
                  <a:pt x="826057" y="61725"/>
                  <a:pt x="826384" y="63607"/>
                </a:cubicBezTo>
                <a:cubicBezTo>
                  <a:pt x="826384" y="64262"/>
                  <a:pt x="826384" y="65244"/>
                  <a:pt x="826057" y="65899"/>
                </a:cubicBezTo>
                <a:cubicBezTo>
                  <a:pt x="823438" y="70810"/>
                  <a:pt x="822128" y="74329"/>
                  <a:pt x="821801" y="79895"/>
                </a:cubicBezTo>
                <a:cubicBezTo>
                  <a:pt x="821473" y="86688"/>
                  <a:pt x="817872" y="92254"/>
                  <a:pt x="815580" y="98392"/>
                </a:cubicBezTo>
                <a:cubicBezTo>
                  <a:pt x="814271" y="102321"/>
                  <a:pt x="812961" y="105841"/>
                  <a:pt x="811979" y="109769"/>
                </a:cubicBezTo>
                <a:cubicBezTo>
                  <a:pt x="811324" y="113371"/>
                  <a:pt x="809360" y="115581"/>
                  <a:pt x="805759" y="116563"/>
                </a:cubicBezTo>
                <a:cubicBezTo>
                  <a:pt x="801830" y="117545"/>
                  <a:pt x="799866" y="119837"/>
                  <a:pt x="800193" y="124011"/>
                </a:cubicBezTo>
                <a:cubicBezTo>
                  <a:pt x="800520" y="130150"/>
                  <a:pt x="800520" y="136370"/>
                  <a:pt x="799538" y="142509"/>
                </a:cubicBezTo>
                <a:cubicBezTo>
                  <a:pt x="798883" y="147992"/>
                  <a:pt x="795937" y="149957"/>
                  <a:pt x="790781" y="148320"/>
                </a:cubicBezTo>
                <a:cubicBezTo>
                  <a:pt x="788161" y="147337"/>
                  <a:pt x="787179" y="148320"/>
                  <a:pt x="786524" y="150611"/>
                </a:cubicBezTo>
                <a:cubicBezTo>
                  <a:pt x="785870" y="154540"/>
                  <a:pt x="782923" y="157077"/>
                  <a:pt x="780959" y="160024"/>
                </a:cubicBezTo>
                <a:cubicBezTo>
                  <a:pt x="778339" y="164607"/>
                  <a:pt x="775720" y="168454"/>
                  <a:pt x="770564" y="170419"/>
                </a:cubicBezTo>
                <a:cubicBezTo>
                  <a:pt x="768600" y="171073"/>
                  <a:pt x="768927" y="174020"/>
                  <a:pt x="767945" y="175902"/>
                </a:cubicBezTo>
                <a:cubicBezTo>
                  <a:pt x="764998" y="181714"/>
                  <a:pt x="758532" y="184005"/>
                  <a:pt x="752312" y="182696"/>
                </a:cubicBezTo>
                <a:cubicBezTo>
                  <a:pt x="743554" y="180731"/>
                  <a:pt x="736679" y="175248"/>
                  <a:pt x="729231" y="170992"/>
                </a:cubicBezTo>
                <a:cubicBezTo>
                  <a:pt x="727266" y="170009"/>
                  <a:pt x="725302" y="169027"/>
                  <a:pt x="723338" y="167718"/>
                </a:cubicBezTo>
                <a:cubicBezTo>
                  <a:pt x="715562" y="162807"/>
                  <a:pt x="708032" y="163789"/>
                  <a:pt x="700584" y="168045"/>
                </a:cubicBezTo>
                <a:cubicBezTo>
                  <a:pt x="699275" y="168700"/>
                  <a:pt x="697965" y="169355"/>
                  <a:pt x="696655" y="170009"/>
                </a:cubicBezTo>
                <a:cubicBezTo>
                  <a:pt x="693709" y="171319"/>
                  <a:pt x="692727" y="173283"/>
                  <a:pt x="693709" y="176803"/>
                </a:cubicBezTo>
                <a:cubicBezTo>
                  <a:pt x="695018" y="182041"/>
                  <a:pt x="697638" y="186215"/>
                  <a:pt x="700830" y="190471"/>
                </a:cubicBezTo>
                <a:cubicBezTo>
                  <a:pt x="708278" y="199557"/>
                  <a:pt x="709588" y="210933"/>
                  <a:pt x="711552" y="221983"/>
                </a:cubicBezTo>
                <a:cubicBezTo>
                  <a:pt x="713516" y="231723"/>
                  <a:pt x="712534" y="241463"/>
                  <a:pt x="712861" y="250875"/>
                </a:cubicBezTo>
                <a:cubicBezTo>
                  <a:pt x="712861" y="256113"/>
                  <a:pt x="714825" y="260615"/>
                  <a:pt x="716790" y="265526"/>
                </a:cubicBezTo>
                <a:cubicBezTo>
                  <a:pt x="721046" y="277885"/>
                  <a:pt x="725875" y="290244"/>
                  <a:pt x="725875" y="303831"/>
                </a:cubicBezTo>
                <a:cubicBezTo>
                  <a:pt x="725875" y="306450"/>
                  <a:pt x="726530" y="309069"/>
                  <a:pt x="727512" y="311279"/>
                </a:cubicBezTo>
                <a:cubicBezTo>
                  <a:pt x="728822" y="314225"/>
                  <a:pt x="732423" y="314225"/>
                  <a:pt x="735287" y="314553"/>
                </a:cubicBezTo>
                <a:cubicBezTo>
                  <a:pt x="746664" y="316190"/>
                  <a:pt x="756731" y="312261"/>
                  <a:pt x="766553" y="307105"/>
                </a:cubicBezTo>
                <a:cubicBezTo>
                  <a:pt x="783169" y="298347"/>
                  <a:pt x="798392" y="288280"/>
                  <a:pt x="811734" y="274939"/>
                </a:cubicBezTo>
                <a:cubicBezTo>
                  <a:pt x="817626" y="269127"/>
                  <a:pt x="823111" y="263234"/>
                  <a:pt x="827694" y="256441"/>
                </a:cubicBezTo>
                <a:cubicBezTo>
                  <a:pt x="829985" y="252839"/>
                  <a:pt x="831623" y="248665"/>
                  <a:pt x="830313" y="244737"/>
                </a:cubicBezTo>
                <a:cubicBezTo>
                  <a:pt x="827039" y="233687"/>
                  <a:pt x="830640" y="224275"/>
                  <a:pt x="834242" y="214207"/>
                </a:cubicBezTo>
                <a:cubicBezTo>
                  <a:pt x="836861" y="207087"/>
                  <a:pt x="841035" y="201521"/>
                  <a:pt x="844309" y="195055"/>
                </a:cubicBezTo>
                <a:cubicBezTo>
                  <a:pt x="844964" y="193418"/>
                  <a:pt x="845619" y="190799"/>
                  <a:pt x="848238" y="192108"/>
                </a:cubicBezTo>
                <a:cubicBezTo>
                  <a:pt x="850529" y="193091"/>
                  <a:pt x="851512" y="195382"/>
                  <a:pt x="850529" y="197920"/>
                </a:cubicBezTo>
                <a:cubicBezTo>
                  <a:pt x="848892" y="202503"/>
                  <a:pt x="848238" y="207332"/>
                  <a:pt x="845619" y="211588"/>
                </a:cubicBezTo>
                <a:cubicBezTo>
                  <a:pt x="845291" y="212243"/>
                  <a:pt x="844309" y="213225"/>
                  <a:pt x="845291" y="213880"/>
                </a:cubicBezTo>
                <a:cubicBezTo>
                  <a:pt x="846273" y="214535"/>
                  <a:pt x="846928" y="213880"/>
                  <a:pt x="847910" y="213225"/>
                </a:cubicBezTo>
                <a:cubicBezTo>
                  <a:pt x="851839" y="210933"/>
                  <a:pt x="854704" y="207741"/>
                  <a:pt x="858305" y="205122"/>
                </a:cubicBezTo>
                <a:cubicBezTo>
                  <a:pt x="860269" y="203485"/>
                  <a:pt x="862234" y="202503"/>
                  <a:pt x="864771" y="202830"/>
                </a:cubicBezTo>
                <a:cubicBezTo>
                  <a:pt x="868045" y="203158"/>
                  <a:pt x="870009" y="204467"/>
                  <a:pt x="869682" y="208069"/>
                </a:cubicBezTo>
                <a:cubicBezTo>
                  <a:pt x="869682" y="210360"/>
                  <a:pt x="870336" y="210688"/>
                  <a:pt x="872301" y="210360"/>
                </a:cubicBezTo>
                <a:cubicBezTo>
                  <a:pt x="876885" y="210033"/>
                  <a:pt x="879749" y="212325"/>
                  <a:pt x="879749" y="216826"/>
                </a:cubicBezTo>
                <a:cubicBezTo>
                  <a:pt x="879749" y="218463"/>
                  <a:pt x="880076" y="219118"/>
                  <a:pt x="881713" y="219446"/>
                </a:cubicBezTo>
                <a:cubicBezTo>
                  <a:pt x="885970" y="220100"/>
                  <a:pt x="887607" y="222065"/>
                  <a:pt x="886625" y="226566"/>
                </a:cubicBezTo>
                <a:cubicBezTo>
                  <a:pt x="886297" y="229185"/>
                  <a:pt x="886297" y="230168"/>
                  <a:pt x="889243" y="230168"/>
                </a:cubicBezTo>
                <a:cubicBezTo>
                  <a:pt x="892845" y="230495"/>
                  <a:pt x="894154" y="232459"/>
                  <a:pt x="892845" y="235651"/>
                </a:cubicBezTo>
                <a:cubicBezTo>
                  <a:pt x="891535" y="239253"/>
                  <a:pt x="889898" y="242445"/>
                  <a:pt x="886952" y="245064"/>
                </a:cubicBezTo>
                <a:cubicBezTo>
                  <a:pt x="880731" y="249975"/>
                  <a:pt x="878849" y="257423"/>
                  <a:pt x="875248" y="264216"/>
                </a:cubicBezTo>
                <a:cubicBezTo>
                  <a:pt x="872956" y="268800"/>
                  <a:pt x="869682" y="272974"/>
                  <a:pt x="866163" y="276575"/>
                </a:cubicBezTo>
                <a:cubicBezTo>
                  <a:pt x="857732" y="285333"/>
                  <a:pt x="849874" y="294418"/>
                  <a:pt x="841772" y="303503"/>
                </a:cubicBezTo>
                <a:cubicBezTo>
                  <a:pt x="824829" y="322328"/>
                  <a:pt x="807641" y="341235"/>
                  <a:pt x="787097" y="356786"/>
                </a:cubicBezTo>
                <a:cubicBezTo>
                  <a:pt x="776048" y="365217"/>
                  <a:pt x="764344" y="373074"/>
                  <a:pt x="751657" y="378885"/>
                </a:cubicBezTo>
                <a:cubicBezTo>
                  <a:pt x="744209" y="382159"/>
                  <a:pt x="736351" y="385351"/>
                  <a:pt x="728904" y="388953"/>
                </a:cubicBezTo>
                <a:cubicBezTo>
                  <a:pt x="727921" y="389280"/>
                  <a:pt x="726939" y="389935"/>
                  <a:pt x="726284" y="390262"/>
                </a:cubicBezTo>
                <a:cubicBezTo>
                  <a:pt x="720719" y="393536"/>
                  <a:pt x="719819" y="393864"/>
                  <a:pt x="714580" y="389935"/>
                </a:cubicBezTo>
                <a:cubicBezTo>
                  <a:pt x="697310" y="376921"/>
                  <a:pt x="681759" y="362679"/>
                  <a:pt x="671037" y="343445"/>
                </a:cubicBezTo>
                <a:cubicBezTo>
                  <a:pt x="663261" y="329777"/>
                  <a:pt x="654749" y="316517"/>
                  <a:pt x="647301" y="302521"/>
                </a:cubicBezTo>
                <a:cubicBezTo>
                  <a:pt x="644027" y="296383"/>
                  <a:pt x="642390" y="289835"/>
                  <a:pt x="639853" y="283369"/>
                </a:cubicBezTo>
                <a:cubicBezTo>
                  <a:pt x="638216" y="279113"/>
                  <a:pt x="638216" y="279113"/>
                  <a:pt x="634615" y="282387"/>
                </a:cubicBezTo>
                <a:cubicBezTo>
                  <a:pt x="624547" y="291144"/>
                  <a:pt x="615135" y="300229"/>
                  <a:pt x="604331" y="308087"/>
                </a:cubicBezTo>
                <a:cubicBezTo>
                  <a:pt x="599093" y="312016"/>
                  <a:pt x="592954" y="313898"/>
                  <a:pt x="587389" y="316517"/>
                </a:cubicBezTo>
                <a:cubicBezTo>
                  <a:pt x="581168" y="319464"/>
                  <a:pt x="576012" y="322983"/>
                  <a:pt x="571755" y="328549"/>
                </a:cubicBezTo>
                <a:cubicBezTo>
                  <a:pt x="564635" y="337634"/>
                  <a:pt x="554813" y="343854"/>
                  <a:pt x="544746" y="349338"/>
                </a:cubicBezTo>
                <a:cubicBezTo>
                  <a:pt x="533369" y="355477"/>
                  <a:pt x="523629" y="363662"/>
                  <a:pt x="514789" y="372747"/>
                </a:cubicBezTo>
                <a:cubicBezTo>
                  <a:pt x="510206" y="377658"/>
                  <a:pt x="507668" y="383796"/>
                  <a:pt x="503085" y="388707"/>
                </a:cubicBezTo>
                <a:cubicBezTo>
                  <a:pt x="501448" y="390344"/>
                  <a:pt x="502758" y="391654"/>
                  <a:pt x="504067" y="392963"/>
                </a:cubicBezTo>
                <a:cubicBezTo>
                  <a:pt x="515772" y="402376"/>
                  <a:pt x="526821" y="413098"/>
                  <a:pt x="537543" y="423820"/>
                </a:cubicBezTo>
                <a:cubicBezTo>
                  <a:pt x="555468" y="441663"/>
                  <a:pt x="572656" y="460242"/>
                  <a:pt x="585670" y="482341"/>
                </a:cubicBezTo>
                <a:cubicBezTo>
                  <a:pt x="596064" y="500184"/>
                  <a:pt x="608423" y="517126"/>
                  <a:pt x="618491" y="535297"/>
                </a:cubicBezTo>
                <a:cubicBezTo>
                  <a:pt x="625939" y="548311"/>
                  <a:pt x="631177" y="562225"/>
                  <a:pt x="633469" y="577203"/>
                </a:cubicBezTo>
                <a:cubicBezTo>
                  <a:pt x="635761" y="589889"/>
                  <a:pt x="634123" y="602576"/>
                  <a:pt x="627003" y="613953"/>
                </a:cubicBezTo>
                <a:cubicBezTo>
                  <a:pt x="624056" y="618536"/>
                  <a:pt x="620209" y="621401"/>
                  <a:pt x="615299" y="623365"/>
                </a:cubicBezTo>
                <a:cubicBezTo>
                  <a:pt x="603267" y="627621"/>
                  <a:pt x="590908" y="631468"/>
                  <a:pt x="578221" y="633760"/>
                </a:cubicBezTo>
                <a:cubicBezTo>
                  <a:pt x="575603" y="634415"/>
                  <a:pt x="572328" y="634415"/>
                  <a:pt x="570773" y="637034"/>
                </a:cubicBezTo>
                <a:cubicBezTo>
                  <a:pt x="570118" y="638016"/>
                  <a:pt x="569136" y="638016"/>
                  <a:pt x="568154" y="637361"/>
                </a:cubicBezTo>
                <a:cubicBezTo>
                  <a:pt x="567827" y="637034"/>
                  <a:pt x="567172" y="637034"/>
                  <a:pt x="566845" y="636706"/>
                </a:cubicBezTo>
                <a:cubicBezTo>
                  <a:pt x="564880" y="640635"/>
                  <a:pt x="561606" y="636379"/>
                  <a:pt x="559069" y="638016"/>
                </a:cubicBezTo>
                <a:cubicBezTo>
                  <a:pt x="556450" y="639653"/>
                  <a:pt x="552849" y="639653"/>
                  <a:pt x="549656" y="640635"/>
                </a:cubicBezTo>
                <a:cubicBezTo>
                  <a:pt x="546383" y="641290"/>
                  <a:pt x="543436" y="641945"/>
                  <a:pt x="540244" y="642599"/>
                </a:cubicBezTo>
                <a:cubicBezTo>
                  <a:pt x="527230" y="646201"/>
                  <a:pt x="513889" y="648411"/>
                  <a:pt x="500548" y="650047"/>
                </a:cubicBezTo>
                <a:cubicBezTo>
                  <a:pt x="481723" y="652339"/>
                  <a:pt x="462489" y="653649"/>
                  <a:pt x="443663" y="654958"/>
                </a:cubicBezTo>
                <a:cubicBezTo>
                  <a:pt x="432614" y="655613"/>
                  <a:pt x="421565" y="655941"/>
                  <a:pt x="410843" y="657250"/>
                </a:cubicBezTo>
                <a:cubicBezTo>
                  <a:pt x="395537" y="658887"/>
                  <a:pt x="380231" y="660851"/>
                  <a:pt x="365007" y="662161"/>
                </a:cubicBezTo>
                <a:cubicBezTo>
                  <a:pt x="361079" y="662488"/>
                  <a:pt x="357560" y="663471"/>
                  <a:pt x="353630" y="663471"/>
                </a:cubicBezTo>
                <a:cubicBezTo>
                  <a:pt x="351994" y="663471"/>
                  <a:pt x="351339" y="664453"/>
                  <a:pt x="351012" y="666090"/>
                </a:cubicBezTo>
                <a:cubicBezTo>
                  <a:pt x="348065" y="682623"/>
                  <a:pt x="344218" y="698583"/>
                  <a:pt x="337343" y="714216"/>
                </a:cubicBezTo>
                <a:cubicBezTo>
                  <a:pt x="330550" y="729522"/>
                  <a:pt x="325639" y="745073"/>
                  <a:pt x="324002" y="762015"/>
                </a:cubicBezTo>
                <a:cubicBezTo>
                  <a:pt x="323347" y="768809"/>
                  <a:pt x="323674" y="775684"/>
                  <a:pt x="320728" y="782150"/>
                </a:cubicBezTo>
                <a:cubicBezTo>
                  <a:pt x="318109" y="787634"/>
                  <a:pt x="314262" y="791563"/>
                  <a:pt x="309024" y="794182"/>
                </a:cubicBezTo>
                <a:cubicBezTo>
                  <a:pt x="305095" y="796146"/>
                  <a:pt x="302557" y="795819"/>
                  <a:pt x="299611" y="791890"/>
                </a:cubicBezTo>
                <a:cubicBezTo>
                  <a:pt x="295683" y="787306"/>
                  <a:pt x="293145" y="781823"/>
                  <a:pt x="290526" y="776584"/>
                </a:cubicBezTo>
                <a:cubicBezTo>
                  <a:pt x="285288" y="765208"/>
                  <a:pt x="281113" y="753176"/>
                  <a:pt x="279476" y="740817"/>
                </a:cubicBezTo>
                <a:cubicBezTo>
                  <a:pt x="277512" y="726821"/>
                  <a:pt x="275548" y="712907"/>
                  <a:pt x="277185" y="698911"/>
                </a:cubicBezTo>
                <a:cubicBezTo>
                  <a:pt x="278167" y="690808"/>
                  <a:pt x="278494" y="682705"/>
                  <a:pt x="278167" y="674520"/>
                </a:cubicBezTo>
                <a:cubicBezTo>
                  <a:pt x="278167" y="672883"/>
                  <a:pt x="278167" y="671246"/>
                  <a:pt x="276530" y="670264"/>
                </a:cubicBezTo>
                <a:cubicBezTo>
                  <a:pt x="271946" y="676075"/>
                  <a:pt x="267118" y="681641"/>
                  <a:pt x="262861" y="687452"/>
                </a:cubicBezTo>
                <a:cubicBezTo>
                  <a:pt x="257296" y="694900"/>
                  <a:pt x="251157" y="701775"/>
                  <a:pt x="243054" y="705950"/>
                </a:cubicBezTo>
                <a:cubicBezTo>
                  <a:pt x="238143" y="708569"/>
                  <a:pt x="234297" y="712743"/>
                  <a:pt x="231022" y="717326"/>
                </a:cubicBezTo>
                <a:cubicBezTo>
                  <a:pt x="222920" y="730013"/>
                  <a:pt x="215062" y="743027"/>
                  <a:pt x="206959" y="755304"/>
                </a:cubicBezTo>
                <a:cubicBezTo>
                  <a:pt x="195910" y="772165"/>
                  <a:pt x="182241" y="786815"/>
                  <a:pt x="168245" y="801466"/>
                </a:cubicBezTo>
                <a:cubicBezTo>
                  <a:pt x="149093" y="821601"/>
                  <a:pt x="129859" y="841735"/>
                  <a:pt x="111361" y="862852"/>
                </a:cubicBezTo>
                <a:cubicBezTo>
                  <a:pt x="107432" y="867108"/>
                  <a:pt x="103913" y="871937"/>
                  <a:pt x="101621" y="877175"/>
                </a:cubicBezTo>
                <a:cubicBezTo>
                  <a:pt x="100639" y="879140"/>
                  <a:pt x="100639" y="880777"/>
                  <a:pt x="102931" y="882086"/>
                </a:cubicBezTo>
                <a:cubicBezTo>
                  <a:pt x="107186" y="884706"/>
                  <a:pt x="109397" y="888552"/>
                  <a:pt x="109151" y="893791"/>
                </a:cubicBezTo>
                <a:cubicBezTo>
                  <a:pt x="109151" y="902221"/>
                  <a:pt x="108496" y="910324"/>
                  <a:pt x="110133" y="918836"/>
                </a:cubicBezTo>
                <a:cubicBezTo>
                  <a:pt x="111443" y="926939"/>
                  <a:pt x="112752" y="935369"/>
                  <a:pt x="116926" y="942899"/>
                </a:cubicBezTo>
                <a:cubicBezTo>
                  <a:pt x="117909" y="944864"/>
                  <a:pt x="119546" y="946173"/>
                  <a:pt x="121510" y="947483"/>
                </a:cubicBezTo>
                <a:cubicBezTo>
                  <a:pt x="128958" y="951739"/>
                  <a:pt x="136161" y="956241"/>
                  <a:pt x="141317" y="963443"/>
                </a:cubicBezTo>
                <a:cubicBezTo>
                  <a:pt x="143609" y="966717"/>
                  <a:pt x="144591" y="970237"/>
                  <a:pt x="144264" y="974165"/>
                </a:cubicBezTo>
                <a:cubicBezTo>
                  <a:pt x="143936" y="979976"/>
                  <a:pt x="140335" y="983578"/>
                  <a:pt x="134196" y="983905"/>
                </a:cubicBezTo>
                <a:cubicBezTo>
                  <a:pt x="127075" y="984233"/>
                  <a:pt x="119546" y="983905"/>
                  <a:pt x="112425" y="985215"/>
                </a:cubicBezTo>
                <a:cubicBezTo>
                  <a:pt x="104649" y="986524"/>
                  <a:pt x="96464" y="986524"/>
                  <a:pt x="88689" y="986197"/>
                </a:cubicBezTo>
                <a:cubicBezTo>
                  <a:pt x="82223" y="985869"/>
                  <a:pt x="75675" y="985215"/>
                  <a:pt x="69537" y="982923"/>
                </a:cubicBezTo>
                <a:cubicBezTo>
                  <a:pt x="57832" y="978667"/>
                  <a:pt x="51285" y="969909"/>
                  <a:pt x="46455" y="959187"/>
                </a:cubicBezTo>
                <a:cubicBezTo>
                  <a:pt x="42199" y="949775"/>
                  <a:pt x="41217" y="939380"/>
                  <a:pt x="37698" y="929967"/>
                </a:cubicBezTo>
                <a:cubicBezTo>
                  <a:pt x="35406" y="923501"/>
                  <a:pt x="31805" y="917608"/>
                  <a:pt x="25666" y="914007"/>
                </a:cubicBezTo>
                <a:cubicBezTo>
                  <a:pt x="18546" y="909424"/>
                  <a:pt x="14289" y="901975"/>
                  <a:pt x="10033" y="894855"/>
                </a:cubicBezTo>
                <a:cubicBezTo>
                  <a:pt x="6759" y="889371"/>
                  <a:pt x="3567" y="883478"/>
                  <a:pt x="1275" y="877667"/>
                </a:cubicBezTo>
                <a:cubicBezTo>
                  <a:pt x="-1344" y="870873"/>
                  <a:pt x="-34" y="865962"/>
                  <a:pt x="6186" y="862361"/>
                </a:cubicBezTo>
                <a:cubicBezTo>
                  <a:pt x="10115" y="860069"/>
                  <a:pt x="13962" y="857778"/>
                  <a:pt x="17236" y="854585"/>
                </a:cubicBezTo>
                <a:cubicBezTo>
                  <a:pt x="25011" y="847465"/>
                  <a:pt x="34833" y="844191"/>
                  <a:pt x="44245" y="840589"/>
                </a:cubicBezTo>
                <a:cubicBezTo>
                  <a:pt x="45882" y="839935"/>
                  <a:pt x="47520" y="839280"/>
                  <a:pt x="48174" y="836988"/>
                </a:cubicBezTo>
                <a:cubicBezTo>
                  <a:pt x="48502" y="835679"/>
                  <a:pt x="49484" y="834696"/>
                  <a:pt x="50793" y="834696"/>
                </a:cubicBezTo>
                <a:cubicBezTo>
                  <a:pt x="54067" y="834369"/>
                  <a:pt x="56359" y="832405"/>
                  <a:pt x="58569" y="830113"/>
                </a:cubicBezTo>
                <a:cubicBezTo>
                  <a:pt x="83614" y="806704"/>
                  <a:pt x="102194" y="778794"/>
                  <a:pt x="117090" y="747938"/>
                </a:cubicBezTo>
                <a:cubicBezTo>
                  <a:pt x="122983" y="735906"/>
                  <a:pt x="126502" y="722892"/>
                  <a:pt x="133051" y="711188"/>
                </a:cubicBezTo>
                <a:cubicBezTo>
                  <a:pt x="142136" y="694982"/>
                  <a:pt x="151303" y="678367"/>
                  <a:pt x="165544" y="665680"/>
                </a:cubicBezTo>
                <a:cubicBezTo>
                  <a:pt x="173647" y="658560"/>
                  <a:pt x="182487" y="652012"/>
                  <a:pt x="191244" y="646201"/>
                </a:cubicBezTo>
                <a:cubicBezTo>
                  <a:pt x="209496" y="634496"/>
                  <a:pt x="221528" y="617636"/>
                  <a:pt x="231595" y="598729"/>
                </a:cubicBezTo>
                <a:cubicBezTo>
                  <a:pt x="235852" y="590953"/>
                  <a:pt x="237816" y="582196"/>
                  <a:pt x="240026" y="573683"/>
                </a:cubicBezTo>
                <a:cubicBezTo>
                  <a:pt x="243627" y="560670"/>
                  <a:pt x="249111" y="548311"/>
                  <a:pt x="255004" y="536279"/>
                </a:cubicBezTo>
                <a:cubicBezTo>
                  <a:pt x="262125" y="521628"/>
                  <a:pt x="269655" y="507059"/>
                  <a:pt x="278085" y="493063"/>
                </a:cubicBezTo>
                <a:cubicBezTo>
                  <a:pt x="283978" y="483651"/>
                  <a:pt x="289789" y="474566"/>
                  <a:pt x="293718" y="464171"/>
                </a:cubicBezTo>
                <a:cubicBezTo>
                  <a:pt x="296337" y="457377"/>
                  <a:pt x="296992" y="450830"/>
                  <a:pt x="296010" y="443381"/>
                </a:cubicBezTo>
                <a:cubicBezTo>
                  <a:pt x="294700" y="433314"/>
                  <a:pt x="294373" y="423247"/>
                  <a:pt x="296337" y="413180"/>
                </a:cubicBezTo>
                <a:cubicBezTo>
                  <a:pt x="297320" y="407941"/>
                  <a:pt x="297647" y="402457"/>
                  <a:pt x="298629" y="396974"/>
                </a:cubicBezTo>
                <a:cubicBezTo>
                  <a:pt x="301248" y="384615"/>
                  <a:pt x="307059" y="373565"/>
                  <a:pt x="313934" y="363171"/>
                </a:cubicBezTo>
                <a:cubicBezTo>
                  <a:pt x="319500" y="354413"/>
                  <a:pt x="324656" y="345982"/>
                  <a:pt x="330222" y="337143"/>
                </a:cubicBezTo>
                <a:cubicBezTo>
                  <a:pt x="332514" y="333214"/>
                  <a:pt x="335133" y="329695"/>
                  <a:pt x="338653" y="327076"/>
                </a:cubicBezTo>
                <a:cubicBezTo>
                  <a:pt x="341272" y="325111"/>
                  <a:pt x="342254" y="321837"/>
                  <a:pt x="343891" y="319300"/>
                </a:cubicBezTo>
                <a:cubicBezTo>
                  <a:pt x="345528" y="316681"/>
                  <a:pt x="347492" y="314716"/>
                  <a:pt x="350357" y="313489"/>
                </a:cubicBezTo>
                <a:cubicBezTo>
                  <a:pt x="363043" y="308005"/>
                  <a:pt x="375402" y="301785"/>
                  <a:pt x="386452" y="293027"/>
                </a:cubicBezTo>
                <a:cubicBezTo>
                  <a:pt x="393572" y="287216"/>
                  <a:pt x="400121" y="280668"/>
                  <a:pt x="404376" y="272892"/>
                </a:cubicBezTo>
                <a:cubicBezTo>
                  <a:pt x="410597" y="261515"/>
                  <a:pt x="417718" y="250793"/>
                  <a:pt x="424838" y="239744"/>
                </a:cubicBezTo>
                <a:cubicBezTo>
                  <a:pt x="433269" y="226075"/>
                  <a:pt x="440144" y="211834"/>
                  <a:pt x="447265" y="197510"/>
                </a:cubicBezTo>
                <a:cubicBezTo>
                  <a:pt x="456022" y="179667"/>
                  <a:pt x="465189" y="161743"/>
                  <a:pt x="474275" y="143900"/>
                </a:cubicBezTo>
                <a:cubicBezTo>
                  <a:pt x="476239" y="140299"/>
                  <a:pt x="477876" y="136779"/>
                  <a:pt x="479513" y="132851"/>
                </a:cubicBezTo>
                <a:cubicBezTo>
                  <a:pt x="481477" y="127940"/>
                  <a:pt x="478203" y="123438"/>
                  <a:pt x="471737" y="121801"/>
                </a:cubicBezTo>
                <a:cubicBezTo>
                  <a:pt x="464617" y="120164"/>
                  <a:pt x="457086" y="118527"/>
                  <a:pt x="449638" y="116890"/>
                </a:cubicBezTo>
                <a:cubicBezTo>
                  <a:pt x="436297" y="113944"/>
                  <a:pt x="424265" y="108460"/>
                  <a:pt x="412561" y="101912"/>
                </a:cubicBezTo>
                <a:cubicBezTo>
                  <a:pt x="407650" y="99293"/>
                  <a:pt x="402821" y="96428"/>
                  <a:pt x="397910" y="93809"/>
                </a:cubicBezTo>
                <a:cubicBezTo>
                  <a:pt x="393982" y="91845"/>
                  <a:pt x="389480" y="92172"/>
                  <a:pt x="385224" y="93154"/>
                </a:cubicBezTo>
                <a:cubicBezTo>
                  <a:pt x="376794" y="95119"/>
                  <a:pt x="368609" y="98392"/>
                  <a:pt x="360506" y="101257"/>
                </a:cubicBezTo>
                <a:cubicBezTo>
                  <a:pt x="352076" y="104204"/>
                  <a:pt x="343563" y="106741"/>
                  <a:pt x="334806" y="109033"/>
                </a:cubicBezTo>
                <a:cubicBezTo>
                  <a:pt x="314671" y="112634"/>
                  <a:pt x="293472" y="117463"/>
                  <a:pt x="273338" y="124993"/>
                </a:cubicBezTo>
                <a:cubicBezTo>
                  <a:pt x="261306" y="129249"/>
                  <a:pt x="251239" y="136697"/>
                  <a:pt x="245346" y="148402"/>
                </a:cubicBezTo>
                <a:cubicBezTo>
                  <a:pt x="243382" y="152658"/>
                  <a:pt x="243709" y="157159"/>
                  <a:pt x="242072" y="161415"/>
                </a:cubicBezTo>
                <a:cubicBezTo>
                  <a:pt x="239453" y="168536"/>
                  <a:pt x="236506" y="175739"/>
                  <a:pt x="235606" y="183187"/>
                </a:cubicBezTo>
                <a:cubicBezTo>
                  <a:pt x="234624" y="189980"/>
                  <a:pt x="232659" y="196528"/>
                  <a:pt x="232005" y="203322"/>
                </a:cubicBezTo>
                <a:cubicBezTo>
                  <a:pt x="231677" y="205286"/>
                  <a:pt x="231350" y="207250"/>
                  <a:pt x="230695" y="208805"/>
                </a:cubicBezTo>
                <a:cubicBezTo>
                  <a:pt x="230040" y="210770"/>
                  <a:pt x="229385" y="212734"/>
                  <a:pt x="226766" y="213061"/>
                </a:cubicBezTo>
                <a:cubicBezTo>
                  <a:pt x="224475" y="213061"/>
                  <a:pt x="222510" y="212079"/>
                  <a:pt x="221201" y="210115"/>
                </a:cubicBezTo>
                <a:cubicBezTo>
                  <a:pt x="219236" y="207496"/>
                  <a:pt x="218581" y="204631"/>
                  <a:pt x="218254" y="201357"/>
                </a:cubicBezTo>
                <a:cubicBezTo>
                  <a:pt x="217927" y="194564"/>
                  <a:pt x="220546" y="188016"/>
                  <a:pt x="220873" y="181550"/>
                </a:cubicBezTo>
                <a:cubicBezTo>
                  <a:pt x="221201" y="177294"/>
                  <a:pt x="219891" y="176066"/>
                  <a:pt x="215963" y="177949"/>
                </a:cubicBezTo>
                <a:cubicBezTo>
                  <a:pt x="206877" y="182860"/>
                  <a:pt x="197383" y="186706"/>
                  <a:pt x="191244" y="195464"/>
                </a:cubicBezTo>
                <a:cubicBezTo>
                  <a:pt x="186006" y="202585"/>
                  <a:pt x="178558" y="205531"/>
                  <a:pt x="170128" y="206186"/>
                </a:cubicBezTo>
                <a:cubicBezTo>
                  <a:pt x="165872" y="206514"/>
                  <a:pt x="161043" y="202585"/>
                  <a:pt x="160060" y="198411"/>
                </a:cubicBezTo>
                <a:cubicBezTo>
                  <a:pt x="159078" y="194809"/>
                  <a:pt x="162352" y="191617"/>
                  <a:pt x="166854" y="191945"/>
                </a:cubicBezTo>
                <a:cubicBezTo>
                  <a:pt x="173647" y="192272"/>
                  <a:pt x="178230" y="188998"/>
                  <a:pt x="182487" y="184824"/>
                </a:cubicBezTo>
                <a:cubicBezTo>
                  <a:pt x="182159" y="184824"/>
                  <a:pt x="182159" y="184497"/>
                  <a:pt x="182487" y="183187"/>
                </a:cubicBezTo>
                <a:lnTo>
                  <a:pt x="182487" y="183187"/>
                </a:lnTo>
                <a:close/>
                <a:moveTo>
                  <a:pt x="502512" y="556823"/>
                </a:moveTo>
                <a:cubicBezTo>
                  <a:pt x="496046" y="554531"/>
                  <a:pt x="490480" y="552239"/>
                  <a:pt x="484587" y="550357"/>
                </a:cubicBezTo>
                <a:cubicBezTo>
                  <a:pt x="473538" y="546428"/>
                  <a:pt x="462816" y="542254"/>
                  <a:pt x="452094" y="537015"/>
                </a:cubicBezTo>
                <a:cubicBezTo>
                  <a:pt x="441044" y="531532"/>
                  <a:pt x="429668" y="526293"/>
                  <a:pt x="418945" y="520155"/>
                </a:cubicBezTo>
                <a:cubicBezTo>
                  <a:pt x="417308" y="519173"/>
                  <a:pt x="415999" y="519173"/>
                  <a:pt x="414689" y="521137"/>
                </a:cubicBezTo>
                <a:cubicBezTo>
                  <a:pt x="409124" y="529240"/>
                  <a:pt x="403640" y="537343"/>
                  <a:pt x="397747" y="545528"/>
                </a:cubicBezTo>
                <a:cubicBezTo>
                  <a:pt x="388334" y="558869"/>
                  <a:pt x="378922" y="572210"/>
                  <a:pt x="367791" y="584160"/>
                </a:cubicBezTo>
                <a:cubicBezTo>
                  <a:pt x="362225" y="589971"/>
                  <a:pt x="356741" y="595864"/>
                  <a:pt x="351175" y="601675"/>
                </a:cubicBezTo>
                <a:cubicBezTo>
                  <a:pt x="350521" y="602330"/>
                  <a:pt x="348229" y="604295"/>
                  <a:pt x="350848" y="604622"/>
                </a:cubicBezTo>
                <a:cubicBezTo>
                  <a:pt x="354776" y="604949"/>
                  <a:pt x="358296" y="606586"/>
                  <a:pt x="362225" y="606586"/>
                </a:cubicBezTo>
                <a:cubicBezTo>
                  <a:pt x="368445" y="606586"/>
                  <a:pt x="374584" y="604949"/>
                  <a:pt x="380804" y="603640"/>
                </a:cubicBezTo>
                <a:cubicBezTo>
                  <a:pt x="399957" y="599384"/>
                  <a:pt x="416899" y="589316"/>
                  <a:pt x="433514" y="579576"/>
                </a:cubicBezTo>
                <a:cubicBezTo>
                  <a:pt x="446855" y="571801"/>
                  <a:pt x="460852" y="565908"/>
                  <a:pt x="475830" y="562388"/>
                </a:cubicBezTo>
                <a:cubicBezTo>
                  <a:pt x="484260" y="559769"/>
                  <a:pt x="493100" y="558460"/>
                  <a:pt x="502512" y="556823"/>
                </a:cubicBezTo>
                <a:lnTo>
                  <a:pt x="502512" y="556823"/>
                </a:lnTo>
                <a:close/>
              </a:path>
            </a:pathLst>
          </a:custGeom>
          <a:solidFill>
            <a:schemeClr val="accent3"/>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21C5206-1BBF-931B-709A-407914306EB9}"/>
              </a:ext>
            </a:extLst>
          </p:cNvPr>
          <p:cNvSpPr txBox="1"/>
          <p:nvPr/>
        </p:nvSpPr>
        <p:spPr>
          <a:xfrm>
            <a:off x="8548004" y="3012397"/>
            <a:ext cx="1817389" cy="861774"/>
          </a:xfrm>
          <a:prstGeom prst="rect">
            <a:avLst/>
          </a:prstGeom>
          <a:noFill/>
        </p:spPr>
        <p:txBody>
          <a:bodyPr wrap="square" rtlCol="0">
            <a:spAutoFit/>
          </a:bodyPr>
          <a:lstStyle/>
          <a:p>
            <a:pPr algn="ctr"/>
            <a:r>
              <a:rPr lang="en-CA" sz="4800" b="1" noProof="0">
                <a:solidFill>
                  <a:schemeClr val="accent2"/>
                </a:solidFill>
              </a:rPr>
              <a:t>E</a:t>
            </a:r>
          </a:p>
        </p:txBody>
      </p:sp>
      <p:sp>
        <p:nvSpPr>
          <p:cNvPr id="10" name="Freeform: Shape 9">
            <a:extLst>
              <a:ext uri="{FF2B5EF4-FFF2-40B4-BE49-F238E27FC236}">
                <a16:creationId xmlns:a16="http://schemas.microsoft.com/office/drawing/2014/main" id="{C84BA8B9-E47C-590D-4B9F-CA9BF57AB79A}"/>
              </a:ext>
            </a:extLst>
          </p:cNvPr>
          <p:cNvSpPr/>
          <p:nvPr/>
        </p:nvSpPr>
        <p:spPr>
          <a:xfrm>
            <a:off x="3693230" y="1584209"/>
            <a:ext cx="1647825" cy="1404276"/>
          </a:xfrm>
          <a:custGeom>
            <a:avLst/>
            <a:gdLst>
              <a:gd name="connsiteX0" fmla="*/ 182487 w 893341"/>
              <a:gd name="connsiteY0" fmla="*/ 183187 h 986378"/>
              <a:gd name="connsiteX1" fmla="*/ 174384 w 893341"/>
              <a:gd name="connsiteY1" fmla="*/ 186461 h 986378"/>
              <a:gd name="connsiteX2" fmla="*/ 159078 w 893341"/>
              <a:gd name="connsiteY2" fmla="*/ 191699 h 986378"/>
              <a:gd name="connsiteX3" fmla="*/ 147701 w 893341"/>
              <a:gd name="connsiteY3" fmla="*/ 181959 h 986378"/>
              <a:gd name="connsiteX4" fmla="*/ 148683 w 893341"/>
              <a:gd name="connsiteY4" fmla="*/ 177376 h 986378"/>
              <a:gd name="connsiteX5" fmla="*/ 148683 w 893341"/>
              <a:gd name="connsiteY5" fmla="*/ 173120 h 986378"/>
              <a:gd name="connsiteX6" fmla="*/ 152940 w 893341"/>
              <a:gd name="connsiteY6" fmla="*/ 162398 h 986378"/>
              <a:gd name="connsiteX7" fmla="*/ 164317 w 893341"/>
              <a:gd name="connsiteY7" fmla="*/ 158469 h 986378"/>
              <a:gd name="connsiteX8" fmla="*/ 167590 w 893341"/>
              <a:gd name="connsiteY8" fmla="*/ 155195 h 986378"/>
              <a:gd name="connsiteX9" fmla="*/ 156868 w 893341"/>
              <a:gd name="connsiteY9" fmla="*/ 158469 h 986378"/>
              <a:gd name="connsiteX10" fmla="*/ 147783 w 893341"/>
              <a:gd name="connsiteY10" fmla="*/ 154213 h 986378"/>
              <a:gd name="connsiteX11" fmla="*/ 151385 w 893341"/>
              <a:gd name="connsiteY11" fmla="*/ 148074 h 986378"/>
              <a:gd name="connsiteX12" fmla="*/ 181341 w 893341"/>
              <a:gd name="connsiteY12" fmla="*/ 126630 h 986378"/>
              <a:gd name="connsiteX13" fmla="*/ 207696 w 893341"/>
              <a:gd name="connsiteY13" fmla="*/ 111652 h 986378"/>
              <a:gd name="connsiteX14" fmla="*/ 244446 w 893341"/>
              <a:gd name="connsiteY14" fmla="*/ 91190 h 986378"/>
              <a:gd name="connsiteX15" fmla="*/ 288071 w 893341"/>
              <a:gd name="connsiteY15" fmla="*/ 63280 h 986378"/>
              <a:gd name="connsiteX16" fmla="*/ 355431 w 893341"/>
              <a:gd name="connsiteY16" fmla="*/ 33405 h 986378"/>
              <a:gd name="connsiteX17" fmla="*/ 387925 w 893341"/>
              <a:gd name="connsiteY17" fmla="*/ 24648 h 986378"/>
              <a:gd name="connsiteX18" fmla="*/ 418864 w 893341"/>
              <a:gd name="connsiteY18" fmla="*/ 25957 h 986378"/>
              <a:gd name="connsiteX19" fmla="*/ 430895 w 893341"/>
              <a:gd name="connsiteY19" fmla="*/ 26939 h 986378"/>
              <a:gd name="connsiteX20" fmla="*/ 459542 w 893341"/>
              <a:gd name="connsiteY20" fmla="*/ 29886 h 986378"/>
              <a:gd name="connsiteX21" fmla="*/ 484587 w 893341"/>
              <a:gd name="connsiteY21" fmla="*/ 35124 h 986378"/>
              <a:gd name="connsiteX22" fmla="*/ 503740 w 893341"/>
              <a:gd name="connsiteY22" fmla="*/ 39380 h 986378"/>
              <a:gd name="connsiteX23" fmla="*/ 535906 w 893341"/>
              <a:gd name="connsiteY23" fmla="*/ 41999 h 986378"/>
              <a:gd name="connsiteX24" fmla="*/ 579531 w 893341"/>
              <a:gd name="connsiteY24" fmla="*/ 50430 h 986378"/>
              <a:gd name="connsiteX25" fmla="*/ 599338 w 893341"/>
              <a:gd name="connsiteY25" fmla="*/ 60824 h 986378"/>
              <a:gd name="connsiteX26" fmla="*/ 627658 w 893341"/>
              <a:gd name="connsiteY26" fmla="*/ 75802 h 986378"/>
              <a:gd name="connsiteX27" fmla="*/ 659497 w 893341"/>
              <a:gd name="connsiteY27" fmla="*/ 88816 h 986378"/>
              <a:gd name="connsiteX28" fmla="*/ 663752 w 893341"/>
              <a:gd name="connsiteY28" fmla="*/ 88816 h 986378"/>
              <a:gd name="connsiteX29" fmla="*/ 683232 w 893341"/>
              <a:gd name="connsiteY29" fmla="*/ 69009 h 986378"/>
              <a:gd name="connsiteX30" fmla="*/ 695264 w 893341"/>
              <a:gd name="connsiteY30" fmla="*/ 43309 h 986378"/>
              <a:gd name="connsiteX31" fmla="*/ 701484 w 893341"/>
              <a:gd name="connsiteY31" fmla="*/ 27349 h 986378"/>
              <a:gd name="connsiteX32" fmla="*/ 703776 w 893341"/>
              <a:gd name="connsiteY32" fmla="*/ 25057 h 986378"/>
              <a:gd name="connsiteX33" fmla="*/ 720391 w 893341"/>
              <a:gd name="connsiteY33" fmla="*/ 14989 h 986378"/>
              <a:gd name="connsiteX34" fmla="*/ 757468 w 893341"/>
              <a:gd name="connsiteY34" fmla="*/ 11 h 986378"/>
              <a:gd name="connsiteX35" fmla="*/ 779240 w 893341"/>
              <a:gd name="connsiteY35" fmla="*/ 6477 h 986378"/>
              <a:gd name="connsiteX36" fmla="*/ 810751 w 893341"/>
              <a:gd name="connsiteY36" fmla="*/ 30541 h 986378"/>
              <a:gd name="connsiteX37" fmla="*/ 825402 w 893341"/>
              <a:gd name="connsiteY37" fmla="*/ 57796 h 986378"/>
              <a:gd name="connsiteX38" fmla="*/ 826384 w 893341"/>
              <a:gd name="connsiteY38" fmla="*/ 63607 h 986378"/>
              <a:gd name="connsiteX39" fmla="*/ 826057 w 893341"/>
              <a:gd name="connsiteY39" fmla="*/ 65899 h 986378"/>
              <a:gd name="connsiteX40" fmla="*/ 821801 w 893341"/>
              <a:gd name="connsiteY40" fmla="*/ 79895 h 986378"/>
              <a:gd name="connsiteX41" fmla="*/ 815580 w 893341"/>
              <a:gd name="connsiteY41" fmla="*/ 98392 h 986378"/>
              <a:gd name="connsiteX42" fmla="*/ 811979 w 893341"/>
              <a:gd name="connsiteY42" fmla="*/ 109769 h 986378"/>
              <a:gd name="connsiteX43" fmla="*/ 805759 w 893341"/>
              <a:gd name="connsiteY43" fmla="*/ 116563 h 986378"/>
              <a:gd name="connsiteX44" fmla="*/ 800193 w 893341"/>
              <a:gd name="connsiteY44" fmla="*/ 124011 h 986378"/>
              <a:gd name="connsiteX45" fmla="*/ 799538 w 893341"/>
              <a:gd name="connsiteY45" fmla="*/ 142509 h 986378"/>
              <a:gd name="connsiteX46" fmla="*/ 790781 w 893341"/>
              <a:gd name="connsiteY46" fmla="*/ 148320 h 986378"/>
              <a:gd name="connsiteX47" fmla="*/ 786524 w 893341"/>
              <a:gd name="connsiteY47" fmla="*/ 150611 h 986378"/>
              <a:gd name="connsiteX48" fmla="*/ 780959 w 893341"/>
              <a:gd name="connsiteY48" fmla="*/ 160024 h 986378"/>
              <a:gd name="connsiteX49" fmla="*/ 770564 w 893341"/>
              <a:gd name="connsiteY49" fmla="*/ 170419 h 986378"/>
              <a:gd name="connsiteX50" fmla="*/ 767945 w 893341"/>
              <a:gd name="connsiteY50" fmla="*/ 175902 h 986378"/>
              <a:gd name="connsiteX51" fmla="*/ 752312 w 893341"/>
              <a:gd name="connsiteY51" fmla="*/ 182696 h 986378"/>
              <a:gd name="connsiteX52" fmla="*/ 729231 w 893341"/>
              <a:gd name="connsiteY52" fmla="*/ 170992 h 986378"/>
              <a:gd name="connsiteX53" fmla="*/ 723338 w 893341"/>
              <a:gd name="connsiteY53" fmla="*/ 167718 h 986378"/>
              <a:gd name="connsiteX54" fmla="*/ 700584 w 893341"/>
              <a:gd name="connsiteY54" fmla="*/ 168045 h 986378"/>
              <a:gd name="connsiteX55" fmla="*/ 696655 w 893341"/>
              <a:gd name="connsiteY55" fmla="*/ 170009 h 986378"/>
              <a:gd name="connsiteX56" fmla="*/ 693709 w 893341"/>
              <a:gd name="connsiteY56" fmla="*/ 176803 h 986378"/>
              <a:gd name="connsiteX57" fmla="*/ 700830 w 893341"/>
              <a:gd name="connsiteY57" fmla="*/ 190471 h 986378"/>
              <a:gd name="connsiteX58" fmla="*/ 711552 w 893341"/>
              <a:gd name="connsiteY58" fmla="*/ 221983 h 986378"/>
              <a:gd name="connsiteX59" fmla="*/ 712861 w 893341"/>
              <a:gd name="connsiteY59" fmla="*/ 250875 h 986378"/>
              <a:gd name="connsiteX60" fmla="*/ 716790 w 893341"/>
              <a:gd name="connsiteY60" fmla="*/ 265526 h 986378"/>
              <a:gd name="connsiteX61" fmla="*/ 725875 w 893341"/>
              <a:gd name="connsiteY61" fmla="*/ 303831 h 986378"/>
              <a:gd name="connsiteX62" fmla="*/ 727512 w 893341"/>
              <a:gd name="connsiteY62" fmla="*/ 311279 h 986378"/>
              <a:gd name="connsiteX63" fmla="*/ 735287 w 893341"/>
              <a:gd name="connsiteY63" fmla="*/ 314553 h 986378"/>
              <a:gd name="connsiteX64" fmla="*/ 766553 w 893341"/>
              <a:gd name="connsiteY64" fmla="*/ 307105 h 986378"/>
              <a:gd name="connsiteX65" fmla="*/ 811734 w 893341"/>
              <a:gd name="connsiteY65" fmla="*/ 274939 h 986378"/>
              <a:gd name="connsiteX66" fmla="*/ 827694 w 893341"/>
              <a:gd name="connsiteY66" fmla="*/ 256441 h 986378"/>
              <a:gd name="connsiteX67" fmla="*/ 830313 w 893341"/>
              <a:gd name="connsiteY67" fmla="*/ 244737 h 986378"/>
              <a:gd name="connsiteX68" fmla="*/ 834242 w 893341"/>
              <a:gd name="connsiteY68" fmla="*/ 214207 h 986378"/>
              <a:gd name="connsiteX69" fmla="*/ 844309 w 893341"/>
              <a:gd name="connsiteY69" fmla="*/ 195055 h 986378"/>
              <a:gd name="connsiteX70" fmla="*/ 848238 w 893341"/>
              <a:gd name="connsiteY70" fmla="*/ 192108 h 986378"/>
              <a:gd name="connsiteX71" fmla="*/ 850529 w 893341"/>
              <a:gd name="connsiteY71" fmla="*/ 197920 h 986378"/>
              <a:gd name="connsiteX72" fmla="*/ 845619 w 893341"/>
              <a:gd name="connsiteY72" fmla="*/ 211588 h 986378"/>
              <a:gd name="connsiteX73" fmla="*/ 845291 w 893341"/>
              <a:gd name="connsiteY73" fmla="*/ 213880 h 986378"/>
              <a:gd name="connsiteX74" fmla="*/ 847910 w 893341"/>
              <a:gd name="connsiteY74" fmla="*/ 213225 h 986378"/>
              <a:gd name="connsiteX75" fmla="*/ 858305 w 893341"/>
              <a:gd name="connsiteY75" fmla="*/ 205122 h 986378"/>
              <a:gd name="connsiteX76" fmla="*/ 864771 w 893341"/>
              <a:gd name="connsiteY76" fmla="*/ 202830 h 986378"/>
              <a:gd name="connsiteX77" fmla="*/ 869682 w 893341"/>
              <a:gd name="connsiteY77" fmla="*/ 208069 h 986378"/>
              <a:gd name="connsiteX78" fmla="*/ 872301 w 893341"/>
              <a:gd name="connsiteY78" fmla="*/ 210360 h 986378"/>
              <a:gd name="connsiteX79" fmla="*/ 879749 w 893341"/>
              <a:gd name="connsiteY79" fmla="*/ 216826 h 986378"/>
              <a:gd name="connsiteX80" fmla="*/ 881713 w 893341"/>
              <a:gd name="connsiteY80" fmla="*/ 219446 h 986378"/>
              <a:gd name="connsiteX81" fmla="*/ 886625 w 893341"/>
              <a:gd name="connsiteY81" fmla="*/ 226566 h 986378"/>
              <a:gd name="connsiteX82" fmla="*/ 889243 w 893341"/>
              <a:gd name="connsiteY82" fmla="*/ 230168 h 986378"/>
              <a:gd name="connsiteX83" fmla="*/ 892845 w 893341"/>
              <a:gd name="connsiteY83" fmla="*/ 235651 h 986378"/>
              <a:gd name="connsiteX84" fmla="*/ 886952 w 893341"/>
              <a:gd name="connsiteY84" fmla="*/ 245064 h 986378"/>
              <a:gd name="connsiteX85" fmla="*/ 875248 w 893341"/>
              <a:gd name="connsiteY85" fmla="*/ 264216 h 986378"/>
              <a:gd name="connsiteX86" fmla="*/ 866163 w 893341"/>
              <a:gd name="connsiteY86" fmla="*/ 276575 h 986378"/>
              <a:gd name="connsiteX87" fmla="*/ 841772 w 893341"/>
              <a:gd name="connsiteY87" fmla="*/ 303503 h 986378"/>
              <a:gd name="connsiteX88" fmla="*/ 787097 w 893341"/>
              <a:gd name="connsiteY88" fmla="*/ 356786 h 986378"/>
              <a:gd name="connsiteX89" fmla="*/ 751657 w 893341"/>
              <a:gd name="connsiteY89" fmla="*/ 378885 h 986378"/>
              <a:gd name="connsiteX90" fmla="*/ 728904 w 893341"/>
              <a:gd name="connsiteY90" fmla="*/ 388953 h 986378"/>
              <a:gd name="connsiteX91" fmla="*/ 726284 w 893341"/>
              <a:gd name="connsiteY91" fmla="*/ 390262 h 986378"/>
              <a:gd name="connsiteX92" fmla="*/ 714580 w 893341"/>
              <a:gd name="connsiteY92" fmla="*/ 389935 h 986378"/>
              <a:gd name="connsiteX93" fmla="*/ 671037 w 893341"/>
              <a:gd name="connsiteY93" fmla="*/ 343445 h 986378"/>
              <a:gd name="connsiteX94" fmla="*/ 647301 w 893341"/>
              <a:gd name="connsiteY94" fmla="*/ 302521 h 986378"/>
              <a:gd name="connsiteX95" fmla="*/ 639853 w 893341"/>
              <a:gd name="connsiteY95" fmla="*/ 283369 h 986378"/>
              <a:gd name="connsiteX96" fmla="*/ 634615 w 893341"/>
              <a:gd name="connsiteY96" fmla="*/ 282387 h 986378"/>
              <a:gd name="connsiteX97" fmla="*/ 604331 w 893341"/>
              <a:gd name="connsiteY97" fmla="*/ 308087 h 986378"/>
              <a:gd name="connsiteX98" fmla="*/ 587389 w 893341"/>
              <a:gd name="connsiteY98" fmla="*/ 316517 h 986378"/>
              <a:gd name="connsiteX99" fmla="*/ 571755 w 893341"/>
              <a:gd name="connsiteY99" fmla="*/ 328549 h 986378"/>
              <a:gd name="connsiteX100" fmla="*/ 544746 w 893341"/>
              <a:gd name="connsiteY100" fmla="*/ 349338 h 986378"/>
              <a:gd name="connsiteX101" fmla="*/ 514789 w 893341"/>
              <a:gd name="connsiteY101" fmla="*/ 372747 h 986378"/>
              <a:gd name="connsiteX102" fmla="*/ 503085 w 893341"/>
              <a:gd name="connsiteY102" fmla="*/ 388707 h 986378"/>
              <a:gd name="connsiteX103" fmla="*/ 504067 w 893341"/>
              <a:gd name="connsiteY103" fmla="*/ 392963 h 986378"/>
              <a:gd name="connsiteX104" fmla="*/ 537543 w 893341"/>
              <a:gd name="connsiteY104" fmla="*/ 423820 h 986378"/>
              <a:gd name="connsiteX105" fmla="*/ 585670 w 893341"/>
              <a:gd name="connsiteY105" fmla="*/ 482341 h 986378"/>
              <a:gd name="connsiteX106" fmla="*/ 618491 w 893341"/>
              <a:gd name="connsiteY106" fmla="*/ 535297 h 986378"/>
              <a:gd name="connsiteX107" fmla="*/ 633469 w 893341"/>
              <a:gd name="connsiteY107" fmla="*/ 577203 h 986378"/>
              <a:gd name="connsiteX108" fmla="*/ 627003 w 893341"/>
              <a:gd name="connsiteY108" fmla="*/ 613953 h 986378"/>
              <a:gd name="connsiteX109" fmla="*/ 615299 w 893341"/>
              <a:gd name="connsiteY109" fmla="*/ 623365 h 986378"/>
              <a:gd name="connsiteX110" fmla="*/ 578221 w 893341"/>
              <a:gd name="connsiteY110" fmla="*/ 633760 h 986378"/>
              <a:gd name="connsiteX111" fmla="*/ 570773 w 893341"/>
              <a:gd name="connsiteY111" fmla="*/ 637034 h 986378"/>
              <a:gd name="connsiteX112" fmla="*/ 568154 w 893341"/>
              <a:gd name="connsiteY112" fmla="*/ 637361 h 986378"/>
              <a:gd name="connsiteX113" fmla="*/ 566845 w 893341"/>
              <a:gd name="connsiteY113" fmla="*/ 636706 h 986378"/>
              <a:gd name="connsiteX114" fmla="*/ 559069 w 893341"/>
              <a:gd name="connsiteY114" fmla="*/ 638016 h 986378"/>
              <a:gd name="connsiteX115" fmla="*/ 549656 w 893341"/>
              <a:gd name="connsiteY115" fmla="*/ 640635 h 986378"/>
              <a:gd name="connsiteX116" fmla="*/ 540244 w 893341"/>
              <a:gd name="connsiteY116" fmla="*/ 642599 h 986378"/>
              <a:gd name="connsiteX117" fmla="*/ 500548 w 893341"/>
              <a:gd name="connsiteY117" fmla="*/ 650047 h 986378"/>
              <a:gd name="connsiteX118" fmla="*/ 443663 w 893341"/>
              <a:gd name="connsiteY118" fmla="*/ 654958 h 986378"/>
              <a:gd name="connsiteX119" fmla="*/ 410843 w 893341"/>
              <a:gd name="connsiteY119" fmla="*/ 657250 h 986378"/>
              <a:gd name="connsiteX120" fmla="*/ 365007 w 893341"/>
              <a:gd name="connsiteY120" fmla="*/ 662161 h 986378"/>
              <a:gd name="connsiteX121" fmla="*/ 353630 w 893341"/>
              <a:gd name="connsiteY121" fmla="*/ 663471 h 986378"/>
              <a:gd name="connsiteX122" fmla="*/ 351012 w 893341"/>
              <a:gd name="connsiteY122" fmla="*/ 666090 h 986378"/>
              <a:gd name="connsiteX123" fmla="*/ 337343 w 893341"/>
              <a:gd name="connsiteY123" fmla="*/ 714216 h 986378"/>
              <a:gd name="connsiteX124" fmla="*/ 324002 w 893341"/>
              <a:gd name="connsiteY124" fmla="*/ 762015 h 986378"/>
              <a:gd name="connsiteX125" fmla="*/ 320728 w 893341"/>
              <a:gd name="connsiteY125" fmla="*/ 782150 h 986378"/>
              <a:gd name="connsiteX126" fmla="*/ 309024 w 893341"/>
              <a:gd name="connsiteY126" fmla="*/ 794182 h 986378"/>
              <a:gd name="connsiteX127" fmla="*/ 299611 w 893341"/>
              <a:gd name="connsiteY127" fmla="*/ 791890 h 986378"/>
              <a:gd name="connsiteX128" fmla="*/ 290526 w 893341"/>
              <a:gd name="connsiteY128" fmla="*/ 776584 h 986378"/>
              <a:gd name="connsiteX129" fmla="*/ 279476 w 893341"/>
              <a:gd name="connsiteY129" fmla="*/ 740817 h 986378"/>
              <a:gd name="connsiteX130" fmla="*/ 277185 w 893341"/>
              <a:gd name="connsiteY130" fmla="*/ 698911 h 986378"/>
              <a:gd name="connsiteX131" fmla="*/ 278167 w 893341"/>
              <a:gd name="connsiteY131" fmla="*/ 674520 h 986378"/>
              <a:gd name="connsiteX132" fmla="*/ 276530 w 893341"/>
              <a:gd name="connsiteY132" fmla="*/ 670264 h 986378"/>
              <a:gd name="connsiteX133" fmla="*/ 262861 w 893341"/>
              <a:gd name="connsiteY133" fmla="*/ 687452 h 986378"/>
              <a:gd name="connsiteX134" fmla="*/ 243054 w 893341"/>
              <a:gd name="connsiteY134" fmla="*/ 705950 h 986378"/>
              <a:gd name="connsiteX135" fmla="*/ 231022 w 893341"/>
              <a:gd name="connsiteY135" fmla="*/ 717326 h 986378"/>
              <a:gd name="connsiteX136" fmla="*/ 206959 w 893341"/>
              <a:gd name="connsiteY136" fmla="*/ 755304 h 986378"/>
              <a:gd name="connsiteX137" fmla="*/ 168245 w 893341"/>
              <a:gd name="connsiteY137" fmla="*/ 801466 h 986378"/>
              <a:gd name="connsiteX138" fmla="*/ 111361 w 893341"/>
              <a:gd name="connsiteY138" fmla="*/ 862852 h 986378"/>
              <a:gd name="connsiteX139" fmla="*/ 101621 w 893341"/>
              <a:gd name="connsiteY139" fmla="*/ 877175 h 986378"/>
              <a:gd name="connsiteX140" fmla="*/ 102931 w 893341"/>
              <a:gd name="connsiteY140" fmla="*/ 882086 h 986378"/>
              <a:gd name="connsiteX141" fmla="*/ 109151 w 893341"/>
              <a:gd name="connsiteY141" fmla="*/ 893791 h 986378"/>
              <a:gd name="connsiteX142" fmla="*/ 110133 w 893341"/>
              <a:gd name="connsiteY142" fmla="*/ 918836 h 986378"/>
              <a:gd name="connsiteX143" fmla="*/ 116926 w 893341"/>
              <a:gd name="connsiteY143" fmla="*/ 942899 h 986378"/>
              <a:gd name="connsiteX144" fmla="*/ 121510 w 893341"/>
              <a:gd name="connsiteY144" fmla="*/ 947483 h 986378"/>
              <a:gd name="connsiteX145" fmla="*/ 141317 w 893341"/>
              <a:gd name="connsiteY145" fmla="*/ 963443 h 986378"/>
              <a:gd name="connsiteX146" fmla="*/ 144264 w 893341"/>
              <a:gd name="connsiteY146" fmla="*/ 974165 h 986378"/>
              <a:gd name="connsiteX147" fmla="*/ 134196 w 893341"/>
              <a:gd name="connsiteY147" fmla="*/ 983905 h 986378"/>
              <a:gd name="connsiteX148" fmla="*/ 112425 w 893341"/>
              <a:gd name="connsiteY148" fmla="*/ 985215 h 986378"/>
              <a:gd name="connsiteX149" fmla="*/ 88689 w 893341"/>
              <a:gd name="connsiteY149" fmla="*/ 986197 h 986378"/>
              <a:gd name="connsiteX150" fmla="*/ 69537 w 893341"/>
              <a:gd name="connsiteY150" fmla="*/ 982923 h 986378"/>
              <a:gd name="connsiteX151" fmla="*/ 46455 w 893341"/>
              <a:gd name="connsiteY151" fmla="*/ 959187 h 986378"/>
              <a:gd name="connsiteX152" fmla="*/ 37698 w 893341"/>
              <a:gd name="connsiteY152" fmla="*/ 929967 h 986378"/>
              <a:gd name="connsiteX153" fmla="*/ 25666 w 893341"/>
              <a:gd name="connsiteY153" fmla="*/ 914007 h 986378"/>
              <a:gd name="connsiteX154" fmla="*/ 10033 w 893341"/>
              <a:gd name="connsiteY154" fmla="*/ 894855 h 986378"/>
              <a:gd name="connsiteX155" fmla="*/ 1275 w 893341"/>
              <a:gd name="connsiteY155" fmla="*/ 877667 h 986378"/>
              <a:gd name="connsiteX156" fmla="*/ 6186 w 893341"/>
              <a:gd name="connsiteY156" fmla="*/ 862361 h 986378"/>
              <a:gd name="connsiteX157" fmla="*/ 17236 w 893341"/>
              <a:gd name="connsiteY157" fmla="*/ 854585 h 986378"/>
              <a:gd name="connsiteX158" fmla="*/ 44245 w 893341"/>
              <a:gd name="connsiteY158" fmla="*/ 840589 h 986378"/>
              <a:gd name="connsiteX159" fmla="*/ 48174 w 893341"/>
              <a:gd name="connsiteY159" fmla="*/ 836988 h 986378"/>
              <a:gd name="connsiteX160" fmla="*/ 50793 w 893341"/>
              <a:gd name="connsiteY160" fmla="*/ 834696 h 986378"/>
              <a:gd name="connsiteX161" fmla="*/ 58569 w 893341"/>
              <a:gd name="connsiteY161" fmla="*/ 830113 h 986378"/>
              <a:gd name="connsiteX162" fmla="*/ 117090 w 893341"/>
              <a:gd name="connsiteY162" fmla="*/ 747938 h 986378"/>
              <a:gd name="connsiteX163" fmla="*/ 133051 w 893341"/>
              <a:gd name="connsiteY163" fmla="*/ 711188 h 986378"/>
              <a:gd name="connsiteX164" fmla="*/ 165544 w 893341"/>
              <a:gd name="connsiteY164" fmla="*/ 665680 h 986378"/>
              <a:gd name="connsiteX165" fmla="*/ 191244 w 893341"/>
              <a:gd name="connsiteY165" fmla="*/ 646201 h 986378"/>
              <a:gd name="connsiteX166" fmla="*/ 231595 w 893341"/>
              <a:gd name="connsiteY166" fmla="*/ 598729 h 986378"/>
              <a:gd name="connsiteX167" fmla="*/ 240026 w 893341"/>
              <a:gd name="connsiteY167" fmla="*/ 573683 h 986378"/>
              <a:gd name="connsiteX168" fmla="*/ 255004 w 893341"/>
              <a:gd name="connsiteY168" fmla="*/ 536279 h 986378"/>
              <a:gd name="connsiteX169" fmla="*/ 278085 w 893341"/>
              <a:gd name="connsiteY169" fmla="*/ 493063 h 986378"/>
              <a:gd name="connsiteX170" fmla="*/ 293718 w 893341"/>
              <a:gd name="connsiteY170" fmla="*/ 464171 h 986378"/>
              <a:gd name="connsiteX171" fmla="*/ 296010 w 893341"/>
              <a:gd name="connsiteY171" fmla="*/ 443381 h 986378"/>
              <a:gd name="connsiteX172" fmla="*/ 296337 w 893341"/>
              <a:gd name="connsiteY172" fmla="*/ 413180 h 986378"/>
              <a:gd name="connsiteX173" fmla="*/ 298629 w 893341"/>
              <a:gd name="connsiteY173" fmla="*/ 396974 h 986378"/>
              <a:gd name="connsiteX174" fmla="*/ 313934 w 893341"/>
              <a:gd name="connsiteY174" fmla="*/ 363171 h 986378"/>
              <a:gd name="connsiteX175" fmla="*/ 330222 w 893341"/>
              <a:gd name="connsiteY175" fmla="*/ 337143 h 986378"/>
              <a:gd name="connsiteX176" fmla="*/ 338653 w 893341"/>
              <a:gd name="connsiteY176" fmla="*/ 327076 h 986378"/>
              <a:gd name="connsiteX177" fmla="*/ 343891 w 893341"/>
              <a:gd name="connsiteY177" fmla="*/ 319300 h 986378"/>
              <a:gd name="connsiteX178" fmla="*/ 350357 w 893341"/>
              <a:gd name="connsiteY178" fmla="*/ 313489 h 986378"/>
              <a:gd name="connsiteX179" fmla="*/ 386452 w 893341"/>
              <a:gd name="connsiteY179" fmla="*/ 293027 h 986378"/>
              <a:gd name="connsiteX180" fmla="*/ 404376 w 893341"/>
              <a:gd name="connsiteY180" fmla="*/ 272892 h 986378"/>
              <a:gd name="connsiteX181" fmla="*/ 424838 w 893341"/>
              <a:gd name="connsiteY181" fmla="*/ 239744 h 986378"/>
              <a:gd name="connsiteX182" fmla="*/ 447265 w 893341"/>
              <a:gd name="connsiteY182" fmla="*/ 197510 h 986378"/>
              <a:gd name="connsiteX183" fmla="*/ 474275 w 893341"/>
              <a:gd name="connsiteY183" fmla="*/ 143900 h 986378"/>
              <a:gd name="connsiteX184" fmla="*/ 479513 w 893341"/>
              <a:gd name="connsiteY184" fmla="*/ 132851 h 986378"/>
              <a:gd name="connsiteX185" fmla="*/ 471737 w 893341"/>
              <a:gd name="connsiteY185" fmla="*/ 121801 h 986378"/>
              <a:gd name="connsiteX186" fmla="*/ 449638 w 893341"/>
              <a:gd name="connsiteY186" fmla="*/ 116890 h 986378"/>
              <a:gd name="connsiteX187" fmla="*/ 412561 w 893341"/>
              <a:gd name="connsiteY187" fmla="*/ 101912 h 986378"/>
              <a:gd name="connsiteX188" fmla="*/ 397910 w 893341"/>
              <a:gd name="connsiteY188" fmla="*/ 93809 h 986378"/>
              <a:gd name="connsiteX189" fmla="*/ 385224 w 893341"/>
              <a:gd name="connsiteY189" fmla="*/ 93154 h 986378"/>
              <a:gd name="connsiteX190" fmla="*/ 360506 w 893341"/>
              <a:gd name="connsiteY190" fmla="*/ 101257 h 986378"/>
              <a:gd name="connsiteX191" fmla="*/ 334806 w 893341"/>
              <a:gd name="connsiteY191" fmla="*/ 109033 h 986378"/>
              <a:gd name="connsiteX192" fmla="*/ 273338 w 893341"/>
              <a:gd name="connsiteY192" fmla="*/ 124993 h 986378"/>
              <a:gd name="connsiteX193" fmla="*/ 245346 w 893341"/>
              <a:gd name="connsiteY193" fmla="*/ 148402 h 986378"/>
              <a:gd name="connsiteX194" fmla="*/ 242072 w 893341"/>
              <a:gd name="connsiteY194" fmla="*/ 161415 h 986378"/>
              <a:gd name="connsiteX195" fmla="*/ 235606 w 893341"/>
              <a:gd name="connsiteY195" fmla="*/ 183187 h 986378"/>
              <a:gd name="connsiteX196" fmla="*/ 232005 w 893341"/>
              <a:gd name="connsiteY196" fmla="*/ 203322 h 986378"/>
              <a:gd name="connsiteX197" fmla="*/ 230695 w 893341"/>
              <a:gd name="connsiteY197" fmla="*/ 208805 h 986378"/>
              <a:gd name="connsiteX198" fmla="*/ 226766 w 893341"/>
              <a:gd name="connsiteY198" fmla="*/ 213061 h 986378"/>
              <a:gd name="connsiteX199" fmla="*/ 221201 w 893341"/>
              <a:gd name="connsiteY199" fmla="*/ 210115 h 986378"/>
              <a:gd name="connsiteX200" fmla="*/ 218254 w 893341"/>
              <a:gd name="connsiteY200" fmla="*/ 201357 h 986378"/>
              <a:gd name="connsiteX201" fmla="*/ 220873 w 893341"/>
              <a:gd name="connsiteY201" fmla="*/ 181550 h 986378"/>
              <a:gd name="connsiteX202" fmla="*/ 215963 w 893341"/>
              <a:gd name="connsiteY202" fmla="*/ 177949 h 986378"/>
              <a:gd name="connsiteX203" fmla="*/ 191244 w 893341"/>
              <a:gd name="connsiteY203" fmla="*/ 195464 h 986378"/>
              <a:gd name="connsiteX204" fmla="*/ 170128 w 893341"/>
              <a:gd name="connsiteY204" fmla="*/ 206186 h 986378"/>
              <a:gd name="connsiteX205" fmla="*/ 160060 w 893341"/>
              <a:gd name="connsiteY205" fmla="*/ 198411 h 986378"/>
              <a:gd name="connsiteX206" fmla="*/ 166854 w 893341"/>
              <a:gd name="connsiteY206" fmla="*/ 191945 h 986378"/>
              <a:gd name="connsiteX207" fmla="*/ 182487 w 893341"/>
              <a:gd name="connsiteY207" fmla="*/ 184824 h 986378"/>
              <a:gd name="connsiteX208" fmla="*/ 182487 w 893341"/>
              <a:gd name="connsiteY208" fmla="*/ 183187 h 986378"/>
              <a:gd name="connsiteX209" fmla="*/ 182487 w 893341"/>
              <a:gd name="connsiteY209" fmla="*/ 183187 h 986378"/>
              <a:gd name="connsiteX210" fmla="*/ 502512 w 893341"/>
              <a:gd name="connsiteY210" fmla="*/ 556823 h 986378"/>
              <a:gd name="connsiteX211" fmla="*/ 484587 w 893341"/>
              <a:gd name="connsiteY211" fmla="*/ 550357 h 986378"/>
              <a:gd name="connsiteX212" fmla="*/ 452094 w 893341"/>
              <a:gd name="connsiteY212" fmla="*/ 537015 h 986378"/>
              <a:gd name="connsiteX213" fmla="*/ 418945 w 893341"/>
              <a:gd name="connsiteY213" fmla="*/ 520155 h 986378"/>
              <a:gd name="connsiteX214" fmla="*/ 414689 w 893341"/>
              <a:gd name="connsiteY214" fmla="*/ 521137 h 986378"/>
              <a:gd name="connsiteX215" fmla="*/ 397747 w 893341"/>
              <a:gd name="connsiteY215" fmla="*/ 545528 h 986378"/>
              <a:gd name="connsiteX216" fmla="*/ 367791 w 893341"/>
              <a:gd name="connsiteY216" fmla="*/ 584160 h 986378"/>
              <a:gd name="connsiteX217" fmla="*/ 351175 w 893341"/>
              <a:gd name="connsiteY217" fmla="*/ 601675 h 986378"/>
              <a:gd name="connsiteX218" fmla="*/ 350848 w 893341"/>
              <a:gd name="connsiteY218" fmla="*/ 604622 h 986378"/>
              <a:gd name="connsiteX219" fmla="*/ 362225 w 893341"/>
              <a:gd name="connsiteY219" fmla="*/ 606586 h 986378"/>
              <a:gd name="connsiteX220" fmla="*/ 380804 w 893341"/>
              <a:gd name="connsiteY220" fmla="*/ 603640 h 986378"/>
              <a:gd name="connsiteX221" fmla="*/ 433514 w 893341"/>
              <a:gd name="connsiteY221" fmla="*/ 579576 h 986378"/>
              <a:gd name="connsiteX222" fmla="*/ 475830 w 893341"/>
              <a:gd name="connsiteY222" fmla="*/ 562388 h 986378"/>
              <a:gd name="connsiteX223" fmla="*/ 502512 w 893341"/>
              <a:gd name="connsiteY223" fmla="*/ 556823 h 986378"/>
              <a:gd name="connsiteX224" fmla="*/ 502512 w 893341"/>
              <a:gd name="connsiteY224" fmla="*/ 556823 h 98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893341" h="986378">
                <a:moveTo>
                  <a:pt x="182487" y="183187"/>
                </a:moveTo>
                <a:cubicBezTo>
                  <a:pt x="179213" y="184497"/>
                  <a:pt x="176594" y="185151"/>
                  <a:pt x="174384" y="186461"/>
                </a:cubicBezTo>
                <a:cubicBezTo>
                  <a:pt x="169800" y="189407"/>
                  <a:pt x="164971" y="191699"/>
                  <a:pt x="159078" y="191699"/>
                </a:cubicBezTo>
                <a:cubicBezTo>
                  <a:pt x="152858" y="191372"/>
                  <a:pt x="149011" y="187770"/>
                  <a:pt x="147701" y="181959"/>
                </a:cubicBezTo>
                <a:cubicBezTo>
                  <a:pt x="147374" y="180322"/>
                  <a:pt x="147374" y="178358"/>
                  <a:pt x="148683" y="177376"/>
                </a:cubicBezTo>
                <a:cubicBezTo>
                  <a:pt x="150321" y="175739"/>
                  <a:pt x="149993" y="174757"/>
                  <a:pt x="148683" y="173120"/>
                </a:cubicBezTo>
                <a:cubicBezTo>
                  <a:pt x="145082" y="168209"/>
                  <a:pt x="147046" y="163707"/>
                  <a:pt x="152940" y="162398"/>
                </a:cubicBezTo>
                <a:cubicBezTo>
                  <a:pt x="156868" y="161415"/>
                  <a:pt x="160715" y="160106"/>
                  <a:pt x="164317" y="158469"/>
                </a:cubicBezTo>
                <a:cubicBezTo>
                  <a:pt x="165626" y="157814"/>
                  <a:pt x="166935" y="157159"/>
                  <a:pt x="167590" y="155195"/>
                </a:cubicBezTo>
                <a:cubicBezTo>
                  <a:pt x="163662" y="156177"/>
                  <a:pt x="160142" y="157159"/>
                  <a:pt x="156868" y="158469"/>
                </a:cubicBezTo>
                <a:cubicBezTo>
                  <a:pt x="153922" y="159451"/>
                  <a:pt x="149420" y="157487"/>
                  <a:pt x="147783" y="154213"/>
                </a:cubicBezTo>
                <a:cubicBezTo>
                  <a:pt x="146473" y="150611"/>
                  <a:pt x="148765" y="148974"/>
                  <a:pt x="151385" y="148074"/>
                </a:cubicBezTo>
                <a:cubicBezTo>
                  <a:pt x="163089" y="143491"/>
                  <a:pt x="171519" y="134406"/>
                  <a:pt x="181341" y="126630"/>
                </a:cubicBezTo>
                <a:cubicBezTo>
                  <a:pt x="189116" y="120164"/>
                  <a:pt x="198283" y="115253"/>
                  <a:pt x="207696" y="111652"/>
                </a:cubicBezTo>
                <a:cubicBezTo>
                  <a:pt x="221037" y="106741"/>
                  <a:pt x="232414" y="98638"/>
                  <a:pt x="244446" y="91190"/>
                </a:cubicBezTo>
                <a:cubicBezTo>
                  <a:pt x="259096" y="82105"/>
                  <a:pt x="272765" y="71710"/>
                  <a:pt x="288071" y="63280"/>
                </a:cubicBezTo>
                <a:cubicBezTo>
                  <a:pt x="309842" y="51248"/>
                  <a:pt x="331941" y="41181"/>
                  <a:pt x="355431" y="33405"/>
                </a:cubicBezTo>
                <a:cubicBezTo>
                  <a:pt x="366153" y="29804"/>
                  <a:pt x="376876" y="26284"/>
                  <a:pt x="387925" y="24648"/>
                </a:cubicBezTo>
                <a:cubicBezTo>
                  <a:pt x="398320" y="23010"/>
                  <a:pt x="408714" y="24648"/>
                  <a:pt x="418864" y="25957"/>
                </a:cubicBezTo>
                <a:cubicBezTo>
                  <a:pt x="422792" y="26284"/>
                  <a:pt x="426966" y="26612"/>
                  <a:pt x="430895" y="26939"/>
                </a:cubicBezTo>
                <a:cubicBezTo>
                  <a:pt x="440308" y="27921"/>
                  <a:pt x="450048" y="28904"/>
                  <a:pt x="459542" y="29886"/>
                </a:cubicBezTo>
                <a:cubicBezTo>
                  <a:pt x="467972" y="30868"/>
                  <a:pt x="476484" y="32505"/>
                  <a:pt x="484587" y="35124"/>
                </a:cubicBezTo>
                <a:cubicBezTo>
                  <a:pt x="490808" y="37088"/>
                  <a:pt x="497274" y="38725"/>
                  <a:pt x="503740" y="39380"/>
                </a:cubicBezTo>
                <a:cubicBezTo>
                  <a:pt x="514462" y="40690"/>
                  <a:pt x="525184" y="41017"/>
                  <a:pt x="535906" y="41999"/>
                </a:cubicBezTo>
                <a:cubicBezTo>
                  <a:pt x="550557" y="43636"/>
                  <a:pt x="565535" y="45273"/>
                  <a:pt x="579531" y="50430"/>
                </a:cubicBezTo>
                <a:cubicBezTo>
                  <a:pt x="586652" y="53049"/>
                  <a:pt x="593527" y="56241"/>
                  <a:pt x="599338" y="60824"/>
                </a:cubicBezTo>
                <a:cubicBezTo>
                  <a:pt x="608096" y="66963"/>
                  <a:pt x="617590" y="71546"/>
                  <a:pt x="627658" y="75802"/>
                </a:cubicBezTo>
                <a:cubicBezTo>
                  <a:pt x="638380" y="80058"/>
                  <a:pt x="649102" y="84233"/>
                  <a:pt x="659497" y="88816"/>
                </a:cubicBezTo>
                <a:cubicBezTo>
                  <a:pt x="661133" y="89471"/>
                  <a:pt x="662115" y="89471"/>
                  <a:pt x="663752" y="88816"/>
                </a:cubicBezTo>
                <a:cubicBezTo>
                  <a:pt x="673820" y="85542"/>
                  <a:pt x="679058" y="77767"/>
                  <a:pt x="683232" y="69009"/>
                </a:cubicBezTo>
                <a:cubicBezTo>
                  <a:pt x="687161" y="60579"/>
                  <a:pt x="691008" y="51821"/>
                  <a:pt x="695264" y="43309"/>
                </a:cubicBezTo>
                <a:cubicBezTo>
                  <a:pt x="697883" y="38071"/>
                  <a:pt x="701730" y="33569"/>
                  <a:pt x="701484" y="27349"/>
                </a:cubicBezTo>
                <a:cubicBezTo>
                  <a:pt x="701484" y="26039"/>
                  <a:pt x="702467" y="25057"/>
                  <a:pt x="703776" y="25057"/>
                </a:cubicBezTo>
                <a:cubicBezTo>
                  <a:pt x="711224" y="24729"/>
                  <a:pt x="715153" y="18918"/>
                  <a:pt x="720391" y="14989"/>
                </a:cubicBezTo>
                <a:cubicBezTo>
                  <a:pt x="731441" y="6559"/>
                  <a:pt x="743145" y="-316"/>
                  <a:pt x="757468" y="11"/>
                </a:cubicBezTo>
                <a:cubicBezTo>
                  <a:pt x="765244" y="11"/>
                  <a:pt x="772447" y="3285"/>
                  <a:pt x="779240" y="6477"/>
                </a:cubicBezTo>
                <a:cubicBezTo>
                  <a:pt x="791599" y="11961"/>
                  <a:pt x="802649" y="19491"/>
                  <a:pt x="810751" y="30541"/>
                </a:cubicBezTo>
                <a:cubicBezTo>
                  <a:pt x="816972" y="38971"/>
                  <a:pt x="821473" y="48383"/>
                  <a:pt x="825402" y="57796"/>
                </a:cubicBezTo>
                <a:cubicBezTo>
                  <a:pt x="826057" y="59433"/>
                  <a:pt x="826057" y="61725"/>
                  <a:pt x="826384" y="63607"/>
                </a:cubicBezTo>
                <a:cubicBezTo>
                  <a:pt x="826384" y="64262"/>
                  <a:pt x="826384" y="65244"/>
                  <a:pt x="826057" y="65899"/>
                </a:cubicBezTo>
                <a:cubicBezTo>
                  <a:pt x="823438" y="70810"/>
                  <a:pt x="822128" y="74329"/>
                  <a:pt x="821801" y="79895"/>
                </a:cubicBezTo>
                <a:cubicBezTo>
                  <a:pt x="821473" y="86688"/>
                  <a:pt x="817872" y="92254"/>
                  <a:pt x="815580" y="98392"/>
                </a:cubicBezTo>
                <a:cubicBezTo>
                  <a:pt x="814271" y="102321"/>
                  <a:pt x="812961" y="105841"/>
                  <a:pt x="811979" y="109769"/>
                </a:cubicBezTo>
                <a:cubicBezTo>
                  <a:pt x="811324" y="113371"/>
                  <a:pt x="809360" y="115581"/>
                  <a:pt x="805759" y="116563"/>
                </a:cubicBezTo>
                <a:cubicBezTo>
                  <a:pt x="801830" y="117545"/>
                  <a:pt x="799866" y="119837"/>
                  <a:pt x="800193" y="124011"/>
                </a:cubicBezTo>
                <a:cubicBezTo>
                  <a:pt x="800520" y="130150"/>
                  <a:pt x="800520" y="136370"/>
                  <a:pt x="799538" y="142509"/>
                </a:cubicBezTo>
                <a:cubicBezTo>
                  <a:pt x="798883" y="147992"/>
                  <a:pt x="795937" y="149957"/>
                  <a:pt x="790781" y="148320"/>
                </a:cubicBezTo>
                <a:cubicBezTo>
                  <a:pt x="788161" y="147337"/>
                  <a:pt x="787179" y="148320"/>
                  <a:pt x="786524" y="150611"/>
                </a:cubicBezTo>
                <a:cubicBezTo>
                  <a:pt x="785870" y="154540"/>
                  <a:pt x="782923" y="157077"/>
                  <a:pt x="780959" y="160024"/>
                </a:cubicBezTo>
                <a:cubicBezTo>
                  <a:pt x="778339" y="164607"/>
                  <a:pt x="775720" y="168454"/>
                  <a:pt x="770564" y="170419"/>
                </a:cubicBezTo>
                <a:cubicBezTo>
                  <a:pt x="768600" y="171073"/>
                  <a:pt x="768927" y="174020"/>
                  <a:pt x="767945" y="175902"/>
                </a:cubicBezTo>
                <a:cubicBezTo>
                  <a:pt x="764998" y="181714"/>
                  <a:pt x="758532" y="184005"/>
                  <a:pt x="752312" y="182696"/>
                </a:cubicBezTo>
                <a:cubicBezTo>
                  <a:pt x="743554" y="180731"/>
                  <a:pt x="736679" y="175248"/>
                  <a:pt x="729231" y="170992"/>
                </a:cubicBezTo>
                <a:cubicBezTo>
                  <a:pt x="727266" y="170009"/>
                  <a:pt x="725302" y="169027"/>
                  <a:pt x="723338" y="167718"/>
                </a:cubicBezTo>
                <a:cubicBezTo>
                  <a:pt x="715562" y="162807"/>
                  <a:pt x="708032" y="163789"/>
                  <a:pt x="700584" y="168045"/>
                </a:cubicBezTo>
                <a:cubicBezTo>
                  <a:pt x="699275" y="168700"/>
                  <a:pt x="697965" y="169355"/>
                  <a:pt x="696655" y="170009"/>
                </a:cubicBezTo>
                <a:cubicBezTo>
                  <a:pt x="693709" y="171319"/>
                  <a:pt x="692727" y="173283"/>
                  <a:pt x="693709" y="176803"/>
                </a:cubicBezTo>
                <a:cubicBezTo>
                  <a:pt x="695018" y="182041"/>
                  <a:pt x="697638" y="186215"/>
                  <a:pt x="700830" y="190471"/>
                </a:cubicBezTo>
                <a:cubicBezTo>
                  <a:pt x="708278" y="199557"/>
                  <a:pt x="709588" y="210933"/>
                  <a:pt x="711552" y="221983"/>
                </a:cubicBezTo>
                <a:cubicBezTo>
                  <a:pt x="713516" y="231723"/>
                  <a:pt x="712534" y="241463"/>
                  <a:pt x="712861" y="250875"/>
                </a:cubicBezTo>
                <a:cubicBezTo>
                  <a:pt x="712861" y="256113"/>
                  <a:pt x="714825" y="260615"/>
                  <a:pt x="716790" y="265526"/>
                </a:cubicBezTo>
                <a:cubicBezTo>
                  <a:pt x="721046" y="277885"/>
                  <a:pt x="725875" y="290244"/>
                  <a:pt x="725875" y="303831"/>
                </a:cubicBezTo>
                <a:cubicBezTo>
                  <a:pt x="725875" y="306450"/>
                  <a:pt x="726530" y="309069"/>
                  <a:pt x="727512" y="311279"/>
                </a:cubicBezTo>
                <a:cubicBezTo>
                  <a:pt x="728822" y="314225"/>
                  <a:pt x="732423" y="314225"/>
                  <a:pt x="735287" y="314553"/>
                </a:cubicBezTo>
                <a:cubicBezTo>
                  <a:pt x="746664" y="316190"/>
                  <a:pt x="756731" y="312261"/>
                  <a:pt x="766553" y="307105"/>
                </a:cubicBezTo>
                <a:cubicBezTo>
                  <a:pt x="783169" y="298347"/>
                  <a:pt x="798392" y="288280"/>
                  <a:pt x="811734" y="274939"/>
                </a:cubicBezTo>
                <a:cubicBezTo>
                  <a:pt x="817626" y="269127"/>
                  <a:pt x="823111" y="263234"/>
                  <a:pt x="827694" y="256441"/>
                </a:cubicBezTo>
                <a:cubicBezTo>
                  <a:pt x="829985" y="252839"/>
                  <a:pt x="831623" y="248665"/>
                  <a:pt x="830313" y="244737"/>
                </a:cubicBezTo>
                <a:cubicBezTo>
                  <a:pt x="827039" y="233687"/>
                  <a:pt x="830640" y="224275"/>
                  <a:pt x="834242" y="214207"/>
                </a:cubicBezTo>
                <a:cubicBezTo>
                  <a:pt x="836861" y="207087"/>
                  <a:pt x="841035" y="201521"/>
                  <a:pt x="844309" y="195055"/>
                </a:cubicBezTo>
                <a:cubicBezTo>
                  <a:pt x="844964" y="193418"/>
                  <a:pt x="845619" y="190799"/>
                  <a:pt x="848238" y="192108"/>
                </a:cubicBezTo>
                <a:cubicBezTo>
                  <a:pt x="850529" y="193091"/>
                  <a:pt x="851512" y="195382"/>
                  <a:pt x="850529" y="197920"/>
                </a:cubicBezTo>
                <a:cubicBezTo>
                  <a:pt x="848892" y="202503"/>
                  <a:pt x="848238" y="207332"/>
                  <a:pt x="845619" y="211588"/>
                </a:cubicBezTo>
                <a:cubicBezTo>
                  <a:pt x="845291" y="212243"/>
                  <a:pt x="844309" y="213225"/>
                  <a:pt x="845291" y="213880"/>
                </a:cubicBezTo>
                <a:cubicBezTo>
                  <a:pt x="846273" y="214535"/>
                  <a:pt x="846928" y="213880"/>
                  <a:pt x="847910" y="213225"/>
                </a:cubicBezTo>
                <a:cubicBezTo>
                  <a:pt x="851839" y="210933"/>
                  <a:pt x="854704" y="207741"/>
                  <a:pt x="858305" y="205122"/>
                </a:cubicBezTo>
                <a:cubicBezTo>
                  <a:pt x="860269" y="203485"/>
                  <a:pt x="862234" y="202503"/>
                  <a:pt x="864771" y="202830"/>
                </a:cubicBezTo>
                <a:cubicBezTo>
                  <a:pt x="868045" y="203158"/>
                  <a:pt x="870009" y="204467"/>
                  <a:pt x="869682" y="208069"/>
                </a:cubicBezTo>
                <a:cubicBezTo>
                  <a:pt x="869682" y="210360"/>
                  <a:pt x="870336" y="210688"/>
                  <a:pt x="872301" y="210360"/>
                </a:cubicBezTo>
                <a:cubicBezTo>
                  <a:pt x="876885" y="210033"/>
                  <a:pt x="879749" y="212325"/>
                  <a:pt x="879749" y="216826"/>
                </a:cubicBezTo>
                <a:cubicBezTo>
                  <a:pt x="879749" y="218463"/>
                  <a:pt x="880076" y="219118"/>
                  <a:pt x="881713" y="219446"/>
                </a:cubicBezTo>
                <a:cubicBezTo>
                  <a:pt x="885970" y="220100"/>
                  <a:pt x="887607" y="222065"/>
                  <a:pt x="886625" y="226566"/>
                </a:cubicBezTo>
                <a:cubicBezTo>
                  <a:pt x="886297" y="229185"/>
                  <a:pt x="886297" y="230168"/>
                  <a:pt x="889243" y="230168"/>
                </a:cubicBezTo>
                <a:cubicBezTo>
                  <a:pt x="892845" y="230495"/>
                  <a:pt x="894154" y="232459"/>
                  <a:pt x="892845" y="235651"/>
                </a:cubicBezTo>
                <a:cubicBezTo>
                  <a:pt x="891535" y="239253"/>
                  <a:pt x="889898" y="242445"/>
                  <a:pt x="886952" y="245064"/>
                </a:cubicBezTo>
                <a:cubicBezTo>
                  <a:pt x="880731" y="249975"/>
                  <a:pt x="878849" y="257423"/>
                  <a:pt x="875248" y="264216"/>
                </a:cubicBezTo>
                <a:cubicBezTo>
                  <a:pt x="872956" y="268800"/>
                  <a:pt x="869682" y="272974"/>
                  <a:pt x="866163" y="276575"/>
                </a:cubicBezTo>
                <a:cubicBezTo>
                  <a:pt x="857732" y="285333"/>
                  <a:pt x="849874" y="294418"/>
                  <a:pt x="841772" y="303503"/>
                </a:cubicBezTo>
                <a:cubicBezTo>
                  <a:pt x="824829" y="322328"/>
                  <a:pt x="807641" y="341235"/>
                  <a:pt x="787097" y="356786"/>
                </a:cubicBezTo>
                <a:cubicBezTo>
                  <a:pt x="776048" y="365217"/>
                  <a:pt x="764344" y="373074"/>
                  <a:pt x="751657" y="378885"/>
                </a:cubicBezTo>
                <a:cubicBezTo>
                  <a:pt x="744209" y="382159"/>
                  <a:pt x="736351" y="385351"/>
                  <a:pt x="728904" y="388953"/>
                </a:cubicBezTo>
                <a:cubicBezTo>
                  <a:pt x="727921" y="389280"/>
                  <a:pt x="726939" y="389935"/>
                  <a:pt x="726284" y="390262"/>
                </a:cubicBezTo>
                <a:cubicBezTo>
                  <a:pt x="720719" y="393536"/>
                  <a:pt x="719819" y="393864"/>
                  <a:pt x="714580" y="389935"/>
                </a:cubicBezTo>
                <a:cubicBezTo>
                  <a:pt x="697310" y="376921"/>
                  <a:pt x="681759" y="362679"/>
                  <a:pt x="671037" y="343445"/>
                </a:cubicBezTo>
                <a:cubicBezTo>
                  <a:pt x="663261" y="329777"/>
                  <a:pt x="654749" y="316517"/>
                  <a:pt x="647301" y="302521"/>
                </a:cubicBezTo>
                <a:cubicBezTo>
                  <a:pt x="644027" y="296383"/>
                  <a:pt x="642390" y="289835"/>
                  <a:pt x="639853" y="283369"/>
                </a:cubicBezTo>
                <a:cubicBezTo>
                  <a:pt x="638216" y="279113"/>
                  <a:pt x="638216" y="279113"/>
                  <a:pt x="634615" y="282387"/>
                </a:cubicBezTo>
                <a:cubicBezTo>
                  <a:pt x="624547" y="291144"/>
                  <a:pt x="615135" y="300229"/>
                  <a:pt x="604331" y="308087"/>
                </a:cubicBezTo>
                <a:cubicBezTo>
                  <a:pt x="599093" y="312016"/>
                  <a:pt x="592954" y="313898"/>
                  <a:pt x="587389" y="316517"/>
                </a:cubicBezTo>
                <a:cubicBezTo>
                  <a:pt x="581168" y="319464"/>
                  <a:pt x="576012" y="322983"/>
                  <a:pt x="571755" y="328549"/>
                </a:cubicBezTo>
                <a:cubicBezTo>
                  <a:pt x="564635" y="337634"/>
                  <a:pt x="554813" y="343854"/>
                  <a:pt x="544746" y="349338"/>
                </a:cubicBezTo>
                <a:cubicBezTo>
                  <a:pt x="533369" y="355477"/>
                  <a:pt x="523629" y="363662"/>
                  <a:pt x="514789" y="372747"/>
                </a:cubicBezTo>
                <a:cubicBezTo>
                  <a:pt x="510206" y="377658"/>
                  <a:pt x="507668" y="383796"/>
                  <a:pt x="503085" y="388707"/>
                </a:cubicBezTo>
                <a:cubicBezTo>
                  <a:pt x="501448" y="390344"/>
                  <a:pt x="502758" y="391654"/>
                  <a:pt x="504067" y="392963"/>
                </a:cubicBezTo>
                <a:cubicBezTo>
                  <a:pt x="515772" y="402376"/>
                  <a:pt x="526821" y="413098"/>
                  <a:pt x="537543" y="423820"/>
                </a:cubicBezTo>
                <a:cubicBezTo>
                  <a:pt x="555468" y="441663"/>
                  <a:pt x="572656" y="460242"/>
                  <a:pt x="585670" y="482341"/>
                </a:cubicBezTo>
                <a:cubicBezTo>
                  <a:pt x="596064" y="500184"/>
                  <a:pt x="608423" y="517126"/>
                  <a:pt x="618491" y="535297"/>
                </a:cubicBezTo>
                <a:cubicBezTo>
                  <a:pt x="625939" y="548311"/>
                  <a:pt x="631177" y="562225"/>
                  <a:pt x="633469" y="577203"/>
                </a:cubicBezTo>
                <a:cubicBezTo>
                  <a:pt x="635761" y="589889"/>
                  <a:pt x="634123" y="602576"/>
                  <a:pt x="627003" y="613953"/>
                </a:cubicBezTo>
                <a:cubicBezTo>
                  <a:pt x="624056" y="618536"/>
                  <a:pt x="620209" y="621401"/>
                  <a:pt x="615299" y="623365"/>
                </a:cubicBezTo>
                <a:cubicBezTo>
                  <a:pt x="603267" y="627621"/>
                  <a:pt x="590908" y="631468"/>
                  <a:pt x="578221" y="633760"/>
                </a:cubicBezTo>
                <a:cubicBezTo>
                  <a:pt x="575603" y="634415"/>
                  <a:pt x="572328" y="634415"/>
                  <a:pt x="570773" y="637034"/>
                </a:cubicBezTo>
                <a:cubicBezTo>
                  <a:pt x="570118" y="638016"/>
                  <a:pt x="569136" y="638016"/>
                  <a:pt x="568154" y="637361"/>
                </a:cubicBezTo>
                <a:cubicBezTo>
                  <a:pt x="567827" y="637034"/>
                  <a:pt x="567172" y="637034"/>
                  <a:pt x="566845" y="636706"/>
                </a:cubicBezTo>
                <a:cubicBezTo>
                  <a:pt x="564880" y="640635"/>
                  <a:pt x="561606" y="636379"/>
                  <a:pt x="559069" y="638016"/>
                </a:cubicBezTo>
                <a:cubicBezTo>
                  <a:pt x="556450" y="639653"/>
                  <a:pt x="552849" y="639653"/>
                  <a:pt x="549656" y="640635"/>
                </a:cubicBezTo>
                <a:cubicBezTo>
                  <a:pt x="546383" y="641290"/>
                  <a:pt x="543436" y="641945"/>
                  <a:pt x="540244" y="642599"/>
                </a:cubicBezTo>
                <a:cubicBezTo>
                  <a:pt x="527230" y="646201"/>
                  <a:pt x="513889" y="648411"/>
                  <a:pt x="500548" y="650047"/>
                </a:cubicBezTo>
                <a:cubicBezTo>
                  <a:pt x="481723" y="652339"/>
                  <a:pt x="462489" y="653649"/>
                  <a:pt x="443663" y="654958"/>
                </a:cubicBezTo>
                <a:cubicBezTo>
                  <a:pt x="432614" y="655613"/>
                  <a:pt x="421565" y="655941"/>
                  <a:pt x="410843" y="657250"/>
                </a:cubicBezTo>
                <a:cubicBezTo>
                  <a:pt x="395537" y="658887"/>
                  <a:pt x="380231" y="660851"/>
                  <a:pt x="365007" y="662161"/>
                </a:cubicBezTo>
                <a:cubicBezTo>
                  <a:pt x="361079" y="662488"/>
                  <a:pt x="357560" y="663471"/>
                  <a:pt x="353630" y="663471"/>
                </a:cubicBezTo>
                <a:cubicBezTo>
                  <a:pt x="351994" y="663471"/>
                  <a:pt x="351339" y="664453"/>
                  <a:pt x="351012" y="666090"/>
                </a:cubicBezTo>
                <a:cubicBezTo>
                  <a:pt x="348065" y="682623"/>
                  <a:pt x="344218" y="698583"/>
                  <a:pt x="337343" y="714216"/>
                </a:cubicBezTo>
                <a:cubicBezTo>
                  <a:pt x="330550" y="729522"/>
                  <a:pt x="325639" y="745073"/>
                  <a:pt x="324002" y="762015"/>
                </a:cubicBezTo>
                <a:cubicBezTo>
                  <a:pt x="323347" y="768809"/>
                  <a:pt x="323674" y="775684"/>
                  <a:pt x="320728" y="782150"/>
                </a:cubicBezTo>
                <a:cubicBezTo>
                  <a:pt x="318109" y="787634"/>
                  <a:pt x="314262" y="791563"/>
                  <a:pt x="309024" y="794182"/>
                </a:cubicBezTo>
                <a:cubicBezTo>
                  <a:pt x="305095" y="796146"/>
                  <a:pt x="302557" y="795819"/>
                  <a:pt x="299611" y="791890"/>
                </a:cubicBezTo>
                <a:cubicBezTo>
                  <a:pt x="295683" y="787306"/>
                  <a:pt x="293145" y="781823"/>
                  <a:pt x="290526" y="776584"/>
                </a:cubicBezTo>
                <a:cubicBezTo>
                  <a:pt x="285288" y="765208"/>
                  <a:pt x="281113" y="753176"/>
                  <a:pt x="279476" y="740817"/>
                </a:cubicBezTo>
                <a:cubicBezTo>
                  <a:pt x="277512" y="726821"/>
                  <a:pt x="275548" y="712907"/>
                  <a:pt x="277185" y="698911"/>
                </a:cubicBezTo>
                <a:cubicBezTo>
                  <a:pt x="278167" y="690808"/>
                  <a:pt x="278494" y="682705"/>
                  <a:pt x="278167" y="674520"/>
                </a:cubicBezTo>
                <a:cubicBezTo>
                  <a:pt x="278167" y="672883"/>
                  <a:pt x="278167" y="671246"/>
                  <a:pt x="276530" y="670264"/>
                </a:cubicBezTo>
                <a:cubicBezTo>
                  <a:pt x="271946" y="676075"/>
                  <a:pt x="267118" y="681641"/>
                  <a:pt x="262861" y="687452"/>
                </a:cubicBezTo>
                <a:cubicBezTo>
                  <a:pt x="257296" y="694900"/>
                  <a:pt x="251157" y="701775"/>
                  <a:pt x="243054" y="705950"/>
                </a:cubicBezTo>
                <a:cubicBezTo>
                  <a:pt x="238143" y="708569"/>
                  <a:pt x="234297" y="712743"/>
                  <a:pt x="231022" y="717326"/>
                </a:cubicBezTo>
                <a:cubicBezTo>
                  <a:pt x="222920" y="730013"/>
                  <a:pt x="215062" y="743027"/>
                  <a:pt x="206959" y="755304"/>
                </a:cubicBezTo>
                <a:cubicBezTo>
                  <a:pt x="195910" y="772165"/>
                  <a:pt x="182241" y="786815"/>
                  <a:pt x="168245" y="801466"/>
                </a:cubicBezTo>
                <a:cubicBezTo>
                  <a:pt x="149093" y="821601"/>
                  <a:pt x="129859" y="841735"/>
                  <a:pt x="111361" y="862852"/>
                </a:cubicBezTo>
                <a:cubicBezTo>
                  <a:pt x="107432" y="867108"/>
                  <a:pt x="103913" y="871937"/>
                  <a:pt x="101621" y="877175"/>
                </a:cubicBezTo>
                <a:cubicBezTo>
                  <a:pt x="100639" y="879140"/>
                  <a:pt x="100639" y="880777"/>
                  <a:pt x="102931" y="882086"/>
                </a:cubicBezTo>
                <a:cubicBezTo>
                  <a:pt x="107186" y="884706"/>
                  <a:pt x="109397" y="888552"/>
                  <a:pt x="109151" y="893791"/>
                </a:cubicBezTo>
                <a:cubicBezTo>
                  <a:pt x="109151" y="902221"/>
                  <a:pt x="108496" y="910324"/>
                  <a:pt x="110133" y="918836"/>
                </a:cubicBezTo>
                <a:cubicBezTo>
                  <a:pt x="111443" y="926939"/>
                  <a:pt x="112752" y="935369"/>
                  <a:pt x="116926" y="942899"/>
                </a:cubicBezTo>
                <a:cubicBezTo>
                  <a:pt x="117909" y="944864"/>
                  <a:pt x="119546" y="946173"/>
                  <a:pt x="121510" y="947483"/>
                </a:cubicBezTo>
                <a:cubicBezTo>
                  <a:pt x="128958" y="951739"/>
                  <a:pt x="136161" y="956241"/>
                  <a:pt x="141317" y="963443"/>
                </a:cubicBezTo>
                <a:cubicBezTo>
                  <a:pt x="143609" y="966717"/>
                  <a:pt x="144591" y="970237"/>
                  <a:pt x="144264" y="974165"/>
                </a:cubicBezTo>
                <a:cubicBezTo>
                  <a:pt x="143936" y="979976"/>
                  <a:pt x="140335" y="983578"/>
                  <a:pt x="134196" y="983905"/>
                </a:cubicBezTo>
                <a:cubicBezTo>
                  <a:pt x="127075" y="984233"/>
                  <a:pt x="119546" y="983905"/>
                  <a:pt x="112425" y="985215"/>
                </a:cubicBezTo>
                <a:cubicBezTo>
                  <a:pt x="104649" y="986524"/>
                  <a:pt x="96464" y="986524"/>
                  <a:pt x="88689" y="986197"/>
                </a:cubicBezTo>
                <a:cubicBezTo>
                  <a:pt x="82223" y="985869"/>
                  <a:pt x="75675" y="985215"/>
                  <a:pt x="69537" y="982923"/>
                </a:cubicBezTo>
                <a:cubicBezTo>
                  <a:pt x="57832" y="978667"/>
                  <a:pt x="51285" y="969909"/>
                  <a:pt x="46455" y="959187"/>
                </a:cubicBezTo>
                <a:cubicBezTo>
                  <a:pt x="42199" y="949775"/>
                  <a:pt x="41217" y="939380"/>
                  <a:pt x="37698" y="929967"/>
                </a:cubicBezTo>
                <a:cubicBezTo>
                  <a:pt x="35406" y="923501"/>
                  <a:pt x="31805" y="917608"/>
                  <a:pt x="25666" y="914007"/>
                </a:cubicBezTo>
                <a:cubicBezTo>
                  <a:pt x="18546" y="909424"/>
                  <a:pt x="14289" y="901975"/>
                  <a:pt x="10033" y="894855"/>
                </a:cubicBezTo>
                <a:cubicBezTo>
                  <a:pt x="6759" y="889371"/>
                  <a:pt x="3567" y="883478"/>
                  <a:pt x="1275" y="877667"/>
                </a:cubicBezTo>
                <a:cubicBezTo>
                  <a:pt x="-1344" y="870873"/>
                  <a:pt x="-34" y="865962"/>
                  <a:pt x="6186" y="862361"/>
                </a:cubicBezTo>
                <a:cubicBezTo>
                  <a:pt x="10115" y="860069"/>
                  <a:pt x="13962" y="857778"/>
                  <a:pt x="17236" y="854585"/>
                </a:cubicBezTo>
                <a:cubicBezTo>
                  <a:pt x="25011" y="847465"/>
                  <a:pt x="34833" y="844191"/>
                  <a:pt x="44245" y="840589"/>
                </a:cubicBezTo>
                <a:cubicBezTo>
                  <a:pt x="45882" y="839935"/>
                  <a:pt x="47520" y="839280"/>
                  <a:pt x="48174" y="836988"/>
                </a:cubicBezTo>
                <a:cubicBezTo>
                  <a:pt x="48502" y="835679"/>
                  <a:pt x="49484" y="834696"/>
                  <a:pt x="50793" y="834696"/>
                </a:cubicBezTo>
                <a:cubicBezTo>
                  <a:pt x="54067" y="834369"/>
                  <a:pt x="56359" y="832405"/>
                  <a:pt x="58569" y="830113"/>
                </a:cubicBezTo>
                <a:cubicBezTo>
                  <a:pt x="83614" y="806704"/>
                  <a:pt x="102194" y="778794"/>
                  <a:pt x="117090" y="747938"/>
                </a:cubicBezTo>
                <a:cubicBezTo>
                  <a:pt x="122983" y="735906"/>
                  <a:pt x="126502" y="722892"/>
                  <a:pt x="133051" y="711188"/>
                </a:cubicBezTo>
                <a:cubicBezTo>
                  <a:pt x="142136" y="694982"/>
                  <a:pt x="151303" y="678367"/>
                  <a:pt x="165544" y="665680"/>
                </a:cubicBezTo>
                <a:cubicBezTo>
                  <a:pt x="173647" y="658560"/>
                  <a:pt x="182487" y="652012"/>
                  <a:pt x="191244" y="646201"/>
                </a:cubicBezTo>
                <a:cubicBezTo>
                  <a:pt x="209496" y="634496"/>
                  <a:pt x="221528" y="617636"/>
                  <a:pt x="231595" y="598729"/>
                </a:cubicBezTo>
                <a:cubicBezTo>
                  <a:pt x="235852" y="590953"/>
                  <a:pt x="237816" y="582196"/>
                  <a:pt x="240026" y="573683"/>
                </a:cubicBezTo>
                <a:cubicBezTo>
                  <a:pt x="243627" y="560670"/>
                  <a:pt x="249111" y="548311"/>
                  <a:pt x="255004" y="536279"/>
                </a:cubicBezTo>
                <a:cubicBezTo>
                  <a:pt x="262125" y="521628"/>
                  <a:pt x="269655" y="507059"/>
                  <a:pt x="278085" y="493063"/>
                </a:cubicBezTo>
                <a:cubicBezTo>
                  <a:pt x="283978" y="483651"/>
                  <a:pt x="289789" y="474566"/>
                  <a:pt x="293718" y="464171"/>
                </a:cubicBezTo>
                <a:cubicBezTo>
                  <a:pt x="296337" y="457377"/>
                  <a:pt x="296992" y="450830"/>
                  <a:pt x="296010" y="443381"/>
                </a:cubicBezTo>
                <a:cubicBezTo>
                  <a:pt x="294700" y="433314"/>
                  <a:pt x="294373" y="423247"/>
                  <a:pt x="296337" y="413180"/>
                </a:cubicBezTo>
                <a:cubicBezTo>
                  <a:pt x="297320" y="407941"/>
                  <a:pt x="297647" y="402457"/>
                  <a:pt x="298629" y="396974"/>
                </a:cubicBezTo>
                <a:cubicBezTo>
                  <a:pt x="301248" y="384615"/>
                  <a:pt x="307059" y="373565"/>
                  <a:pt x="313934" y="363171"/>
                </a:cubicBezTo>
                <a:cubicBezTo>
                  <a:pt x="319500" y="354413"/>
                  <a:pt x="324656" y="345982"/>
                  <a:pt x="330222" y="337143"/>
                </a:cubicBezTo>
                <a:cubicBezTo>
                  <a:pt x="332514" y="333214"/>
                  <a:pt x="335133" y="329695"/>
                  <a:pt x="338653" y="327076"/>
                </a:cubicBezTo>
                <a:cubicBezTo>
                  <a:pt x="341272" y="325111"/>
                  <a:pt x="342254" y="321837"/>
                  <a:pt x="343891" y="319300"/>
                </a:cubicBezTo>
                <a:cubicBezTo>
                  <a:pt x="345528" y="316681"/>
                  <a:pt x="347492" y="314716"/>
                  <a:pt x="350357" y="313489"/>
                </a:cubicBezTo>
                <a:cubicBezTo>
                  <a:pt x="363043" y="308005"/>
                  <a:pt x="375402" y="301785"/>
                  <a:pt x="386452" y="293027"/>
                </a:cubicBezTo>
                <a:cubicBezTo>
                  <a:pt x="393572" y="287216"/>
                  <a:pt x="400121" y="280668"/>
                  <a:pt x="404376" y="272892"/>
                </a:cubicBezTo>
                <a:cubicBezTo>
                  <a:pt x="410597" y="261515"/>
                  <a:pt x="417718" y="250793"/>
                  <a:pt x="424838" y="239744"/>
                </a:cubicBezTo>
                <a:cubicBezTo>
                  <a:pt x="433269" y="226075"/>
                  <a:pt x="440144" y="211834"/>
                  <a:pt x="447265" y="197510"/>
                </a:cubicBezTo>
                <a:cubicBezTo>
                  <a:pt x="456022" y="179667"/>
                  <a:pt x="465189" y="161743"/>
                  <a:pt x="474275" y="143900"/>
                </a:cubicBezTo>
                <a:cubicBezTo>
                  <a:pt x="476239" y="140299"/>
                  <a:pt x="477876" y="136779"/>
                  <a:pt x="479513" y="132851"/>
                </a:cubicBezTo>
                <a:cubicBezTo>
                  <a:pt x="481477" y="127940"/>
                  <a:pt x="478203" y="123438"/>
                  <a:pt x="471737" y="121801"/>
                </a:cubicBezTo>
                <a:cubicBezTo>
                  <a:pt x="464617" y="120164"/>
                  <a:pt x="457086" y="118527"/>
                  <a:pt x="449638" y="116890"/>
                </a:cubicBezTo>
                <a:cubicBezTo>
                  <a:pt x="436297" y="113944"/>
                  <a:pt x="424265" y="108460"/>
                  <a:pt x="412561" y="101912"/>
                </a:cubicBezTo>
                <a:cubicBezTo>
                  <a:pt x="407650" y="99293"/>
                  <a:pt x="402821" y="96428"/>
                  <a:pt x="397910" y="93809"/>
                </a:cubicBezTo>
                <a:cubicBezTo>
                  <a:pt x="393982" y="91845"/>
                  <a:pt x="389480" y="92172"/>
                  <a:pt x="385224" y="93154"/>
                </a:cubicBezTo>
                <a:cubicBezTo>
                  <a:pt x="376794" y="95119"/>
                  <a:pt x="368609" y="98392"/>
                  <a:pt x="360506" y="101257"/>
                </a:cubicBezTo>
                <a:cubicBezTo>
                  <a:pt x="352076" y="104204"/>
                  <a:pt x="343563" y="106741"/>
                  <a:pt x="334806" y="109033"/>
                </a:cubicBezTo>
                <a:cubicBezTo>
                  <a:pt x="314671" y="112634"/>
                  <a:pt x="293472" y="117463"/>
                  <a:pt x="273338" y="124993"/>
                </a:cubicBezTo>
                <a:cubicBezTo>
                  <a:pt x="261306" y="129249"/>
                  <a:pt x="251239" y="136697"/>
                  <a:pt x="245346" y="148402"/>
                </a:cubicBezTo>
                <a:cubicBezTo>
                  <a:pt x="243382" y="152658"/>
                  <a:pt x="243709" y="157159"/>
                  <a:pt x="242072" y="161415"/>
                </a:cubicBezTo>
                <a:cubicBezTo>
                  <a:pt x="239453" y="168536"/>
                  <a:pt x="236506" y="175739"/>
                  <a:pt x="235606" y="183187"/>
                </a:cubicBezTo>
                <a:cubicBezTo>
                  <a:pt x="234624" y="189980"/>
                  <a:pt x="232659" y="196528"/>
                  <a:pt x="232005" y="203322"/>
                </a:cubicBezTo>
                <a:cubicBezTo>
                  <a:pt x="231677" y="205286"/>
                  <a:pt x="231350" y="207250"/>
                  <a:pt x="230695" y="208805"/>
                </a:cubicBezTo>
                <a:cubicBezTo>
                  <a:pt x="230040" y="210770"/>
                  <a:pt x="229385" y="212734"/>
                  <a:pt x="226766" y="213061"/>
                </a:cubicBezTo>
                <a:cubicBezTo>
                  <a:pt x="224475" y="213061"/>
                  <a:pt x="222510" y="212079"/>
                  <a:pt x="221201" y="210115"/>
                </a:cubicBezTo>
                <a:cubicBezTo>
                  <a:pt x="219236" y="207496"/>
                  <a:pt x="218581" y="204631"/>
                  <a:pt x="218254" y="201357"/>
                </a:cubicBezTo>
                <a:cubicBezTo>
                  <a:pt x="217927" y="194564"/>
                  <a:pt x="220546" y="188016"/>
                  <a:pt x="220873" y="181550"/>
                </a:cubicBezTo>
                <a:cubicBezTo>
                  <a:pt x="221201" y="177294"/>
                  <a:pt x="219891" y="176066"/>
                  <a:pt x="215963" y="177949"/>
                </a:cubicBezTo>
                <a:cubicBezTo>
                  <a:pt x="206877" y="182860"/>
                  <a:pt x="197383" y="186706"/>
                  <a:pt x="191244" y="195464"/>
                </a:cubicBezTo>
                <a:cubicBezTo>
                  <a:pt x="186006" y="202585"/>
                  <a:pt x="178558" y="205531"/>
                  <a:pt x="170128" y="206186"/>
                </a:cubicBezTo>
                <a:cubicBezTo>
                  <a:pt x="165872" y="206514"/>
                  <a:pt x="161043" y="202585"/>
                  <a:pt x="160060" y="198411"/>
                </a:cubicBezTo>
                <a:cubicBezTo>
                  <a:pt x="159078" y="194809"/>
                  <a:pt x="162352" y="191617"/>
                  <a:pt x="166854" y="191945"/>
                </a:cubicBezTo>
                <a:cubicBezTo>
                  <a:pt x="173647" y="192272"/>
                  <a:pt x="178230" y="188998"/>
                  <a:pt x="182487" y="184824"/>
                </a:cubicBezTo>
                <a:cubicBezTo>
                  <a:pt x="182159" y="184824"/>
                  <a:pt x="182159" y="184497"/>
                  <a:pt x="182487" y="183187"/>
                </a:cubicBezTo>
                <a:lnTo>
                  <a:pt x="182487" y="183187"/>
                </a:lnTo>
                <a:close/>
                <a:moveTo>
                  <a:pt x="502512" y="556823"/>
                </a:moveTo>
                <a:cubicBezTo>
                  <a:pt x="496046" y="554531"/>
                  <a:pt x="490480" y="552239"/>
                  <a:pt x="484587" y="550357"/>
                </a:cubicBezTo>
                <a:cubicBezTo>
                  <a:pt x="473538" y="546428"/>
                  <a:pt x="462816" y="542254"/>
                  <a:pt x="452094" y="537015"/>
                </a:cubicBezTo>
                <a:cubicBezTo>
                  <a:pt x="441044" y="531532"/>
                  <a:pt x="429668" y="526293"/>
                  <a:pt x="418945" y="520155"/>
                </a:cubicBezTo>
                <a:cubicBezTo>
                  <a:pt x="417308" y="519173"/>
                  <a:pt x="415999" y="519173"/>
                  <a:pt x="414689" y="521137"/>
                </a:cubicBezTo>
                <a:cubicBezTo>
                  <a:pt x="409124" y="529240"/>
                  <a:pt x="403640" y="537343"/>
                  <a:pt x="397747" y="545528"/>
                </a:cubicBezTo>
                <a:cubicBezTo>
                  <a:pt x="388334" y="558869"/>
                  <a:pt x="378922" y="572210"/>
                  <a:pt x="367791" y="584160"/>
                </a:cubicBezTo>
                <a:cubicBezTo>
                  <a:pt x="362225" y="589971"/>
                  <a:pt x="356741" y="595864"/>
                  <a:pt x="351175" y="601675"/>
                </a:cubicBezTo>
                <a:cubicBezTo>
                  <a:pt x="350521" y="602330"/>
                  <a:pt x="348229" y="604295"/>
                  <a:pt x="350848" y="604622"/>
                </a:cubicBezTo>
                <a:cubicBezTo>
                  <a:pt x="354776" y="604949"/>
                  <a:pt x="358296" y="606586"/>
                  <a:pt x="362225" y="606586"/>
                </a:cubicBezTo>
                <a:cubicBezTo>
                  <a:pt x="368445" y="606586"/>
                  <a:pt x="374584" y="604949"/>
                  <a:pt x="380804" y="603640"/>
                </a:cubicBezTo>
                <a:cubicBezTo>
                  <a:pt x="399957" y="599384"/>
                  <a:pt x="416899" y="589316"/>
                  <a:pt x="433514" y="579576"/>
                </a:cubicBezTo>
                <a:cubicBezTo>
                  <a:pt x="446855" y="571801"/>
                  <a:pt x="460852" y="565908"/>
                  <a:pt x="475830" y="562388"/>
                </a:cubicBezTo>
                <a:cubicBezTo>
                  <a:pt x="484260" y="559769"/>
                  <a:pt x="493100" y="558460"/>
                  <a:pt x="502512" y="556823"/>
                </a:cubicBezTo>
                <a:lnTo>
                  <a:pt x="502512" y="556823"/>
                </a:lnTo>
                <a:close/>
              </a:path>
            </a:pathLst>
          </a:custGeom>
          <a:solidFill>
            <a:schemeClr val="accent4"/>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2B67D44-E0BD-DE30-2654-81C0188B20C1}"/>
              </a:ext>
            </a:extLst>
          </p:cNvPr>
          <p:cNvSpPr/>
          <p:nvPr/>
        </p:nvSpPr>
        <p:spPr>
          <a:xfrm>
            <a:off x="8717568" y="1584209"/>
            <a:ext cx="1647825" cy="1404276"/>
          </a:xfrm>
          <a:custGeom>
            <a:avLst/>
            <a:gdLst>
              <a:gd name="connsiteX0" fmla="*/ 182487 w 893341"/>
              <a:gd name="connsiteY0" fmla="*/ 183187 h 986378"/>
              <a:gd name="connsiteX1" fmla="*/ 174384 w 893341"/>
              <a:gd name="connsiteY1" fmla="*/ 186461 h 986378"/>
              <a:gd name="connsiteX2" fmla="*/ 159078 w 893341"/>
              <a:gd name="connsiteY2" fmla="*/ 191699 h 986378"/>
              <a:gd name="connsiteX3" fmla="*/ 147701 w 893341"/>
              <a:gd name="connsiteY3" fmla="*/ 181959 h 986378"/>
              <a:gd name="connsiteX4" fmla="*/ 148683 w 893341"/>
              <a:gd name="connsiteY4" fmla="*/ 177376 h 986378"/>
              <a:gd name="connsiteX5" fmla="*/ 148683 w 893341"/>
              <a:gd name="connsiteY5" fmla="*/ 173120 h 986378"/>
              <a:gd name="connsiteX6" fmla="*/ 152940 w 893341"/>
              <a:gd name="connsiteY6" fmla="*/ 162398 h 986378"/>
              <a:gd name="connsiteX7" fmla="*/ 164317 w 893341"/>
              <a:gd name="connsiteY7" fmla="*/ 158469 h 986378"/>
              <a:gd name="connsiteX8" fmla="*/ 167590 w 893341"/>
              <a:gd name="connsiteY8" fmla="*/ 155195 h 986378"/>
              <a:gd name="connsiteX9" fmla="*/ 156868 w 893341"/>
              <a:gd name="connsiteY9" fmla="*/ 158469 h 986378"/>
              <a:gd name="connsiteX10" fmla="*/ 147783 w 893341"/>
              <a:gd name="connsiteY10" fmla="*/ 154213 h 986378"/>
              <a:gd name="connsiteX11" fmla="*/ 151385 w 893341"/>
              <a:gd name="connsiteY11" fmla="*/ 148074 h 986378"/>
              <a:gd name="connsiteX12" fmla="*/ 181341 w 893341"/>
              <a:gd name="connsiteY12" fmla="*/ 126630 h 986378"/>
              <a:gd name="connsiteX13" fmla="*/ 207696 w 893341"/>
              <a:gd name="connsiteY13" fmla="*/ 111652 h 986378"/>
              <a:gd name="connsiteX14" fmla="*/ 244446 w 893341"/>
              <a:gd name="connsiteY14" fmla="*/ 91190 h 986378"/>
              <a:gd name="connsiteX15" fmla="*/ 288071 w 893341"/>
              <a:gd name="connsiteY15" fmla="*/ 63280 h 986378"/>
              <a:gd name="connsiteX16" fmla="*/ 355431 w 893341"/>
              <a:gd name="connsiteY16" fmla="*/ 33405 h 986378"/>
              <a:gd name="connsiteX17" fmla="*/ 387925 w 893341"/>
              <a:gd name="connsiteY17" fmla="*/ 24648 h 986378"/>
              <a:gd name="connsiteX18" fmla="*/ 418864 w 893341"/>
              <a:gd name="connsiteY18" fmla="*/ 25957 h 986378"/>
              <a:gd name="connsiteX19" fmla="*/ 430895 w 893341"/>
              <a:gd name="connsiteY19" fmla="*/ 26939 h 986378"/>
              <a:gd name="connsiteX20" fmla="*/ 459542 w 893341"/>
              <a:gd name="connsiteY20" fmla="*/ 29886 h 986378"/>
              <a:gd name="connsiteX21" fmla="*/ 484587 w 893341"/>
              <a:gd name="connsiteY21" fmla="*/ 35124 h 986378"/>
              <a:gd name="connsiteX22" fmla="*/ 503740 w 893341"/>
              <a:gd name="connsiteY22" fmla="*/ 39380 h 986378"/>
              <a:gd name="connsiteX23" fmla="*/ 535906 w 893341"/>
              <a:gd name="connsiteY23" fmla="*/ 41999 h 986378"/>
              <a:gd name="connsiteX24" fmla="*/ 579531 w 893341"/>
              <a:gd name="connsiteY24" fmla="*/ 50430 h 986378"/>
              <a:gd name="connsiteX25" fmla="*/ 599338 w 893341"/>
              <a:gd name="connsiteY25" fmla="*/ 60824 h 986378"/>
              <a:gd name="connsiteX26" fmla="*/ 627658 w 893341"/>
              <a:gd name="connsiteY26" fmla="*/ 75802 h 986378"/>
              <a:gd name="connsiteX27" fmla="*/ 659497 w 893341"/>
              <a:gd name="connsiteY27" fmla="*/ 88816 h 986378"/>
              <a:gd name="connsiteX28" fmla="*/ 663752 w 893341"/>
              <a:gd name="connsiteY28" fmla="*/ 88816 h 986378"/>
              <a:gd name="connsiteX29" fmla="*/ 683232 w 893341"/>
              <a:gd name="connsiteY29" fmla="*/ 69009 h 986378"/>
              <a:gd name="connsiteX30" fmla="*/ 695264 w 893341"/>
              <a:gd name="connsiteY30" fmla="*/ 43309 h 986378"/>
              <a:gd name="connsiteX31" fmla="*/ 701484 w 893341"/>
              <a:gd name="connsiteY31" fmla="*/ 27349 h 986378"/>
              <a:gd name="connsiteX32" fmla="*/ 703776 w 893341"/>
              <a:gd name="connsiteY32" fmla="*/ 25057 h 986378"/>
              <a:gd name="connsiteX33" fmla="*/ 720391 w 893341"/>
              <a:gd name="connsiteY33" fmla="*/ 14989 h 986378"/>
              <a:gd name="connsiteX34" fmla="*/ 757468 w 893341"/>
              <a:gd name="connsiteY34" fmla="*/ 11 h 986378"/>
              <a:gd name="connsiteX35" fmla="*/ 779240 w 893341"/>
              <a:gd name="connsiteY35" fmla="*/ 6477 h 986378"/>
              <a:gd name="connsiteX36" fmla="*/ 810751 w 893341"/>
              <a:gd name="connsiteY36" fmla="*/ 30541 h 986378"/>
              <a:gd name="connsiteX37" fmla="*/ 825402 w 893341"/>
              <a:gd name="connsiteY37" fmla="*/ 57796 h 986378"/>
              <a:gd name="connsiteX38" fmla="*/ 826384 w 893341"/>
              <a:gd name="connsiteY38" fmla="*/ 63607 h 986378"/>
              <a:gd name="connsiteX39" fmla="*/ 826057 w 893341"/>
              <a:gd name="connsiteY39" fmla="*/ 65899 h 986378"/>
              <a:gd name="connsiteX40" fmla="*/ 821801 w 893341"/>
              <a:gd name="connsiteY40" fmla="*/ 79895 h 986378"/>
              <a:gd name="connsiteX41" fmla="*/ 815580 w 893341"/>
              <a:gd name="connsiteY41" fmla="*/ 98392 h 986378"/>
              <a:gd name="connsiteX42" fmla="*/ 811979 w 893341"/>
              <a:gd name="connsiteY42" fmla="*/ 109769 h 986378"/>
              <a:gd name="connsiteX43" fmla="*/ 805759 w 893341"/>
              <a:gd name="connsiteY43" fmla="*/ 116563 h 986378"/>
              <a:gd name="connsiteX44" fmla="*/ 800193 w 893341"/>
              <a:gd name="connsiteY44" fmla="*/ 124011 h 986378"/>
              <a:gd name="connsiteX45" fmla="*/ 799538 w 893341"/>
              <a:gd name="connsiteY45" fmla="*/ 142509 h 986378"/>
              <a:gd name="connsiteX46" fmla="*/ 790781 w 893341"/>
              <a:gd name="connsiteY46" fmla="*/ 148320 h 986378"/>
              <a:gd name="connsiteX47" fmla="*/ 786524 w 893341"/>
              <a:gd name="connsiteY47" fmla="*/ 150611 h 986378"/>
              <a:gd name="connsiteX48" fmla="*/ 780959 w 893341"/>
              <a:gd name="connsiteY48" fmla="*/ 160024 h 986378"/>
              <a:gd name="connsiteX49" fmla="*/ 770564 w 893341"/>
              <a:gd name="connsiteY49" fmla="*/ 170419 h 986378"/>
              <a:gd name="connsiteX50" fmla="*/ 767945 w 893341"/>
              <a:gd name="connsiteY50" fmla="*/ 175902 h 986378"/>
              <a:gd name="connsiteX51" fmla="*/ 752312 w 893341"/>
              <a:gd name="connsiteY51" fmla="*/ 182696 h 986378"/>
              <a:gd name="connsiteX52" fmla="*/ 729231 w 893341"/>
              <a:gd name="connsiteY52" fmla="*/ 170992 h 986378"/>
              <a:gd name="connsiteX53" fmla="*/ 723338 w 893341"/>
              <a:gd name="connsiteY53" fmla="*/ 167718 h 986378"/>
              <a:gd name="connsiteX54" fmla="*/ 700584 w 893341"/>
              <a:gd name="connsiteY54" fmla="*/ 168045 h 986378"/>
              <a:gd name="connsiteX55" fmla="*/ 696655 w 893341"/>
              <a:gd name="connsiteY55" fmla="*/ 170009 h 986378"/>
              <a:gd name="connsiteX56" fmla="*/ 693709 w 893341"/>
              <a:gd name="connsiteY56" fmla="*/ 176803 h 986378"/>
              <a:gd name="connsiteX57" fmla="*/ 700830 w 893341"/>
              <a:gd name="connsiteY57" fmla="*/ 190471 h 986378"/>
              <a:gd name="connsiteX58" fmla="*/ 711552 w 893341"/>
              <a:gd name="connsiteY58" fmla="*/ 221983 h 986378"/>
              <a:gd name="connsiteX59" fmla="*/ 712861 w 893341"/>
              <a:gd name="connsiteY59" fmla="*/ 250875 h 986378"/>
              <a:gd name="connsiteX60" fmla="*/ 716790 w 893341"/>
              <a:gd name="connsiteY60" fmla="*/ 265526 h 986378"/>
              <a:gd name="connsiteX61" fmla="*/ 725875 w 893341"/>
              <a:gd name="connsiteY61" fmla="*/ 303831 h 986378"/>
              <a:gd name="connsiteX62" fmla="*/ 727512 w 893341"/>
              <a:gd name="connsiteY62" fmla="*/ 311279 h 986378"/>
              <a:gd name="connsiteX63" fmla="*/ 735287 w 893341"/>
              <a:gd name="connsiteY63" fmla="*/ 314553 h 986378"/>
              <a:gd name="connsiteX64" fmla="*/ 766553 w 893341"/>
              <a:gd name="connsiteY64" fmla="*/ 307105 h 986378"/>
              <a:gd name="connsiteX65" fmla="*/ 811734 w 893341"/>
              <a:gd name="connsiteY65" fmla="*/ 274939 h 986378"/>
              <a:gd name="connsiteX66" fmla="*/ 827694 w 893341"/>
              <a:gd name="connsiteY66" fmla="*/ 256441 h 986378"/>
              <a:gd name="connsiteX67" fmla="*/ 830313 w 893341"/>
              <a:gd name="connsiteY67" fmla="*/ 244737 h 986378"/>
              <a:gd name="connsiteX68" fmla="*/ 834242 w 893341"/>
              <a:gd name="connsiteY68" fmla="*/ 214207 h 986378"/>
              <a:gd name="connsiteX69" fmla="*/ 844309 w 893341"/>
              <a:gd name="connsiteY69" fmla="*/ 195055 h 986378"/>
              <a:gd name="connsiteX70" fmla="*/ 848238 w 893341"/>
              <a:gd name="connsiteY70" fmla="*/ 192108 h 986378"/>
              <a:gd name="connsiteX71" fmla="*/ 850529 w 893341"/>
              <a:gd name="connsiteY71" fmla="*/ 197920 h 986378"/>
              <a:gd name="connsiteX72" fmla="*/ 845619 w 893341"/>
              <a:gd name="connsiteY72" fmla="*/ 211588 h 986378"/>
              <a:gd name="connsiteX73" fmla="*/ 845291 w 893341"/>
              <a:gd name="connsiteY73" fmla="*/ 213880 h 986378"/>
              <a:gd name="connsiteX74" fmla="*/ 847910 w 893341"/>
              <a:gd name="connsiteY74" fmla="*/ 213225 h 986378"/>
              <a:gd name="connsiteX75" fmla="*/ 858305 w 893341"/>
              <a:gd name="connsiteY75" fmla="*/ 205122 h 986378"/>
              <a:gd name="connsiteX76" fmla="*/ 864771 w 893341"/>
              <a:gd name="connsiteY76" fmla="*/ 202830 h 986378"/>
              <a:gd name="connsiteX77" fmla="*/ 869682 w 893341"/>
              <a:gd name="connsiteY77" fmla="*/ 208069 h 986378"/>
              <a:gd name="connsiteX78" fmla="*/ 872301 w 893341"/>
              <a:gd name="connsiteY78" fmla="*/ 210360 h 986378"/>
              <a:gd name="connsiteX79" fmla="*/ 879749 w 893341"/>
              <a:gd name="connsiteY79" fmla="*/ 216826 h 986378"/>
              <a:gd name="connsiteX80" fmla="*/ 881713 w 893341"/>
              <a:gd name="connsiteY80" fmla="*/ 219446 h 986378"/>
              <a:gd name="connsiteX81" fmla="*/ 886625 w 893341"/>
              <a:gd name="connsiteY81" fmla="*/ 226566 h 986378"/>
              <a:gd name="connsiteX82" fmla="*/ 889243 w 893341"/>
              <a:gd name="connsiteY82" fmla="*/ 230168 h 986378"/>
              <a:gd name="connsiteX83" fmla="*/ 892845 w 893341"/>
              <a:gd name="connsiteY83" fmla="*/ 235651 h 986378"/>
              <a:gd name="connsiteX84" fmla="*/ 886952 w 893341"/>
              <a:gd name="connsiteY84" fmla="*/ 245064 h 986378"/>
              <a:gd name="connsiteX85" fmla="*/ 875248 w 893341"/>
              <a:gd name="connsiteY85" fmla="*/ 264216 h 986378"/>
              <a:gd name="connsiteX86" fmla="*/ 866163 w 893341"/>
              <a:gd name="connsiteY86" fmla="*/ 276575 h 986378"/>
              <a:gd name="connsiteX87" fmla="*/ 841772 w 893341"/>
              <a:gd name="connsiteY87" fmla="*/ 303503 h 986378"/>
              <a:gd name="connsiteX88" fmla="*/ 787097 w 893341"/>
              <a:gd name="connsiteY88" fmla="*/ 356786 h 986378"/>
              <a:gd name="connsiteX89" fmla="*/ 751657 w 893341"/>
              <a:gd name="connsiteY89" fmla="*/ 378885 h 986378"/>
              <a:gd name="connsiteX90" fmla="*/ 728904 w 893341"/>
              <a:gd name="connsiteY90" fmla="*/ 388953 h 986378"/>
              <a:gd name="connsiteX91" fmla="*/ 726284 w 893341"/>
              <a:gd name="connsiteY91" fmla="*/ 390262 h 986378"/>
              <a:gd name="connsiteX92" fmla="*/ 714580 w 893341"/>
              <a:gd name="connsiteY92" fmla="*/ 389935 h 986378"/>
              <a:gd name="connsiteX93" fmla="*/ 671037 w 893341"/>
              <a:gd name="connsiteY93" fmla="*/ 343445 h 986378"/>
              <a:gd name="connsiteX94" fmla="*/ 647301 w 893341"/>
              <a:gd name="connsiteY94" fmla="*/ 302521 h 986378"/>
              <a:gd name="connsiteX95" fmla="*/ 639853 w 893341"/>
              <a:gd name="connsiteY95" fmla="*/ 283369 h 986378"/>
              <a:gd name="connsiteX96" fmla="*/ 634615 w 893341"/>
              <a:gd name="connsiteY96" fmla="*/ 282387 h 986378"/>
              <a:gd name="connsiteX97" fmla="*/ 604331 w 893341"/>
              <a:gd name="connsiteY97" fmla="*/ 308087 h 986378"/>
              <a:gd name="connsiteX98" fmla="*/ 587389 w 893341"/>
              <a:gd name="connsiteY98" fmla="*/ 316517 h 986378"/>
              <a:gd name="connsiteX99" fmla="*/ 571755 w 893341"/>
              <a:gd name="connsiteY99" fmla="*/ 328549 h 986378"/>
              <a:gd name="connsiteX100" fmla="*/ 544746 w 893341"/>
              <a:gd name="connsiteY100" fmla="*/ 349338 h 986378"/>
              <a:gd name="connsiteX101" fmla="*/ 514789 w 893341"/>
              <a:gd name="connsiteY101" fmla="*/ 372747 h 986378"/>
              <a:gd name="connsiteX102" fmla="*/ 503085 w 893341"/>
              <a:gd name="connsiteY102" fmla="*/ 388707 h 986378"/>
              <a:gd name="connsiteX103" fmla="*/ 504067 w 893341"/>
              <a:gd name="connsiteY103" fmla="*/ 392963 h 986378"/>
              <a:gd name="connsiteX104" fmla="*/ 537543 w 893341"/>
              <a:gd name="connsiteY104" fmla="*/ 423820 h 986378"/>
              <a:gd name="connsiteX105" fmla="*/ 585670 w 893341"/>
              <a:gd name="connsiteY105" fmla="*/ 482341 h 986378"/>
              <a:gd name="connsiteX106" fmla="*/ 618491 w 893341"/>
              <a:gd name="connsiteY106" fmla="*/ 535297 h 986378"/>
              <a:gd name="connsiteX107" fmla="*/ 633469 w 893341"/>
              <a:gd name="connsiteY107" fmla="*/ 577203 h 986378"/>
              <a:gd name="connsiteX108" fmla="*/ 627003 w 893341"/>
              <a:gd name="connsiteY108" fmla="*/ 613953 h 986378"/>
              <a:gd name="connsiteX109" fmla="*/ 615299 w 893341"/>
              <a:gd name="connsiteY109" fmla="*/ 623365 h 986378"/>
              <a:gd name="connsiteX110" fmla="*/ 578221 w 893341"/>
              <a:gd name="connsiteY110" fmla="*/ 633760 h 986378"/>
              <a:gd name="connsiteX111" fmla="*/ 570773 w 893341"/>
              <a:gd name="connsiteY111" fmla="*/ 637034 h 986378"/>
              <a:gd name="connsiteX112" fmla="*/ 568154 w 893341"/>
              <a:gd name="connsiteY112" fmla="*/ 637361 h 986378"/>
              <a:gd name="connsiteX113" fmla="*/ 566845 w 893341"/>
              <a:gd name="connsiteY113" fmla="*/ 636706 h 986378"/>
              <a:gd name="connsiteX114" fmla="*/ 559069 w 893341"/>
              <a:gd name="connsiteY114" fmla="*/ 638016 h 986378"/>
              <a:gd name="connsiteX115" fmla="*/ 549656 w 893341"/>
              <a:gd name="connsiteY115" fmla="*/ 640635 h 986378"/>
              <a:gd name="connsiteX116" fmla="*/ 540244 w 893341"/>
              <a:gd name="connsiteY116" fmla="*/ 642599 h 986378"/>
              <a:gd name="connsiteX117" fmla="*/ 500548 w 893341"/>
              <a:gd name="connsiteY117" fmla="*/ 650047 h 986378"/>
              <a:gd name="connsiteX118" fmla="*/ 443663 w 893341"/>
              <a:gd name="connsiteY118" fmla="*/ 654958 h 986378"/>
              <a:gd name="connsiteX119" fmla="*/ 410843 w 893341"/>
              <a:gd name="connsiteY119" fmla="*/ 657250 h 986378"/>
              <a:gd name="connsiteX120" fmla="*/ 365007 w 893341"/>
              <a:gd name="connsiteY120" fmla="*/ 662161 h 986378"/>
              <a:gd name="connsiteX121" fmla="*/ 353630 w 893341"/>
              <a:gd name="connsiteY121" fmla="*/ 663471 h 986378"/>
              <a:gd name="connsiteX122" fmla="*/ 351012 w 893341"/>
              <a:gd name="connsiteY122" fmla="*/ 666090 h 986378"/>
              <a:gd name="connsiteX123" fmla="*/ 337343 w 893341"/>
              <a:gd name="connsiteY123" fmla="*/ 714216 h 986378"/>
              <a:gd name="connsiteX124" fmla="*/ 324002 w 893341"/>
              <a:gd name="connsiteY124" fmla="*/ 762015 h 986378"/>
              <a:gd name="connsiteX125" fmla="*/ 320728 w 893341"/>
              <a:gd name="connsiteY125" fmla="*/ 782150 h 986378"/>
              <a:gd name="connsiteX126" fmla="*/ 309024 w 893341"/>
              <a:gd name="connsiteY126" fmla="*/ 794182 h 986378"/>
              <a:gd name="connsiteX127" fmla="*/ 299611 w 893341"/>
              <a:gd name="connsiteY127" fmla="*/ 791890 h 986378"/>
              <a:gd name="connsiteX128" fmla="*/ 290526 w 893341"/>
              <a:gd name="connsiteY128" fmla="*/ 776584 h 986378"/>
              <a:gd name="connsiteX129" fmla="*/ 279476 w 893341"/>
              <a:gd name="connsiteY129" fmla="*/ 740817 h 986378"/>
              <a:gd name="connsiteX130" fmla="*/ 277185 w 893341"/>
              <a:gd name="connsiteY130" fmla="*/ 698911 h 986378"/>
              <a:gd name="connsiteX131" fmla="*/ 278167 w 893341"/>
              <a:gd name="connsiteY131" fmla="*/ 674520 h 986378"/>
              <a:gd name="connsiteX132" fmla="*/ 276530 w 893341"/>
              <a:gd name="connsiteY132" fmla="*/ 670264 h 986378"/>
              <a:gd name="connsiteX133" fmla="*/ 262861 w 893341"/>
              <a:gd name="connsiteY133" fmla="*/ 687452 h 986378"/>
              <a:gd name="connsiteX134" fmla="*/ 243054 w 893341"/>
              <a:gd name="connsiteY134" fmla="*/ 705950 h 986378"/>
              <a:gd name="connsiteX135" fmla="*/ 231022 w 893341"/>
              <a:gd name="connsiteY135" fmla="*/ 717326 h 986378"/>
              <a:gd name="connsiteX136" fmla="*/ 206959 w 893341"/>
              <a:gd name="connsiteY136" fmla="*/ 755304 h 986378"/>
              <a:gd name="connsiteX137" fmla="*/ 168245 w 893341"/>
              <a:gd name="connsiteY137" fmla="*/ 801466 h 986378"/>
              <a:gd name="connsiteX138" fmla="*/ 111361 w 893341"/>
              <a:gd name="connsiteY138" fmla="*/ 862852 h 986378"/>
              <a:gd name="connsiteX139" fmla="*/ 101621 w 893341"/>
              <a:gd name="connsiteY139" fmla="*/ 877175 h 986378"/>
              <a:gd name="connsiteX140" fmla="*/ 102931 w 893341"/>
              <a:gd name="connsiteY140" fmla="*/ 882086 h 986378"/>
              <a:gd name="connsiteX141" fmla="*/ 109151 w 893341"/>
              <a:gd name="connsiteY141" fmla="*/ 893791 h 986378"/>
              <a:gd name="connsiteX142" fmla="*/ 110133 w 893341"/>
              <a:gd name="connsiteY142" fmla="*/ 918836 h 986378"/>
              <a:gd name="connsiteX143" fmla="*/ 116926 w 893341"/>
              <a:gd name="connsiteY143" fmla="*/ 942899 h 986378"/>
              <a:gd name="connsiteX144" fmla="*/ 121510 w 893341"/>
              <a:gd name="connsiteY144" fmla="*/ 947483 h 986378"/>
              <a:gd name="connsiteX145" fmla="*/ 141317 w 893341"/>
              <a:gd name="connsiteY145" fmla="*/ 963443 h 986378"/>
              <a:gd name="connsiteX146" fmla="*/ 144264 w 893341"/>
              <a:gd name="connsiteY146" fmla="*/ 974165 h 986378"/>
              <a:gd name="connsiteX147" fmla="*/ 134196 w 893341"/>
              <a:gd name="connsiteY147" fmla="*/ 983905 h 986378"/>
              <a:gd name="connsiteX148" fmla="*/ 112425 w 893341"/>
              <a:gd name="connsiteY148" fmla="*/ 985215 h 986378"/>
              <a:gd name="connsiteX149" fmla="*/ 88689 w 893341"/>
              <a:gd name="connsiteY149" fmla="*/ 986197 h 986378"/>
              <a:gd name="connsiteX150" fmla="*/ 69537 w 893341"/>
              <a:gd name="connsiteY150" fmla="*/ 982923 h 986378"/>
              <a:gd name="connsiteX151" fmla="*/ 46455 w 893341"/>
              <a:gd name="connsiteY151" fmla="*/ 959187 h 986378"/>
              <a:gd name="connsiteX152" fmla="*/ 37698 w 893341"/>
              <a:gd name="connsiteY152" fmla="*/ 929967 h 986378"/>
              <a:gd name="connsiteX153" fmla="*/ 25666 w 893341"/>
              <a:gd name="connsiteY153" fmla="*/ 914007 h 986378"/>
              <a:gd name="connsiteX154" fmla="*/ 10033 w 893341"/>
              <a:gd name="connsiteY154" fmla="*/ 894855 h 986378"/>
              <a:gd name="connsiteX155" fmla="*/ 1275 w 893341"/>
              <a:gd name="connsiteY155" fmla="*/ 877667 h 986378"/>
              <a:gd name="connsiteX156" fmla="*/ 6186 w 893341"/>
              <a:gd name="connsiteY156" fmla="*/ 862361 h 986378"/>
              <a:gd name="connsiteX157" fmla="*/ 17236 w 893341"/>
              <a:gd name="connsiteY157" fmla="*/ 854585 h 986378"/>
              <a:gd name="connsiteX158" fmla="*/ 44245 w 893341"/>
              <a:gd name="connsiteY158" fmla="*/ 840589 h 986378"/>
              <a:gd name="connsiteX159" fmla="*/ 48174 w 893341"/>
              <a:gd name="connsiteY159" fmla="*/ 836988 h 986378"/>
              <a:gd name="connsiteX160" fmla="*/ 50793 w 893341"/>
              <a:gd name="connsiteY160" fmla="*/ 834696 h 986378"/>
              <a:gd name="connsiteX161" fmla="*/ 58569 w 893341"/>
              <a:gd name="connsiteY161" fmla="*/ 830113 h 986378"/>
              <a:gd name="connsiteX162" fmla="*/ 117090 w 893341"/>
              <a:gd name="connsiteY162" fmla="*/ 747938 h 986378"/>
              <a:gd name="connsiteX163" fmla="*/ 133051 w 893341"/>
              <a:gd name="connsiteY163" fmla="*/ 711188 h 986378"/>
              <a:gd name="connsiteX164" fmla="*/ 165544 w 893341"/>
              <a:gd name="connsiteY164" fmla="*/ 665680 h 986378"/>
              <a:gd name="connsiteX165" fmla="*/ 191244 w 893341"/>
              <a:gd name="connsiteY165" fmla="*/ 646201 h 986378"/>
              <a:gd name="connsiteX166" fmla="*/ 231595 w 893341"/>
              <a:gd name="connsiteY166" fmla="*/ 598729 h 986378"/>
              <a:gd name="connsiteX167" fmla="*/ 240026 w 893341"/>
              <a:gd name="connsiteY167" fmla="*/ 573683 h 986378"/>
              <a:gd name="connsiteX168" fmla="*/ 255004 w 893341"/>
              <a:gd name="connsiteY168" fmla="*/ 536279 h 986378"/>
              <a:gd name="connsiteX169" fmla="*/ 278085 w 893341"/>
              <a:gd name="connsiteY169" fmla="*/ 493063 h 986378"/>
              <a:gd name="connsiteX170" fmla="*/ 293718 w 893341"/>
              <a:gd name="connsiteY170" fmla="*/ 464171 h 986378"/>
              <a:gd name="connsiteX171" fmla="*/ 296010 w 893341"/>
              <a:gd name="connsiteY171" fmla="*/ 443381 h 986378"/>
              <a:gd name="connsiteX172" fmla="*/ 296337 w 893341"/>
              <a:gd name="connsiteY172" fmla="*/ 413180 h 986378"/>
              <a:gd name="connsiteX173" fmla="*/ 298629 w 893341"/>
              <a:gd name="connsiteY173" fmla="*/ 396974 h 986378"/>
              <a:gd name="connsiteX174" fmla="*/ 313934 w 893341"/>
              <a:gd name="connsiteY174" fmla="*/ 363171 h 986378"/>
              <a:gd name="connsiteX175" fmla="*/ 330222 w 893341"/>
              <a:gd name="connsiteY175" fmla="*/ 337143 h 986378"/>
              <a:gd name="connsiteX176" fmla="*/ 338653 w 893341"/>
              <a:gd name="connsiteY176" fmla="*/ 327076 h 986378"/>
              <a:gd name="connsiteX177" fmla="*/ 343891 w 893341"/>
              <a:gd name="connsiteY177" fmla="*/ 319300 h 986378"/>
              <a:gd name="connsiteX178" fmla="*/ 350357 w 893341"/>
              <a:gd name="connsiteY178" fmla="*/ 313489 h 986378"/>
              <a:gd name="connsiteX179" fmla="*/ 386452 w 893341"/>
              <a:gd name="connsiteY179" fmla="*/ 293027 h 986378"/>
              <a:gd name="connsiteX180" fmla="*/ 404376 w 893341"/>
              <a:gd name="connsiteY180" fmla="*/ 272892 h 986378"/>
              <a:gd name="connsiteX181" fmla="*/ 424838 w 893341"/>
              <a:gd name="connsiteY181" fmla="*/ 239744 h 986378"/>
              <a:gd name="connsiteX182" fmla="*/ 447265 w 893341"/>
              <a:gd name="connsiteY182" fmla="*/ 197510 h 986378"/>
              <a:gd name="connsiteX183" fmla="*/ 474275 w 893341"/>
              <a:gd name="connsiteY183" fmla="*/ 143900 h 986378"/>
              <a:gd name="connsiteX184" fmla="*/ 479513 w 893341"/>
              <a:gd name="connsiteY184" fmla="*/ 132851 h 986378"/>
              <a:gd name="connsiteX185" fmla="*/ 471737 w 893341"/>
              <a:gd name="connsiteY185" fmla="*/ 121801 h 986378"/>
              <a:gd name="connsiteX186" fmla="*/ 449638 w 893341"/>
              <a:gd name="connsiteY186" fmla="*/ 116890 h 986378"/>
              <a:gd name="connsiteX187" fmla="*/ 412561 w 893341"/>
              <a:gd name="connsiteY187" fmla="*/ 101912 h 986378"/>
              <a:gd name="connsiteX188" fmla="*/ 397910 w 893341"/>
              <a:gd name="connsiteY188" fmla="*/ 93809 h 986378"/>
              <a:gd name="connsiteX189" fmla="*/ 385224 w 893341"/>
              <a:gd name="connsiteY189" fmla="*/ 93154 h 986378"/>
              <a:gd name="connsiteX190" fmla="*/ 360506 w 893341"/>
              <a:gd name="connsiteY190" fmla="*/ 101257 h 986378"/>
              <a:gd name="connsiteX191" fmla="*/ 334806 w 893341"/>
              <a:gd name="connsiteY191" fmla="*/ 109033 h 986378"/>
              <a:gd name="connsiteX192" fmla="*/ 273338 w 893341"/>
              <a:gd name="connsiteY192" fmla="*/ 124993 h 986378"/>
              <a:gd name="connsiteX193" fmla="*/ 245346 w 893341"/>
              <a:gd name="connsiteY193" fmla="*/ 148402 h 986378"/>
              <a:gd name="connsiteX194" fmla="*/ 242072 w 893341"/>
              <a:gd name="connsiteY194" fmla="*/ 161415 h 986378"/>
              <a:gd name="connsiteX195" fmla="*/ 235606 w 893341"/>
              <a:gd name="connsiteY195" fmla="*/ 183187 h 986378"/>
              <a:gd name="connsiteX196" fmla="*/ 232005 w 893341"/>
              <a:gd name="connsiteY196" fmla="*/ 203322 h 986378"/>
              <a:gd name="connsiteX197" fmla="*/ 230695 w 893341"/>
              <a:gd name="connsiteY197" fmla="*/ 208805 h 986378"/>
              <a:gd name="connsiteX198" fmla="*/ 226766 w 893341"/>
              <a:gd name="connsiteY198" fmla="*/ 213061 h 986378"/>
              <a:gd name="connsiteX199" fmla="*/ 221201 w 893341"/>
              <a:gd name="connsiteY199" fmla="*/ 210115 h 986378"/>
              <a:gd name="connsiteX200" fmla="*/ 218254 w 893341"/>
              <a:gd name="connsiteY200" fmla="*/ 201357 h 986378"/>
              <a:gd name="connsiteX201" fmla="*/ 220873 w 893341"/>
              <a:gd name="connsiteY201" fmla="*/ 181550 h 986378"/>
              <a:gd name="connsiteX202" fmla="*/ 215963 w 893341"/>
              <a:gd name="connsiteY202" fmla="*/ 177949 h 986378"/>
              <a:gd name="connsiteX203" fmla="*/ 191244 w 893341"/>
              <a:gd name="connsiteY203" fmla="*/ 195464 h 986378"/>
              <a:gd name="connsiteX204" fmla="*/ 170128 w 893341"/>
              <a:gd name="connsiteY204" fmla="*/ 206186 h 986378"/>
              <a:gd name="connsiteX205" fmla="*/ 160060 w 893341"/>
              <a:gd name="connsiteY205" fmla="*/ 198411 h 986378"/>
              <a:gd name="connsiteX206" fmla="*/ 166854 w 893341"/>
              <a:gd name="connsiteY206" fmla="*/ 191945 h 986378"/>
              <a:gd name="connsiteX207" fmla="*/ 182487 w 893341"/>
              <a:gd name="connsiteY207" fmla="*/ 184824 h 986378"/>
              <a:gd name="connsiteX208" fmla="*/ 182487 w 893341"/>
              <a:gd name="connsiteY208" fmla="*/ 183187 h 986378"/>
              <a:gd name="connsiteX209" fmla="*/ 182487 w 893341"/>
              <a:gd name="connsiteY209" fmla="*/ 183187 h 986378"/>
              <a:gd name="connsiteX210" fmla="*/ 502512 w 893341"/>
              <a:gd name="connsiteY210" fmla="*/ 556823 h 986378"/>
              <a:gd name="connsiteX211" fmla="*/ 484587 w 893341"/>
              <a:gd name="connsiteY211" fmla="*/ 550357 h 986378"/>
              <a:gd name="connsiteX212" fmla="*/ 452094 w 893341"/>
              <a:gd name="connsiteY212" fmla="*/ 537015 h 986378"/>
              <a:gd name="connsiteX213" fmla="*/ 418945 w 893341"/>
              <a:gd name="connsiteY213" fmla="*/ 520155 h 986378"/>
              <a:gd name="connsiteX214" fmla="*/ 414689 w 893341"/>
              <a:gd name="connsiteY214" fmla="*/ 521137 h 986378"/>
              <a:gd name="connsiteX215" fmla="*/ 397747 w 893341"/>
              <a:gd name="connsiteY215" fmla="*/ 545528 h 986378"/>
              <a:gd name="connsiteX216" fmla="*/ 367791 w 893341"/>
              <a:gd name="connsiteY216" fmla="*/ 584160 h 986378"/>
              <a:gd name="connsiteX217" fmla="*/ 351175 w 893341"/>
              <a:gd name="connsiteY217" fmla="*/ 601675 h 986378"/>
              <a:gd name="connsiteX218" fmla="*/ 350848 w 893341"/>
              <a:gd name="connsiteY218" fmla="*/ 604622 h 986378"/>
              <a:gd name="connsiteX219" fmla="*/ 362225 w 893341"/>
              <a:gd name="connsiteY219" fmla="*/ 606586 h 986378"/>
              <a:gd name="connsiteX220" fmla="*/ 380804 w 893341"/>
              <a:gd name="connsiteY220" fmla="*/ 603640 h 986378"/>
              <a:gd name="connsiteX221" fmla="*/ 433514 w 893341"/>
              <a:gd name="connsiteY221" fmla="*/ 579576 h 986378"/>
              <a:gd name="connsiteX222" fmla="*/ 475830 w 893341"/>
              <a:gd name="connsiteY222" fmla="*/ 562388 h 986378"/>
              <a:gd name="connsiteX223" fmla="*/ 502512 w 893341"/>
              <a:gd name="connsiteY223" fmla="*/ 556823 h 986378"/>
              <a:gd name="connsiteX224" fmla="*/ 502512 w 893341"/>
              <a:gd name="connsiteY224" fmla="*/ 556823 h 98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893341" h="986378">
                <a:moveTo>
                  <a:pt x="182487" y="183187"/>
                </a:moveTo>
                <a:cubicBezTo>
                  <a:pt x="179213" y="184497"/>
                  <a:pt x="176594" y="185151"/>
                  <a:pt x="174384" y="186461"/>
                </a:cubicBezTo>
                <a:cubicBezTo>
                  <a:pt x="169800" y="189407"/>
                  <a:pt x="164971" y="191699"/>
                  <a:pt x="159078" y="191699"/>
                </a:cubicBezTo>
                <a:cubicBezTo>
                  <a:pt x="152858" y="191372"/>
                  <a:pt x="149011" y="187770"/>
                  <a:pt x="147701" y="181959"/>
                </a:cubicBezTo>
                <a:cubicBezTo>
                  <a:pt x="147374" y="180322"/>
                  <a:pt x="147374" y="178358"/>
                  <a:pt x="148683" y="177376"/>
                </a:cubicBezTo>
                <a:cubicBezTo>
                  <a:pt x="150321" y="175739"/>
                  <a:pt x="149993" y="174757"/>
                  <a:pt x="148683" y="173120"/>
                </a:cubicBezTo>
                <a:cubicBezTo>
                  <a:pt x="145082" y="168209"/>
                  <a:pt x="147046" y="163707"/>
                  <a:pt x="152940" y="162398"/>
                </a:cubicBezTo>
                <a:cubicBezTo>
                  <a:pt x="156868" y="161415"/>
                  <a:pt x="160715" y="160106"/>
                  <a:pt x="164317" y="158469"/>
                </a:cubicBezTo>
                <a:cubicBezTo>
                  <a:pt x="165626" y="157814"/>
                  <a:pt x="166935" y="157159"/>
                  <a:pt x="167590" y="155195"/>
                </a:cubicBezTo>
                <a:cubicBezTo>
                  <a:pt x="163662" y="156177"/>
                  <a:pt x="160142" y="157159"/>
                  <a:pt x="156868" y="158469"/>
                </a:cubicBezTo>
                <a:cubicBezTo>
                  <a:pt x="153922" y="159451"/>
                  <a:pt x="149420" y="157487"/>
                  <a:pt x="147783" y="154213"/>
                </a:cubicBezTo>
                <a:cubicBezTo>
                  <a:pt x="146473" y="150611"/>
                  <a:pt x="148765" y="148974"/>
                  <a:pt x="151385" y="148074"/>
                </a:cubicBezTo>
                <a:cubicBezTo>
                  <a:pt x="163089" y="143491"/>
                  <a:pt x="171519" y="134406"/>
                  <a:pt x="181341" y="126630"/>
                </a:cubicBezTo>
                <a:cubicBezTo>
                  <a:pt x="189116" y="120164"/>
                  <a:pt x="198283" y="115253"/>
                  <a:pt x="207696" y="111652"/>
                </a:cubicBezTo>
                <a:cubicBezTo>
                  <a:pt x="221037" y="106741"/>
                  <a:pt x="232414" y="98638"/>
                  <a:pt x="244446" y="91190"/>
                </a:cubicBezTo>
                <a:cubicBezTo>
                  <a:pt x="259096" y="82105"/>
                  <a:pt x="272765" y="71710"/>
                  <a:pt x="288071" y="63280"/>
                </a:cubicBezTo>
                <a:cubicBezTo>
                  <a:pt x="309842" y="51248"/>
                  <a:pt x="331941" y="41181"/>
                  <a:pt x="355431" y="33405"/>
                </a:cubicBezTo>
                <a:cubicBezTo>
                  <a:pt x="366153" y="29804"/>
                  <a:pt x="376876" y="26284"/>
                  <a:pt x="387925" y="24648"/>
                </a:cubicBezTo>
                <a:cubicBezTo>
                  <a:pt x="398320" y="23010"/>
                  <a:pt x="408714" y="24648"/>
                  <a:pt x="418864" y="25957"/>
                </a:cubicBezTo>
                <a:cubicBezTo>
                  <a:pt x="422792" y="26284"/>
                  <a:pt x="426966" y="26612"/>
                  <a:pt x="430895" y="26939"/>
                </a:cubicBezTo>
                <a:cubicBezTo>
                  <a:pt x="440308" y="27921"/>
                  <a:pt x="450048" y="28904"/>
                  <a:pt x="459542" y="29886"/>
                </a:cubicBezTo>
                <a:cubicBezTo>
                  <a:pt x="467972" y="30868"/>
                  <a:pt x="476484" y="32505"/>
                  <a:pt x="484587" y="35124"/>
                </a:cubicBezTo>
                <a:cubicBezTo>
                  <a:pt x="490808" y="37088"/>
                  <a:pt x="497274" y="38725"/>
                  <a:pt x="503740" y="39380"/>
                </a:cubicBezTo>
                <a:cubicBezTo>
                  <a:pt x="514462" y="40690"/>
                  <a:pt x="525184" y="41017"/>
                  <a:pt x="535906" y="41999"/>
                </a:cubicBezTo>
                <a:cubicBezTo>
                  <a:pt x="550557" y="43636"/>
                  <a:pt x="565535" y="45273"/>
                  <a:pt x="579531" y="50430"/>
                </a:cubicBezTo>
                <a:cubicBezTo>
                  <a:pt x="586652" y="53049"/>
                  <a:pt x="593527" y="56241"/>
                  <a:pt x="599338" y="60824"/>
                </a:cubicBezTo>
                <a:cubicBezTo>
                  <a:pt x="608096" y="66963"/>
                  <a:pt x="617590" y="71546"/>
                  <a:pt x="627658" y="75802"/>
                </a:cubicBezTo>
                <a:cubicBezTo>
                  <a:pt x="638380" y="80058"/>
                  <a:pt x="649102" y="84233"/>
                  <a:pt x="659497" y="88816"/>
                </a:cubicBezTo>
                <a:cubicBezTo>
                  <a:pt x="661133" y="89471"/>
                  <a:pt x="662115" y="89471"/>
                  <a:pt x="663752" y="88816"/>
                </a:cubicBezTo>
                <a:cubicBezTo>
                  <a:pt x="673820" y="85542"/>
                  <a:pt x="679058" y="77767"/>
                  <a:pt x="683232" y="69009"/>
                </a:cubicBezTo>
                <a:cubicBezTo>
                  <a:pt x="687161" y="60579"/>
                  <a:pt x="691008" y="51821"/>
                  <a:pt x="695264" y="43309"/>
                </a:cubicBezTo>
                <a:cubicBezTo>
                  <a:pt x="697883" y="38071"/>
                  <a:pt x="701730" y="33569"/>
                  <a:pt x="701484" y="27349"/>
                </a:cubicBezTo>
                <a:cubicBezTo>
                  <a:pt x="701484" y="26039"/>
                  <a:pt x="702467" y="25057"/>
                  <a:pt x="703776" y="25057"/>
                </a:cubicBezTo>
                <a:cubicBezTo>
                  <a:pt x="711224" y="24729"/>
                  <a:pt x="715153" y="18918"/>
                  <a:pt x="720391" y="14989"/>
                </a:cubicBezTo>
                <a:cubicBezTo>
                  <a:pt x="731441" y="6559"/>
                  <a:pt x="743145" y="-316"/>
                  <a:pt x="757468" y="11"/>
                </a:cubicBezTo>
                <a:cubicBezTo>
                  <a:pt x="765244" y="11"/>
                  <a:pt x="772447" y="3285"/>
                  <a:pt x="779240" y="6477"/>
                </a:cubicBezTo>
                <a:cubicBezTo>
                  <a:pt x="791599" y="11961"/>
                  <a:pt x="802649" y="19491"/>
                  <a:pt x="810751" y="30541"/>
                </a:cubicBezTo>
                <a:cubicBezTo>
                  <a:pt x="816972" y="38971"/>
                  <a:pt x="821473" y="48383"/>
                  <a:pt x="825402" y="57796"/>
                </a:cubicBezTo>
                <a:cubicBezTo>
                  <a:pt x="826057" y="59433"/>
                  <a:pt x="826057" y="61725"/>
                  <a:pt x="826384" y="63607"/>
                </a:cubicBezTo>
                <a:cubicBezTo>
                  <a:pt x="826384" y="64262"/>
                  <a:pt x="826384" y="65244"/>
                  <a:pt x="826057" y="65899"/>
                </a:cubicBezTo>
                <a:cubicBezTo>
                  <a:pt x="823438" y="70810"/>
                  <a:pt x="822128" y="74329"/>
                  <a:pt x="821801" y="79895"/>
                </a:cubicBezTo>
                <a:cubicBezTo>
                  <a:pt x="821473" y="86688"/>
                  <a:pt x="817872" y="92254"/>
                  <a:pt x="815580" y="98392"/>
                </a:cubicBezTo>
                <a:cubicBezTo>
                  <a:pt x="814271" y="102321"/>
                  <a:pt x="812961" y="105841"/>
                  <a:pt x="811979" y="109769"/>
                </a:cubicBezTo>
                <a:cubicBezTo>
                  <a:pt x="811324" y="113371"/>
                  <a:pt x="809360" y="115581"/>
                  <a:pt x="805759" y="116563"/>
                </a:cubicBezTo>
                <a:cubicBezTo>
                  <a:pt x="801830" y="117545"/>
                  <a:pt x="799866" y="119837"/>
                  <a:pt x="800193" y="124011"/>
                </a:cubicBezTo>
                <a:cubicBezTo>
                  <a:pt x="800520" y="130150"/>
                  <a:pt x="800520" y="136370"/>
                  <a:pt x="799538" y="142509"/>
                </a:cubicBezTo>
                <a:cubicBezTo>
                  <a:pt x="798883" y="147992"/>
                  <a:pt x="795937" y="149957"/>
                  <a:pt x="790781" y="148320"/>
                </a:cubicBezTo>
                <a:cubicBezTo>
                  <a:pt x="788161" y="147337"/>
                  <a:pt x="787179" y="148320"/>
                  <a:pt x="786524" y="150611"/>
                </a:cubicBezTo>
                <a:cubicBezTo>
                  <a:pt x="785870" y="154540"/>
                  <a:pt x="782923" y="157077"/>
                  <a:pt x="780959" y="160024"/>
                </a:cubicBezTo>
                <a:cubicBezTo>
                  <a:pt x="778339" y="164607"/>
                  <a:pt x="775720" y="168454"/>
                  <a:pt x="770564" y="170419"/>
                </a:cubicBezTo>
                <a:cubicBezTo>
                  <a:pt x="768600" y="171073"/>
                  <a:pt x="768927" y="174020"/>
                  <a:pt x="767945" y="175902"/>
                </a:cubicBezTo>
                <a:cubicBezTo>
                  <a:pt x="764998" y="181714"/>
                  <a:pt x="758532" y="184005"/>
                  <a:pt x="752312" y="182696"/>
                </a:cubicBezTo>
                <a:cubicBezTo>
                  <a:pt x="743554" y="180731"/>
                  <a:pt x="736679" y="175248"/>
                  <a:pt x="729231" y="170992"/>
                </a:cubicBezTo>
                <a:cubicBezTo>
                  <a:pt x="727266" y="170009"/>
                  <a:pt x="725302" y="169027"/>
                  <a:pt x="723338" y="167718"/>
                </a:cubicBezTo>
                <a:cubicBezTo>
                  <a:pt x="715562" y="162807"/>
                  <a:pt x="708032" y="163789"/>
                  <a:pt x="700584" y="168045"/>
                </a:cubicBezTo>
                <a:cubicBezTo>
                  <a:pt x="699275" y="168700"/>
                  <a:pt x="697965" y="169355"/>
                  <a:pt x="696655" y="170009"/>
                </a:cubicBezTo>
                <a:cubicBezTo>
                  <a:pt x="693709" y="171319"/>
                  <a:pt x="692727" y="173283"/>
                  <a:pt x="693709" y="176803"/>
                </a:cubicBezTo>
                <a:cubicBezTo>
                  <a:pt x="695018" y="182041"/>
                  <a:pt x="697638" y="186215"/>
                  <a:pt x="700830" y="190471"/>
                </a:cubicBezTo>
                <a:cubicBezTo>
                  <a:pt x="708278" y="199557"/>
                  <a:pt x="709588" y="210933"/>
                  <a:pt x="711552" y="221983"/>
                </a:cubicBezTo>
                <a:cubicBezTo>
                  <a:pt x="713516" y="231723"/>
                  <a:pt x="712534" y="241463"/>
                  <a:pt x="712861" y="250875"/>
                </a:cubicBezTo>
                <a:cubicBezTo>
                  <a:pt x="712861" y="256113"/>
                  <a:pt x="714825" y="260615"/>
                  <a:pt x="716790" y="265526"/>
                </a:cubicBezTo>
                <a:cubicBezTo>
                  <a:pt x="721046" y="277885"/>
                  <a:pt x="725875" y="290244"/>
                  <a:pt x="725875" y="303831"/>
                </a:cubicBezTo>
                <a:cubicBezTo>
                  <a:pt x="725875" y="306450"/>
                  <a:pt x="726530" y="309069"/>
                  <a:pt x="727512" y="311279"/>
                </a:cubicBezTo>
                <a:cubicBezTo>
                  <a:pt x="728822" y="314225"/>
                  <a:pt x="732423" y="314225"/>
                  <a:pt x="735287" y="314553"/>
                </a:cubicBezTo>
                <a:cubicBezTo>
                  <a:pt x="746664" y="316190"/>
                  <a:pt x="756731" y="312261"/>
                  <a:pt x="766553" y="307105"/>
                </a:cubicBezTo>
                <a:cubicBezTo>
                  <a:pt x="783169" y="298347"/>
                  <a:pt x="798392" y="288280"/>
                  <a:pt x="811734" y="274939"/>
                </a:cubicBezTo>
                <a:cubicBezTo>
                  <a:pt x="817626" y="269127"/>
                  <a:pt x="823111" y="263234"/>
                  <a:pt x="827694" y="256441"/>
                </a:cubicBezTo>
                <a:cubicBezTo>
                  <a:pt x="829985" y="252839"/>
                  <a:pt x="831623" y="248665"/>
                  <a:pt x="830313" y="244737"/>
                </a:cubicBezTo>
                <a:cubicBezTo>
                  <a:pt x="827039" y="233687"/>
                  <a:pt x="830640" y="224275"/>
                  <a:pt x="834242" y="214207"/>
                </a:cubicBezTo>
                <a:cubicBezTo>
                  <a:pt x="836861" y="207087"/>
                  <a:pt x="841035" y="201521"/>
                  <a:pt x="844309" y="195055"/>
                </a:cubicBezTo>
                <a:cubicBezTo>
                  <a:pt x="844964" y="193418"/>
                  <a:pt x="845619" y="190799"/>
                  <a:pt x="848238" y="192108"/>
                </a:cubicBezTo>
                <a:cubicBezTo>
                  <a:pt x="850529" y="193091"/>
                  <a:pt x="851512" y="195382"/>
                  <a:pt x="850529" y="197920"/>
                </a:cubicBezTo>
                <a:cubicBezTo>
                  <a:pt x="848892" y="202503"/>
                  <a:pt x="848238" y="207332"/>
                  <a:pt x="845619" y="211588"/>
                </a:cubicBezTo>
                <a:cubicBezTo>
                  <a:pt x="845291" y="212243"/>
                  <a:pt x="844309" y="213225"/>
                  <a:pt x="845291" y="213880"/>
                </a:cubicBezTo>
                <a:cubicBezTo>
                  <a:pt x="846273" y="214535"/>
                  <a:pt x="846928" y="213880"/>
                  <a:pt x="847910" y="213225"/>
                </a:cubicBezTo>
                <a:cubicBezTo>
                  <a:pt x="851839" y="210933"/>
                  <a:pt x="854704" y="207741"/>
                  <a:pt x="858305" y="205122"/>
                </a:cubicBezTo>
                <a:cubicBezTo>
                  <a:pt x="860269" y="203485"/>
                  <a:pt x="862234" y="202503"/>
                  <a:pt x="864771" y="202830"/>
                </a:cubicBezTo>
                <a:cubicBezTo>
                  <a:pt x="868045" y="203158"/>
                  <a:pt x="870009" y="204467"/>
                  <a:pt x="869682" y="208069"/>
                </a:cubicBezTo>
                <a:cubicBezTo>
                  <a:pt x="869682" y="210360"/>
                  <a:pt x="870336" y="210688"/>
                  <a:pt x="872301" y="210360"/>
                </a:cubicBezTo>
                <a:cubicBezTo>
                  <a:pt x="876885" y="210033"/>
                  <a:pt x="879749" y="212325"/>
                  <a:pt x="879749" y="216826"/>
                </a:cubicBezTo>
                <a:cubicBezTo>
                  <a:pt x="879749" y="218463"/>
                  <a:pt x="880076" y="219118"/>
                  <a:pt x="881713" y="219446"/>
                </a:cubicBezTo>
                <a:cubicBezTo>
                  <a:pt x="885970" y="220100"/>
                  <a:pt x="887607" y="222065"/>
                  <a:pt x="886625" y="226566"/>
                </a:cubicBezTo>
                <a:cubicBezTo>
                  <a:pt x="886297" y="229185"/>
                  <a:pt x="886297" y="230168"/>
                  <a:pt x="889243" y="230168"/>
                </a:cubicBezTo>
                <a:cubicBezTo>
                  <a:pt x="892845" y="230495"/>
                  <a:pt x="894154" y="232459"/>
                  <a:pt x="892845" y="235651"/>
                </a:cubicBezTo>
                <a:cubicBezTo>
                  <a:pt x="891535" y="239253"/>
                  <a:pt x="889898" y="242445"/>
                  <a:pt x="886952" y="245064"/>
                </a:cubicBezTo>
                <a:cubicBezTo>
                  <a:pt x="880731" y="249975"/>
                  <a:pt x="878849" y="257423"/>
                  <a:pt x="875248" y="264216"/>
                </a:cubicBezTo>
                <a:cubicBezTo>
                  <a:pt x="872956" y="268800"/>
                  <a:pt x="869682" y="272974"/>
                  <a:pt x="866163" y="276575"/>
                </a:cubicBezTo>
                <a:cubicBezTo>
                  <a:pt x="857732" y="285333"/>
                  <a:pt x="849874" y="294418"/>
                  <a:pt x="841772" y="303503"/>
                </a:cubicBezTo>
                <a:cubicBezTo>
                  <a:pt x="824829" y="322328"/>
                  <a:pt x="807641" y="341235"/>
                  <a:pt x="787097" y="356786"/>
                </a:cubicBezTo>
                <a:cubicBezTo>
                  <a:pt x="776048" y="365217"/>
                  <a:pt x="764344" y="373074"/>
                  <a:pt x="751657" y="378885"/>
                </a:cubicBezTo>
                <a:cubicBezTo>
                  <a:pt x="744209" y="382159"/>
                  <a:pt x="736351" y="385351"/>
                  <a:pt x="728904" y="388953"/>
                </a:cubicBezTo>
                <a:cubicBezTo>
                  <a:pt x="727921" y="389280"/>
                  <a:pt x="726939" y="389935"/>
                  <a:pt x="726284" y="390262"/>
                </a:cubicBezTo>
                <a:cubicBezTo>
                  <a:pt x="720719" y="393536"/>
                  <a:pt x="719819" y="393864"/>
                  <a:pt x="714580" y="389935"/>
                </a:cubicBezTo>
                <a:cubicBezTo>
                  <a:pt x="697310" y="376921"/>
                  <a:pt x="681759" y="362679"/>
                  <a:pt x="671037" y="343445"/>
                </a:cubicBezTo>
                <a:cubicBezTo>
                  <a:pt x="663261" y="329777"/>
                  <a:pt x="654749" y="316517"/>
                  <a:pt x="647301" y="302521"/>
                </a:cubicBezTo>
                <a:cubicBezTo>
                  <a:pt x="644027" y="296383"/>
                  <a:pt x="642390" y="289835"/>
                  <a:pt x="639853" y="283369"/>
                </a:cubicBezTo>
                <a:cubicBezTo>
                  <a:pt x="638216" y="279113"/>
                  <a:pt x="638216" y="279113"/>
                  <a:pt x="634615" y="282387"/>
                </a:cubicBezTo>
                <a:cubicBezTo>
                  <a:pt x="624547" y="291144"/>
                  <a:pt x="615135" y="300229"/>
                  <a:pt x="604331" y="308087"/>
                </a:cubicBezTo>
                <a:cubicBezTo>
                  <a:pt x="599093" y="312016"/>
                  <a:pt x="592954" y="313898"/>
                  <a:pt x="587389" y="316517"/>
                </a:cubicBezTo>
                <a:cubicBezTo>
                  <a:pt x="581168" y="319464"/>
                  <a:pt x="576012" y="322983"/>
                  <a:pt x="571755" y="328549"/>
                </a:cubicBezTo>
                <a:cubicBezTo>
                  <a:pt x="564635" y="337634"/>
                  <a:pt x="554813" y="343854"/>
                  <a:pt x="544746" y="349338"/>
                </a:cubicBezTo>
                <a:cubicBezTo>
                  <a:pt x="533369" y="355477"/>
                  <a:pt x="523629" y="363662"/>
                  <a:pt x="514789" y="372747"/>
                </a:cubicBezTo>
                <a:cubicBezTo>
                  <a:pt x="510206" y="377658"/>
                  <a:pt x="507668" y="383796"/>
                  <a:pt x="503085" y="388707"/>
                </a:cubicBezTo>
                <a:cubicBezTo>
                  <a:pt x="501448" y="390344"/>
                  <a:pt x="502758" y="391654"/>
                  <a:pt x="504067" y="392963"/>
                </a:cubicBezTo>
                <a:cubicBezTo>
                  <a:pt x="515772" y="402376"/>
                  <a:pt x="526821" y="413098"/>
                  <a:pt x="537543" y="423820"/>
                </a:cubicBezTo>
                <a:cubicBezTo>
                  <a:pt x="555468" y="441663"/>
                  <a:pt x="572656" y="460242"/>
                  <a:pt x="585670" y="482341"/>
                </a:cubicBezTo>
                <a:cubicBezTo>
                  <a:pt x="596064" y="500184"/>
                  <a:pt x="608423" y="517126"/>
                  <a:pt x="618491" y="535297"/>
                </a:cubicBezTo>
                <a:cubicBezTo>
                  <a:pt x="625939" y="548311"/>
                  <a:pt x="631177" y="562225"/>
                  <a:pt x="633469" y="577203"/>
                </a:cubicBezTo>
                <a:cubicBezTo>
                  <a:pt x="635761" y="589889"/>
                  <a:pt x="634123" y="602576"/>
                  <a:pt x="627003" y="613953"/>
                </a:cubicBezTo>
                <a:cubicBezTo>
                  <a:pt x="624056" y="618536"/>
                  <a:pt x="620209" y="621401"/>
                  <a:pt x="615299" y="623365"/>
                </a:cubicBezTo>
                <a:cubicBezTo>
                  <a:pt x="603267" y="627621"/>
                  <a:pt x="590908" y="631468"/>
                  <a:pt x="578221" y="633760"/>
                </a:cubicBezTo>
                <a:cubicBezTo>
                  <a:pt x="575603" y="634415"/>
                  <a:pt x="572328" y="634415"/>
                  <a:pt x="570773" y="637034"/>
                </a:cubicBezTo>
                <a:cubicBezTo>
                  <a:pt x="570118" y="638016"/>
                  <a:pt x="569136" y="638016"/>
                  <a:pt x="568154" y="637361"/>
                </a:cubicBezTo>
                <a:cubicBezTo>
                  <a:pt x="567827" y="637034"/>
                  <a:pt x="567172" y="637034"/>
                  <a:pt x="566845" y="636706"/>
                </a:cubicBezTo>
                <a:cubicBezTo>
                  <a:pt x="564880" y="640635"/>
                  <a:pt x="561606" y="636379"/>
                  <a:pt x="559069" y="638016"/>
                </a:cubicBezTo>
                <a:cubicBezTo>
                  <a:pt x="556450" y="639653"/>
                  <a:pt x="552849" y="639653"/>
                  <a:pt x="549656" y="640635"/>
                </a:cubicBezTo>
                <a:cubicBezTo>
                  <a:pt x="546383" y="641290"/>
                  <a:pt x="543436" y="641945"/>
                  <a:pt x="540244" y="642599"/>
                </a:cubicBezTo>
                <a:cubicBezTo>
                  <a:pt x="527230" y="646201"/>
                  <a:pt x="513889" y="648411"/>
                  <a:pt x="500548" y="650047"/>
                </a:cubicBezTo>
                <a:cubicBezTo>
                  <a:pt x="481723" y="652339"/>
                  <a:pt x="462489" y="653649"/>
                  <a:pt x="443663" y="654958"/>
                </a:cubicBezTo>
                <a:cubicBezTo>
                  <a:pt x="432614" y="655613"/>
                  <a:pt x="421565" y="655941"/>
                  <a:pt x="410843" y="657250"/>
                </a:cubicBezTo>
                <a:cubicBezTo>
                  <a:pt x="395537" y="658887"/>
                  <a:pt x="380231" y="660851"/>
                  <a:pt x="365007" y="662161"/>
                </a:cubicBezTo>
                <a:cubicBezTo>
                  <a:pt x="361079" y="662488"/>
                  <a:pt x="357560" y="663471"/>
                  <a:pt x="353630" y="663471"/>
                </a:cubicBezTo>
                <a:cubicBezTo>
                  <a:pt x="351994" y="663471"/>
                  <a:pt x="351339" y="664453"/>
                  <a:pt x="351012" y="666090"/>
                </a:cubicBezTo>
                <a:cubicBezTo>
                  <a:pt x="348065" y="682623"/>
                  <a:pt x="344218" y="698583"/>
                  <a:pt x="337343" y="714216"/>
                </a:cubicBezTo>
                <a:cubicBezTo>
                  <a:pt x="330550" y="729522"/>
                  <a:pt x="325639" y="745073"/>
                  <a:pt x="324002" y="762015"/>
                </a:cubicBezTo>
                <a:cubicBezTo>
                  <a:pt x="323347" y="768809"/>
                  <a:pt x="323674" y="775684"/>
                  <a:pt x="320728" y="782150"/>
                </a:cubicBezTo>
                <a:cubicBezTo>
                  <a:pt x="318109" y="787634"/>
                  <a:pt x="314262" y="791563"/>
                  <a:pt x="309024" y="794182"/>
                </a:cubicBezTo>
                <a:cubicBezTo>
                  <a:pt x="305095" y="796146"/>
                  <a:pt x="302557" y="795819"/>
                  <a:pt x="299611" y="791890"/>
                </a:cubicBezTo>
                <a:cubicBezTo>
                  <a:pt x="295683" y="787306"/>
                  <a:pt x="293145" y="781823"/>
                  <a:pt x="290526" y="776584"/>
                </a:cubicBezTo>
                <a:cubicBezTo>
                  <a:pt x="285288" y="765208"/>
                  <a:pt x="281113" y="753176"/>
                  <a:pt x="279476" y="740817"/>
                </a:cubicBezTo>
                <a:cubicBezTo>
                  <a:pt x="277512" y="726821"/>
                  <a:pt x="275548" y="712907"/>
                  <a:pt x="277185" y="698911"/>
                </a:cubicBezTo>
                <a:cubicBezTo>
                  <a:pt x="278167" y="690808"/>
                  <a:pt x="278494" y="682705"/>
                  <a:pt x="278167" y="674520"/>
                </a:cubicBezTo>
                <a:cubicBezTo>
                  <a:pt x="278167" y="672883"/>
                  <a:pt x="278167" y="671246"/>
                  <a:pt x="276530" y="670264"/>
                </a:cubicBezTo>
                <a:cubicBezTo>
                  <a:pt x="271946" y="676075"/>
                  <a:pt x="267118" y="681641"/>
                  <a:pt x="262861" y="687452"/>
                </a:cubicBezTo>
                <a:cubicBezTo>
                  <a:pt x="257296" y="694900"/>
                  <a:pt x="251157" y="701775"/>
                  <a:pt x="243054" y="705950"/>
                </a:cubicBezTo>
                <a:cubicBezTo>
                  <a:pt x="238143" y="708569"/>
                  <a:pt x="234297" y="712743"/>
                  <a:pt x="231022" y="717326"/>
                </a:cubicBezTo>
                <a:cubicBezTo>
                  <a:pt x="222920" y="730013"/>
                  <a:pt x="215062" y="743027"/>
                  <a:pt x="206959" y="755304"/>
                </a:cubicBezTo>
                <a:cubicBezTo>
                  <a:pt x="195910" y="772165"/>
                  <a:pt x="182241" y="786815"/>
                  <a:pt x="168245" y="801466"/>
                </a:cubicBezTo>
                <a:cubicBezTo>
                  <a:pt x="149093" y="821601"/>
                  <a:pt x="129859" y="841735"/>
                  <a:pt x="111361" y="862852"/>
                </a:cubicBezTo>
                <a:cubicBezTo>
                  <a:pt x="107432" y="867108"/>
                  <a:pt x="103913" y="871937"/>
                  <a:pt x="101621" y="877175"/>
                </a:cubicBezTo>
                <a:cubicBezTo>
                  <a:pt x="100639" y="879140"/>
                  <a:pt x="100639" y="880777"/>
                  <a:pt x="102931" y="882086"/>
                </a:cubicBezTo>
                <a:cubicBezTo>
                  <a:pt x="107186" y="884706"/>
                  <a:pt x="109397" y="888552"/>
                  <a:pt x="109151" y="893791"/>
                </a:cubicBezTo>
                <a:cubicBezTo>
                  <a:pt x="109151" y="902221"/>
                  <a:pt x="108496" y="910324"/>
                  <a:pt x="110133" y="918836"/>
                </a:cubicBezTo>
                <a:cubicBezTo>
                  <a:pt x="111443" y="926939"/>
                  <a:pt x="112752" y="935369"/>
                  <a:pt x="116926" y="942899"/>
                </a:cubicBezTo>
                <a:cubicBezTo>
                  <a:pt x="117909" y="944864"/>
                  <a:pt x="119546" y="946173"/>
                  <a:pt x="121510" y="947483"/>
                </a:cubicBezTo>
                <a:cubicBezTo>
                  <a:pt x="128958" y="951739"/>
                  <a:pt x="136161" y="956241"/>
                  <a:pt x="141317" y="963443"/>
                </a:cubicBezTo>
                <a:cubicBezTo>
                  <a:pt x="143609" y="966717"/>
                  <a:pt x="144591" y="970237"/>
                  <a:pt x="144264" y="974165"/>
                </a:cubicBezTo>
                <a:cubicBezTo>
                  <a:pt x="143936" y="979976"/>
                  <a:pt x="140335" y="983578"/>
                  <a:pt x="134196" y="983905"/>
                </a:cubicBezTo>
                <a:cubicBezTo>
                  <a:pt x="127075" y="984233"/>
                  <a:pt x="119546" y="983905"/>
                  <a:pt x="112425" y="985215"/>
                </a:cubicBezTo>
                <a:cubicBezTo>
                  <a:pt x="104649" y="986524"/>
                  <a:pt x="96464" y="986524"/>
                  <a:pt x="88689" y="986197"/>
                </a:cubicBezTo>
                <a:cubicBezTo>
                  <a:pt x="82223" y="985869"/>
                  <a:pt x="75675" y="985215"/>
                  <a:pt x="69537" y="982923"/>
                </a:cubicBezTo>
                <a:cubicBezTo>
                  <a:pt x="57832" y="978667"/>
                  <a:pt x="51285" y="969909"/>
                  <a:pt x="46455" y="959187"/>
                </a:cubicBezTo>
                <a:cubicBezTo>
                  <a:pt x="42199" y="949775"/>
                  <a:pt x="41217" y="939380"/>
                  <a:pt x="37698" y="929967"/>
                </a:cubicBezTo>
                <a:cubicBezTo>
                  <a:pt x="35406" y="923501"/>
                  <a:pt x="31805" y="917608"/>
                  <a:pt x="25666" y="914007"/>
                </a:cubicBezTo>
                <a:cubicBezTo>
                  <a:pt x="18546" y="909424"/>
                  <a:pt x="14289" y="901975"/>
                  <a:pt x="10033" y="894855"/>
                </a:cubicBezTo>
                <a:cubicBezTo>
                  <a:pt x="6759" y="889371"/>
                  <a:pt x="3567" y="883478"/>
                  <a:pt x="1275" y="877667"/>
                </a:cubicBezTo>
                <a:cubicBezTo>
                  <a:pt x="-1344" y="870873"/>
                  <a:pt x="-34" y="865962"/>
                  <a:pt x="6186" y="862361"/>
                </a:cubicBezTo>
                <a:cubicBezTo>
                  <a:pt x="10115" y="860069"/>
                  <a:pt x="13962" y="857778"/>
                  <a:pt x="17236" y="854585"/>
                </a:cubicBezTo>
                <a:cubicBezTo>
                  <a:pt x="25011" y="847465"/>
                  <a:pt x="34833" y="844191"/>
                  <a:pt x="44245" y="840589"/>
                </a:cubicBezTo>
                <a:cubicBezTo>
                  <a:pt x="45882" y="839935"/>
                  <a:pt x="47520" y="839280"/>
                  <a:pt x="48174" y="836988"/>
                </a:cubicBezTo>
                <a:cubicBezTo>
                  <a:pt x="48502" y="835679"/>
                  <a:pt x="49484" y="834696"/>
                  <a:pt x="50793" y="834696"/>
                </a:cubicBezTo>
                <a:cubicBezTo>
                  <a:pt x="54067" y="834369"/>
                  <a:pt x="56359" y="832405"/>
                  <a:pt x="58569" y="830113"/>
                </a:cubicBezTo>
                <a:cubicBezTo>
                  <a:pt x="83614" y="806704"/>
                  <a:pt x="102194" y="778794"/>
                  <a:pt x="117090" y="747938"/>
                </a:cubicBezTo>
                <a:cubicBezTo>
                  <a:pt x="122983" y="735906"/>
                  <a:pt x="126502" y="722892"/>
                  <a:pt x="133051" y="711188"/>
                </a:cubicBezTo>
                <a:cubicBezTo>
                  <a:pt x="142136" y="694982"/>
                  <a:pt x="151303" y="678367"/>
                  <a:pt x="165544" y="665680"/>
                </a:cubicBezTo>
                <a:cubicBezTo>
                  <a:pt x="173647" y="658560"/>
                  <a:pt x="182487" y="652012"/>
                  <a:pt x="191244" y="646201"/>
                </a:cubicBezTo>
                <a:cubicBezTo>
                  <a:pt x="209496" y="634496"/>
                  <a:pt x="221528" y="617636"/>
                  <a:pt x="231595" y="598729"/>
                </a:cubicBezTo>
                <a:cubicBezTo>
                  <a:pt x="235852" y="590953"/>
                  <a:pt x="237816" y="582196"/>
                  <a:pt x="240026" y="573683"/>
                </a:cubicBezTo>
                <a:cubicBezTo>
                  <a:pt x="243627" y="560670"/>
                  <a:pt x="249111" y="548311"/>
                  <a:pt x="255004" y="536279"/>
                </a:cubicBezTo>
                <a:cubicBezTo>
                  <a:pt x="262125" y="521628"/>
                  <a:pt x="269655" y="507059"/>
                  <a:pt x="278085" y="493063"/>
                </a:cubicBezTo>
                <a:cubicBezTo>
                  <a:pt x="283978" y="483651"/>
                  <a:pt x="289789" y="474566"/>
                  <a:pt x="293718" y="464171"/>
                </a:cubicBezTo>
                <a:cubicBezTo>
                  <a:pt x="296337" y="457377"/>
                  <a:pt x="296992" y="450830"/>
                  <a:pt x="296010" y="443381"/>
                </a:cubicBezTo>
                <a:cubicBezTo>
                  <a:pt x="294700" y="433314"/>
                  <a:pt x="294373" y="423247"/>
                  <a:pt x="296337" y="413180"/>
                </a:cubicBezTo>
                <a:cubicBezTo>
                  <a:pt x="297320" y="407941"/>
                  <a:pt x="297647" y="402457"/>
                  <a:pt x="298629" y="396974"/>
                </a:cubicBezTo>
                <a:cubicBezTo>
                  <a:pt x="301248" y="384615"/>
                  <a:pt x="307059" y="373565"/>
                  <a:pt x="313934" y="363171"/>
                </a:cubicBezTo>
                <a:cubicBezTo>
                  <a:pt x="319500" y="354413"/>
                  <a:pt x="324656" y="345982"/>
                  <a:pt x="330222" y="337143"/>
                </a:cubicBezTo>
                <a:cubicBezTo>
                  <a:pt x="332514" y="333214"/>
                  <a:pt x="335133" y="329695"/>
                  <a:pt x="338653" y="327076"/>
                </a:cubicBezTo>
                <a:cubicBezTo>
                  <a:pt x="341272" y="325111"/>
                  <a:pt x="342254" y="321837"/>
                  <a:pt x="343891" y="319300"/>
                </a:cubicBezTo>
                <a:cubicBezTo>
                  <a:pt x="345528" y="316681"/>
                  <a:pt x="347492" y="314716"/>
                  <a:pt x="350357" y="313489"/>
                </a:cubicBezTo>
                <a:cubicBezTo>
                  <a:pt x="363043" y="308005"/>
                  <a:pt x="375402" y="301785"/>
                  <a:pt x="386452" y="293027"/>
                </a:cubicBezTo>
                <a:cubicBezTo>
                  <a:pt x="393572" y="287216"/>
                  <a:pt x="400121" y="280668"/>
                  <a:pt x="404376" y="272892"/>
                </a:cubicBezTo>
                <a:cubicBezTo>
                  <a:pt x="410597" y="261515"/>
                  <a:pt x="417718" y="250793"/>
                  <a:pt x="424838" y="239744"/>
                </a:cubicBezTo>
                <a:cubicBezTo>
                  <a:pt x="433269" y="226075"/>
                  <a:pt x="440144" y="211834"/>
                  <a:pt x="447265" y="197510"/>
                </a:cubicBezTo>
                <a:cubicBezTo>
                  <a:pt x="456022" y="179667"/>
                  <a:pt x="465189" y="161743"/>
                  <a:pt x="474275" y="143900"/>
                </a:cubicBezTo>
                <a:cubicBezTo>
                  <a:pt x="476239" y="140299"/>
                  <a:pt x="477876" y="136779"/>
                  <a:pt x="479513" y="132851"/>
                </a:cubicBezTo>
                <a:cubicBezTo>
                  <a:pt x="481477" y="127940"/>
                  <a:pt x="478203" y="123438"/>
                  <a:pt x="471737" y="121801"/>
                </a:cubicBezTo>
                <a:cubicBezTo>
                  <a:pt x="464617" y="120164"/>
                  <a:pt x="457086" y="118527"/>
                  <a:pt x="449638" y="116890"/>
                </a:cubicBezTo>
                <a:cubicBezTo>
                  <a:pt x="436297" y="113944"/>
                  <a:pt x="424265" y="108460"/>
                  <a:pt x="412561" y="101912"/>
                </a:cubicBezTo>
                <a:cubicBezTo>
                  <a:pt x="407650" y="99293"/>
                  <a:pt x="402821" y="96428"/>
                  <a:pt x="397910" y="93809"/>
                </a:cubicBezTo>
                <a:cubicBezTo>
                  <a:pt x="393982" y="91845"/>
                  <a:pt x="389480" y="92172"/>
                  <a:pt x="385224" y="93154"/>
                </a:cubicBezTo>
                <a:cubicBezTo>
                  <a:pt x="376794" y="95119"/>
                  <a:pt x="368609" y="98392"/>
                  <a:pt x="360506" y="101257"/>
                </a:cubicBezTo>
                <a:cubicBezTo>
                  <a:pt x="352076" y="104204"/>
                  <a:pt x="343563" y="106741"/>
                  <a:pt x="334806" y="109033"/>
                </a:cubicBezTo>
                <a:cubicBezTo>
                  <a:pt x="314671" y="112634"/>
                  <a:pt x="293472" y="117463"/>
                  <a:pt x="273338" y="124993"/>
                </a:cubicBezTo>
                <a:cubicBezTo>
                  <a:pt x="261306" y="129249"/>
                  <a:pt x="251239" y="136697"/>
                  <a:pt x="245346" y="148402"/>
                </a:cubicBezTo>
                <a:cubicBezTo>
                  <a:pt x="243382" y="152658"/>
                  <a:pt x="243709" y="157159"/>
                  <a:pt x="242072" y="161415"/>
                </a:cubicBezTo>
                <a:cubicBezTo>
                  <a:pt x="239453" y="168536"/>
                  <a:pt x="236506" y="175739"/>
                  <a:pt x="235606" y="183187"/>
                </a:cubicBezTo>
                <a:cubicBezTo>
                  <a:pt x="234624" y="189980"/>
                  <a:pt x="232659" y="196528"/>
                  <a:pt x="232005" y="203322"/>
                </a:cubicBezTo>
                <a:cubicBezTo>
                  <a:pt x="231677" y="205286"/>
                  <a:pt x="231350" y="207250"/>
                  <a:pt x="230695" y="208805"/>
                </a:cubicBezTo>
                <a:cubicBezTo>
                  <a:pt x="230040" y="210770"/>
                  <a:pt x="229385" y="212734"/>
                  <a:pt x="226766" y="213061"/>
                </a:cubicBezTo>
                <a:cubicBezTo>
                  <a:pt x="224475" y="213061"/>
                  <a:pt x="222510" y="212079"/>
                  <a:pt x="221201" y="210115"/>
                </a:cubicBezTo>
                <a:cubicBezTo>
                  <a:pt x="219236" y="207496"/>
                  <a:pt x="218581" y="204631"/>
                  <a:pt x="218254" y="201357"/>
                </a:cubicBezTo>
                <a:cubicBezTo>
                  <a:pt x="217927" y="194564"/>
                  <a:pt x="220546" y="188016"/>
                  <a:pt x="220873" y="181550"/>
                </a:cubicBezTo>
                <a:cubicBezTo>
                  <a:pt x="221201" y="177294"/>
                  <a:pt x="219891" y="176066"/>
                  <a:pt x="215963" y="177949"/>
                </a:cubicBezTo>
                <a:cubicBezTo>
                  <a:pt x="206877" y="182860"/>
                  <a:pt x="197383" y="186706"/>
                  <a:pt x="191244" y="195464"/>
                </a:cubicBezTo>
                <a:cubicBezTo>
                  <a:pt x="186006" y="202585"/>
                  <a:pt x="178558" y="205531"/>
                  <a:pt x="170128" y="206186"/>
                </a:cubicBezTo>
                <a:cubicBezTo>
                  <a:pt x="165872" y="206514"/>
                  <a:pt x="161043" y="202585"/>
                  <a:pt x="160060" y="198411"/>
                </a:cubicBezTo>
                <a:cubicBezTo>
                  <a:pt x="159078" y="194809"/>
                  <a:pt x="162352" y="191617"/>
                  <a:pt x="166854" y="191945"/>
                </a:cubicBezTo>
                <a:cubicBezTo>
                  <a:pt x="173647" y="192272"/>
                  <a:pt x="178230" y="188998"/>
                  <a:pt x="182487" y="184824"/>
                </a:cubicBezTo>
                <a:cubicBezTo>
                  <a:pt x="182159" y="184824"/>
                  <a:pt x="182159" y="184497"/>
                  <a:pt x="182487" y="183187"/>
                </a:cubicBezTo>
                <a:lnTo>
                  <a:pt x="182487" y="183187"/>
                </a:lnTo>
                <a:close/>
                <a:moveTo>
                  <a:pt x="502512" y="556823"/>
                </a:moveTo>
                <a:cubicBezTo>
                  <a:pt x="496046" y="554531"/>
                  <a:pt x="490480" y="552239"/>
                  <a:pt x="484587" y="550357"/>
                </a:cubicBezTo>
                <a:cubicBezTo>
                  <a:pt x="473538" y="546428"/>
                  <a:pt x="462816" y="542254"/>
                  <a:pt x="452094" y="537015"/>
                </a:cubicBezTo>
                <a:cubicBezTo>
                  <a:pt x="441044" y="531532"/>
                  <a:pt x="429668" y="526293"/>
                  <a:pt x="418945" y="520155"/>
                </a:cubicBezTo>
                <a:cubicBezTo>
                  <a:pt x="417308" y="519173"/>
                  <a:pt x="415999" y="519173"/>
                  <a:pt x="414689" y="521137"/>
                </a:cubicBezTo>
                <a:cubicBezTo>
                  <a:pt x="409124" y="529240"/>
                  <a:pt x="403640" y="537343"/>
                  <a:pt x="397747" y="545528"/>
                </a:cubicBezTo>
                <a:cubicBezTo>
                  <a:pt x="388334" y="558869"/>
                  <a:pt x="378922" y="572210"/>
                  <a:pt x="367791" y="584160"/>
                </a:cubicBezTo>
                <a:cubicBezTo>
                  <a:pt x="362225" y="589971"/>
                  <a:pt x="356741" y="595864"/>
                  <a:pt x="351175" y="601675"/>
                </a:cubicBezTo>
                <a:cubicBezTo>
                  <a:pt x="350521" y="602330"/>
                  <a:pt x="348229" y="604295"/>
                  <a:pt x="350848" y="604622"/>
                </a:cubicBezTo>
                <a:cubicBezTo>
                  <a:pt x="354776" y="604949"/>
                  <a:pt x="358296" y="606586"/>
                  <a:pt x="362225" y="606586"/>
                </a:cubicBezTo>
                <a:cubicBezTo>
                  <a:pt x="368445" y="606586"/>
                  <a:pt x="374584" y="604949"/>
                  <a:pt x="380804" y="603640"/>
                </a:cubicBezTo>
                <a:cubicBezTo>
                  <a:pt x="399957" y="599384"/>
                  <a:pt x="416899" y="589316"/>
                  <a:pt x="433514" y="579576"/>
                </a:cubicBezTo>
                <a:cubicBezTo>
                  <a:pt x="446855" y="571801"/>
                  <a:pt x="460852" y="565908"/>
                  <a:pt x="475830" y="562388"/>
                </a:cubicBezTo>
                <a:cubicBezTo>
                  <a:pt x="484260" y="559769"/>
                  <a:pt x="493100" y="558460"/>
                  <a:pt x="502512" y="556823"/>
                </a:cubicBezTo>
                <a:lnTo>
                  <a:pt x="502512" y="556823"/>
                </a:lnTo>
                <a:close/>
              </a:path>
            </a:pathLst>
          </a:custGeom>
          <a:solidFill>
            <a:schemeClr val="accent2"/>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1FBCA55-7175-4AA2-FE9E-897A5CA377BB}"/>
              </a:ext>
            </a:extLst>
          </p:cNvPr>
          <p:cNvSpPr/>
          <p:nvPr/>
        </p:nvSpPr>
        <p:spPr>
          <a:xfrm>
            <a:off x="6231141" y="1584209"/>
            <a:ext cx="1647825" cy="1404276"/>
          </a:xfrm>
          <a:custGeom>
            <a:avLst/>
            <a:gdLst>
              <a:gd name="connsiteX0" fmla="*/ 182487 w 893341"/>
              <a:gd name="connsiteY0" fmla="*/ 183187 h 986378"/>
              <a:gd name="connsiteX1" fmla="*/ 174384 w 893341"/>
              <a:gd name="connsiteY1" fmla="*/ 186461 h 986378"/>
              <a:gd name="connsiteX2" fmla="*/ 159078 w 893341"/>
              <a:gd name="connsiteY2" fmla="*/ 191699 h 986378"/>
              <a:gd name="connsiteX3" fmla="*/ 147701 w 893341"/>
              <a:gd name="connsiteY3" fmla="*/ 181959 h 986378"/>
              <a:gd name="connsiteX4" fmla="*/ 148683 w 893341"/>
              <a:gd name="connsiteY4" fmla="*/ 177376 h 986378"/>
              <a:gd name="connsiteX5" fmla="*/ 148683 w 893341"/>
              <a:gd name="connsiteY5" fmla="*/ 173120 h 986378"/>
              <a:gd name="connsiteX6" fmla="*/ 152940 w 893341"/>
              <a:gd name="connsiteY6" fmla="*/ 162398 h 986378"/>
              <a:gd name="connsiteX7" fmla="*/ 164317 w 893341"/>
              <a:gd name="connsiteY7" fmla="*/ 158469 h 986378"/>
              <a:gd name="connsiteX8" fmla="*/ 167590 w 893341"/>
              <a:gd name="connsiteY8" fmla="*/ 155195 h 986378"/>
              <a:gd name="connsiteX9" fmla="*/ 156868 w 893341"/>
              <a:gd name="connsiteY9" fmla="*/ 158469 h 986378"/>
              <a:gd name="connsiteX10" fmla="*/ 147783 w 893341"/>
              <a:gd name="connsiteY10" fmla="*/ 154213 h 986378"/>
              <a:gd name="connsiteX11" fmla="*/ 151385 w 893341"/>
              <a:gd name="connsiteY11" fmla="*/ 148074 h 986378"/>
              <a:gd name="connsiteX12" fmla="*/ 181341 w 893341"/>
              <a:gd name="connsiteY12" fmla="*/ 126630 h 986378"/>
              <a:gd name="connsiteX13" fmla="*/ 207696 w 893341"/>
              <a:gd name="connsiteY13" fmla="*/ 111652 h 986378"/>
              <a:gd name="connsiteX14" fmla="*/ 244446 w 893341"/>
              <a:gd name="connsiteY14" fmla="*/ 91190 h 986378"/>
              <a:gd name="connsiteX15" fmla="*/ 288071 w 893341"/>
              <a:gd name="connsiteY15" fmla="*/ 63280 h 986378"/>
              <a:gd name="connsiteX16" fmla="*/ 355431 w 893341"/>
              <a:gd name="connsiteY16" fmla="*/ 33405 h 986378"/>
              <a:gd name="connsiteX17" fmla="*/ 387925 w 893341"/>
              <a:gd name="connsiteY17" fmla="*/ 24648 h 986378"/>
              <a:gd name="connsiteX18" fmla="*/ 418864 w 893341"/>
              <a:gd name="connsiteY18" fmla="*/ 25957 h 986378"/>
              <a:gd name="connsiteX19" fmla="*/ 430895 w 893341"/>
              <a:gd name="connsiteY19" fmla="*/ 26939 h 986378"/>
              <a:gd name="connsiteX20" fmla="*/ 459542 w 893341"/>
              <a:gd name="connsiteY20" fmla="*/ 29886 h 986378"/>
              <a:gd name="connsiteX21" fmla="*/ 484587 w 893341"/>
              <a:gd name="connsiteY21" fmla="*/ 35124 h 986378"/>
              <a:gd name="connsiteX22" fmla="*/ 503740 w 893341"/>
              <a:gd name="connsiteY22" fmla="*/ 39380 h 986378"/>
              <a:gd name="connsiteX23" fmla="*/ 535906 w 893341"/>
              <a:gd name="connsiteY23" fmla="*/ 41999 h 986378"/>
              <a:gd name="connsiteX24" fmla="*/ 579531 w 893341"/>
              <a:gd name="connsiteY24" fmla="*/ 50430 h 986378"/>
              <a:gd name="connsiteX25" fmla="*/ 599338 w 893341"/>
              <a:gd name="connsiteY25" fmla="*/ 60824 h 986378"/>
              <a:gd name="connsiteX26" fmla="*/ 627658 w 893341"/>
              <a:gd name="connsiteY26" fmla="*/ 75802 h 986378"/>
              <a:gd name="connsiteX27" fmla="*/ 659497 w 893341"/>
              <a:gd name="connsiteY27" fmla="*/ 88816 h 986378"/>
              <a:gd name="connsiteX28" fmla="*/ 663752 w 893341"/>
              <a:gd name="connsiteY28" fmla="*/ 88816 h 986378"/>
              <a:gd name="connsiteX29" fmla="*/ 683232 w 893341"/>
              <a:gd name="connsiteY29" fmla="*/ 69009 h 986378"/>
              <a:gd name="connsiteX30" fmla="*/ 695264 w 893341"/>
              <a:gd name="connsiteY30" fmla="*/ 43309 h 986378"/>
              <a:gd name="connsiteX31" fmla="*/ 701484 w 893341"/>
              <a:gd name="connsiteY31" fmla="*/ 27349 h 986378"/>
              <a:gd name="connsiteX32" fmla="*/ 703776 w 893341"/>
              <a:gd name="connsiteY32" fmla="*/ 25057 h 986378"/>
              <a:gd name="connsiteX33" fmla="*/ 720391 w 893341"/>
              <a:gd name="connsiteY33" fmla="*/ 14989 h 986378"/>
              <a:gd name="connsiteX34" fmla="*/ 757468 w 893341"/>
              <a:gd name="connsiteY34" fmla="*/ 11 h 986378"/>
              <a:gd name="connsiteX35" fmla="*/ 779240 w 893341"/>
              <a:gd name="connsiteY35" fmla="*/ 6477 h 986378"/>
              <a:gd name="connsiteX36" fmla="*/ 810751 w 893341"/>
              <a:gd name="connsiteY36" fmla="*/ 30541 h 986378"/>
              <a:gd name="connsiteX37" fmla="*/ 825402 w 893341"/>
              <a:gd name="connsiteY37" fmla="*/ 57796 h 986378"/>
              <a:gd name="connsiteX38" fmla="*/ 826384 w 893341"/>
              <a:gd name="connsiteY38" fmla="*/ 63607 h 986378"/>
              <a:gd name="connsiteX39" fmla="*/ 826057 w 893341"/>
              <a:gd name="connsiteY39" fmla="*/ 65899 h 986378"/>
              <a:gd name="connsiteX40" fmla="*/ 821801 w 893341"/>
              <a:gd name="connsiteY40" fmla="*/ 79895 h 986378"/>
              <a:gd name="connsiteX41" fmla="*/ 815580 w 893341"/>
              <a:gd name="connsiteY41" fmla="*/ 98392 h 986378"/>
              <a:gd name="connsiteX42" fmla="*/ 811979 w 893341"/>
              <a:gd name="connsiteY42" fmla="*/ 109769 h 986378"/>
              <a:gd name="connsiteX43" fmla="*/ 805759 w 893341"/>
              <a:gd name="connsiteY43" fmla="*/ 116563 h 986378"/>
              <a:gd name="connsiteX44" fmla="*/ 800193 w 893341"/>
              <a:gd name="connsiteY44" fmla="*/ 124011 h 986378"/>
              <a:gd name="connsiteX45" fmla="*/ 799538 w 893341"/>
              <a:gd name="connsiteY45" fmla="*/ 142509 h 986378"/>
              <a:gd name="connsiteX46" fmla="*/ 790781 w 893341"/>
              <a:gd name="connsiteY46" fmla="*/ 148320 h 986378"/>
              <a:gd name="connsiteX47" fmla="*/ 786524 w 893341"/>
              <a:gd name="connsiteY47" fmla="*/ 150611 h 986378"/>
              <a:gd name="connsiteX48" fmla="*/ 780959 w 893341"/>
              <a:gd name="connsiteY48" fmla="*/ 160024 h 986378"/>
              <a:gd name="connsiteX49" fmla="*/ 770564 w 893341"/>
              <a:gd name="connsiteY49" fmla="*/ 170419 h 986378"/>
              <a:gd name="connsiteX50" fmla="*/ 767945 w 893341"/>
              <a:gd name="connsiteY50" fmla="*/ 175902 h 986378"/>
              <a:gd name="connsiteX51" fmla="*/ 752312 w 893341"/>
              <a:gd name="connsiteY51" fmla="*/ 182696 h 986378"/>
              <a:gd name="connsiteX52" fmla="*/ 729231 w 893341"/>
              <a:gd name="connsiteY52" fmla="*/ 170992 h 986378"/>
              <a:gd name="connsiteX53" fmla="*/ 723338 w 893341"/>
              <a:gd name="connsiteY53" fmla="*/ 167718 h 986378"/>
              <a:gd name="connsiteX54" fmla="*/ 700584 w 893341"/>
              <a:gd name="connsiteY54" fmla="*/ 168045 h 986378"/>
              <a:gd name="connsiteX55" fmla="*/ 696655 w 893341"/>
              <a:gd name="connsiteY55" fmla="*/ 170009 h 986378"/>
              <a:gd name="connsiteX56" fmla="*/ 693709 w 893341"/>
              <a:gd name="connsiteY56" fmla="*/ 176803 h 986378"/>
              <a:gd name="connsiteX57" fmla="*/ 700830 w 893341"/>
              <a:gd name="connsiteY57" fmla="*/ 190471 h 986378"/>
              <a:gd name="connsiteX58" fmla="*/ 711552 w 893341"/>
              <a:gd name="connsiteY58" fmla="*/ 221983 h 986378"/>
              <a:gd name="connsiteX59" fmla="*/ 712861 w 893341"/>
              <a:gd name="connsiteY59" fmla="*/ 250875 h 986378"/>
              <a:gd name="connsiteX60" fmla="*/ 716790 w 893341"/>
              <a:gd name="connsiteY60" fmla="*/ 265526 h 986378"/>
              <a:gd name="connsiteX61" fmla="*/ 725875 w 893341"/>
              <a:gd name="connsiteY61" fmla="*/ 303831 h 986378"/>
              <a:gd name="connsiteX62" fmla="*/ 727512 w 893341"/>
              <a:gd name="connsiteY62" fmla="*/ 311279 h 986378"/>
              <a:gd name="connsiteX63" fmla="*/ 735287 w 893341"/>
              <a:gd name="connsiteY63" fmla="*/ 314553 h 986378"/>
              <a:gd name="connsiteX64" fmla="*/ 766553 w 893341"/>
              <a:gd name="connsiteY64" fmla="*/ 307105 h 986378"/>
              <a:gd name="connsiteX65" fmla="*/ 811734 w 893341"/>
              <a:gd name="connsiteY65" fmla="*/ 274939 h 986378"/>
              <a:gd name="connsiteX66" fmla="*/ 827694 w 893341"/>
              <a:gd name="connsiteY66" fmla="*/ 256441 h 986378"/>
              <a:gd name="connsiteX67" fmla="*/ 830313 w 893341"/>
              <a:gd name="connsiteY67" fmla="*/ 244737 h 986378"/>
              <a:gd name="connsiteX68" fmla="*/ 834242 w 893341"/>
              <a:gd name="connsiteY68" fmla="*/ 214207 h 986378"/>
              <a:gd name="connsiteX69" fmla="*/ 844309 w 893341"/>
              <a:gd name="connsiteY69" fmla="*/ 195055 h 986378"/>
              <a:gd name="connsiteX70" fmla="*/ 848238 w 893341"/>
              <a:gd name="connsiteY70" fmla="*/ 192108 h 986378"/>
              <a:gd name="connsiteX71" fmla="*/ 850529 w 893341"/>
              <a:gd name="connsiteY71" fmla="*/ 197920 h 986378"/>
              <a:gd name="connsiteX72" fmla="*/ 845619 w 893341"/>
              <a:gd name="connsiteY72" fmla="*/ 211588 h 986378"/>
              <a:gd name="connsiteX73" fmla="*/ 845291 w 893341"/>
              <a:gd name="connsiteY73" fmla="*/ 213880 h 986378"/>
              <a:gd name="connsiteX74" fmla="*/ 847910 w 893341"/>
              <a:gd name="connsiteY74" fmla="*/ 213225 h 986378"/>
              <a:gd name="connsiteX75" fmla="*/ 858305 w 893341"/>
              <a:gd name="connsiteY75" fmla="*/ 205122 h 986378"/>
              <a:gd name="connsiteX76" fmla="*/ 864771 w 893341"/>
              <a:gd name="connsiteY76" fmla="*/ 202830 h 986378"/>
              <a:gd name="connsiteX77" fmla="*/ 869682 w 893341"/>
              <a:gd name="connsiteY77" fmla="*/ 208069 h 986378"/>
              <a:gd name="connsiteX78" fmla="*/ 872301 w 893341"/>
              <a:gd name="connsiteY78" fmla="*/ 210360 h 986378"/>
              <a:gd name="connsiteX79" fmla="*/ 879749 w 893341"/>
              <a:gd name="connsiteY79" fmla="*/ 216826 h 986378"/>
              <a:gd name="connsiteX80" fmla="*/ 881713 w 893341"/>
              <a:gd name="connsiteY80" fmla="*/ 219446 h 986378"/>
              <a:gd name="connsiteX81" fmla="*/ 886625 w 893341"/>
              <a:gd name="connsiteY81" fmla="*/ 226566 h 986378"/>
              <a:gd name="connsiteX82" fmla="*/ 889243 w 893341"/>
              <a:gd name="connsiteY82" fmla="*/ 230168 h 986378"/>
              <a:gd name="connsiteX83" fmla="*/ 892845 w 893341"/>
              <a:gd name="connsiteY83" fmla="*/ 235651 h 986378"/>
              <a:gd name="connsiteX84" fmla="*/ 886952 w 893341"/>
              <a:gd name="connsiteY84" fmla="*/ 245064 h 986378"/>
              <a:gd name="connsiteX85" fmla="*/ 875248 w 893341"/>
              <a:gd name="connsiteY85" fmla="*/ 264216 h 986378"/>
              <a:gd name="connsiteX86" fmla="*/ 866163 w 893341"/>
              <a:gd name="connsiteY86" fmla="*/ 276575 h 986378"/>
              <a:gd name="connsiteX87" fmla="*/ 841772 w 893341"/>
              <a:gd name="connsiteY87" fmla="*/ 303503 h 986378"/>
              <a:gd name="connsiteX88" fmla="*/ 787097 w 893341"/>
              <a:gd name="connsiteY88" fmla="*/ 356786 h 986378"/>
              <a:gd name="connsiteX89" fmla="*/ 751657 w 893341"/>
              <a:gd name="connsiteY89" fmla="*/ 378885 h 986378"/>
              <a:gd name="connsiteX90" fmla="*/ 728904 w 893341"/>
              <a:gd name="connsiteY90" fmla="*/ 388953 h 986378"/>
              <a:gd name="connsiteX91" fmla="*/ 726284 w 893341"/>
              <a:gd name="connsiteY91" fmla="*/ 390262 h 986378"/>
              <a:gd name="connsiteX92" fmla="*/ 714580 w 893341"/>
              <a:gd name="connsiteY92" fmla="*/ 389935 h 986378"/>
              <a:gd name="connsiteX93" fmla="*/ 671037 w 893341"/>
              <a:gd name="connsiteY93" fmla="*/ 343445 h 986378"/>
              <a:gd name="connsiteX94" fmla="*/ 647301 w 893341"/>
              <a:gd name="connsiteY94" fmla="*/ 302521 h 986378"/>
              <a:gd name="connsiteX95" fmla="*/ 639853 w 893341"/>
              <a:gd name="connsiteY95" fmla="*/ 283369 h 986378"/>
              <a:gd name="connsiteX96" fmla="*/ 634615 w 893341"/>
              <a:gd name="connsiteY96" fmla="*/ 282387 h 986378"/>
              <a:gd name="connsiteX97" fmla="*/ 604331 w 893341"/>
              <a:gd name="connsiteY97" fmla="*/ 308087 h 986378"/>
              <a:gd name="connsiteX98" fmla="*/ 587389 w 893341"/>
              <a:gd name="connsiteY98" fmla="*/ 316517 h 986378"/>
              <a:gd name="connsiteX99" fmla="*/ 571755 w 893341"/>
              <a:gd name="connsiteY99" fmla="*/ 328549 h 986378"/>
              <a:gd name="connsiteX100" fmla="*/ 544746 w 893341"/>
              <a:gd name="connsiteY100" fmla="*/ 349338 h 986378"/>
              <a:gd name="connsiteX101" fmla="*/ 514789 w 893341"/>
              <a:gd name="connsiteY101" fmla="*/ 372747 h 986378"/>
              <a:gd name="connsiteX102" fmla="*/ 503085 w 893341"/>
              <a:gd name="connsiteY102" fmla="*/ 388707 h 986378"/>
              <a:gd name="connsiteX103" fmla="*/ 504067 w 893341"/>
              <a:gd name="connsiteY103" fmla="*/ 392963 h 986378"/>
              <a:gd name="connsiteX104" fmla="*/ 537543 w 893341"/>
              <a:gd name="connsiteY104" fmla="*/ 423820 h 986378"/>
              <a:gd name="connsiteX105" fmla="*/ 585670 w 893341"/>
              <a:gd name="connsiteY105" fmla="*/ 482341 h 986378"/>
              <a:gd name="connsiteX106" fmla="*/ 618491 w 893341"/>
              <a:gd name="connsiteY106" fmla="*/ 535297 h 986378"/>
              <a:gd name="connsiteX107" fmla="*/ 633469 w 893341"/>
              <a:gd name="connsiteY107" fmla="*/ 577203 h 986378"/>
              <a:gd name="connsiteX108" fmla="*/ 627003 w 893341"/>
              <a:gd name="connsiteY108" fmla="*/ 613953 h 986378"/>
              <a:gd name="connsiteX109" fmla="*/ 615299 w 893341"/>
              <a:gd name="connsiteY109" fmla="*/ 623365 h 986378"/>
              <a:gd name="connsiteX110" fmla="*/ 578221 w 893341"/>
              <a:gd name="connsiteY110" fmla="*/ 633760 h 986378"/>
              <a:gd name="connsiteX111" fmla="*/ 570773 w 893341"/>
              <a:gd name="connsiteY111" fmla="*/ 637034 h 986378"/>
              <a:gd name="connsiteX112" fmla="*/ 568154 w 893341"/>
              <a:gd name="connsiteY112" fmla="*/ 637361 h 986378"/>
              <a:gd name="connsiteX113" fmla="*/ 566845 w 893341"/>
              <a:gd name="connsiteY113" fmla="*/ 636706 h 986378"/>
              <a:gd name="connsiteX114" fmla="*/ 559069 w 893341"/>
              <a:gd name="connsiteY114" fmla="*/ 638016 h 986378"/>
              <a:gd name="connsiteX115" fmla="*/ 549656 w 893341"/>
              <a:gd name="connsiteY115" fmla="*/ 640635 h 986378"/>
              <a:gd name="connsiteX116" fmla="*/ 540244 w 893341"/>
              <a:gd name="connsiteY116" fmla="*/ 642599 h 986378"/>
              <a:gd name="connsiteX117" fmla="*/ 500548 w 893341"/>
              <a:gd name="connsiteY117" fmla="*/ 650047 h 986378"/>
              <a:gd name="connsiteX118" fmla="*/ 443663 w 893341"/>
              <a:gd name="connsiteY118" fmla="*/ 654958 h 986378"/>
              <a:gd name="connsiteX119" fmla="*/ 410843 w 893341"/>
              <a:gd name="connsiteY119" fmla="*/ 657250 h 986378"/>
              <a:gd name="connsiteX120" fmla="*/ 365007 w 893341"/>
              <a:gd name="connsiteY120" fmla="*/ 662161 h 986378"/>
              <a:gd name="connsiteX121" fmla="*/ 353630 w 893341"/>
              <a:gd name="connsiteY121" fmla="*/ 663471 h 986378"/>
              <a:gd name="connsiteX122" fmla="*/ 351012 w 893341"/>
              <a:gd name="connsiteY122" fmla="*/ 666090 h 986378"/>
              <a:gd name="connsiteX123" fmla="*/ 337343 w 893341"/>
              <a:gd name="connsiteY123" fmla="*/ 714216 h 986378"/>
              <a:gd name="connsiteX124" fmla="*/ 324002 w 893341"/>
              <a:gd name="connsiteY124" fmla="*/ 762015 h 986378"/>
              <a:gd name="connsiteX125" fmla="*/ 320728 w 893341"/>
              <a:gd name="connsiteY125" fmla="*/ 782150 h 986378"/>
              <a:gd name="connsiteX126" fmla="*/ 309024 w 893341"/>
              <a:gd name="connsiteY126" fmla="*/ 794182 h 986378"/>
              <a:gd name="connsiteX127" fmla="*/ 299611 w 893341"/>
              <a:gd name="connsiteY127" fmla="*/ 791890 h 986378"/>
              <a:gd name="connsiteX128" fmla="*/ 290526 w 893341"/>
              <a:gd name="connsiteY128" fmla="*/ 776584 h 986378"/>
              <a:gd name="connsiteX129" fmla="*/ 279476 w 893341"/>
              <a:gd name="connsiteY129" fmla="*/ 740817 h 986378"/>
              <a:gd name="connsiteX130" fmla="*/ 277185 w 893341"/>
              <a:gd name="connsiteY130" fmla="*/ 698911 h 986378"/>
              <a:gd name="connsiteX131" fmla="*/ 278167 w 893341"/>
              <a:gd name="connsiteY131" fmla="*/ 674520 h 986378"/>
              <a:gd name="connsiteX132" fmla="*/ 276530 w 893341"/>
              <a:gd name="connsiteY132" fmla="*/ 670264 h 986378"/>
              <a:gd name="connsiteX133" fmla="*/ 262861 w 893341"/>
              <a:gd name="connsiteY133" fmla="*/ 687452 h 986378"/>
              <a:gd name="connsiteX134" fmla="*/ 243054 w 893341"/>
              <a:gd name="connsiteY134" fmla="*/ 705950 h 986378"/>
              <a:gd name="connsiteX135" fmla="*/ 231022 w 893341"/>
              <a:gd name="connsiteY135" fmla="*/ 717326 h 986378"/>
              <a:gd name="connsiteX136" fmla="*/ 206959 w 893341"/>
              <a:gd name="connsiteY136" fmla="*/ 755304 h 986378"/>
              <a:gd name="connsiteX137" fmla="*/ 168245 w 893341"/>
              <a:gd name="connsiteY137" fmla="*/ 801466 h 986378"/>
              <a:gd name="connsiteX138" fmla="*/ 111361 w 893341"/>
              <a:gd name="connsiteY138" fmla="*/ 862852 h 986378"/>
              <a:gd name="connsiteX139" fmla="*/ 101621 w 893341"/>
              <a:gd name="connsiteY139" fmla="*/ 877175 h 986378"/>
              <a:gd name="connsiteX140" fmla="*/ 102931 w 893341"/>
              <a:gd name="connsiteY140" fmla="*/ 882086 h 986378"/>
              <a:gd name="connsiteX141" fmla="*/ 109151 w 893341"/>
              <a:gd name="connsiteY141" fmla="*/ 893791 h 986378"/>
              <a:gd name="connsiteX142" fmla="*/ 110133 w 893341"/>
              <a:gd name="connsiteY142" fmla="*/ 918836 h 986378"/>
              <a:gd name="connsiteX143" fmla="*/ 116926 w 893341"/>
              <a:gd name="connsiteY143" fmla="*/ 942899 h 986378"/>
              <a:gd name="connsiteX144" fmla="*/ 121510 w 893341"/>
              <a:gd name="connsiteY144" fmla="*/ 947483 h 986378"/>
              <a:gd name="connsiteX145" fmla="*/ 141317 w 893341"/>
              <a:gd name="connsiteY145" fmla="*/ 963443 h 986378"/>
              <a:gd name="connsiteX146" fmla="*/ 144264 w 893341"/>
              <a:gd name="connsiteY146" fmla="*/ 974165 h 986378"/>
              <a:gd name="connsiteX147" fmla="*/ 134196 w 893341"/>
              <a:gd name="connsiteY147" fmla="*/ 983905 h 986378"/>
              <a:gd name="connsiteX148" fmla="*/ 112425 w 893341"/>
              <a:gd name="connsiteY148" fmla="*/ 985215 h 986378"/>
              <a:gd name="connsiteX149" fmla="*/ 88689 w 893341"/>
              <a:gd name="connsiteY149" fmla="*/ 986197 h 986378"/>
              <a:gd name="connsiteX150" fmla="*/ 69537 w 893341"/>
              <a:gd name="connsiteY150" fmla="*/ 982923 h 986378"/>
              <a:gd name="connsiteX151" fmla="*/ 46455 w 893341"/>
              <a:gd name="connsiteY151" fmla="*/ 959187 h 986378"/>
              <a:gd name="connsiteX152" fmla="*/ 37698 w 893341"/>
              <a:gd name="connsiteY152" fmla="*/ 929967 h 986378"/>
              <a:gd name="connsiteX153" fmla="*/ 25666 w 893341"/>
              <a:gd name="connsiteY153" fmla="*/ 914007 h 986378"/>
              <a:gd name="connsiteX154" fmla="*/ 10033 w 893341"/>
              <a:gd name="connsiteY154" fmla="*/ 894855 h 986378"/>
              <a:gd name="connsiteX155" fmla="*/ 1275 w 893341"/>
              <a:gd name="connsiteY155" fmla="*/ 877667 h 986378"/>
              <a:gd name="connsiteX156" fmla="*/ 6186 w 893341"/>
              <a:gd name="connsiteY156" fmla="*/ 862361 h 986378"/>
              <a:gd name="connsiteX157" fmla="*/ 17236 w 893341"/>
              <a:gd name="connsiteY157" fmla="*/ 854585 h 986378"/>
              <a:gd name="connsiteX158" fmla="*/ 44245 w 893341"/>
              <a:gd name="connsiteY158" fmla="*/ 840589 h 986378"/>
              <a:gd name="connsiteX159" fmla="*/ 48174 w 893341"/>
              <a:gd name="connsiteY159" fmla="*/ 836988 h 986378"/>
              <a:gd name="connsiteX160" fmla="*/ 50793 w 893341"/>
              <a:gd name="connsiteY160" fmla="*/ 834696 h 986378"/>
              <a:gd name="connsiteX161" fmla="*/ 58569 w 893341"/>
              <a:gd name="connsiteY161" fmla="*/ 830113 h 986378"/>
              <a:gd name="connsiteX162" fmla="*/ 117090 w 893341"/>
              <a:gd name="connsiteY162" fmla="*/ 747938 h 986378"/>
              <a:gd name="connsiteX163" fmla="*/ 133051 w 893341"/>
              <a:gd name="connsiteY163" fmla="*/ 711188 h 986378"/>
              <a:gd name="connsiteX164" fmla="*/ 165544 w 893341"/>
              <a:gd name="connsiteY164" fmla="*/ 665680 h 986378"/>
              <a:gd name="connsiteX165" fmla="*/ 191244 w 893341"/>
              <a:gd name="connsiteY165" fmla="*/ 646201 h 986378"/>
              <a:gd name="connsiteX166" fmla="*/ 231595 w 893341"/>
              <a:gd name="connsiteY166" fmla="*/ 598729 h 986378"/>
              <a:gd name="connsiteX167" fmla="*/ 240026 w 893341"/>
              <a:gd name="connsiteY167" fmla="*/ 573683 h 986378"/>
              <a:gd name="connsiteX168" fmla="*/ 255004 w 893341"/>
              <a:gd name="connsiteY168" fmla="*/ 536279 h 986378"/>
              <a:gd name="connsiteX169" fmla="*/ 278085 w 893341"/>
              <a:gd name="connsiteY169" fmla="*/ 493063 h 986378"/>
              <a:gd name="connsiteX170" fmla="*/ 293718 w 893341"/>
              <a:gd name="connsiteY170" fmla="*/ 464171 h 986378"/>
              <a:gd name="connsiteX171" fmla="*/ 296010 w 893341"/>
              <a:gd name="connsiteY171" fmla="*/ 443381 h 986378"/>
              <a:gd name="connsiteX172" fmla="*/ 296337 w 893341"/>
              <a:gd name="connsiteY172" fmla="*/ 413180 h 986378"/>
              <a:gd name="connsiteX173" fmla="*/ 298629 w 893341"/>
              <a:gd name="connsiteY173" fmla="*/ 396974 h 986378"/>
              <a:gd name="connsiteX174" fmla="*/ 313934 w 893341"/>
              <a:gd name="connsiteY174" fmla="*/ 363171 h 986378"/>
              <a:gd name="connsiteX175" fmla="*/ 330222 w 893341"/>
              <a:gd name="connsiteY175" fmla="*/ 337143 h 986378"/>
              <a:gd name="connsiteX176" fmla="*/ 338653 w 893341"/>
              <a:gd name="connsiteY176" fmla="*/ 327076 h 986378"/>
              <a:gd name="connsiteX177" fmla="*/ 343891 w 893341"/>
              <a:gd name="connsiteY177" fmla="*/ 319300 h 986378"/>
              <a:gd name="connsiteX178" fmla="*/ 350357 w 893341"/>
              <a:gd name="connsiteY178" fmla="*/ 313489 h 986378"/>
              <a:gd name="connsiteX179" fmla="*/ 386452 w 893341"/>
              <a:gd name="connsiteY179" fmla="*/ 293027 h 986378"/>
              <a:gd name="connsiteX180" fmla="*/ 404376 w 893341"/>
              <a:gd name="connsiteY180" fmla="*/ 272892 h 986378"/>
              <a:gd name="connsiteX181" fmla="*/ 424838 w 893341"/>
              <a:gd name="connsiteY181" fmla="*/ 239744 h 986378"/>
              <a:gd name="connsiteX182" fmla="*/ 447265 w 893341"/>
              <a:gd name="connsiteY182" fmla="*/ 197510 h 986378"/>
              <a:gd name="connsiteX183" fmla="*/ 474275 w 893341"/>
              <a:gd name="connsiteY183" fmla="*/ 143900 h 986378"/>
              <a:gd name="connsiteX184" fmla="*/ 479513 w 893341"/>
              <a:gd name="connsiteY184" fmla="*/ 132851 h 986378"/>
              <a:gd name="connsiteX185" fmla="*/ 471737 w 893341"/>
              <a:gd name="connsiteY185" fmla="*/ 121801 h 986378"/>
              <a:gd name="connsiteX186" fmla="*/ 449638 w 893341"/>
              <a:gd name="connsiteY186" fmla="*/ 116890 h 986378"/>
              <a:gd name="connsiteX187" fmla="*/ 412561 w 893341"/>
              <a:gd name="connsiteY187" fmla="*/ 101912 h 986378"/>
              <a:gd name="connsiteX188" fmla="*/ 397910 w 893341"/>
              <a:gd name="connsiteY188" fmla="*/ 93809 h 986378"/>
              <a:gd name="connsiteX189" fmla="*/ 385224 w 893341"/>
              <a:gd name="connsiteY189" fmla="*/ 93154 h 986378"/>
              <a:gd name="connsiteX190" fmla="*/ 360506 w 893341"/>
              <a:gd name="connsiteY190" fmla="*/ 101257 h 986378"/>
              <a:gd name="connsiteX191" fmla="*/ 334806 w 893341"/>
              <a:gd name="connsiteY191" fmla="*/ 109033 h 986378"/>
              <a:gd name="connsiteX192" fmla="*/ 273338 w 893341"/>
              <a:gd name="connsiteY192" fmla="*/ 124993 h 986378"/>
              <a:gd name="connsiteX193" fmla="*/ 245346 w 893341"/>
              <a:gd name="connsiteY193" fmla="*/ 148402 h 986378"/>
              <a:gd name="connsiteX194" fmla="*/ 242072 w 893341"/>
              <a:gd name="connsiteY194" fmla="*/ 161415 h 986378"/>
              <a:gd name="connsiteX195" fmla="*/ 235606 w 893341"/>
              <a:gd name="connsiteY195" fmla="*/ 183187 h 986378"/>
              <a:gd name="connsiteX196" fmla="*/ 232005 w 893341"/>
              <a:gd name="connsiteY196" fmla="*/ 203322 h 986378"/>
              <a:gd name="connsiteX197" fmla="*/ 230695 w 893341"/>
              <a:gd name="connsiteY197" fmla="*/ 208805 h 986378"/>
              <a:gd name="connsiteX198" fmla="*/ 226766 w 893341"/>
              <a:gd name="connsiteY198" fmla="*/ 213061 h 986378"/>
              <a:gd name="connsiteX199" fmla="*/ 221201 w 893341"/>
              <a:gd name="connsiteY199" fmla="*/ 210115 h 986378"/>
              <a:gd name="connsiteX200" fmla="*/ 218254 w 893341"/>
              <a:gd name="connsiteY200" fmla="*/ 201357 h 986378"/>
              <a:gd name="connsiteX201" fmla="*/ 220873 w 893341"/>
              <a:gd name="connsiteY201" fmla="*/ 181550 h 986378"/>
              <a:gd name="connsiteX202" fmla="*/ 215963 w 893341"/>
              <a:gd name="connsiteY202" fmla="*/ 177949 h 986378"/>
              <a:gd name="connsiteX203" fmla="*/ 191244 w 893341"/>
              <a:gd name="connsiteY203" fmla="*/ 195464 h 986378"/>
              <a:gd name="connsiteX204" fmla="*/ 170128 w 893341"/>
              <a:gd name="connsiteY204" fmla="*/ 206186 h 986378"/>
              <a:gd name="connsiteX205" fmla="*/ 160060 w 893341"/>
              <a:gd name="connsiteY205" fmla="*/ 198411 h 986378"/>
              <a:gd name="connsiteX206" fmla="*/ 166854 w 893341"/>
              <a:gd name="connsiteY206" fmla="*/ 191945 h 986378"/>
              <a:gd name="connsiteX207" fmla="*/ 182487 w 893341"/>
              <a:gd name="connsiteY207" fmla="*/ 184824 h 986378"/>
              <a:gd name="connsiteX208" fmla="*/ 182487 w 893341"/>
              <a:gd name="connsiteY208" fmla="*/ 183187 h 986378"/>
              <a:gd name="connsiteX209" fmla="*/ 182487 w 893341"/>
              <a:gd name="connsiteY209" fmla="*/ 183187 h 986378"/>
              <a:gd name="connsiteX210" fmla="*/ 502512 w 893341"/>
              <a:gd name="connsiteY210" fmla="*/ 556823 h 986378"/>
              <a:gd name="connsiteX211" fmla="*/ 484587 w 893341"/>
              <a:gd name="connsiteY211" fmla="*/ 550357 h 986378"/>
              <a:gd name="connsiteX212" fmla="*/ 452094 w 893341"/>
              <a:gd name="connsiteY212" fmla="*/ 537015 h 986378"/>
              <a:gd name="connsiteX213" fmla="*/ 418945 w 893341"/>
              <a:gd name="connsiteY213" fmla="*/ 520155 h 986378"/>
              <a:gd name="connsiteX214" fmla="*/ 414689 w 893341"/>
              <a:gd name="connsiteY214" fmla="*/ 521137 h 986378"/>
              <a:gd name="connsiteX215" fmla="*/ 397747 w 893341"/>
              <a:gd name="connsiteY215" fmla="*/ 545528 h 986378"/>
              <a:gd name="connsiteX216" fmla="*/ 367791 w 893341"/>
              <a:gd name="connsiteY216" fmla="*/ 584160 h 986378"/>
              <a:gd name="connsiteX217" fmla="*/ 351175 w 893341"/>
              <a:gd name="connsiteY217" fmla="*/ 601675 h 986378"/>
              <a:gd name="connsiteX218" fmla="*/ 350848 w 893341"/>
              <a:gd name="connsiteY218" fmla="*/ 604622 h 986378"/>
              <a:gd name="connsiteX219" fmla="*/ 362225 w 893341"/>
              <a:gd name="connsiteY219" fmla="*/ 606586 h 986378"/>
              <a:gd name="connsiteX220" fmla="*/ 380804 w 893341"/>
              <a:gd name="connsiteY220" fmla="*/ 603640 h 986378"/>
              <a:gd name="connsiteX221" fmla="*/ 433514 w 893341"/>
              <a:gd name="connsiteY221" fmla="*/ 579576 h 986378"/>
              <a:gd name="connsiteX222" fmla="*/ 475830 w 893341"/>
              <a:gd name="connsiteY222" fmla="*/ 562388 h 986378"/>
              <a:gd name="connsiteX223" fmla="*/ 502512 w 893341"/>
              <a:gd name="connsiteY223" fmla="*/ 556823 h 986378"/>
              <a:gd name="connsiteX224" fmla="*/ 502512 w 893341"/>
              <a:gd name="connsiteY224" fmla="*/ 556823 h 98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893341" h="986378">
                <a:moveTo>
                  <a:pt x="182487" y="183187"/>
                </a:moveTo>
                <a:cubicBezTo>
                  <a:pt x="179213" y="184497"/>
                  <a:pt x="176594" y="185151"/>
                  <a:pt x="174384" y="186461"/>
                </a:cubicBezTo>
                <a:cubicBezTo>
                  <a:pt x="169800" y="189407"/>
                  <a:pt x="164971" y="191699"/>
                  <a:pt x="159078" y="191699"/>
                </a:cubicBezTo>
                <a:cubicBezTo>
                  <a:pt x="152858" y="191372"/>
                  <a:pt x="149011" y="187770"/>
                  <a:pt x="147701" y="181959"/>
                </a:cubicBezTo>
                <a:cubicBezTo>
                  <a:pt x="147374" y="180322"/>
                  <a:pt x="147374" y="178358"/>
                  <a:pt x="148683" y="177376"/>
                </a:cubicBezTo>
                <a:cubicBezTo>
                  <a:pt x="150321" y="175739"/>
                  <a:pt x="149993" y="174757"/>
                  <a:pt x="148683" y="173120"/>
                </a:cubicBezTo>
                <a:cubicBezTo>
                  <a:pt x="145082" y="168209"/>
                  <a:pt x="147046" y="163707"/>
                  <a:pt x="152940" y="162398"/>
                </a:cubicBezTo>
                <a:cubicBezTo>
                  <a:pt x="156868" y="161415"/>
                  <a:pt x="160715" y="160106"/>
                  <a:pt x="164317" y="158469"/>
                </a:cubicBezTo>
                <a:cubicBezTo>
                  <a:pt x="165626" y="157814"/>
                  <a:pt x="166935" y="157159"/>
                  <a:pt x="167590" y="155195"/>
                </a:cubicBezTo>
                <a:cubicBezTo>
                  <a:pt x="163662" y="156177"/>
                  <a:pt x="160142" y="157159"/>
                  <a:pt x="156868" y="158469"/>
                </a:cubicBezTo>
                <a:cubicBezTo>
                  <a:pt x="153922" y="159451"/>
                  <a:pt x="149420" y="157487"/>
                  <a:pt x="147783" y="154213"/>
                </a:cubicBezTo>
                <a:cubicBezTo>
                  <a:pt x="146473" y="150611"/>
                  <a:pt x="148765" y="148974"/>
                  <a:pt x="151385" y="148074"/>
                </a:cubicBezTo>
                <a:cubicBezTo>
                  <a:pt x="163089" y="143491"/>
                  <a:pt x="171519" y="134406"/>
                  <a:pt x="181341" y="126630"/>
                </a:cubicBezTo>
                <a:cubicBezTo>
                  <a:pt x="189116" y="120164"/>
                  <a:pt x="198283" y="115253"/>
                  <a:pt x="207696" y="111652"/>
                </a:cubicBezTo>
                <a:cubicBezTo>
                  <a:pt x="221037" y="106741"/>
                  <a:pt x="232414" y="98638"/>
                  <a:pt x="244446" y="91190"/>
                </a:cubicBezTo>
                <a:cubicBezTo>
                  <a:pt x="259096" y="82105"/>
                  <a:pt x="272765" y="71710"/>
                  <a:pt x="288071" y="63280"/>
                </a:cubicBezTo>
                <a:cubicBezTo>
                  <a:pt x="309842" y="51248"/>
                  <a:pt x="331941" y="41181"/>
                  <a:pt x="355431" y="33405"/>
                </a:cubicBezTo>
                <a:cubicBezTo>
                  <a:pt x="366153" y="29804"/>
                  <a:pt x="376876" y="26284"/>
                  <a:pt x="387925" y="24648"/>
                </a:cubicBezTo>
                <a:cubicBezTo>
                  <a:pt x="398320" y="23010"/>
                  <a:pt x="408714" y="24648"/>
                  <a:pt x="418864" y="25957"/>
                </a:cubicBezTo>
                <a:cubicBezTo>
                  <a:pt x="422792" y="26284"/>
                  <a:pt x="426966" y="26612"/>
                  <a:pt x="430895" y="26939"/>
                </a:cubicBezTo>
                <a:cubicBezTo>
                  <a:pt x="440308" y="27921"/>
                  <a:pt x="450048" y="28904"/>
                  <a:pt x="459542" y="29886"/>
                </a:cubicBezTo>
                <a:cubicBezTo>
                  <a:pt x="467972" y="30868"/>
                  <a:pt x="476484" y="32505"/>
                  <a:pt x="484587" y="35124"/>
                </a:cubicBezTo>
                <a:cubicBezTo>
                  <a:pt x="490808" y="37088"/>
                  <a:pt x="497274" y="38725"/>
                  <a:pt x="503740" y="39380"/>
                </a:cubicBezTo>
                <a:cubicBezTo>
                  <a:pt x="514462" y="40690"/>
                  <a:pt x="525184" y="41017"/>
                  <a:pt x="535906" y="41999"/>
                </a:cubicBezTo>
                <a:cubicBezTo>
                  <a:pt x="550557" y="43636"/>
                  <a:pt x="565535" y="45273"/>
                  <a:pt x="579531" y="50430"/>
                </a:cubicBezTo>
                <a:cubicBezTo>
                  <a:pt x="586652" y="53049"/>
                  <a:pt x="593527" y="56241"/>
                  <a:pt x="599338" y="60824"/>
                </a:cubicBezTo>
                <a:cubicBezTo>
                  <a:pt x="608096" y="66963"/>
                  <a:pt x="617590" y="71546"/>
                  <a:pt x="627658" y="75802"/>
                </a:cubicBezTo>
                <a:cubicBezTo>
                  <a:pt x="638380" y="80058"/>
                  <a:pt x="649102" y="84233"/>
                  <a:pt x="659497" y="88816"/>
                </a:cubicBezTo>
                <a:cubicBezTo>
                  <a:pt x="661133" y="89471"/>
                  <a:pt x="662115" y="89471"/>
                  <a:pt x="663752" y="88816"/>
                </a:cubicBezTo>
                <a:cubicBezTo>
                  <a:pt x="673820" y="85542"/>
                  <a:pt x="679058" y="77767"/>
                  <a:pt x="683232" y="69009"/>
                </a:cubicBezTo>
                <a:cubicBezTo>
                  <a:pt x="687161" y="60579"/>
                  <a:pt x="691008" y="51821"/>
                  <a:pt x="695264" y="43309"/>
                </a:cubicBezTo>
                <a:cubicBezTo>
                  <a:pt x="697883" y="38071"/>
                  <a:pt x="701730" y="33569"/>
                  <a:pt x="701484" y="27349"/>
                </a:cubicBezTo>
                <a:cubicBezTo>
                  <a:pt x="701484" y="26039"/>
                  <a:pt x="702467" y="25057"/>
                  <a:pt x="703776" y="25057"/>
                </a:cubicBezTo>
                <a:cubicBezTo>
                  <a:pt x="711224" y="24729"/>
                  <a:pt x="715153" y="18918"/>
                  <a:pt x="720391" y="14989"/>
                </a:cubicBezTo>
                <a:cubicBezTo>
                  <a:pt x="731441" y="6559"/>
                  <a:pt x="743145" y="-316"/>
                  <a:pt x="757468" y="11"/>
                </a:cubicBezTo>
                <a:cubicBezTo>
                  <a:pt x="765244" y="11"/>
                  <a:pt x="772447" y="3285"/>
                  <a:pt x="779240" y="6477"/>
                </a:cubicBezTo>
                <a:cubicBezTo>
                  <a:pt x="791599" y="11961"/>
                  <a:pt x="802649" y="19491"/>
                  <a:pt x="810751" y="30541"/>
                </a:cubicBezTo>
                <a:cubicBezTo>
                  <a:pt x="816972" y="38971"/>
                  <a:pt x="821473" y="48383"/>
                  <a:pt x="825402" y="57796"/>
                </a:cubicBezTo>
                <a:cubicBezTo>
                  <a:pt x="826057" y="59433"/>
                  <a:pt x="826057" y="61725"/>
                  <a:pt x="826384" y="63607"/>
                </a:cubicBezTo>
                <a:cubicBezTo>
                  <a:pt x="826384" y="64262"/>
                  <a:pt x="826384" y="65244"/>
                  <a:pt x="826057" y="65899"/>
                </a:cubicBezTo>
                <a:cubicBezTo>
                  <a:pt x="823438" y="70810"/>
                  <a:pt x="822128" y="74329"/>
                  <a:pt x="821801" y="79895"/>
                </a:cubicBezTo>
                <a:cubicBezTo>
                  <a:pt x="821473" y="86688"/>
                  <a:pt x="817872" y="92254"/>
                  <a:pt x="815580" y="98392"/>
                </a:cubicBezTo>
                <a:cubicBezTo>
                  <a:pt x="814271" y="102321"/>
                  <a:pt x="812961" y="105841"/>
                  <a:pt x="811979" y="109769"/>
                </a:cubicBezTo>
                <a:cubicBezTo>
                  <a:pt x="811324" y="113371"/>
                  <a:pt x="809360" y="115581"/>
                  <a:pt x="805759" y="116563"/>
                </a:cubicBezTo>
                <a:cubicBezTo>
                  <a:pt x="801830" y="117545"/>
                  <a:pt x="799866" y="119837"/>
                  <a:pt x="800193" y="124011"/>
                </a:cubicBezTo>
                <a:cubicBezTo>
                  <a:pt x="800520" y="130150"/>
                  <a:pt x="800520" y="136370"/>
                  <a:pt x="799538" y="142509"/>
                </a:cubicBezTo>
                <a:cubicBezTo>
                  <a:pt x="798883" y="147992"/>
                  <a:pt x="795937" y="149957"/>
                  <a:pt x="790781" y="148320"/>
                </a:cubicBezTo>
                <a:cubicBezTo>
                  <a:pt x="788161" y="147337"/>
                  <a:pt x="787179" y="148320"/>
                  <a:pt x="786524" y="150611"/>
                </a:cubicBezTo>
                <a:cubicBezTo>
                  <a:pt x="785870" y="154540"/>
                  <a:pt x="782923" y="157077"/>
                  <a:pt x="780959" y="160024"/>
                </a:cubicBezTo>
                <a:cubicBezTo>
                  <a:pt x="778339" y="164607"/>
                  <a:pt x="775720" y="168454"/>
                  <a:pt x="770564" y="170419"/>
                </a:cubicBezTo>
                <a:cubicBezTo>
                  <a:pt x="768600" y="171073"/>
                  <a:pt x="768927" y="174020"/>
                  <a:pt x="767945" y="175902"/>
                </a:cubicBezTo>
                <a:cubicBezTo>
                  <a:pt x="764998" y="181714"/>
                  <a:pt x="758532" y="184005"/>
                  <a:pt x="752312" y="182696"/>
                </a:cubicBezTo>
                <a:cubicBezTo>
                  <a:pt x="743554" y="180731"/>
                  <a:pt x="736679" y="175248"/>
                  <a:pt x="729231" y="170992"/>
                </a:cubicBezTo>
                <a:cubicBezTo>
                  <a:pt x="727266" y="170009"/>
                  <a:pt x="725302" y="169027"/>
                  <a:pt x="723338" y="167718"/>
                </a:cubicBezTo>
                <a:cubicBezTo>
                  <a:pt x="715562" y="162807"/>
                  <a:pt x="708032" y="163789"/>
                  <a:pt x="700584" y="168045"/>
                </a:cubicBezTo>
                <a:cubicBezTo>
                  <a:pt x="699275" y="168700"/>
                  <a:pt x="697965" y="169355"/>
                  <a:pt x="696655" y="170009"/>
                </a:cubicBezTo>
                <a:cubicBezTo>
                  <a:pt x="693709" y="171319"/>
                  <a:pt x="692727" y="173283"/>
                  <a:pt x="693709" y="176803"/>
                </a:cubicBezTo>
                <a:cubicBezTo>
                  <a:pt x="695018" y="182041"/>
                  <a:pt x="697638" y="186215"/>
                  <a:pt x="700830" y="190471"/>
                </a:cubicBezTo>
                <a:cubicBezTo>
                  <a:pt x="708278" y="199557"/>
                  <a:pt x="709588" y="210933"/>
                  <a:pt x="711552" y="221983"/>
                </a:cubicBezTo>
                <a:cubicBezTo>
                  <a:pt x="713516" y="231723"/>
                  <a:pt x="712534" y="241463"/>
                  <a:pt x="712861" y="250875"/>
                </a:cubicBezTo>
                <a:cubicBezTo>
                  <a:pt x="712861" y="256113"/>
                  <a:pt x="714825" y="260615"/>
                  <a:pt x="716790" y="265526"/>
                </a:cubicBezTo>
                <a:cubicBezTo>
                  <a:pt x="721046" y="277885"/>
                  <a:pt x="725875" y="290244"/>
                  <a:pt x="725875" y="303831"/>
                </a:cubicBezTo>
                <a:cubicBezTo>
                  <a:pt x="725875" y="306450"/>
                  <a:pt x="726530" y="309069"/>
                  <a:pt x="727512" y="311279"/>
                </a:cubicBezTo>
                <a:cubicBezTo>
                  <a:pt x="728822" y="314225"/>
                  <a:pt x="732423" y="314225"/>
                  <a:pt x="735287" y="314553"/>
                </a:cubicBezTo>
                <a:cubicBezTo>
                  <a:pt x="746664" y="316190"/>
                  <a:pt x="756731" y="312261"/>
                  <a:pt x="766553" y="307105"/>
                </a:cubicBezTo>
                <a:cubicBezTo>
                  <a:pt x="783169" y="298347"/>
                  <a:pt x="798392" y="288280"/>
                  <a:pt x="811734" y="274939"/>
                </a:cubicBezTo>
                <a:cubicBezTo>
                  <a:pt x="817626" y="269127"/>
                  <a:pt x="823111" y="263234"/>
                  <a:pt x="827694" y="256441"/>
                </a:cubicBezTo>
                <a:cubicBezTo>
                  <a:pt x="829985" y="252839"/>
                  <a:pt x="831623" y="248665"/>
                  <a:pt x="830313" y="244737"/>
                </a:cubicBezTo>
                <a:cubicBezTo>
                  <a:pt x="827039" y="233687"/>
                  <a:pt x="830640" y="224275"/>
                  <a:pt x="834242" y="214207"/>
                </a:cubicBezTo>
                <a:cubicBezTo>
                  <a:pt x="836861" y="207087"/>
                  <a:pt x="841035" y="201521"/>
                  <a:pt x="844309" y="195055"/>
                </a:cubicBezTo>
                <a:cubicBezTo>
                  <a:pt x="844964" y="193418"/>
                  <a:pt x="845619" y="190799"/>
                  <a:pt x="848238" y="192108"/>
                </a:cubicBezTo>
                <a:cubicBezTo>
                  <a:pt x="850529" y="193091"/>
                  <a:pt x="851512" y="195382"/>
                  <a:pt x="850529" y="197920"/>
                </a:cubicBezTo>
                <a:cubicBezTo>
                  <a:pt x="848892" y="202503"/>
                  <a:pt x="848238" y="207332"/>
                  <a:pt x="845619" y="211588"/>
                </a:cubicBezTo>
                <a:cubicBezTo>
                  <a:pt x="845291" y="212243"/>
                  <a:pt x="844309" y="213225"/>
                  <a:pt x="845291" y="213880"/>
                </a:cubicBezTo>
                <a:cubicBezTo>
                  <a:pt x="846273" y="214535"/>
                  <a:pt x="846928" y="213880"/>
                  <a:pt x="847910" y="213225"/>
                </a:cubicBezTo>
                <a:cubicBezTo>
                  <a:pt x="851839" y="210933"/>
                  <a:pt x="854704" y="207741"/>
                  <a:pt x="858305" y="205122"/>
                </a:cubicBezTo>
                <a:cubicBezTo>
                  <a:pt x="860269" y="203485"/>
                  <a:pt x="862234" y="202503"/>
                  <a:pt x="864771" y="202830"/>
                </a:cubicBezTo>
                <a:cubicBezTo>
                  <a:pt x="868045" y="203158"/>
                  <a:pt x="870009" y="204467"/>
                  <a:pt x="869682" y="208069"/>
                </a:cubicBezTo>
                <a:cubicBezTo>
                  <a:pt x="869682" y="210360"/>
                  <a:pt x="870336" y="210688"/>
                  <a:pt x="872301" y="210360"/>
                </a:cubicBezTo>
                <a:cubicBezTo>
                  <a:pt x="876885" y="210033"/>
                  <a:pt x="879749" y="212325"/>
                  <a:pt x="879749" y="216826"/>
                </a:cubicBezTo>
                <a:cubicBezTo>
                  <a:pt x="879749" y="218463"/>
                  <a:pt x="880076" y="219118"/>
                  <a:pt x="881713" y="219446"/>
                </a:cubicBezTo>
                <a:cubicBezTo>
                  <a:pt x="885970" y="220100"/>
                  <a:pt x="887607" y="222065"/>
                  <a:pt x="886625" y="226566"/>
                </a:cubicBezTo>
                <a:cubicBezTo>
                  <a:pt x="886297" y="229185"/>
                  <a:pt x="886297" y="230168"/>
                  <a:pt x="889243" y="230168"/>
                </a:cubicBezTo>
                <a:cubicBezTo>
                  <a:pt x="892845" y="230495"/>
                  <a:pt x="894154" y="232459"/>
                  <a:pt x="892845" y="235651"/>
                </a:cubicBezTo>
                <a:cubicBezTo>
                  <a:pt x="891535" y="239253"/>
                  <a:pt x="889898" y="242445"/>
                  <a:pt x="886952" y="245064"/>
                </a:cubicBezTo>
                <a:cubicBezTo>
                  <a:pt x="880731" y="249975"/>
                  <a:pt x="878849" y="257423"/>
                  <a:pt x="875248" y="264216"/>
                </a:cubicBezTo>
                <a:cubicBezTo>
                  <a:pt x="872956" y="268800"/>
                  <a:pt x="869682" y="272974"/>
                  <a:pt x="866163" y="276575"/>
                </a:cubicBezTo>
                <a:cubicBezTo>
                  <a:pt x="857732" y="285333"/>
                  <a:pt x="849874" y="294418"/>
                  <a:pt x="841772" y="303503"/>
                </a:cubicBezTo>
                <a:cubicBezTo>
                  <a:pt x="824829" y="322328"/>
                  <a:pt x="807641" y="341235"/>
                  <a:pt x="787097" y="356786"/>
                </a:cubicBezTo>
                <a:cubicBezTo>
                  <a:pt x="776048" y="365217"/>
                  <a:pt x="764344" y="373074"/>
                  <a:pt x="751657" y="378885"/>
                </a:cubicBezTo>
                <a:cubicBezTo>
                  <a:pt x="744209" y="382159"/>
                  <a:pt x="736351" y="385351"/>
                  <a:pt x="728904" y="388953"/>
                </a:cubicBezTo>
                <a:cubicBezTo>
                  <a:pt x="727921" y="389280"/>
                  <a:pt x="726939" y="389935"/>
                  <a:pt x="726284" y="390262"/>
                </a:cubicBezTo>
                <a:cubicBezTo>
                  <a:pt x="720719" y="393536"/>
                  <a:pt x="719819" y="393864"/>
                  <a:pt x="714580" y="389935"/>
                </a:cubicBezTo>
                <a:cubicBezTo>
                  <a:pt x="697310" y="376921"/>
                  <a:pt x="681759" y="362679"/>
                  <a:pt x="671037" y="343445"/>
                </a:cubicBezTo>
                <a:cubicBezTo>
                  <a:pt x="663261" y="329777"/>
                  <a:pt x="654749" y="316517"/>
                  <a:pt x="647301" y="302521"/>
                </a:cubicBezTo>
                <a:cubicBezTo>
                  <a:pt x="644027" y="296383"/>
                  <a:pt x="642390" y="289835"/>
                  <a:pt x="639853" y="283369"/>
                </a:cubicBezTo>
                <a:cubicBezTo>
                  <a:pt x="638216" y="279113"/>
                  <a:pt x="638216" y="279113"/>
                  <a:pt x="634615" y="282387"/>
                </a:cubicBezTo>
                <a:cubicBezTo>
                  <a:pt x="624547" y="291144"/>
                  <a:pt x="615135" y="300229"/>
                  <a:pt x="604331" y="308087"/>
                </a:cubicBezTo>
                <a:cubicBezTo>
                  <a:pt x="599093" y="312016"/>
                  <a:pt x="592954" y="313898"/>
                  <a:pt x="587389" y="316517"/>
                </a:cubicBezTo>
                <a:cubicBezTo>
                  <a:pt x="581168" y="319464"/>
                  <a:pt x="576012" y="322983"/>
                  <a:pt x="571755" y="328549"/>
                </a:cubicBezTo>
                <a:cubicBezTo>
                  <a:pt x="564635" y="337634"/>
                  <a:pt x="554813" y="343854"/>
                  <a:pt x="544746" y="349338"/>
                </a:cubicBezTo>
                <a:cubicBezTo>
                  <a:pt x="533369" y="355477"/>
                  <a:pt x="523629" y="363662"/>
                  <a:pt x="514789" y="372747"/>
                </a:cubicBezTo>
                <a:cubicBezTo>
                  <a:pt x="510206" y="377658"/>
                  <a:pt x="507668" y="383796"/>
                  <a:pt x="503085" y="388707"/>
                </a:cubicBezTo>
                <a:cubicBezTo>
                  <a:pt x="501448" y="390344"/>
                  <a:pt x="502758" y="391654"/>
                  <a:pt x="504067" y="392963"/>
                </a:cubicBezTo>
                <a:cubicBezTo>
                  <a:pt x="515772" y="402376"/>
                  <a:pt x="526821" y="413098"/>
                  <a:pt x="537543" y="423820"/>
                </a:cubicBezTo>
                <a:cubicBezTo>
                  <a:pt x="555468" y="441663"/>
                  <a:pt x="572656" y="460242"/>
                  <a:pt x="585670" y="482341"/>
                </a:cubicBezTo>
                <a:cubicBezTo>
                  <a:pt x="596064" y="500184"/>
                  <a:pt x="608423" y="517126"/>
                  <a:pt x="618491" y="535297"/>
                </a:cubicBezTo>
                <a:cubicBezTo>
                  <a:pt x="625939" y="548311"/>
                  <a:pt x="631177" y="562225"/>
                  <a:pt x="633469" y="577203"/>
                </a:cubicBezTo>
                <a:cubicBezTo>
                  <a:pt x="635761" y="589889"/>
                  <a:pt x="634123" y="602576"/>
                  <a:pt x="627003" y="613953"/>
                </a:cubicBezTo>
                <a:cubicBezTo>
                  <a:pt x="624056" y="618536"/>
                  <a:pt x="620209" y="621401"/>
                  <a:pt x="615299" y="623365"/>
                </a:cubicBezTo>
                <a:cubicBezTo>
                  <a:pt x="603267" y="627621"/>
                  <a:pt x="590908" y="631468"/>
                  <a:pt x="578221" y="633760"/>
                </a:cubicBezTo>
                <a:cubicBezTo>
                  <a:pt x="575603" y="634415"/>
                  <a:pt x="572328" y="634415"/>
                  <a:pt x="570773" y="637034"/>
                </a:cubicBezTo>
                <a:cubicBezTo>
                  <a:pt x="570118" y="638016"/>
                  <a:pt x="569136" y="638016"/>
                  <a:pt x="568154" y="637361"/>
                </a:cubicBezTo>
                <a:cubicBezTo>
                  <a:pt x="567827" y="637034"/>
                  <a:pt x="567172" y="637034"/>
                  <a:pt x="566845" y="636706"/>
                </a:cubicBezTo>
                <a:cubicBezTo>
                  <a:pt x="564880" y="640635"/>
                  <a:pt x="561606" y="636379"/>
                  <a:pt x="559069" y="638016"/>
                </a:cubicBezTo>
                <a:cubicBezTo>
                  <a:pt x="556450" y="639653"/>
                  <a:pt x="552849" y="639653"/>
                  <a:pt x="549656" y="640635"/>
                </a:cubicBezTo>
                <a:cubicBezTo>
                  <a:pt x="546383" y="641290"/>
                  <a:pt x="543436" y="641945"/>
                  <a:pt x="540244" y="642599"/>
                </a:cubicBezTo>
                <a:cubicBezTo>
                  <a:pt x="527230" y="646201"/>
                  <a:pt x="513889" y="648411"/>
                  <a:pt x="500548" y="650047"/>
                </a:cubicBezTo>
                <a:cubicBezTo>
                  <a:pt x="481723" y="652339"/>
                  <a:pt x="462489" y="653649"/>
                  <a:pt x="443663" y="654958"/>
                </a:cubicBezTo>
                <a:cubicBezTo>
                  <a:pt x="432614" y="655613"/>
                  <a:pt x="421565" y="655941"/>
                  <a:pt x="410843" y="657250"/>
                </a:cubicBezTo>
                <a:cubicBezTo>
                  <a:pt x="395537" y="658887"/>
                  <a:pt x="380231" y="660851"/>
                  <a:pt x="365007" y="662161"/>
                </a:cubicBezTo>
                <a:cubicBezTo>
                  <a:pt x="361079" y="662488"/>
                  <a:pt x="357560" y="663471"/>
                  <a:pt x="353630" y="663471"/>
                </a:cubicBezTo>
                <a:cubicBezTo>
                  <a:pt x="351994" y="663471"/>
                  <a:pt x="351339" y="664453"/>
                  <a:pt x="351012" y="666090"/>
                </a:cubicBezTo>
                <a:cubicBezTo>
                  <a:pt x="348065" y="682623"/>
                  <a:pt x="344218" y="698583"/>
                  <a:pt x="337343" y="714216"/>
                </a:cubicBezTo>
                <a:cubicBezTo>
                  <a:pt x="330550" y="729522"/>
                  <a:pt x="325639" y="745073"/>
                  <a:pt x="324002" y="762015"/>
                </a:cubicBezTo>
                <a:cubicBezTo>
                  <a:pt x="323347" y="768809"/>
                  <a:pt x="323674" y="775684"/>
                  <a:pt x="320728" y="782150"/>
                </a:cubicBezTo>
                <a:cubicBezTo>
                  <a:pt x="318109" y="787634"/>
                  <a:pt x="314262" y="791563"/>
                  <a:pt x="309024" y="794182"/>
                </a:cubicBezTo>
                <a:cubicBezTo>
                  <a:pt x="305095" y="796146"/>
                  <a:pt x="302557" y="795819"/>
                  <a:pt x="299611" y="791890"/>
                </a:cubicBezTo>
                <a:cubicBezTo>
                  <a:pt x="295683" y="787306"/>
                  <a:pt x="293145" y="781823"/>
                  <a:pt x="290526" y="776584"/>
                </a:cubicBezTo>
                <a:cubicBezTo>
                  <a:pt x="285288" y="765208"/>
                  <a:pt x="281113" y="753176"/>
                  <a:pt x="279476" y="740817"/>
                </a:cubicBezTo>
                <a:cubicBezTo>
                  <a:pt x="277512" y="726821"/>
                  <a:pt x="275548" y="712907"/>
                  <a:pt x="277185" y="698911"/>
                </a:cubicBezTo>
                <a:cubicBezTo>
                  <a:pt x="278167" y="690808"/>
                  <a:pt x="278494" y="682705"/>
                  <a:pt x="278167" y="674520"/>
                </a:cubicBezTo>
                <a:cubicBezTo>
                  <a:pt x="278167" y="672883"/>
                  <a:pt x="278167" y="671246"/>
                  <a:pt x="276530" y="670264"/>
                </a:cubicBezTo>
                <a:cubicBezTo>
                  <a:pt x="271946" y="676075"/>
                  <a:pt x="267118" y="681641"/>
                  <a:pt x="262861" y="687452"/>
                </a:cubicBezTo>
                <a:cubicBezTo>
                  <a:pt x="257296" y="694900"/>
                  <a:pt x="251157" y="701775"/>
                  <a:pt x="243054" y="705950"/>
                </a:cubicBezTo>
                <a:cubicBezTo>
                  <a:pt x="238143" y="708569"/>
                  <a:pt x="234297" y="712743"/>
                  <a:pt x="231022" y="717326"/>
                </a:cubicBezTo>
                <a:cubicBezTo>
                  <a:pt x="222920" y="730013"/>
                  <a:pt x="215062" y="743027"/>
                  <a:pt x="206959" y="755304"/>
                </a:cubicBezTo>
                <a:cubicBezTo>
                  <a:pt x="195910" y="772165"/>
                  <a:pt x="182241" y="786815"/>
                  <a:pt x="168245" y="801466"/>
                </a:cubicBezTo>
                <a:cubicBezTo>
                  <a:pt x="149093" y="821601"/>
                  <a:pt x="129859" y="841735"/>
                  <a:pt x="111361" y="862852"/>
                </a:cubicBezTo>
                <a:cubicBezTo>
                  <a:pt x="107432" y="867108"/>
                  <a:pt x="103913" y="871937"/>
                  <a:pt x="101621" y="877175"/>
                </a:cubicBezTo>
                <a:cubicBezTo>
                  <a:pt x="100639" y="879140"/>
                  <a:pt x="100639" y="880777"/>
                  <a:pt x="102931" y="882086"/>
                </a:cubicBezTo>
                <a:cubicBezTo>
                  <a:pt x="107186" y="884706"/>
                  <a:pt x="109397" y="888552"/>
                  <a:pt x="109151" y="893791"/>
                </a:cubicBezTo>
                <a:cubicBezTo>
                  <a:pt x="109151" y="902221"/>
                  <a:pt x="108496" y="910324"/>
                  <a:pt x="110133" y="918836"/>
                </a:cubicBezTo>
                <a:cubicBezTo>
                  <a:pt x="111443" y="926939"/>
                  <a:pt x="112752" y="935369"/>
                  <a:pt x="116926" y="942899"/>
                </a:cubicBezTo>
                <a:cubicBezTo>
                  <a:pt x="117909" y="944864"/>
                  <a:pt x="119546" y="946173"/>
                  <a:pt x="121510" y="947483"/>
                </a:cubicBezTo>
                <a:cubicBezTo>
                  <a:pt x="128958" y="951739"/>
                  <a:pt x="136161" y="956241"/>
                  <a:pt x="141317" y="963443"/>
                </a:cubicBezTo>
                <a:cubicBezTo>
                  <a:pt x="143609" y="966717"/>
                  <a:pt x="144591" y="970237"/>
                  <a:pt x="144264" y="974165"/>
                </a:cubicBezTo>
                <a:cubicBezTo>
                  <a:pt x="143936" y="979976"/>
                  <a:pt x="140335" y="983578"/>
                  <a:pt x="134196" y="983905"/>
                </a:cubicBezTo>
                <a:cubicBezTo>
                  <a:pt x="127075" y="984233"/>
                  <a:pt x="119546" y="983905"/>
                  <a:pt x="112425" y="985215"/>
                </a:cubicBezTo>
                <a:cubicBezTo>
                  <a:pt x="104649" y="986524"/>
                  <a:pt x="96464" y="986524"/>
                  <a:pt x="88689" y="986197"/>
                </a:cubicBezTo>
                <a:cubicBezTo>
                  <a:pt x="82223" y="985869"/>
                  <a:pt x="75675" y="985215"/>
                  <a:pt x="69537" y="982923"/>
                </a:cubicBezTo>
                <a:cubicBezTo>
                  <a:pt x="57832" y="978667"/>
                  <a:pt x="51285" y="969909"/>
                  <a:pt x="46455" y="959187"/>
                </a:cubicBezTo>
                <a:cubicBezTo>
                  <a:pt x="42199" y="949775"/>
                  <a:pt x="41217" y="939380"/>
                  <a:pt x="37698" y="929967"/>
                </a:cubicBezTo>
                <a:cubicBezTo>
                  <a:pt x="35406" y="923501"/>
                  <a:pt x="31805" y="917608"/>
                  <a:pt x="25666" y="914007"/>
                </a:cubicBezTo>
                <a:cubicBezTo>
                  <a:pt x="18546" y="909424"/>
                  <a:pt x="14289" y="901975"/>
                  <a:pt x="10033" y="894855"/>
                </a:cubicBezTo>
                <a:cubicBezTo>
                  <a:pt x="6759" y="889371"/>
                  <a:pt x="3567" y="883478"/>
                  <a:pt x="1275" y="877667"/>
                </a:cubicBezTo>
                <a:cubicBezTo>
                  <a:pt x="-1344" y="870873"/>
                  <a:pt x="-34" y="865962"/>
                  <a:pt x="6186" y="862361"/>
                </a:cubicBezTo>
                <a:cubicBezTo>
                  <a:pt x="10115" y="860069"/>
                  <a:pt x="13962" y="857778"/>
                  <a:pt x="17236" y="854585"/>
                </a:cubicBezTo>
                <a:cubicBezTo>
                  <a:pt x="25011" y="847465"/>
                  <a:pt x="34833" y="844191"/>
                  <a:pt x="44245" y="840589"/>
                </a:cubicBezTo>
                <a:cubicBezTo>
                  <a:pt x="45882" y="839935"/>
                  <a:pt x="47520" y="839280"/>
                  <a:pt x="48174" y="836988"/>
                </a:cubicBezTo>
                <a:cubicBezTo>
                  <a:pt x="48502" y="835679"/>
                  <a:pt x="49484" y="834696"/>
                  <a:pt x="50793" y="834696"/>
                </a:cubicBezTo>
                <a:cubicBezTo>
                  <a:pt x="54067" y="834369"/>
                  <a:pt x="56359" y="832405"/>
                  <a:pt x="58569" y="830113"/>
                </a:cubicBezTo>
                <a:cubicBezTo>
                  <a:pt x="83614" y="806704"/>
                  <a:pt x="102194" y="778794"/>
                  <a:pt x="117090" y="747938"/>
                </a:cubicBezTo>
                <a:cubicBezTo>
                  <a:pt x="122983" y="735906"/>
                  <a:pt x="126502" y="722892"/>
                  <a:pt x="133051" y="711188"/>
                </a:cubicBezTo>
                <a:cubicBezTo>
                  <a:pt x="142136" y="694982"/>
                  <a:pt x="151303" y="678367"/>
                  <a:pt x="165544" y="665680"/>
                </a:cubicBezTo>
                <a:cubicBezTo>
                  <a:pt x="173647" y="658560"/>
                  <a:pt x="182487" y="652012"/>
                  <a:pt x="191244" y="646201"/>
                </a:cubicBezTo>
                <a:cubicBezTo>
                  <a:pt x="209496" y="634496"/>
                  <a:pt x="221528" y="617636"/>
                  <a:pt x="231595" y="598729"/>
                </a:cubicBezTo>
                <a:cubicBezTo>
                  <a:pt x="235852" y="590953"/>
                  <a:pt x="237816" y="582196"/>
                  <a:pt x="240026" y="573683"/>
                </a:cubicBezTo>
                <a:cubicBezTo>
                  <a:pt x="243627" y="560670"/>
                  <a:pt x="249111" y="548311"/>
                  <a:pt x="255004" y="536279"/>
                </a:cubicBezTo>
                <a:cubicBezTo>
                  <a:pt x="262125" y="521628"/>
                  <a:pt x="269655" y="507059"/>
                  <a:pt x="278085" y="493063"/>
                </a:cubicBezTo>
                <a:cubicBezTo>
                  <a:pt x="283978" y="483651"/>
                  <a:pt x="289789" y="474566"/>
                  <a:pt x="293718" y="464171"/>
                </a:cubicBezTo>
                <a:cubicBezTo>
                  <a:pt x="296337" y="457377"/>
                  <a:pt x="296992" y="450830"/>
                  <a:pt x="296010" y="443381"/>
                </a:cubicBezTo>
                <a:cubicBezTo>
                  <a:pt x="294700" y="433314"/>
                  <a:pt x="294373" y="423247"/>
                  <a:pt x="296337" y="413180"/>
                </a:cubicBezTo>
                <a:cubicBezTo>
                  <a:pt x="297320" y="407941"/>
                  <a:pt x="297647" y="402457"/>
                  <a:pt x="298629" y="396974"/>
                </a:cubicBezTo>
                <a:cubicBezTo>
                  <a:pt x="301248" y="384615"/>
                  <a:pt x="307059" y="373565"/>
                  <a:pt x="313934" y="363171"/>
                </a:cubicBezTo>
                <a:cubicBezTo>
                  <a:pt x="319500" y="354413"/>
                  <a:pt x="324656" y="345982"/>
                  <a:pt x="330222" y="337143"/>
                </a:cubicBezTo>
                <a:cubicBezTo>
                  <a:pt x="332514" y="333214"/>
                  <a:pt x="335133" y="329695"/>
                  <a:pt x="338653" y="327076"/>
                </a:cubicBezTo>
                <a:cubicBezTo>
                  <a:pt x="341272" y="325111"/>
                  <a:pt x="342254" y="321837"/>
                  <a:pt x="343891" y="319300"/>
                </a:cubicBezTo>
                <a:cubicBezTo>
                  <a:pt x="345528" y="316681"/>
                  <a:pt x="347492" y="314716"/>
                  <a:pt x="350357" y="313489"/>
                </a:cubicBezTo>
                <a:cubicBezTo>
                  <a:pt x="363043" y="308005"/>
                  <a:pt x="375402" y="301785"/>
                  <a:pt x="386452" y="293027"/>
                </a:cubicBezTo>
                <a:cubicBezTo>
                  <a:pt x="393572" y="287216"/>
                  <a:pt x="400121" y="280668"/>
                  <a:pt x="404376" y="272892"/>
                </a:cubicBezTo>
                <a:cubicBezTo>
                  <a:pt x="410597" y="261515"/>
                  <a:pt x="417718" y="250793"/>
                  <a:pt x="424838" y="239744"/>
                </a:cubicBezTo>
                <a:cubicBezTo>
                  <a:pt x="433269" y="226075"/>
                  <a:pt x="440144" y="211834"/>
                  <a:pt x="447265" y="197510"/>
                </a:cubicBezTo>
                <a:cubicBezTo>
                  <a:pt x="456022" y="179667"/>
                  <a:pt x="465189" y="161743"/>
                  <a:pt x="474275" y="143900"/>
                </a:cubicBezTo>
                <a:cubicBezTo>
                  <a:pt x="476239" y="140299"/>
                  <a:pt x="477876" y="136779"/>
                  <a:pt x="479513" y="132851"/>
                </a:cubicBezTo>
                <a:cubicBezTo>
                  <a:pt x="481477" y="127940"/>
                  <a:pt x="478203" y="123438"/>
                  <a:pt x="471737" y="121801"/>
                </a:cubicBezTo>
                <a:cubicBezTo>
                  <a:pt x="464617" y="120164"/>
                  <a:pt x="457086" y="118527"/>
                  <a:pt x="449638" y="116890"/>
                </a:cubicBezTo>
                <a:cubicBezTo>
                  <a:pt x="436297" y="113944"/>
                  <a:pt x="424265" y="108460"/>
                  <a:pt x="412561" y="101912"/>
                </a:cubicBezTo>
                <a:cubicBezTo>
                  <a:pt x="407650" y="99293"/>
                  <a:pt x="402821" y="96428"/>
                  <a:pt x="397910" y="93809"/>
                </a:cubicBezTo>
                <a:cubicBezTo>
                  <a:pt x="393982" y="91845"/>
                  <a:pt x="389480" y="92172"/>
                  <a:pt x="385224" y="93154"/>
                </a:cubicBezTo>
                <a:cubicBezTo>
                  <a:pt x="376794" y="95119"/>
                  <a:pt x="368609" y="98392"/>
                  <a:pt x="360506" y="101257"/>
                </a:cubicBezTo>
                <a:cubicBezTo>
                  <a:pt x="352076" y="104204"/>
                  <a:pt x="343563" y="106741"/>
                  <a:pt x="334806" y="109033"/>
                </a:cubicBezTo>
                <a:cubicBezTo>
                  <a:pt x="314671" y="112634"/>
                  <a:pt x="293472" y="117463"/>
                  <a:pt x="273338" y="124993"/>
                </a:cubicBezTo>
                <a:cubicBezTo>
                  <a:pt x="261306" y="129249"/>
                  <a:pt x="251239" y="136697"/>
                  <a:pt x="245346" y="148402"/>
                </a:cubicBezTo>
                <a:cubicBezTo>
                  <a:pt x="243382" y="152658"/>
                  <a:pt x="243709" y="157159"/>
                  <a:pt x="242072" y="161415"/>
                </a:cubicBezTo>
                <a:cubicBezTo>
                  <a:pt x="239453" y="168536"/>
                  <a:pt x="236506" y="175739"/>
                  <a:pt x="235606" y="183187"/>
                </a:cubicBezTo>
                <a:cubicBezTo>
                  <a:pt x="234624" y="189980"/>
                  <a:pt x="232659" y="196528"/>
                  <a:pt x="232005" y="203322"/>
                </a:cubicBezTo>
                <a:cubicBezTo>
                  <a:pt x="231677" y="205286"/>
                  <a:pt x="231350" y="207250"/>
                  <a:pt x="230695" y="208805"/>
                </a:cubicBezTo>
                <a:cubicBezTo>
                  <a:pt x="230040" y="210770"/>
                  <a:pt x="229385" y="212734"/>
                  <a:pt x="226766" y="213061"/>
                </a:cubicBezTo>
                <a:cubicBezTo>
                  <a:pt x="224475" y="213061"/>
                  <a:pt x="222510" y="212079"/>
                  <a:pt x="221201" y="210115"/>
                </a:cubicBezTo>
                <a:cubicBezTo>
                  <a:pt x="219236" y="207496"/>
                  <a:pt x="218581" y="204631"/>
                  <a:pt x="218254" y="201357"/>
                </a:cubicBezTo>
                <a:cubicBezTo>
                  <a:pt x="217927" y="194564"/>
                  <a:pt x="220546" y="188016"/>
                  <a:pt x="220873" y="181550"/>
                </a:cubicBezTo>
                <a:cubicBezTo>
                  <a:pt x="221201" y="177294"/>
                  <a:pt x="219891" y="176066"/>
                  <a:pt x="215963" y="177949"/>
                </a:cubicBezTo>
                <a:cubicBezTo>
                  <a:pt x="206877" y="182860"/>
                  <a:pt x="197383" y="186706"/>
                  <a:pt x="191244" y="195464"/>
                </a:cubicBezTo>
                <a:cubicBezTo>
                  <a:pt x="186006" y="202585"/>
                  <a:pt x="178558" y="205531"/>
                  <a:pt x="170128" y="206186"/>
                </a:cubicBezTo>
                <a:cubicBezTo>
                  <a:pt x="165872" y="206514"/>
                  <a:pt x="161043" y="202585"/>
                  <a:pt x="160060" y="198411"/>
                </a:cubicBezTo>
                <a:cubicBezTo>
                  <a:pt x="159078" y="194809"/>
                  <a:pt x="162352" y="191617"/>
                  <a:pt x="166854" y="191945"/>
                </a:cubicBezTo>
                <a:cubicBezTo>
                  <a:pt x="173647" y="192272"/>
                  <a:pt x="178230" y="188998"/>
                  <a:pt x="182487" y="184824"/>
                </a:cubicBezTo>
                <a:cubicBezTo>
                  <a:pt x="182159" y="184824"/>
                  <a:pt x="182159" y="184497"/>
                  <a:pt x="182487" y="183187"/>
                </a:cubicBezTo>
                <a:lnTo>
                  <a:pt x="182487" y="183187"/>
                </a:lnTo>
                <a:close/>
                <a:moveTo>
                  <a:pt x="502512" y="556823"/>
                </a:moveTo>
                <a:cubicBezTo>
                  <a:pt x="496046" y="554531"/>
                  <a:pt x="490480" y="552239"/>
                  <a:pt x="484587" y="550357"/>
                </a:cubicBezTo>
                <a:cubicBezTo>
                  <a:pt x="473538" y="546428"/>
                  <a:pt x="462816" y="542254"/>
                  <a:pt x="452094" y="537015"/>
                </a:cubicBezTo>
                <a:cubicBezTo>
                  <a:pt x="441044" y="531532"/>
                  <a:pt x="429668" y="526293"/>
                  <a:pt x="418945" y="520155"/>
                </a:cubicBezTo>
                <a:cubicBezTo>
                  <a:pt x="417308" y="519173"/>
                  <a:pt x="415999" y="519173"/>
                  <a:pt x="414689" y="521137"/>
                </a:cubicBezTo>
                <a:cubicBezTo>
                  <a:pt x="409124" y="529240"/>
                  <a:pt x="403640" y="537343"/>
                  <a:pt x="397747" y="545528"/>
                </a:cubicBezTo>
                <a:cubicBezTo>
                  <a:pt x="388334" y="558869"/>
                  <a:pt x="378922" y="572210"/>
                  <a:pt x="367791" y="584160"/>
                </a:cubicBezTo>
                <a:cubicBezTo>
                  <a:pt x="362225" y="589971"/>
                  <a:pt x="356741" y="595864"/>
                  <a:pt x="351175" y="601675"/>
                </a:cubicBezTo>
                <a:cubicBezTo>
                  <a:pt x="350521" y="602330"/>
                  <a:pt x="348229" y="604295"/>
                  <a:pt x="350848" y="604622"/>
                </a:cubicBezTo>
                <a:cubicBezTo>
                  <a:pt x="354776" y="604949"/>
                  <a:pt x="358296" y="606586"/>
                  <a:pt x="362225" y="606586"/>
                </a:cubicBezTo>
                <a:cubicBezTo>
                  <a:pt x="368445" y="606586"/>
                  <a:pt x="374584" y="604949"/>
                  <a:pt x="380804" y="603640"/>
                </a:cubicBezTo>
                <a:cubicBezTo>
                  <a:pt x="399957" y="599384"/>
                  <a:pt x="416899" y="589316"/>
                  <a:pt x="433514" y="579576"/>
                </a:cubicBezTo>
                <a:cubicBezTo>
                  <a:pt x="446855" y="571801"/>
                  <a:pt x="460852" y="565908"/>
                  <a:pt x="475830" y="562388"/>
                </a:cubicBezTo>
                <a:cubicBezTo>
                  <a:pt x="484260" y="559769"/>
                  <a:pt x="493100" y="558460"/>
                  <a:pt x="502512" y="556823"/>
                </a:cubicBezTo>
                <a:lnTo>
                  <a:pt x="502512" y="556823"/>
                </a:lnTo>
                <a:close/>
              </a:path>
            </a:pathLst>
          </a:custGeom>
          <a:solidFill>
            <a:schemeClr val="accent1"/>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4844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3A92FE15-1454-9974-C479-CE67988537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05526" y="2576010"/>
            <a:ext cx="1751054" cy="2231250"/>
          </a:xfrm>
          <a:prstGeom prst="rect">
            <a:avLst/>
          </a:prstGeom>
        </p:spPr>
      </p:pic>
      <p:sp>
        <p:nvSpPr>
          <p:cNvPr id="29" name="Rectangle: Rounded Corners 28">
            <a:extLst>
              <a:ext uri="{FF2B5EF4-FFF2-40B4-BE49-F238E27FC236}">
                <a16:creationId xmlns:a16="http://schemas.microsoft.com/office/drawing/2014/main" id="{CE3225AA-364D-5DA6-E4CD-5544332D2004}"/>
              </a:ext>
            </a:extLst>
          </p:cNvPr>
          <p:cNvSpPr/>
          <p:nvPr/>
        </p:nvSpPr>
        <p:spPr>
          <a:xfrm>
            <a:off x="401338" y="1631443"/>
            <a:ext cx="2527990" cy="817919"/>
          </a:xfrm>
          <a:prstGeom prst="roundRect">
            <a:avLst>
              <a:gd name="adj" fmla="val 23435"/>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 name="Title 1">
            <a:extLst>
              <a:ext uri="{FF2B5EF4-FFF2-40B4-BE49-F238E27FC236}">
                <a16:creationId xmlns:a16="http://schemas.microsoft.com/office/drawing/2014/main" id="{08BF128E-A03C-C33D-0320-9A3AA68F85B6}"/>
              </a:ext>
            </a:extLst>
          </p:cNvPr>
          <p:cNvSpPr>
            <a:spLocks noGrp="1"/>
          </p:cNvSpPr>
          <p:nvPr>
            <p:ph type="title"/>
          </p:nvPr>
        </p:nvSpPr>
        <p:spPr>
          <a:xfrm>
            <a:off x="360000" y="360000"/>
            <a:ext cx="9242103" cy="535531"/>
          </a:xfrm>
        </p:spPr>
        <p:txBody>
          <a:bodyPr/>
          <a:lstStyle/>
          <a:p>
            <a:r>
              <a:rPr lang="en-CA" noProof="0">
                <a:latin typeface="+mj-lt"/>
              </a:rPr>
              <a:t>Resources </a:t>
            </a:r>
          </a:p>
        </p:txBody>
      </p:sp>
      <p:sp>
        <p:nvSpPr>
          <p:cNvPr id="20" name="Text Placeholder 19">
            <a:extLst>
              <a:ext uri="{FF2B5EF4-FFF2-40B4-BE49-F238E27FC236}">
                <a16:creationId xmlns:a16="http://schemas.microsoft.com/office/drawing/2014/main" id="{76B10522-B3E8-5B0D-BE5A-6C0710C8E23C}"/>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sp>
        <p:nvSpPr>
          <p:cNvPr id="9" name="TextBox 8">
            <a:extLst>
              <a:ext uri="{FF2B5EF4-FFF2-40B4-BE49-F238E27FC236}">
                <a16:creationId xmlns:a16="http://schemas.microsoft.com/office/drawing/2014/main" id="{D852A88E-1108-2614-5522-0C49909B5D03}"/>
              </a:ext>
            </a:extLst>
          </p:cNvPr>
          <p:cNvSpPr txBox="1"/>
          <p:nvPr/>
        </p:nvSpPr>
        <p:spPr>
          <a:xfrm>
            <a:off x="588963" y="5187048"/>
            <a:ext cx="2152740" cy="553998"/>
          </a:xfrm>
          <a:prstGeom prst="rect">
            <a:avLst/>
          </a:prstGeom>
          <a:noFill/>
        </p:spPr>
        <p:txBody>
          <a:bodyPr wrap="square">
            <a:spAutoFit/>
          </a:bodyPr>
          <a:lstStyle/>
          <a:p>
            <a:pPr algn="ctr"/>
            <a:r>
              <a:rPr lang="en-CA" sz="1000" noProof="0">
                <a:solidFill>
                  <a:schemeClr val="tx2"/>
                </a:solidFill>
                <a:hlinkClick r:id="rId3">
                  <a:extLst>
                    <a:ext uri="{A12FA001-AC4F-418D-AE19-62706E023703}">
                      <ahyp:hlinkClr xmlns:ahyp="http://schemas.microsoft.com/office/drawing/2018/hyperlinkcolor" val="tx"/>
                    </a:ext>
                  </a:extLst>
                </a:hlinkClick>
              </a:rPr>
              <a:t>https://als.ca/resource/referals-early-referral-tool/</a:t>
            </a:r>
            <a:endParaRPr lang="en-CA" sz="1000" noProof="0">
              <a:solidFill>
                <a:schemeClr val="tx2"/>
              </a:solidFill>
            </a:endParaRPr>
          </a:p>
          <a:p>
            <a:pPr algn="ctr"/>
            <a:endParaRPr lang="en-CA" sz="1000" noProof="0">
              <a:solidFill>
                <a:schemeClr val="tx2"/>
              </a:solidFill>
            </a:endParaRPr>
          </a:p>
        </p:txBody>
      </p:sp>
      <p:sp>
        <p:nvSpPr>
          <p:cNvPr id="14" name="TextBox 13">
            <a:extLst>
              <a:ext uri="{FF2B5EF4-FFF2-40B4-BE49-F238E27FC236}">
                <a16:creationId xmlns:a16="http://schemas.microsoft.com/office/drawing/2014/main" id="{FC44BBCA-E686-1AAD-4DB7-252D6D088B8A}"/>
              </a:ext>
            </a:extLst>
          </p:cNvPr>
          <p:cNvSpPr txBox="1"/>
          <p:nvPr/>
        </p:nvSpPr>
        <p:spPr>
          <a:xfrm>
            <a:off x="3180046" y="5187048"/>
            <a:ext cx="2798570" cy="400110"/>
          </a:xfrm>
          <a:prstGeom prst="rect">
            <a:avLst/>
          </a:prstGeom>
          <a:noFill/>
        </p:spPr>
        <p:txBody>
          <a:bodyPr wrap="square">
            <a:spAutoFit/>
          </a:bodyPr>
          <a:lstStyle/>
          <a:p>
            <a:pPr algn="ctr"/>
            <a:r>
              <a:rPr lang="en-CA" sz="1000" noProof="0">
                <a:solidFill>
                  <a:schemeClr val="tx2"/>
                </a:solidFill>
                <a:hlinkClick r:id="rId4">
                  <a:extLst>
                    <a:ext uri="{A12FA001-AC4F-418D-AE19-62706E023703}">
                      <ahyp:hlinkClr xmlns:ahyp="http://schemas.microsoft.com/office/drawing/2018/hyperlinkcolor" val="tx"/>
                    </a:ext>
                  </a:extLst>
                </a:hlinkClick>
              </a:rPr>
              <a:t>https://www.als.org/thinkals/thinkals-tool</a:t>
            </a:r>
            <a:endParaRPr lang="en-CA" sz="1000" noProof="0">
              <a:solidFill>
                <a:schemeClr val="tx2"/>
              </a:solidFill>
            </a:endParaRPr>
          </a:p>
          <a:p>
            <a:pPr algn="ctr"/>
            <a:endParaRPr lang="en-CA" sz="1000" noProof="0">
              <a:solidFill>
                <a:schemeClr val="tx2"/>
              </a:solidFill>
            </a:endParaRPr>
          </a:p>
        </p:txBody>
      </p:sp>
      <p:sp>
        <p:nvSpPr>
          <p:cNvPr id="23" name="TextBox 22">
            <a:extLst>
              <a:ext uri="{FF2B5EF4-FFF2-40B4-BE49-F238E27FC236}">
                <a16:creationId xmlns:a16="http://schemas.microsoft.com/office/drawing/2014/main" id="{6A234A4D-83E8-5D08-D185-93EBC84C4577}"/>
              </a:ext>
            </a:extLst>
          </p:cNvPr>
          <p:cNvSpPr txBox="1"/>
          <p:nvPr/>
        </p:nvSpPr>
        <p:spPr>
          <a:xfrm>
            <a:off x="6280503" y="5187048"/>
            <a:ext cx="2656016" cy="1015663"/>
          </a:xfrm>
          <a:prstGeom prst="rect">
            <a:avLst/>
          </a:prstGeom>
          <a:noFill/>
        </p:spPr>
        <p:txBody>
          <a:bodyPr wrap="square">
            <a:spAutoFit/>
          </a:bodyPr>
          <a:lstStyle/>
          <a:p>
            <a:pPr algn="ctr"/>
            <a:r>
              <a:rPr lang="en-CA" sz="1000" noProof="0">
                <a:solidFill>
                  <a:schemeClr val="tx2"/>
                </a:solidFill>
                <a:hlinkClick r:id="rId5">
                  <a:extLst>
                    <a:ext uri="{A12FA001-AC4F-418D-AE19-62706E023703}">
                      <ahyp:hlinkClr xmlns:ahyp="http://schemas.microsoft.com/office/drawing/2018/hyperlinkcolor" val="tx"/>
                    </a:ext>
                  </a:extLst>
                </a:hlinkClick>
              </a:rPr>
              <a:t>https://www.mndassociation.org/professionals/management-of-mnd/management-by-specific-professions/information-for-gps/red-flag-diagnosis-tool</a:t>
            </a:r>
            <a:endParaRPr lang="en-CA" sz="1000" noProof="0">
              <a:solidFill>
                <a:schemeClr val="tx2"/>
              </a:solidFill>
            </a:endParaRPr>
          </a:p>
          <a:p>
            <a:pPr algn="ctr"/>
            <a:endParaRPr lang="en-CA" sz="1000" noProof="0">
              <a:solidFill>
                <a:schemeClr val="tx2"/>
              </a:solidFill>
            </a:endParaRPr>
          </a:p>
        </p:txBody>
      </p:sp>
      <p:sp>
        <p:nvSpPr>
          <p:cNvPr id="26" name="TextBox 25">
            <a:extLst>
              <a:ext uri="{FF2B5EF4-FFF2-40B4-BE49-F238E27FC236}">
                <a16:creationId xmlns:a16="http://schemas.microsoft.com/office/drawing/2014/main" id="{D4CE3CDD-463B-DAC9-E9AA-7563EBB75167}"/>
              </a:ext>
            </a:extLst>
          </p:cNvPr>
          <p:cNvSpPr txBox="1"/>
          <p:nvPr/>
        </p:nvSpPr>
        <p:spPr>
          <a:xfrm>
            <a:off x="9306543" y="5187048"/>
            <a:ext cx="2524288" cy="553998"/>
          </a:xfrm>
          <a:prstGeom prst="rect">
            <a:avLst/>
          </a:prstGeom>
          <a:noFill/>
        </p:spPr>
        <p:txBody>
          <a:bodyPr wrap="square">
            <a:spAutoFit/>
          </a:bodyPr>
          <a:lstStyle/>
          <a:p>
            <a:pPr algn="ctr"/>
            <a:r>
              <a:rPr lang="en-CA" sz="1000" noProof="0">
                <a:solidFill>
                  <a:schemeClr val="tx2"/>
                </a:solidFill>
                <a:hlinkClick r:id="rId6">
                  <a:extLst>
                    <a:ext uri="{A12FA001-AC4F-418D-AE19-62706E023703}">
                      <ahyp:hlinkClr xmlns:ahyp="http://schemas.microsoft.com/office/drawing/2018/hyperlinkcolor" val="tx"/>
                    </a:ext>
                  </a:extLst>
                </a:hlinkClick>
              </a:rPr>
              <a:t>https://www.mndaustralia.org.au/mnd-connect/for-health-professionals-service-providers/diagnosing-mnd</a:t>
            </a:r>
            <a:r>
              <a:rPr lang="en-CA" sz="1000" noProof="0">
                <a:solidFill>
                  <a:schemeClr val="tx2"/>
                </a:solidFill>
              </a:rPr>
              <a:t> </a:t>
            </a:r>
          </a:p>
        </p:txBody>
      </p:sp>
      <p:sp>
        <p:nvSpPr>
          <p:cNvPr id="24" name="TextBox 23">
            <a:extLst>
              <a:ext uri="{FF2B5EF4-FFF2-40B4-BE49-F238E27FC236}">
                <a16:creationId xmlns:a16="http://schemas.microsoft.com/office/drawing/2014/main" id="{D06B8604-2AC3-5B57-AF0D-4D8300A01E97}"/>
              </a:ext>
            </a:extLst>
          </p:cNvPr>
          <p:cNvSpPr txBox="1"/>
          <p:nvPr/>
        </p:nvSpPr>
        <p:spPr>
          <a:xfrm>
            <a:off x="298450" y="1771176"/>
            <a:ext cx="2733766" cy="338554"/>
          </a:xfrm>
          <a:prstGeom prst="rect">
            <a:avLst/>
          </a:prstGeom>
          <a:noFill/>
        </p:spPr>
        <p:txBody>
          <a:bodyPr wrap="square">
            <a:spAutoFit/>
          </a:bodyPr>
          <a:lstStyle/>
          <a:p>
            <a:pPr algn="ctr"/>
            <a:r>
              <a:rPr lang="en-CA" sz="1600" b="1" i="0" noProof="0" err="1">
                <a:solidFill>
                  <a:srgbClr val="001D35"/>
                </a:solidFill>
                <a:effectLst/>
              </a:rPr>
              <a:t>ReferALS</a:t>
            </a:r>
            <a:r>
              <a:rPr lang="en-CA" sz="1600" b="1" i="0" noProof="0">
                <a:solidFill>
                  <a:srgbClr val="001D35"/>
                </a:solidFill>
                <a:effectLst/>
              </a:rPr>
              <a:t> Early Tool</a:t>
            </a:r>
          </a:p>
        </p:txBody>
      </p:sp>
      <p:sp>
        <p:nvSpPr>
          <p:cNvPr id="30" name="Rectangle: Rounded Corners 29">
            <a:extLst>
              <a:ext uri="{FF2B5EF4-FFF2-40B4-BE49-F238E27FC236}">
                <a16:creationId xmlns:a16="http://schemas.microsoft.com/office/drawing/2014/main" id="{BD8F8E8E-47E5-031B-7644-6A787521AF96}"/>
              </a:ext>
            </a:extLst>
          </p:cNvPr>
          <p:cNvSpPr/>
          <p:nvPr/>
        </p:nvSpPr>
        <p:spPr>
          <a:xfrm>
            <a:off x="1336721" y="1279019"/>
            <a:ext cx="657225" cy="42950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8" name="Rectangle: Rounded Corners 47">
            <a:extLst>
              <a:ext uri="{FF2B5EF4-FFF2-40B4-BE49-F238E27FC236}">
                <a16:creationId xmlns:a16="http://schemas.microsoft.com/office/drawing/2014/main" id="{FA2CD954-3931-89F9-8258-D678A4AF7A59}"/>
              </a:ext>
            </a:extLst>
          </p:cNvPr>
          <p:cNvSpPr/>
          <p:nvPr/>
        </p:nvSpPr>
        <p:spPr>
          <a:xfrm>
            <a:off x="3347738" y="1631443"/>
            <a:ext cx="2527990" cy="817919"/>
          </a:xfrm>
          <a:prstGeom prst="roundRect">
            <a:avLst>
              <a:gd name="adj" fmla="val 23435"/>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9" name="TextBox 48">
            <a:extLst>
              <a:ext uri="{FF2B5EF4-FFF2-40B4-BE49-F238E27FC236}">
                <a16:creationId xmlns:a16="http://schemas.microsoft.com/office/drawing/2014/main" id="{EB3A4A22-979B-F611-7B5F-C7BF548A3C46}"/>
              </a:ext>
            </a:extLst>
          </p:cNvPr>
          <p:cNvSpPr txBox="1"/>
          <p:nvPr/>
        </p:nvSpPr>
        <p:spPr>
          <a:xfrm>
            <a:off x="3244850" y="1771176"/>
            <a:ext cx="2733766" cy="338554"/>
          </a:xfrm>
          <a:prstGeom prst="rect">
            <a:avLst/>
          </a:prstGeom>
          <a:noFill/>
        </p:spPr>
        <p:txBody>
          <a:bodyPr wrap="square">
            <a:spAutoFit/>
          </a:bodyPr>
          <a:lstStyle/>
          <a:p>
            <a:pPr algn="ctr"/>
            <a:r>
              <a:rPr lang="en-CA" sz="1600" b="1" i="0" noProof="0" err="1">
                <a:solidFill>
                  <a:srgbClr val="001D35"/>
                </a:solidFill>
                <a:effectLst/>
              </a:rPr>
              <a:t>ThinkALS</a:t>
            </a:r>
            <a:r>
              <a:rPr lang="en-CA" sz="1600" b="1" i="0" noProof="0">
                <a:solidFill>
                  <a:srgbClr val="001D35"/>
                </a:solidFill>
                <a:effectLst/>
              </a:rPr>
              <a:t> Tool</a:t>
            </a:r>
          </a:p>
        </p:txBody>
      </p:sp>
      <p:sp>
        <p:nvSpPr>
          <p:cNvPr id="51" name="Rectangle: Rounded Corners 50">
            <a:extLst>
              <a:ext uri="{FF2B5EF4-FFF2-40B4-BE49-F238E27FC236}">
                <a16:creationId xmlns:a16="http://schemas.microsoft.com/office/drawing/2014/main" id="{2DF2CC6B-16A3-433F-0245-3E8CDC009D27}"/>
              </a:ext>
            </a:extLst>
          </p:cNvPr>
          <p:cNvSpPr/>
          <p:nvPr/>
        </p:nvSpPr>
        <p:spPr>
          <a:xfrm>
            <a:off x="4283121" y="1279019"/>
            <a:ext cx="657225" cy="42950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3" name="Rectangle: Rounded Corners 52">
            <a:extLst>
              <a:ext uri="{FF2B5EF4-FFF2-40B4-BE49-F238E27FC236}">
                <a16:creationId xmlns:a16="http://schemas.microsoft.com/office/drawing/2014/main" id="{55875932-C7FB-3F97-ED48-5C2B004EDDF5}"/>
              </a:ext>
            </a:extLst>
          </p:cNvPr>
          <p:cNvSpPr/>
          <p:nvPr/>
        </p:nvSpPr>
        <p:spPr>
          <a:xfrm>
            <a:off x="6294138" y="1631443"/>
            <a:ext cx="2527990" cy="817919"/>
          </a:xfrm>
          <a:prstGeom prst="roundRect">
            <a:avLst>
              <a:gd name="adj" fmla="val 23435"/>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4" name="TextBox 53">
            <a:extLst>
              <a:ext uri="{FF2B5EF4-FFF2-40B4-BE49-F238E27FC236}">
                <a16:creationId xmlns:a16="http://schemas.microsoft.com/office/drawing/2014/main" id="{8B814749-E098-E1DD-69D5-2740D0DAA6B0}"/>
              </a:ext>
            </a:extLst>
          </p:cNvPr>
          <p:cNvSpPr txBox="1"/>
          <p:nvPr/>
        </p:nvSpPr>
        <p:spPr>
          <a:xfrm>
            <a:off x="6191250" y="1771176"/>
            <a:ext cx="2733766" cy="338554"/>
          </a:xfrm>
          <a:prstGeom prst="rect">
            <a:avLst/>
          </a:prstGeom>
          <a:noFill/>
        </p:spPr>
        <p:txBody>
          <a:bodyPr wrap="square">
            <a:spAutoFit/>
          </a:bodyPr>
          <a:lstStyle/>
          <a:p>
            <a:pPr algn="ctr"/>
            <a:r>
              <a:rPr lang="en-CA" sz="1600" b="1" i="0" noProof="0">
                <a:solidFill>
                  <a:srgbClr val="001D35"/>
                </a:solidFill>
                <a:effectLst/>
              </a:rPr>
              <a:t>The MND Red Flag Tool</a:t>
            </a:r>
          </a:p>
        </p:txBody>
      </p:sp>
      <p:sp>
        <p:nvSpPr>
          <p:cNvPr id="56" name="Rectangle: Rounded Corners 55">
            <a:extLst>
              <a:ext uri="{FF2B5EF4-FFF2-40B4-BE49-F238E27FC236}">
                <a16:creationId xmlns:a16="http://schemas.microsoft.com/office/drawing/2014/main" id="{1EA23CAE-1219-0861-5577-ABD7D914EC73}"/>
              </a:ext>
            </a:extLst>
          </p:cNvPr>
          <p:cNvSpPr/>
          <p:nvPr/>
        </p:nvSpPr>
        <p:spPr>
          <a:xfrm>
            <a:off x="7229521" y="1279019"/>
            <a:ext cx="657225" cy="42950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8" name="Rectangle: Rounded Corners 57">
            <a:extLst>
              <a:ext uri="{FF2B5EF4-FFF2-40B4-BE49-F238E27FC236}">
                <a16:creationId xmlns:a16="http://schemas.microsoft.com/office/drawing/2014/main" id="{1C92986B-9DC1-9205-5A9D-736A62254FE1}"/>
              </a:ext>
            </a:extLst>
          </p:cNvPr>
          <p:cNvSpPr/>
          <p:nvPr/>
        </p:nvSpPr>
        <p:spPr>
          <a:xfrm>
            <a:off x="9278638" y="1631443"/>
            <a:ext cx="2527990" cy="817919"/>
          </a:xfrm>
          <a:prstGeom prst="roundRect">
            <a:avLst>
              <a:gd name="adj" fmla="val 23435"/>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9" name="TextBox 58">
            <a:extLst>
              <a:ext uri="{FF2B5EF4-FFF2-40B4-BE49-F238E27FC236}">
                <a16:creationId xmlns:a16="http://schemas.microsoft.com/office/drawing/2014/main" id="{22A2FAD1-202D-9EE7-EEE4-8DD7C94914A5}"/>
              </a:ext>
            </a:extLst>
          </p:cNvPr>
          <p:cNvSpPr txBox="1"/>
          <p:nvPr/>
        </p:nvSpPr>
        <p:spPr>
          <a:xfrm>
            <a:off x="9175750" y="1771176"/>
            <a:ext cx="2733766" cy="584775"/>
          </a:xfrm>
          <a:prstGeom prst="rect">
            <a:avLst/>
          </a:prstGeom>
          <a:noFill/>
        </p:spPr>
        <p:txBody>
          <a:bodyPr wrap="square">
            <a:spAutoFit/>
          </a:bodyPr>
          <a:lstStyle/>
          <a:p>
            <a:pPr algn="ctr"/>
            <a:r>
              <a:rPr lang="en-CA" sz="1600" b="1" noProof="0">
                <a:solidFill>
                  <a:srgbClr val="001D35"/>
                </a:solidFill>
                <a:latin typeface="Arial Nova" panose="020B0504020202020204" pitchFamily="34" charset="0"/>
              </a:rPr>
              <a:t>The MND </a:t>
            </a:r>
          </a:p>
          <a:p>
            <a:pPr algn="ctr"/>
            <a:r>
              <a:rPr lang="en-CA" sz="1600" b="1" noProof="0">
                <a:solidFill>
                  <a:srgbClr val="001D35"/>
                </a:solidFill>
                <a:latin typeface="Arial Nova" panose="020B0504020202020204" pitchFamily="34" charset="0"/>
              </a:rPr>
              <a:t>Red Flag Tool – Australia</a:t>
            </a:r>
            <a:endParaRPr lang="en-CA" sz="1600" b="1" noProof="0">
              <a:latin typeface="Arial Nova" panose="020B0504020202020204" pitchFamily="34" charset="0"/>
            </a:endParaRPr>
          </a:p>
        </p:txBody>
      </p:sp>
      <p:sp>
        <p:nvSpPr>
          <p:cNvPr id="61" name="Rectangle: Rounded Corners 60">
            <a:extLst>
              <a:ext uri="{FF2B5EF4-FFF2-40B4-BE49-F238E27FC236}">
                <a16:creationId xmlns:a16="http://schemas.microsoft.com/office/drawing/2014/main" id="{C6698A28-B8BB-76BD-D781-F855F54FBC4D}"/>
              </a:ext>
            </a:extLst>
          </p:cNvPr>
          <p:cNvSpPr/>
          <p:nvPr/>
        </p:nvSpPr>
        <p:spPr>
          <a:xfrm>
            <a:off x="10214021" y="1279019"/>
            <a:ext cx="657225" cy="42950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63" name="Picture 62" descr="A flag with a cross&#10;&#10;AI-generated content may be incorrect.">
            <a:extLst>
              <a:ext uri="{FF2B5EF4-FFF2-40B4-BE49-F238E27FC236}">
                <a16:creationId xmlns:a16="http://schemas.microsoft.com/office/drawing/2014/main" id="{3BC55524-500F-53E9-7EB4-F60BDB7A6656}"/>
              </a:ext>
            </a:extLst>
          </p:cNvPr>
          <p:cNvPicPr>
            <a:picLocks noChangeAspect="1"/>
          </p:cNvPicPr>
          <p:nvPr/>
        </p:nvPicPr>
        <p:blipFill>
          <a:blip r:embed="rId7"/>
          <a:srcRect l="2438" t="8903" r="4241" b="4868"/>
          <a:stretch>
            <a:fillRect/>
          </a:stretch>
        </p:blipFill>
        <p:spPr>
          <a:xfrm>
            <a:off x="7270796" y="1317069"/>
            <a:ext cx="580357" cy="350520"/>
          </a:xfrm>
          <a:prstGeom prst="rect">
            <a:avLst/>
          </a:prstGeom>
        </p:spPr>
      </p:pic>
      <p:pic>
        <p:nvPicPr>
          <p:cNvPr id="64" name="Graphic 63">
            <a:extLst>
              <a:ext uri="{FF2B5EF4-FFF2-40B4-BE49-F238E27FC236}">
                <a16:creationId xmlns:a16="http://schemas.microsoft.com/office/drawing/2014/main" id="{6320F583-6D30-2A01-A9ED-8200485E8D5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378459" y="1317069"/>
            <a:ext cx="577387" cy="343801"/>
          </a:xfrm>
          <a:prstGeom prst="rect">
            <a:avLst/>
          </a:prstGeom>
        </p:spPr>
      </p:pic>
      <p:pic>
        <p:nvPicPr>
          <p:cNvPr id="66" name="Graphic 65">
            <a:extLst>
              <a:ext uri="{FF2B5EF4-FFF2-40B4-BE49-F238E27FC236}">
                <a16:creationId xmlns:a16="http://schemas.microsoft.com/office/drawing/2014/main" id="{8529C23B-95A8-C250-363F-9C74232C216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321221" y="1310350"/>
            <a:ext cx="574974" cy="350520"/>
          </a:xfrm>
          <a:prstGeom prst="rect">
            <a:avLst/>
          </a:prstGeom>
        </p:spPr>
      </p:pic>
      <p:pic>
        <p:nvPicPr>
          <p:cNvPr id="68" name="Graphic 67">
            <a:extLst>
              <a:ext uri="{FF2B5EF4-FFF2-40B4-BE49-F238E27FC236}">
                <a16:creationId xmlns:a16="http://schemas.microsoft.com/office/drawing/2014/main" id="{54C518D1-8B6B-2C1E-F61C-AF209AF421A6}"/>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0254633" y="1307252"/>
            <a:ext cx="575911" cy="367480"/>
          </a:xfrm>
          <a:prstGeom prst="rect">
            <a:avLst/>
          </a:prstGeom>
        </p:spPr>
      </p:pic>
      <p:pic>
        <p:nvPicPr>
          <p:cNvPr id="69" name="Picture 68">
            <a:extLst>
              <a:ext uri="{FF2B5EF4-FFF2-40B4-BE49-F238E27FC236}">
                <a16:creationId xmlns:a16="http://schemas.microsoft.com/office/drawing/2014/main" id="{07D2B3A6-6A16-D989-39F0-40EDF9E663FE}"/>
              </a:ext>
            </a:extLst>
          </p:cNvPr>
          <p:cNvPicPr>
            <a:picLocks noChangeAspect="1"/>
          </p:cNvPicPr>
          <p:nvPr/>
        </p:nvPicPr>
        <p:blipFill>
          <a:blip r:embed="rId11"/>
          <a:stretch>
            <a:fillRect/>
          </a:stretch>
        </p:blipFill>
        <p:spPr>
          <a:xfrm rot="1014506">
            <a:off x="1431579" y="3055948"/>
            <a:ext cx="1186932" cy="1666487"/>
          </a:xfrm>
          <a:prstGeom prst="rect">
            <a:avLst/>
          </a:prstGeom>
          <a:ln>
            <a:solidFill>
              <a:schemeClr val="tx1">
                <a:lumMod val="65000"/>
                <a:lumOff val="35000"/>
              </a:schemeClr>
            </a:solidFill>
          </a:ln>
        </p:spPr>
      </p:pic>
      <p:pic>
        <p:nvPicPr>
          <p:cNvPr id="70" name="Picture 69">
            <a:extLst>
              <a:ext uri="{FF2B5EF4-FFF2-40B4-BE49-F238E27FC236}">
                <a16:creationId xmlns:a16="http://schemas.microsoft.com/office/drawing/2014/main" id="{589A22FD-B22D-792C-1B4B-155AD290D650}"/>
              </a:ext>
            </a:extLst>
          </p:cNvPr>
          <p:cNvPicPr>
            <a:picLocks noChangeAspect="1"/>
          </p:cNvPicPr>
          <p:nvPr/>
        </p:nvPicPr>
        <p:blipFill>
          <a:blip r:embed="rId12"/>
          <a:stretch>
            <a:fillRect/>
          </a:stretch>
        </p:blipFill>
        <p:spPr>
          <a:xfrm rot="20632619">
            <a:off x="674520" y="2770095"/>
            <a:ext cx="1324402" cy="1723952"/>
          </a:xfrm>
          <a:prstGeom prst="rect">
            <a:avLst/>
          </a:prstGeom>
          <a:ln>
            <a:solidFill>
              <a:schemeClr val="tx1">
                <a:lumMod val="65000"/>
                <a:lumOff val="35000"/>
              </a:schemeClr>
            </a:solidFill>
          </a:ln>
        </p:spPr>
      </p:pic>
      <p:pic>
        <p:nvPicPr>
          <p:cNvPr id="71" name="Picture 70">
            <a:extLst>
              <a:ext uri="{FF2B5EF4-FFF2-40B4-BE49-F238E27FC236}">
                <a16:creationId xmlns:a16="http://schemas.microsoft.com/office/drawing/2014/main" id="{53A8D1B0-8E4E-5427-23BD-CFBEEE06738C}"/>
              </a:ext>
            </a:extLst>
          </p:cNvPr>
          <p:cNvPicPr>
            <a:picLocks noChangeAspect="1"/>
          </p:cNvPicPr>
          <p:nvPr/>
        </p:nvPicPr>
        <p:blipFill>
          <a:blip r:embed="rId13"/>
          <a:stretch>
            <a:fillRect/>
          </a:stretch>
        </p:blipFill>
        <p:spPr>
          <a:xfrm>
            <a:off x="3923879" y="2789723"/>
            <a:ext cx="1369657" cy="1803825"/>
          </a:xfrm>
          <a:prstGeom prst="rect">
            <a:avLst/>
          </a:prstGeom>
          <a:ln>
            <a:solidFill>
              <a:schemeClr val="tx1">
                <a:lumMod val="85000"/>
                <a:lumOff val="15000"/>
              </a:schemeClr>
            </a:solidFill>
          </a:ln>
        </p:spPr>
      </p:pic>
      <p:pic>
        <p:nvPicPr>
          <p:cNvPr id="74" name="Picture 73">
            <a:extLst>
              <a:ext uri="{FF2B5EF4-FFF2-40B4-BE49-F238E27FC236}">
                <a16:creationId xmlns:a16="http://schemas.microsoft.com/office/drawing/2014/main" id="{745DC7B6-7623-9578-5D69-D3A406542537}"/>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280503" y="2738191"/>
            <a:ext cx="1730356" cy="2214691"/>
          </a:xfrm>
          <a:prstGeom prst="rect">
            <a:avLst/>
          </a:prstGeom>
        </p:spPr>
      </p:pic>
      <p:grpSp>
        <p:nvGrpSpPr>
          <p:cNvPr id="79" name="Group 78">
            <a:extLst>
              <a:ext uri="{FF2B5EF4-FFF2-40B4-BE49-F238E27FC236}">
                <a16:creationId xmlns:a16="http://schemas.microsoft.com/office/drawing/2014/main" id="{7B0037BB-E776-C2CF-3B06-A2D89054009C}"/>
              </a:ext>
            </a:extLst>
          </p:cNvPr>
          <p:cNvGrpSpPr/>
          <p:nvPr/>
        </p:nvGrpSpPr>
        <p:grpSpPr>
          <a:xfrm>
            <a:off x="9557840" y="2789723"/>
            <a:ext cx="2009738" cy="1944202"/>
            <a:chOff x="9737524" y="1788867"/>
            <a:chExt cx="2083956" cy="2016000"/>
          </a:xfrm>
        </p:grpSpPr>
        <p:pic>
          <p:nvPicPr>
            <p:cNvPr id="77" name="Picture 76">
              <a:extLst>
                <a:ext uri="{FF2B5EF4-FFF2-40B4-BE49-F238E27FC236}">
                  <a16:creationId xmlns:a16="http://schemas.microsoft.com/office/drawing/2014/main" id="{05D819EE-C1CF-DA06-5B47-5BE96B550EBB}"/>
                </a:ext>
              </a:extLst>
            </p:cNvPr>
            <p:cNvPicPr>
              <a:picLocks noChangeAspect="1"/>
            </p:cNvPicPr>
            <p:nvPr/>
          </p:nvPicPr>
          <p:blipFill>
            <a:blip r:embed="rId15"/>
            <a:stretch>
              <a:fillRect/>
            </a:stretch>
          </p:blipFill>
          <p:spPr>
            <a:xfrm rot="1212942">
              <a:off x="10575378" y="1860866"/>
              <a:ext cx="1246102" cy="1872000"/>
            </a:xfrm>
            <a:prstGeom prst="rect">
              <a:avLst/>
            </a:prstGeom>
          </p:spPr>
        </p:pic>
        <p:pic>
          <p:nvPicPr>
            <p:cNvPr id="78" name="Picture 77">
              <a:extLst>
                <a:ext uri="{FF2B5EF4-FFF2-40B4-BE49-F238E27FC236}">
                  <a16:creationId xmlns:a16="http://schemas.microsoft.com/office/drawing/2014/main" id="{B23E964E-7AAB-52F8-EF75-FCA9BB92585E}"/>
                </a:ext>
              </a:extLst>
            </p:cNvPr>
            <p:cNvPicPr>
              <a:picLocks noChangeAspect="1"/>
            </p:cNvPicPr>
            <p:nvPr/>
          </p:nvPicPr>
          <p:blipFill>
            <a:blip r:embed="rId16"/>
            <a:stretch>
              <a:fillRect/>
            </a:stretch>
          </p:blipFill>
          <p:spPr>
            <a:xfrm rot="20919312">
              <a:off x="9737524" y="1788867"/>
              <a:ext cx="1420860" cy="2016000"/>
            </a:xfrm>
            <a:prstGeom prst="rect">
              <a:avLst/>
            </a:prstGeom>
          </p:spPr>
        </p:pic>
      </p:grpSp>
      <p:cxnSp>
        <p:nvCxnSpPr>
          <p:cNvPr id="81" name="Straight Connector 80">
            <a:extLst>
              <a:ext uri="{FF2B5EF4-FFF2-40B4-BE49-F238E27FC236}">
                <a16:creationId xmlns:a16="http://schemas.microsoft.com/office/drawing/2014/main" id="{AD2AA027-D421-8425-06DC-CF97E4F0B1A5}"/>
              </a:ext>
            </a:extLst>
          </p:cNvPr>
          <p:cNvCxnSpPr/>
          <p:nvPr/>
        </p:nvCxnSpPr>
        <p:spPr>
          <a:xfrm>
            <a:off x="3180046" y="1631443"/>
            <a:ext cx="0" cy="4426457"/>
          </a:xfrm>
          <a:prstGeom prst="line">
            <a:avLst/>
          </a:prstGeom>
          <a:ln w="12700">
            <a:solidFill>
              <a:schemeClr val="accent1"/>
            </a:solidFill>
            <a:prstDash val="sysDot"/>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59CF9F40-C3C2-D561-952F-502925567ED7}"/>
              </a:ext>
            </a:extLst>
          </p:cNvPr>
          <p:cNvCxnSpPr/>
          <p:nvPr/>
        </p:nvCxnSpPr>
        <p:spPr>
          <a:xfrm>
            <a:off x="6094696" y="1631443"/>
            <a:ext cx="0" cy="4426457"/>
          </a:xfrm>
          <a:prstGeom prst="line">
            <a:avLst/>
          </a:prstGeom>
          <a:ln w="12700">
            <a:solidFill>
              <a:schemeClr val="accent1"/>
            </a:solidFill>
            <a:prstDash val="sysDot"/>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709EEF41-ACBE-C611-50E2-2F06708B9139}"/>
              </a:ext>
            </a:extLst>
          </p:cNvPr>
          <p:cNvCxnSpPr/>
          <p:nvPr/>
        </p:nvCxnSpPr>
        <p:spPr>
          <a:xfrm>
            <a:off x="9047446" y="1631443"/>
            <a:ext cx="0" cy="4426457"/>
          </a:xfrm>
          <a:prstGeom prst="line">
            <a:avLst/>
          </a:prstGeom>
          <a:ln w="12700">
            <a:solidFill>
              <a:schemeClr val="accent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43899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984746-408F-D21C-7301-6726007B6B3E}"/>
              </a:ext>
            </a:extLst>
          </p:cNvPr>
          <p:cNvPicPr>
            <a:picLocks noChangeAspect="1"/>
          </p:cNvPicPr>
          <p:nvPr/>
        </p:nvPicPr>
        <p:blipFill>
          <a:blip r:embed="rId3"/>
          <a:stretch>
            <a:fillRect/>
          </a:stretch>
        </p:blipFill>
        <p:spPr>
          <a:xfrm>
            <a:off x="-1" y="447"/>
            <a:ext cx="12307948" cy="6857107"/>
          </a:xfrm>
          <a:prstGeom prst="rect">
            <a:avLst/>
          </a:prstGeom>
        </p:spPr>
      </p:pic>
    </p:spTree>
    <p:extLst>
      <p:ext uri="{BB962C8B-B14F-4D97-AF65-F5344CB8AC3E}">
        <p14:creationId xmlns:p14="http://schemas.microsoft.com/office/powerpoint/2010/main" val="2607343937"/>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143B5-24B2-CC0C-51BE-F8C6A829C137}"/>
              </a:ext>
            </a:extLst>
          </p:cNvPr>
          <p:cNvSpPr>
            <a:spLocks noGrp="1"/>
          </p:cNvSpPr>
          <p:nvPr>
            <p:ph type="title"/>
          </p:nvPr>
        </p:nvSpPr>
        <p:spPr>
          <a:xfrm>
            <a:off x="360000" y="360000"/>
            <a:ext cx="9242103" cy="535531"/>
          </a:xfrm>
        </p:spPr>
        <p:txBody>
          <a:bodyPr/>
          <a:lstStyle/>
          <a:p>
            <a:r>
              <a:rPr lang="en-CA" noProof="0">
                <a:latin typeface="+mj-lt"/>
              </a:rPr>
              <a:t>Questions</a:t>
            </a:r>
          </a:p>
        </p:txBody>
      </p:sp>
      <p:sp>
        <p:nvSpPr>
          <p:cNvPr id="4" name="TextBox 3">
            <a:extLst>
              <a:ext uri="{FF2B5EF4-FFF2-40B4-BE49-F238E27FC236}">
                <a16:creationId xmlns:a16="http://schemas.microsoft.com/office/drawing/2014/main" id="{12DA4291-54FB-F4AC-42E4-6F2375538D7E}"/>
              </a:ext>
            </a:extLst>
          </p:cNvPr>
          <p:cNvSpPr txBox="1"/>
          <p:nvPr/>
        </p:nvSpPr>
        <p:spPr>
          <a:xfrm>
            <a:off x="1427842" y="3907455"/>
            <a:ext cx="5036458" cy="665267"/>
          </a:xfrm>
          <a:prstGeom prst="roundRect">
            <a:avLst>
              <a:gd name="adj" fmla="val 32786"/>
            </a:avLst>
          </a:prstGeom>
          <a:solidFill>
            <a:schemeClr val="accent3"/>
          </a:solidFill>
        </p:spPr>
        <p:txBody>
          <a:bodyPr wrap="square" tIns="54000" rIns="90000" bIns="54000" rtlCol="0">
            <a:spAutoFit/>
          </a:bodyPr>
          <a:lstStyle/>
          <a:p>
            <a:pPr algn="ctr"/>
            <a:r>
              <a:rPr lang="en-CA" sz="2800" b="1" noProof="0">
                <a:solidFill>
                  <a:schemeClr val="bg1"/>
                </a:solidFill>
              </a:rPr>
              <a:t>Any other questions?</a:t>
            </a:r>
          </a:p>
        </p:txBody>
      </p:sp>
      <p:pic>
        <p:nvPicPr>
          <p:cNvPr id="17" name="Graphic 16">
            <a:extLst>
              <a:ext uri="{FF2B5EF4-FFF2-40B4-BE49-F238E27FC236}">
                <a16:creationId xmlns:a16="http://schemas.microsoft.com/office/drawing/2014/main" id="{64DCAD6A-768B-AAA0-D4CE-8F144778F0F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64300" y="1101694"/>
            <a:ext cx="7080442" cy="4920579"/>
          </a:xfrm>
          <a:prstGeom prst="rect">
            <a:avLst/>
          </a:prstGeom>
        </p:spPr>
      </p:pic>
      <p:sp>
        <p:nvSpPr>
          <p:cNvPr id="18" name="Content Placeholder 2">
            <a:extLst>
              <a:ext uri="{FF2B5EF4-FFF2-40B4-BE49-F238E27FC236}">
                <a16:creationId xmlns:a16="http://schemas.microsoft.com/office/drawing/2014/main" id="{E2D277C1-E744-D83D-76DF-5733FD2231EC}"/>
              </a:ext>
            </a:extLst>
          </p:cNvPr>
          <p:cNvSpPr txBox="1">
            <a:spLocks/>
          </p:cNvSpPr>
          <p:nvPr/>
        </p:nvSpPr>
        <p:spPr>
          <a:xfrm>
            <a:off x="384175" y="1898472"/>
            <a:ext cx="7451725" cy="1021688"/>
          </a:xfrm>
          <a:prstGeom prst="rect">
            <a:avLst/>
          </a:prstGeom>
        </p:spPr>
        <p:txBody>
          <a:bodyPr lIns="0"/>
          <a:lstStyle>
            <a:lvl1pPr marL="288000" indent="-288000" algn="l" defTabSz="914400" rtl="0" eaLnBrk="1" latinLnBrk="0" hangingPunct="1">
              <a:lnSpc>
                <a:spcPct val="10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b="1" noProof="0"/>
              <a:t>What were your key take-aways from this program?</a:t>
            </a:r>
          </a:p>
        </p:txBody>
      </p:sp>
      <p:sp>
        <p:nvSpPr>
          <p:cNvPr id="21" name="Content Placeholder 2">
            <a:extLst>
              <a:ext uri="{FF2B5EF4-FFF2-40B4-BE49-F238E27FC236}">
                <a16:creationId xmlns:a16="http://schemas.microsoft.com/office/drawing/2014/main" id="{B2E685A2-91B9-2E02-8546-3B357E823027}"/>
              </a:ext>
            </a:extLst>
          </p:cNvPr>
          <p:cNvSpPr txBox="1">
            <a:spLocks/>
          </p:cNvSpPr>
          <p:nvPr/>
        </p:nvSpPr>
        <p:spPr>
          <a:xfrm>
            <a:off x="441324" y="2766750"/>
            <a:ext cx="7337425" cy="1021688"/>
          </a:xfrm>
          <a:prstGeom prst="rect">
            <a:avLst/>
          </a:prstGeom>
        </p:spPr>
        <p:txBody>
          <a:bodyPr lIns="0"/>
          <a:lstStyle>
            <a:lvl1pPr marL="288000" indent="-288000" algn="l" defTabSz="914400" rtl="0" eaLnBrk="1" latinLnBrk="0" hangingPunct="1">
              <a:lnSpc>
                <a:spcPct val="10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b="1" noProof="0"/>
              <a:t>What will you do differently in your practice based on your participation in this program?</a:t>
            </a:r>
          </a:p>
        </p:txBody>
      </p:sp>
    </p:spTree>
    <p:extLst>
      <p:ext uri="{BB962C8B-B14F-4D97-AF65-F5344CB8AC3E}">
        <p14:creationId xmlns:p14="http://schemas.microsoft.com/office/powerpoint/2010/main" val="277701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DD6B8-42BB-2EEB-6FC8-729CB95C7173}"/>
              </a:ext>
            </a:extLst>
          </p:cNvPr>
          <p:cNvSpPr>
            <a:spLocks noGrp="1"/>
          </p:cNvSpPr>
          <p:nvPr>
            <p:ph type="title"/>
          </p:nvPr>
        </p:nvSpPr>
        <p:spPr/>
        <p:txBody>
          <a:bodyPr wrap="square" lIns="0" tIns="45720" rIns="91440" bIns="45720" anchor="t" anchorCtr="0">
            <a:normAutofit/>
          </a:bodyPr>
          <a:lstStyle/>
          <a:p>
            <a:r>
              <a:rPr lang="en-CA" noProof="0" dirty="0">
                <a:latin typeface="+mj-lt"/>
                <a:ea typeface="Open Sans Semibold"/>
                <a:cs typeface="Open Sans Semibold"/>
              </a:rPr>
              <a:t>Who </a:t>
            </a:r>
            <a:r>
              <a:rPr lang="en-CA" dirty="0">
                <a:latin typeface="+mj-lt"/>
                <a:ea typeface="Open Sans Semibold"/>
                <a:cs typeface="Open Sans Semibold"/>
              </a:rPr>
              <a:t>is</a:t>
            </a:r>
            <a:r>
              <a:rPr lang="en-CA" noProof="0" dirty="0">
                <a:latin typeface="+mj-lt"/>
                <a:ea typeface="Open Sans Semibold"/>
                <a:cs typeface="Open Sans Semibold"/>
              </a:rPr>
              <a:t> This Program For?</a:t>
            </a:r>
          </a:p>
        </p:txBody>
      </p:sp>
      <p:sp>
        <p:nvSpPr>
          <p:cNvPr id="45" name="Text Placeholder 44">
            <a:extLst>
              <a:ext uri="{FF2B5EF4-FFF2-40B4-BE49-F238E27FC236}">
                <a16:creationId xmlns:a16="http://schemas.microsoft.com/office/drawing/2014/main" id="{F249ADE3-3F87-0D14-AF12-29FEDBE23BCC}"/>
              </a:ext>
            </a:extLst>
          </p:cNvPr>
          <p:cNvSpPr>
            <a:spLocks noGrp="1"/>
          </p:cNvSpPr>
          <p:nvPr>
            <p:ph type="body" sz="quarter" idx="10"/>
          </p:nvPr>
        </p:nvSpPr>
        <p:spPr>
          <a:xfrm>
            <a:off x="384495" y="1035545"/>
            <a:ext cx="11515405" cy="313932"/>
          </a:xfrm>
        </p:spPr>
        <p:txBody>
          <a:bodyPr/>
          <a:lstStyle/>
          <a:p>
            <a:r>
              <a:rPr lang="en-GB" sz="1600" b="1" noProof="0" dirty="0">
                <a:ea typeface="Roboto"/>
              </a:rPr>
              <a:t>Examples of healthcare professionals who may help identify early signs of ALS/MND and expedite referral</a:t>
            </a:r>
            <a:endParaRPr lang="en-CA" sz="1600" b="1" noProof="0" dirty="0">
              <a:ea typeface="Roboto"/>
            </a:endParaRPr>
          </a:p>
        </p:txBody>
      </p:sp>
      <p:sp>
        <p:nvSpPr>
          <p:cNvPr id="17" name="Text Placeholder 16">
            <a:extLst>
              <a:ext uri="{FF2B5EF4-FFF2-40B4-BE49-F238E27FC236}">
                <a16:creationId xmlns:a16="http://schemas.microsoft.com/office/drawing/2014/main" id="{75140A18-D465-AF35-941C-3C77AC403B52}"/>
              </a:ext>
            </a:extLst>
          </p:cNvPr>
          <p:cNvSpPr>
            <a:spLocks noGrp="1"/>
          </p:cNvSpPr>
          <p:nvPr>
            <p:ph type="body" sz="quarter" idx="16"/>
          </p:nvPr>
        </p:nvSpPr>
        <p:spPr>
          <a:xfrm>
            <a:off x="339363" y="6572425"/>
            <a:ext cx="11157806" cy="110800"/>
          </a:xfrm>
        </p:spPr>
        <p:txBody>
          <a:bodyPr/>
          <a:lstStyle/>
          <a:p>
            <a:r>
              <a:rPr lang="en-GB" sz="800" dirty="0"/>
              <a:t>ALS, amyotrophic lateral sclerosis; MND, motor neuron disease</a:t>
            </a:r>
          </a:p>
        </p:txBody>
      </p:sp>
      <p:sp>
        <p:nvSpPr>
          <p:cNvPr id="26" name="TextBox 25">
            <a:extLst>
              <a:ext uri="{FF2B5EF4-FFF2-40B4-BE49-F238E27FC236}">
                <a16:creationId xmlns:a16="http://schemas.microsoft.com/office/drawing/2014/main" id="{A76602CE-197F-52D5-6494-C57464F38F99}"/>
              </a:ext>
            </a:extLst>
          </p:cNvPr>
          <p:cNvSpPr txBox="1"/>
          <p:nvPr/>
        </p:nvSpPr>
        <p:spPr>
          <a:xfrm>
            <a:off x="8933731" y="4282296"/>
            <a:ext cx="198053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Orthopedic surgeons</a:t>
            </a:r>
          </a:p>
        </p:txBody>
      </p:sp>
      <p:sp>
        <p:nvSpPr>
          <p:cNvPr id="30" name="TextBox 29">
            <a:extLst>
              <a:ext uri="{FF2B5EF4-FFF2-40B4-BE49-F238E27FC236}">
                <a16:creationId xmlns:a16="http://schemas.microsoft.com/office/drawing/2014/main" id="{C099C62A-3EFB-D850-C38A-9E828485E452}"/>
              </a:ext>
            </a:extLst>
          </p:cNvPr>
          <p:cNvSpPr txBox="1"/>
          <p:nvPr/>
        </p:nvSpPr>
        <p:spPr>
          <a:xfrm>
            <a:off x="8933731" y="1636450"/>
            <a:ext cx="202002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Neurosurgeons</a:t>
            </a:r>
          </a:p>
        </p:txBody>
      </p:sp>
      <p:cxnSp>
        <p:nvCxnSpPr>
          <p:cNvPr id="34" name="Straight Connector 33">
            <a:extLst>
              <a:ext uri="{FF2B5EF4-FFF2-40B4-BE49-F238E27FC236}">
                <a16:creationId xmlns:a16="http://schemas.microsoft.com/office/drawing/2014/main" id="{A8DDB5F1-BCD1-8D43-6FA0-E6B926F62ED6}"/>
              </a:ext>
            </a:extLst>
          </p:cNvPr>
          <p:cNvCxnSpPr>
            <a:cxnSpLocks/>
          </p:cNvCxnSpPr>
          <p:nvPr/>
        </p:nvCxnSpPr>
        <p:spPr>
          <a:xfrm flipH="1">
            <a:off x="8857449" y="3863468"/>
            <a:ext cx="66236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9DFD14A5-2FF1-62AC-B4CC-F72CE1291278}"/>
              </a:ext>
            </a:extLst>
          </p:cNvPr>
          <p:cNvCxnSpPr>
            <a:cxnSpLocks/>
          </p:cNvCxnSpPr>
          <p:nvPr/>
        </p:nvCxnSpPr>
        <p:spPr>
          <a:xfrm flipH="1">
            <a:off x="2610710" y="3863468"/>
            <a:ext cx="66236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7527E269-611E-3744-2146-886FD96D9529}"/>
              </a:ext>
            </a:extLst>
          </p:cNvPr>
          <p:cNvCxnSpPr>
            <a:cxnSpLocks/>
            <a:stCxn id="48" idx="4"/>
          </p:cNvCxnSpPr>
          <p:nvPr/>
        </p:nvCxnSpPr>
        <p:spPr>
          <a:xfrm flipH="1">
            <a:off x="4178310" y="2779885"/>
            <a:ext cx="1" cy="196855"/>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814B3AD-7BF0-8912-3C52-DD897FB46FEC}"/>
              </a:ext>
            </a:extLst>
          </p:cNvPr>
          <p:cNvSpPr txBox="1"/>
          <p:nvPr/>
        </p:nvSpPr>
        <p:spPr>
          <a:xfrm>
            <a:off x="1279073" y="1636449"/>
            <a:ext cx="190748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General neurologists</a:t>
            </a:r>
          </a:p>
        </p:txBody>
      </p:sp>
      <p:sp>
        <p:nvSpPr>
          <p:cNvPr id="21" name="TextBox 20">
            <a:extLst>
              <a:ext uri="{FF2B5EF4-FFF2-40B4-BE49-F238E27FC236}">
                <a16:creationId xmlns:a16="http://schemas.microsoft.com/office/drawing/2014/main" id="{15830513-A7BB-0749-1385-234A8B4520FC}"/>
              </a:ext>
            </a:extLst>
          </p:cNvPr>
          <p:cNvSpPr txBox="1"/>
          <p:nvPr/>
        </p:nvSpPr>
        <p:spPr>
          <a:xfrm>
            <a:off x="3395772" y="1543777"/>
            <a:ext cx="1576854" cy="46234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Ear, Nose &amp; Throat specialists</a:t>
            </a:r>
          </a:p>
        </p:txBody>
      </p:sp>
      <p:sp>
        <p:nvSpPr>
          <p:cNvPr id="22" name="TextBox 21">
            <a:extLst>
              <a:ext uri="{FF2B5EF4-FFF2-40B4-BE49-F238E27FC236}">
                <a16:creationId xmlns:a16="http://schemas.microsoft.com/office/drawing/2014/main" id="{3B8573CB-AED6-363E-FB31-FBFEEBDFBAE8}"/>
              </a:ext>
            </a:extLst>
          </p:cNvPr>
          <p:cNvSpPr txBox="1"/>
          <p:nvPr/>
        </p:nvSpPr>
        <p:spPr>
          <a:xfrm>
            <a:off x="4994088" y="1636450"/>
            <a:ext cx="202002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Rheumatologists</a:t>
            </a:r>
          </a:p>
        </p:txBody>
      </p:sp>
      <p:sp>
        <p:nvSpPr>
          <p:cNvPr id="25" name="TextBox 24">
            <a:extLst>
              <a:ext uri="{FF2B5EF4-FFF2-40B4-BE49-F238E27FC236}">
                <a16:creationId xmlns:a16="http://schemas.microsoft.com/office/drawing/2014/main" id="{FE7B404E-EB90-7881-738C-AF033368D9CD}"/>
              </a:ext>
            </a:extLst>
          </p:cNvPr>
          <p:cNvSpPr txBox="1"/>
          <p:nvPr/>
        </p:nvSpPr>
        <p:spPr>
          <a:xfrm>
            <a:off x="6924211" y="1636450"/>
            <a:ext cx="21165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Early career physicians</a:t>
            </a:r>
          </a:p>
        </p:txBody>
      </p:sp>
      <p:sp>
        <p:nvSpPr>
          <p:cNvPr id="33" name="TextBox 32">
            <a:extLst>
              <a:ext uri="{FF2B5EF4-FFF2-40B4-BE49-F238E27FC236}">
                <a16:creationId xmlns:a16="http://schemas.microsoft.com/office/drawing/2014/main" id="{151E789E-5810-4C43-3CBD-4F3F7ADDEDBA}"/>
              </a:ext>
            </a:extLst>
          </p:cNvPr>
          <p:cNvSpPr txBox="1"/>
          <p:nvPr/>
        </p:nvSpPr>
        <p:spPr>
          <a:xfrm>
            <a:off x="875043" y="5932486"/>
            <a:ext cx="27155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Physiatrists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rehabilitation physicians</a:t>
            </a:r>
          </a:p>
        </p:txBody>
      </p:sp>
      <p:sp>
        <p:nvSpPr>
          <p:cNvPr id="38" name="TextBox 37">
            <a:extLst>
              <a:ext uri="{FF2B5EF4-FFF2-40B4-BE49-F238E27FC236}">
                <a16:creationId xmlns:a16="http://schemas.microsoft.com/office/drawing/2014/main" id="{4347F254-9131-3A76-0A19-5C7619AD1F64}"/>
              </a:ext>
            </a:extLst>
          </p:cNvPr>
          <p:cNvSpPr txBox="1"/>
          <p:nvPr/>
        </p:nvSpPr>
        <p:spPr>
          <a:xfrm>
            <a:off x="6823799" y="6024819"/>
            <a:ext cx="23054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Occupational therapists</a:t>
            </a:r>
          </a:p>
        </p:txBody>
      </p:sp>
      <p:grpSp>
        <p:nvGrpSpPr>
          <p:cNvPr id="28" name="Group 27">
            <a:extLst>
              <a:ext uri="{FF2B5EF4-FFF2-40B4-BE49-F238E27FC236}">
                <a16:creationId xmlns:a16="http://schemas.microsoft.com/office/drawing/2014/main" id="{7ED06FB5-8060-27F2-0AF9-DE5D47BF772B}"/>
              </a:ext>
            </a:extLst>
          </p:cNvPr>
          <p:cNvGrpSpPr/>
          <p:nvPr/>
        </p:nvGrpSpPr>
        <p:grpSpPr>
          <a:xfrm>
            <a:off x="5122216" y="5133488"/>
            <a:ext cx="1674060" cy="1261002"/>
            <a:chOff x="9022428" y="5133488"/>
            <a:chExt cx="1674060" cy="1261002"/>
          </a:xfrm>
        </p:grpSpPr>
        <p:grpSp>
          <p:nvGrpSpPr>
            <p:cNvPr id="20" name="Group 19">
              <a:extLst>
                <a:ext uri="{FF2B5EF4-FFF2-40B4-BE49-F238E27FC236}">
                  <a16:creationId xmlns:a16="http://schemas.microsoft.com/office/drawing/2014/main" id="{076C7B74-AB5E-5E49-0921-7A3FE1B1C733}"/>
                </a:ext>
              </a:extLst>
            </p:cNvPr>
            <p:cNvGrpSpPr/>
            <p:nvPr/>
          </p:nvGrpSpPr>
          <p:grpSpPr>
            <a:xfrm>
              <a:off x="9494030" y="5133488"/>
              <a:ext cx="755791" cy="755791"/>
              <a:chOff x="7803008" y="4970530"/>
              <a:chExt cx="1014204" cy="1014204"/>
            </a:xfrm>
          </p:grpSpPr>
          <p:sp>
            <p:nvSpPr>
              <p:cNvPr id="66" name="Oval 65">
                <a:extLst>
                  <a:ext uri="{FF2B5EF4-FFF2-40B4-BE49-F238E27FC236}">
                    <a16:creationId xmlns:a16="http://schemas.microsoft.com/office/drawing/2014/main" id="{F04685EA-8561-C953-0498-082A92378B14}"/>
                  </a:ext>
                </a:extLst>
              </p:cNvPr>
              <p:cNvSpPr/>
              <p:nvPr/>
            </p:nvSpPr>
            <p:spPr>
              <a:xfrm>
                <a:off x="7803008" y="4970530"/>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pic>
            <p:nvPicPr>
              <p:cNvPr id="40" name="Picture 39">
                <a:extLst>
                  <a:ext uri="{FF2B5EF4-FFF2-40B4-BE49-F238E27FC236}">
                    <a16:creationId xmlns:a16="http://schemas.microsoft.com/office/drawing/2014/main" id="{02E05BF3-BB09-D34B-8783-D67E1F9EC1EC}"/>
                  </a:ext>
                </a:extLst>
              </p:cNvPr>
              <p:cNvPicPr>
                <a:picLocks/>
              </p:cNvPicPr>
              <p:nvPr/>
            </p:nvPicPr>
            <p:blipFill>
              <a:blip r:embed="rId3"/>
              <a:stretch>
                <a:fillRect/>
              </a:stretch>
            </p:blipFill>
            <p:spPr>
              <a:xfrm>
                <a:off x="7890710" y="5059054"/>
                <a:ext cx="838800" cy="838800"/>
              </a:xfrm>
              <a:prstGeom prst="ellipse">
                <a:avLst/>
              </a:prstGeom>
            </p:spPr>
          </p:pic>
        </p:grpSp>
        <p:sp>
          <p:nvSpPr>
            <p:cNvPr id="41" name="TextBox 40">
              <a:extLst>
                <a:ext uri="{FF2B5EF4-FFF2-40B4-BE49-F238E27FC236}">
                  <a16:creationId xmlns:a16="http://schemas.microsoft.com/office/drawing/2014/main" id="{45465377-A466-DD8D-0F4F-99EDD7CF66EF}"/>
                </a:ext>
              </a:extLst>
            </p:cNvPr>
            <p:cNvSpPr txBox="1"/>
            <p:nvPr/>
          </p:nvSpPr>
          <p:spPr>
            <a:xfrm>
              <a:off x="9022428" y="5932147"/>
              <a:ext cx="1674060" cy="4623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Speech language therapists</a:t>
              </a:r>
            </a:p>
          </p:txBody>
        </p:sp>
      </p:grpSp>
      <p:grpSp>
        <p:nvGrpSpPr>
          <p:cNvPr id="13" name="Group 12">
            <a:extLst>
              <a:ext uri="{FF2B5EF4-FFF2-40B4-BE49-F238E27FC236}">
                <a16:creationId xmlns:a16="http://schemas.microsoft.com/office/drawing/2014/main" id="{EC425919-2EC1-A290-FE4B-FCE78524B8E5}"/>
              </a:ext>
            </a:extLst>
          </p:cNvPr>
          <p:cNvGrpSpPr/>
          <p:nvPr/>
        </p:nvGrpSpPr>
        <p:grpSpPr>
          <a:xfrm>
            <a:off x="1854919" y="5133488"/>
            <a:ext cx="755791" cy="755791"/>
            <a:chOff x="1293738" y="4952517"/>
            <a:chExt cx="1014204" cy="1014204"/>
          </a:xfrm>
        </p:grpSpPr>
        <p:sp>
          <p:nvSpPr>
            <p:cNvPr id="69" name="Oval 68">
              <a:extLst>
                <a:ext uri="{FF2B5EF4-FFF2-40B4-BE49-F238E27FC236}">
                  <a16:creationId xmlns:a16="http://schemas.microsoft.com/office/drawing/2014/main" id="{1F602FBB-A3F3-9905-8E65-C45EBEB92AE9}"/>
                </a:ext>
              </a:extLst>
            </p:cNvPr>
            <p:cNvSpPr/>
            <p:nvPr/>
          </p:nvSpPr>
          <p:spPr>
            <a:xfrm>
              <a:off x="1293738" y="4952517"/>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sp>
          <p:nvSpPr>
            <p:cNvPr id="51" name="Oval 50">
              <a:extLst>
                <a:ext uri="{FF2B5EF4-FFF2-40B4-BE49-F238E27FC236}">
                  <a16:creationId xmlns:a16="http://schemas.microsoft.com/office/drawing/2014/main" id="{D7420D8F-EEF2-F56D-7BAF-0EDCFDFFD8E4}"/>
                </a:ext>
              </a:extLst>
            </p:cNvPr>
            <p:cNvSpPr/>
            <p:nvPr/>
          </p:nvSpPr>
          <p:spPr>
            <a:xfrm>
              <a:off x="1381440" y="5050327"/>
              <a:ext cx="838800" cy="838800"/>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grpSp>
      <p:sp>
        <p:nvSpPr>
          <p:cNvPr id="27" name="TextBox 26">
            <a:extLst>
              <a:ext uri="{FF2B5EF4-FFF2-40B4-BE49-F238E27FC236}">
                <a16:creationId xmlns:a16="http://schemas.microsoft.com/office/drawing/2014/main" id="{2B84683B-E709-A7E7-B89A-E9E42D0BDB3C}"/>
              </a:ext>
            </a:extLst>
          </p:cNvPr>
          <p:cNvSpPr txBox="1"/>
          <p:nvPr/>
        </p:nvSpPr>
        <p:spPr>
          <a:xfrm>
            <a:off x="3267039" y="6024819"/>
            <a:ext cx="170354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Physiotherapists</a:t>
            </a:r>
          </a:p>
        </p:txBody>
      </p:sp>
      <p:sp>
        <p:nvSpPr>
          <p:cNvPr id="68" name="Oval 67">
            <a:extLst>
              <a:ext uri="{FF2B5EF4-FFF2-40B4-BE49-F238E27FC236}">
                <a16:creationId xmlns:a16="http://schemas.microsoft.com/office/drawing/2014/main" id="{EEFF49FD-558A-9133-DCB2-A6E6089396A4}"/>
              </a:ext>
            </a:extLst>
          </p:cNvPr>
          <p:cNvSpPr/>
          <p:nvPr/>
        </p:nvSpPr>
        <p:spPr>
          <a:xfrm>
            <a:off x="3796178" y="5133488"/>
            <a:ext cx="755791" cy="755791"/>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sp>
        <p:nvSpPr>
          <p:cNvPr id="56" name="Oval 55">
            <a:extLst>
              <a:ext uri="{FF2B5EF4-FFF2-40B4-BE49-F238E27FC236}">
                <a16:creationId xmlns:a16="http://schemas.microsoft.com/office/drawing/2014/main" id="{30E749E2-91B4-D61A-3791-D54C80906EB4}"/>
              </a:ext>
            </a:extLst>
          </p:cNvPr>
          <p:cNvSpPr/>
          <p:nvPr/>
        </p:nvSpPr>
        <p:spPr>
          <a:xfrm>
            <a:off x="3861534" y="5206806"/>
            <a:ext cx="625079" cy="625079"/>
          </a:xfrm>
          <a:prstGeom prst="ellipse">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grpSp>
        <p:nvGrpSpPr>
          <p:cNvPr id="19" name="Group 18">
            <a:extLst>
              <a:ext uri="{FF2B5EF4-FFF2-40B4-BE49-F238E27FC236}">
                <a16:creationId xmlns:a16="http://schemas.microsoft.com/office/drawing/2014/main" id="{4787AFA8-48B2-E222-1E72-DFFD7D92E026}"/>
              </a:ext>
            </a:extLst>
          </p:cNvPr>
          <p:cNvGrpSpPr/>
          <p:nvPr/>
        </p:nvGrpSpPr>
        <p:grpSpPr>
          <a:xfrm>
            <a:off x="7570493" y="5133488"/>
            <a:ext cx="755791" cy="755791"/>
            <a:chOff x="6831882" y="5023308"/>
            <a:chExt cx="1014204" cy="1014204"/>
          </a:xfrm>
        </p:grpSpPr>
        <p:sp>
          <p:nvSpPr>
            <p:cNvPr id="67" name="Oval 66">
              <a:extLst>
                <a:ext uri="{FF2B5EF4-FFF2-40B4-BE49-F238E27FC236}">
                  <a16:creationId xmlns:a16="http://schemas.microsoft.com/office/drawing/2014/main" id="{8EC2042B-0440-0B15-CC4E-8E0A73647524}"/>
                </a:ext>
              </a:extLst>
            </p:cNvPr>
            <p:cNvSpPr/>
            <p:nvPr/>
          </p:nvSpPr>
          <p:spPr>
            <a:xfrm>
              <a:off x="6831882" y="5023308"/>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sp>
          <p:nvSpPr>
            <p:cNvPr id="57" name="Oval 56">
              <a:extLst>
                <a:ext uri="{FF2B5EF4-FFF2-40B4-BE49-F238E27FC236}">
                  <a16:creationId xmlns:a16="http://schemas.microsoft.com/office/drawing/2014/main" id="{798AC2D6-EEB4-AE78-F65B-2B015A8C5EC1}"/>
                </a:ext>
              </a:extLst>
            </p:cNvPr>
            <p:cNvSpPr/>
            <p:nvPr/>
          </p:nvSpPr>
          <p:spPr>
            <a:xfrm>
              <a:off x="6919582" y="5120066"/>
              <a:ext cx="838800" cy="838800"/>
            </a:xfrm>
            <a:prstGeom prst="ellipse">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grpSp>
      <p:grpSp>
        <p:nvGrpSpPr>
          <p:cNvPr id="23" name="Group 22">
            <a:extLst>
              <a:ext uri="{FF2B5EF4-FFF2-40B4-BE49-F238E27FC236}">
                <a16:creationId xmlns:a16="http://schemas.microsoft.com/office/drawing/2014/main" id="{7673C40A-A134-E37C-0DC2-8B1080A42D3F}"/>
              </a:ext>
            </a:extLst>
          </p:cNvPr>
          <p:cNvGrpSpPr/>
          <p:nvPr/>
        </p:nvGrpSpPr>
        <p:grpSpPr>
          <a:xfrm>
            <a:off x="9494030" y="3485572"/>
            <a:ext cx="755791" cy="755791"/>
            <a:chOff x="9956238" y="5015387"/>
            <a:chExt cx="1014204" cy="1014204"/>
          </a:xfrm>
        </p:grpSpPr>
        <p:sp>
          <p:nvSpPr>
            <p:cNvPr id="65" name="Oval 64">
              <a:extLst>
                <a:ext uri="{FF2B5EF4-FFF2-40B4-BE49-F238E27FC236}">
                  <a16:creationId xmlns:a16="http://schemas.microsoft.com/office/drawing/2014/main" id="{FB26DE1B-07B6-ACA5-5940-256331781067}"/>
                </a:ext>
              </a:extLst>
            </p:cNvPr>
            <p:cNvSpPr/>
            <p:nvPr/>
          </p:nvSpPr>
          <p:spPr>
            <a:xfrm>
              <a:off x="9956238" y="5015387"/>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sp>
          <p:nvSpPr>
            <p:cNvPr id="58" name="Oval 57">
              <a:extLst>
                <a:ext uri="{FF2B5EF4-FFF2-40B4-BE49-F238E27FC236}">
                  <a16:creationId xmlns:a16="http://schemas.microsoft.com/office/drawing/2014/main" id="{CADAB1BC-7E8D-4CFB-0F2B-4DA39B95782F}"/>
                </a:ext>
              </a:extLst>
            </p:cNvPr>
            <p:cNvSpPr/>
            <p:nvPr/>
          </p:nvSpPr>
          <p:spPr>
            <a:xfrm>
              <a:off x="10043940" y="5103089"/>
              <a:ext cx="838800" cy="838800"/>
            </a:xfrm>
            <a:prstGeom prst="ellipse">
              <a:avLst/>
            </a:prstGeom>
            <a:blipFill>
              <a:blip r:embed="rId7"/>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grpSp>
      <p:sp>
        <p:nvSpPr>
          <p:cNvPr id="3" name="Rectangle: Rounded Corners 2">
            <a:extLst>
              <a:ext uri="{FF2B5EF4-FFF2-40B4-BE49-F238E27FC236}">
                <a16:creationId xmlns:a16="http://schemas.microsoft.com/office/drawing/2014/main" id="{1C58AD41-87F1-108F-A01A-FB644227024D}"/>
              </a:ext>
            </a:extLst>
          </p:cNvPr>
          <p:cNvSpPr/>
          <p:nvPr/>
        </p:nvSpPr>
        <p:spPr>
          <a:xfrm>
            <a:off x="3190284" y="3226885"/>
            <a:ext cx="5786416" cy="1452495"/>
          </a:xfrm>
          <a:prstGeom prst="roundRect">
            <a:avLst>
              <a:gd name="adj" fmla="val 50000"/>
            </a:avLst>
          </a:prstGeom>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white"/>
                </a:solidFill>
                <a:effectLst/>
                <a:uLnTx/>
                <a:uFillTx/>
                <a:latin typeface="Open Sans"/>
                <a:ea typeface="+mn-ea"/>
                <a:cs typeface="+mn-cs"/>
              </a:rPr>
              <a:t>Healthcare professionals and allied healthcare professionals </a:t>
            </a:r>
            <a:br>
              <a:rPr kumimoji="0" lang="en-CA" sz="1400" b="0" i="0" u="none" strike="noStrike" kern="1200" cap="none" spc="0" normalizeH="0" baseline="0" noProof="0" dirty="0">
                <a:ln>
                  <a:noFill/>
                </a:ln>
                <a:solidFill>
                  <a:prstClr val="white"/>
                </a:solidFill>
                <a:effectLst/>
                <a:uLnTx/>
                <a:uFillTx/>
                <a:latin typeface="Open Sans"/>
                <a:ea typeface="+mn-ea"/>
                <a:cs typeface="+mn-cs"/>
              </a:rPr>
            </a:br>
            <a:r>
              <a:rPr kumimoji="0" lang="en-CA" sz="1400" b="0" i="0" u="none" strike="noStrike" kern="1200" cap="none" spc="0" normalizeH="0" baseline="0" noProof="0" dirty="0">
                <a:ln>
                  <a:noFill/>
                </a:ln>
                <a:solidFill>
                  <a:prstClr val="white"/>
                </a:solidFill>
                <a:effectLst/>
                <a:uLnTx/>
                <a:uFillTx/>
                <a:latin typeface="Open Sans"/>
                <a:ea typeface="+mn-ea"/>
                <a:cs typeface="+mn-cs"/>
              </a:rPr>
              <a:t>who may serve as the </a:t>
            </a:r>
            <a:r>
              <a:rPr kumimoji="0" lang="en-CA" sz="1400" b="1" i="0" u="none" strike="noStrike" kern="1200" cap="none" spc="0" normalizeH="0" baseline="0" noProof="0" dirty="0">
                <a:ln>
                  <a:noFill/>
                </a:ln>
                <a:solidFill>
                  <a:prstClr val="white"/>
                </a:solidFill>
                <a:effectLst/>
                <a:uLnTx/>
                <a:uFillTx/>
                <a:latin typeface="Open Sans"/>
                <a:ea typeface="+mn-ea"/>
                <a:cs typeface="+mn-cs"/>
              </a:rPr>
              <a:t>first point of contact</a:t>
            </a:r>
            <a:r>
              <a:rPr kumimoji="0" lang="en-CA" sz="1400" b="0" i="0" u="none" strike="noStrike" kern="1200" cap="none" spc="0" normalizeH="0" baseline="0" noProof="0" dirty="0">
                <a:ln>
                  <a:noFill/>
                </a:ln>
                <a:solidFill>
                  <a:prstClr val="white"/>
                </a:solidFill>
                <a:effectLst/>
                <a:uLnTx/>
                <a:uFillTx/>
                <a:latin typeface="Open Sans"/>
                <a:ea typeface="+mn-ea"/>
                <a:cs typeface="+mn-cs"/>
              </a:rPr>
              <a:t> for individuals with early signs/symptoms of ALS/MND, and who play a key role in </a:t>
            </a:r>
            <a:r>
              <a:rPr kumimoji="0" lang="en-CA" sz="1400" b="1" i="0" u="none" strike="noStrike" kern="1200" cap="none" spc="0" normalizeH="0" baseline="0" noProof="0" dirty="0">
                <a:ln>
                  <a:noFill/>
                </a:ln>
                <a:solidFill>
                  <a:prstClr val="white"/>
                </a:solidFill>
                <a:effectLst/>
                <a:uLnTx/>
                <a:uFillTx/>
                <a:latin typeface="Open Sans"/>
                <a:ea typeface="+mn-ea"/>
                <a:cs typeface="+mn-cs"/>
              </a:rPr>
              <a:t>recognizing suspicious features early and initiating timely referrals </a:t>
            </a:r>
            <a:r>
              <a:rPr kumimoji="0" lang="en-CA" sz="1400" b="0" i="0" u="none" strike="noStrike" kern="1200" cap="none" spc="0" normalizeH="0" baseline="0" noProof="0" dirty="0">
                <a:ln>
                  <a:noFill/>
                </a:ln>
                <a:solidFill>
                  <a:prstClr val="white"/>
                </a:solidFill>
                <a:effectLst/>
                <a:uLnTx/>
                <a:uFillTx/>
                <a:latin typeface="Open Sans"/>
                <a:ea typeface="+mn-ea"/>
                <a:cs typeface="+mn-cs"/>
              </a:rPr>
              <a:t>to ALS/MND specialists</a:t>
            </a:r>
          </a:p>
        </p:txBody>
      </p:sp>
      <p:sp>
        <p:nvSpPr>
          <p:cNvPr id="9" name="TextBox 8">
            <a:extLst>
              <a:ext uri="{FF2B5EF4-FFF2-40B4-BE49-F238E27FC236}">
                <a16:creationId xmlns:a16="http://schemas.microsoft.com/office/drawing/2014/main" id="{1B59D595-DFF9-964D-C3A5-CEC88067A131}"/>
              </a:ext>
            </a:extLst>
          </p:cNvPr>
          <p:cNvSpPr txBox="1"/>
          <p:nvPr/>
        </p:nvSpPr>
        <p:spPr>
          <a:xfrm>
            <a:off x="1279073" y="4286146"/>
            <a:ext cx="190748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General Practitioners</a:t>
            </a:r>
          </a:p>
        </p:txBody>
      </p:sp>
      <p:cxnSp>
        <p:nvCxnSpPr>
          <p:cNvPr id="84" name="Connector: Elbow 83">
            <a:extLst>
              <a:ext uri="{FF2B5EF4-FFF2-40B4-BE49-F238E27FC236}">
                <a16:creationId xmlns:a16="http://schemas.microsoft.com/office/drawing/2014/main" id="{C1612B0A-80F3-35DA-49BB-CFD827B532C1}"/>
              </a:ext>
            </a:extLst>
          </p:cNvPr>
          <p:cNvCxnSpPr>
            <a:stCxn id="47" idx="4"/>
            <a:endCxn id="61" idx="4"/>
          </p:cNvCxnSpPr>
          <p:nvPr/>
        </p:nvCxnSpPr>
        <p:spPr>
          <a:xfrm rot="16200000" flipH="1">
            <a:off x="6049565" y="-1036864"/>
            <a:ext cx="11222" cy="7633500"/>
          </a:xfrm>
          <a:prstGeom prst="bentConnector3">
            <a:avLst>
              <a:gd name="adj1" fmla="val 1800000"/>
            </a:avLst>
          </a:prstGeom>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2C3EC4D2-378B-5BE7-ED21-25D3C82C4345}"/>
              </a:ext>
            </a:extLst>
          </p:cNvPr>
          <p:cNvGrpSpPr/>
          <p:nvPr/>
        </p:nvGrpSpPr>
        <p:grpSpPr>
          <a:xfrm>
            <a:off x="1854919" y="2024095"/>
            <a:ext cx="755791" cy="755791"/>
            <a:chOff x="1293738" y="1165401"/>
            <a:chExt cx="1014204" cy="1014204"/>
          </a:xfrm>
        </p:grpSpPr>
        <p:sp>
          <p:nvSpPr>
            <p:cNvPr id="47" name="Oval 46">
              <a:extLst>
                <a:ext uri="{FF2B5EF4-FFF2-40B4-BE49-F238E27FC236}">
                  <a16:creationId xmlns:a16="http://schemas.microsoft.com/office/drawing/2014/main" id="{46694032-7FD0-D836-1127-7CA61F0B8EEA}"/>
                </a:ext>
              </a:extLst>
            </p:cNvPr>
            <p:cNvSpPr/>
            <p:nvPr/>
          </p:nvSpPr>
          <p:spPr>
            <a:xfrm>
              <a:off x="1293738" y="1165401"/>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pic>
          <p:nvPicPr>
            <p:cNvPr id="12" name="Picture 11">
              <a:extLst>
                <a:ext uri="{FF2B5EF4-FFF2-40B4-BE49-F238E27FC236}">
                  <a16:creationId xmlns:a16="http://schemas.microsoft.com/office/drawing/2014/main" id="{DB3BBAE7-4155-C6A5-F28F-76188050332D}"/>
                </a:ext>
              </a:extLst>
            </p:cNvPr>
            <p:cNvPicPr>
              <a:picLocks noChangeAspect="1"/>
            </p:cNvPicPr>
            <p:nvPr/>
          </p:nvPicPr>
          <p:blipFill>
            <a:blip r:embed="rId8">
              <a:alphaModFix/>
            </a:blip>
            <a:stretch>
              <a:fillRect/>
            </a:stretch>
          </p:blipFill>
          <p:spPr>
            <a:xfrm>
              <a:off x="1364948" y="1245507"/>
              <a:ext cx="871785" cy="853993"/>
            </a:xfrm>
            <a:prstGeom prst="ellipse">
              <a:avLst/>
            </a:prstGeom>
          </p:spPr>
        </p:pic>
      </p:grpSp>
      <p:grpSp>
        <p:nvGrpSpPr>
          <p:cNvPr id="32" name="Group 31">
            <a:extLst>
              <a:ext uri="{FF2B5EF4-FFF2-40B4-BE49-F238E27FC236}">
                <a16:creationId xmlns:a16="http://schemas.microsoft.com/office/drawing/2014/main" id="{60512210-8ABC-752E-DC74-833B5E73BC6E}"/>
              </a:ext>
            </a:extLst>
          </p:cNvPr>
          <p:cNvGrpSpPr/>
          <p:nvPr/>
        </p:nvGrpSpPr>
        <p:grpSpPr>
          <a:xfrm>
            <a:off x="3800415" y="2024095"/>
            <a:ext cx="755791" cy="755791"/>
            <a:chOff x="3683738" y="1213859"/>
            <a:chExt cx="1014204" cy="1014204"/>
          </a:xfrm>
        </p:grpSpPr>
        <p:sp>
          <p:nvSpPr>
            <p:cNvPr id="48" name="Oval 47">
              <a:extLst>
                <a:ext uri="{FF2B5EF4-FFF2-40B4-BE49-F238E27FC236}">
                  <a16:creationId xmlns:a16="http://schemas.microsoft.com/office/drawing/2014/main" id="{8DAA1D3F-29A1-6C99-CF02-68EB61E47D3E}"/>
                </a:ext>
              </a:extLst>
            </p:cNvPr>
            <p:cNvSpPr/>
            <p:nvPr/>
          </p:nvSpPr>
          <p:spPr>
            <a:xfrm>
              <a:off x="3683738" y="1213859"/>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sp>
          <p:nvSpPr>
            <p:cNvPr id="49" name="Oval 48">
              <a:extLst>
                <a:ext uri="{FF2B5EF4-FFF2-40B4-BE49-F238E27FC236}">
                  <a16:creationId xmlns:a16="http://schemas.microsoft.com/office/drawing/2014/main" id="{DF9904AE-44C4-C3C8-5EC9-E9910DAF3254}"/>
                </a:ext>
              </a:extLst>
            </p:cNvPr>
            <p:cNvSpPr/>
            <p:nvPr/>
          </p:nvSpPr>
          <p:spPr>
            <a:xfrm>
              <a:off x="3778708" y="1310294"/>
              <a:ext cx="824264" cy="824264"/>
            </a:xfrm>
            <a:prstGeom prst="ellipse">
              <a:avLst/>
            </a:prstGeom>
            <a:blipFill>
              <a:blip r:embed="rId9"/>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grpSp>
      <p:grpSp>
        <p:nvGrpSpPr>
          <p:cNvPr id="31" name="Group 30">
            <a:extLst>
              <a:ext uri="{FF2B5EF4-FFF2-40B4-BE49-F238E27FC236}">
                <a16:creationId xmlns:a16="http://schemas.microsoft.com/office/drawing/2014/main" id="{C786FD2E-DAFB-D1A1-8B2F-0D3A4227165E}"/>
              </a:ext>
            </a:extLst>
          </p:cNvPr>
          <p:cNvGrpSpPr/>
          <p:nvPr/>
        </p:nvGrpSpPr>
        <p:grpSpPr>
          <a:xfrm>
            <a:off x="5599277" y="2024095"/>
            <a:ext cx="755791" cy="755791"/>
            <a:chOff x="5677017" y="1231446"/>
            <a:chExt cx="1014204" cy="1014204"/>
          </a:xfrm>
        </p:grpSpPr>
        <p:sp>
          <p:nvSpPr>
            <p:cNvPr id="53" name="Oval 52">
              <a:extLst>
                <a:ext uri="{FF2B5EF4-FFF2-40B4-BE49-F238E27FC236}">
                  <a16:creationId xmlns:a16="http://schemas.microsoft.com/office/drawing/2014/main" id="{5600F48F-0FEE-E7C7-9CE0-C6D29F374BF5}"/>
                </a:ext>
              </a:extLst>
            </p:cNvPr>
            <p:cNvSpPr/>
            <p:nvPr/>
          </p:nvSpPr>
          <p:spPr>
            <a:xfrm>
              <a:off x="5677017" y="1231446"/>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pic>
          <p:nvPicPr>
            <p:cNvPr id="15" name="Picture 14">
              <a:extLst>
                <a:ext uri="{FF2B5EF4-FFF2-40B4-BE49-F238E27FC236}">
                  <a16:creationId xmlns:a16="http://schemas.microsoft.com/office/drawing/2014/main" id="{C14098A3-2474-6071-E8BF-EF48CD5C9830}"/>
                </a:ext>
              </a:extLst>
            </p:cNvPr>
            <p:cNvPicPr>
              <a:picLocks noChangeAspect="1"/>
            </p:cNvPicPr>
            <p:nvPr/>
          </p:nvPicPr>
          <p:blipFill>
            <a:blip r:embed="rId10"/>
            <a:stretch>
              <a:fillRect/>
            </a:stretch>
          </p:blipFill>
          <p:spPr>
            <a:xfrm>
              <a:off x="5760838" y="1327372"/>
              <a:ext cx="846562" cy="820684"/>
            </a:xfrm>
            <a:prstGeom prst="ellipse">
              <a:avLst/>
            </a:prstGeom>
          </p:spPr>
        </p:pic>
      </p:grpSp>
      <p:grpSp>
        <p:nvGrpSpPr>
          <p:cNvPr id="29" name="Group 28">
            <a:extLst>
              <a:ext uri="{FF2B5EF4-FFF2-40B4-BE49-F238E27FC236}">
                <a16:creationId xmlns:a16="http://schemas.microsoft.com/office/drawing/2014/main" id="{AC02B789-6B2C-7B50-9026-49920A20123C}"/>
              </a:ext>
            </a:extLst>
          </p:cNvPr>
          <p:cNvGrpSpPr/>
          <p:nvPr/>
        </p:nvGrpSpPr>
        <p:grpSpPr>
          <a:xfrm>
            <a:off x="7617035" y="2024095"/>
            <a:ext cx="755791" cy="755791"/>
            <a:chOff x="7814562" y="1247692"/>
            <a:chExt cx="1014204" cy="1014204"/>
          </a:xfrm>
        </p:grpSpPr>
        <p:sp>
          <p:nvSpPr>
            <p:cNvPr id="54" name="Oval 53">
              <a:extLst>
                <a:ext uri="{FF2B5EF4-FFF2-40B4-BE49-F238E27FC236}">
                  <a16:creationId xmlns:a16="http://schemas.microsoft.com/office/drawing/2014/main" id="{ABB5D46A-CEB7-6ADA-CB46-6D8DA13D0536}"/>
                </a:ext>
              </a:extLst>
            </p:cNvPr>
            <p:cNvSpPr/>
            <p:nvPr/>
          </p:nvSpPr>
          <p:spPr>
            <a:xfrm>
              <a:off x="7814562" y="1247692"/>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sp>
          <p:nvSpPr>
            <p:cNvPr id="55" name="Oval 54">
              <a:extLst>
                <a:ext uri="{FF2B5EF4-FFF2-40B4-BE49-F238E27FC236}">
                  <a16:creationId xmlns:a16="http://schemas.microsoft.com/office/drawing/2014/main" id="{EBCE99C9-1CA2-DD5A-DE45-4B5D7020C584}"/>
                </a:ext>
              </a:extLst>
            </p:cNvPr>
            <p:cNvSpPr/>
            <p:nvPr/>
          </p:nvSpPr>
          <p:spPr>
            <a:xfrm>
              <a:off x="7902263" y="1335393"/>
              <a:ext cx="838802" cy="838802"/>
            </a:xfrm>
            <a:prstGeom prst="ellipse">
              <a:avLst/>
            </a:prstGeom>
            <a:blipFill>
              <a:blip r:embed="rId11"/>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grpSp>
      <p:grpSp>
        <p:nvGrpSpPr>
          <p:cNvPr id="24" name="Group 23">
            <a:extLst>
              <a:ext uri="{FF2B5EF4-FFF2-40B4-BE49-F238E27FC236}">
                <a16:creationId xmlns:a16="http://schemas.microsoft.com/office/drawing/2014/main" id="{A030E874-E783-7342-CF4B-E9C77EC1928F}"/>
              </a:ext>
            </a:extLst>
          </p:cNvPr>
          <p:cNvGrpSpPr/>
          <p:nvPr/>
        </p:nvGrpSpPr>
        <p:grpSpPr>
          <a:xfrm>
            <a:off x="9488419" y="2024095"/>
            <a:ext cx="755791" cy="755791"/>
            <a:chOff x="9930374" y="1222524"/>
            <a:chExt cx="1014204" cy="1014204"/>
          </a:xfrm>
        </p:grpSpPr>
        <p:sp>
          <p:nvSpPr>
            <p:cNvPr id="61" name="Oval 60">
              <a:extLst>
                <a:ext uri="{FF2B5EF4-FFF2-40B4-BE49-F238E27FC236}">
                  <a16:creationId xmlns:a16="http://schemas.microsoft.com/office/drawing/2014/main" id="{FE9DF6DD-0A51-1DD4-5759-126F729175FD}"/>
                </a:ext>
              </a:extLst>
            </p:cNvPr>
            <p:cNvSpPr/>
            <p:nvPr/>
          </p:nvSpPr>
          <p:spPr>
            <a:xfrm>
              <a:off x="9930374" y="1222524"/>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sp>
          <p:nvSpPr>
            <p:cNvPr id="60" name="Oval 59">
              <a:extLst>
                <a:ext uri="{FF2B5EF4-FFF2-40B4-BE49-F238E27FC236}">
                  <a16:creationId xmlns:a16="http://schemas.microsoft.com/office/drawing/2014/main" id="{F67300A0-15F4-5CEF-6114-5A7191E12D85}"/>
                </a:ext>
              </a:extLst>
            </p:cNvPr>
            <p:cNvSpPr/>
            <p:nvPr/>
          </p:nvSpPr>
          <p:spPr>
            <a:xfrm>
              <a:off x="10018076" y="1306935"/>
              <a:ext cx="838800" cy="838800"/>
            </a:xfrm>
            <a:prstGeom prst="ellipse">
              <a:avLst/>
            </a:prstGeom>
            <a:blipFill>
              <a:blip r:embed="rId1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grpSp>
      <p:cxnSp>
        <p:nvCxnSpPr>
          <p:cNvPr id="91" name="Straight Connector 90">
            <a:extLst>
              <a:ext uri="{FF2B5EF4-FFF2-40B4-BE49-F238E27FC236}">
                <a16:creationId xmlns:a16="http://schemas.microsoft.com/office/drawing/2014/main" id="{A3B65BF2-C117-A465-2013-C6D7003D9E72}"/>
              </a:ext>
            </a:extLst>
          </p:cNvPr>
          <p:cNvCxnSpPr>
            <a:cxnSpLocks/>
            <a:stCxn id="53" idx="4"/>
          </p:cNvCxnSpPr>
          <p:nvPr/>
        </p:nvCxnSpPr>
        <p:spPr>
          <a:xfrm>
            <a:off x="5977173" y="2779885"/>
            <a:ext cx="0" cy="389449"/>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DE4200D0-021F-1715-AB2C-07CA473C8D90}"/>
              </a:ext>
            </a:extLst>
          </p:cNvPr>
          <p:cNvCxnSpPr>
            <a:cxnSpLocks/>
            <a:stCxn id="54" idx="4"/>
          </p:cNvCxnSpPr>
          <p:nvPr/>
        </p:nvCxnSpPr>
        <p:spPr>
          <a:xfrm>
            <a:off x="7994931" y="2779885"/>
            <a:ext cx="213" cy="19685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E1BC3F21-9F7B-C0D8-7640-5A89677BA214}"/>
              </a:ext>
            </a:extLst>
          </p:cNvPr>
          <p:cNvCxnSpPr>
            <a:cxnSpLocks/>
          </p:cNvCxnSpPr>
          <p:nvPr/>
        </p:nvCxnSpPr>
        <p:spPr>
          <a:xfrm>
            <a:off x="5978535" y="4933574"/>
            <a:ext cx="0" cy="204194"/>
          </a:xfrm>
          <a:prstGeom prst="line">
            <a:avLst/>
          </a:prstGeom>
        </p:spPr>
        <p:style>
          <a:lnRef idx="2">
            <a:schemeClr val="accent1"/>
          </a:lnRef>
          <a:fillRef idx="0">
            <a:schemeClr val="accent1"/>
          </a:fillRef>
          <a:effectRef idx="1">
            <a:schemeClr val="accent1"/>
          </a:effectRef>
          <a:fontRef idx="minor">
            <a:schemeClr val="tx1"/>
          </a:fontRef>
        </p:style>
      </p:cxnSp>
      <p:grpSp>
        <p:nvGrpSpPr>
          <p:cNvPr id="118" name="Group 117">
            <a:extLst>
              <a:ext uri="{FF2B5EF4-FFF2-40B4-BE49-F238E27FC236}">
                <a16:creationId xmlns:a16="http://schemas.microsoft.com/office/drawing/2014/main" id="{D8861CAF-E804-996B-0CA0-32F7D120D7AA}"/>
              </a:ext>
            </a:extLst>
          </p:cNvPr>
          <p:cNvGrpSpPr/>
          <p:nvPr/>
        </p:nvGrpSpPr>
        <p:grpSpPr>
          <a:xfrm>
            <a:off x="1854919" y="3482308"/>
            <a:ext cx="755791" cy="755791"/>
            <a:chOff x="1452634" y="3123954"/>
            <a:chExt cx="855307" cy="855307"/>
          </a:xfrm>
        </p:grpSpPr>
        <p:grpSp>
          <p:nvGrpSpPr>
            <p:cNvPr id="35" name="Group 34">
              <a:extLst>
                <a:ext uri="{FF2B5EF4-FFF2-40B4-BE49-F238E27FC236}">
                  <a16:creationId xmlns:a16="http://schemas.microsoft.com/office/drawing/2014/main" id="{709D664C-802A-3EB4-C252-9AFFBBCEEBF1}"/>
                </a:ext>
              </a:extLst>
            </p:cNvPr>
            <p:cNvGrpSpPr/>
            <p:nvPr/>
          </p:nvGrpSpPr>
          <p:grpSpPr>
            <a:xfrm>
              <a:off x="1452634" y="3123954"/>
              <a:ext cx="855307" cy="855307"/>
              <a:chOff x="1293738" y="1165401"/>
              <a:chExt cx="1014204" cy="1014204"/>
            </a:xfrm>
          </p:grpSpPr>
          <p:sp>
            <p:nvSpPr>
              <p:cNvPr id="37" name="Oval 36">
                <a:extLst>
                  <a:ext uri="{FF2B5EF4-FFF2-40B4-BE49-F238E27FC236}">
                    <a16:creationId xmlns:a16="http://schemas.microsoft.com/office/drawing/2014/main" id="{0E30A09D-DFC9-1357-9B5B-E20D27EBFD65}"/>
                  </a:ext>
                </a:extLst>
              </p:cNvPr>
              <p:cNvSpPr/>
              <p:nvPr/>
            </p:nvSpPr>
            <p:spPr>
              <a:xfrm>
                <a:off x="1293738" y="1165401"/>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pic>
            <p:nvPicPr>
              <p:cNvPr id="39" name="Picture 38">
                <a:extLst>
                  <a:ext uri="{FF2B5EF4-FFF2-40B4-BE49-F238E27FC236}">
                    <a16:creationId xmlns:a16="http://schemas.microsoft.com/office/drawing/2014/main" id="{23815EF2-5414-93EB-1044-E07ABD6E077B}"/>
                  </a:ext>
                </a:extLst>
              </p:cNvPr>
              <p:cNvPicPr>
                <a:picLocks noChangeAspect="1"/>
              </p:cNvPicPr>
              <p:nvPr/>
            </p:nvPicPr>
            <p:blipFill>
              <a:blip r:embed="rId8">
                <a:alphaModFix/>
              </a:blip>
              <a:stretch>
                <a:fillRect/>
              </a:stretch>
            </p:blipFill>
            <p:spPr>
              <a:xfrm>
                <a:off x="1364948" y="1245507"/>
                <a:ext cx="871785" cy="853994"/>
              </a:xfrm>
              <a:prstGeom prst="ellipse">
                <a:avLst/>
              </a:prstGeom>
            </p:spPr>
          </p:pic>
        </p:grpSp>
        <p:sp>
          <p:nvSpPr>
            <p:cNvPr id="117" name="Oval 116">
              <a:extLst>
                <a:ext uri="{FF2B5EF4-FFF2-40B4-BE49-F238E27FC236}">
                  <a16:creationId xmlns:a16="http://schemas.microsoft.com/office/drawing/2014/main" id="{700C78DA-B1DA-AA82-43A4-9827B5FA83DB}"/>
                </a:ext>
              </a:extLst>
            </p:cNvPr>
            <p:cNvSpPr/>
            <p:nvPr/>
          </p:nvSpPr>
          <p:spPr>
            <a:xfrm>
              <a:off x="1562078" y="3247157"/>
              <a:ext cx="649118" cy="604218"/>
            </a:xfrm>
            <a:prstGeom prst="ellipse">
              <a:avLst/>
            </a:prstGeom>
            <a:solidFill>
              <a:srgbClr val="F4F4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116" name="Graphic 115">
              <a:extLst>
                <a:ext uri="{FF2B5EF4-FFF2-40B4-BE49-F238E27FC236}">
                  <a16:creationId xmlns:a16="http://schemas.microsoft.com/office/drawing/2014/main" id="{4D11A72C-1F45-0699-175B-C94AE081EF46}"/>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1568488" y="3221037"/>
              <a:ext cx="623597" cy="623597"/>
            </a:xfrm>
            <a:prstGeom prst="rect">
              <a:avLst/>
            </a:prstGeom>
          </p:spPr>
        </p:pic>
      </p:grpSp>
      <p:cxnSp>
        <p:nvCxnSpPr>
          <p:cNvPr id="6" name="Connector: Elbow 5">
            <a:extLst>
              <a:ext uri="{FF2B5EF4-FFF2-40B4-BE49-F238E27FC236}">
                <a16:creationId xmlns:a16="http://schemas.microsoft.com/office/drawing/2014/main" id="{11DCE62C-52E7-809C-16F0-026C40CC083A}"/>
              </a:ext>
            </a:extLst>
          </p:cNvPr>
          <p:cNvCxnSpPr>
            <a:cxnSpLocks/>
          </p:cNvCxnSpPr>
          <p:nvPr/>
        </p:nvCxnSpPr>
        <p:spPr>
          <a:xfrm rot="5400000" flipH="1" flipV="1">
            <a:off x="6047773" y="1329640"/>
            <a:ext cx="12700" cy="7632762"/>
          </a:xfrm>
          <a:prstGeom prst="bentConnector3">
            <a:avLst>
              <a:gd name="adj1" fmla="val 1800000"/>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EBDB72C-3482-2857-42BC-ED6BE2F6981A}"/>
              </a:ext>
            </a:extLst>
          </p:cNvPr>
          <p:cNvCxnSpPr>
            <a:cxnSpLocks/>
            <a:stCxn id="67" idx="0"/>
          </p:cNvCxnSpPr>
          <p:nvPr/>
        </p:nvCxnSpPr>
        <p:spPr>
          <a:xfrm flipH="1" flipV="1">
            <a:off x="7948389" y="4933574"/>
            <a:ext cx="1" cy="199914"/>
          </a:xfrm>
          <a:prstGeom prst="line">
            <a:avLst/>
          </a:prstGeom>
        </p:spPr>
        <p:style>
          <a:lnRef idx="2">
            <a:schemeClr val="accent1"/>
          </a:lnRef>
          <a:fillRef idx="0">
            <a:schemeClr val="accent1"/>
          </a:fillRef>
          <a:effectRef idx="1">
            <a:schemeClr val="accent1"/>
          </a:effectRef>
          <a:fontRef idx="minor">
            <a:schemeClr val="tx1"/>
          </a:fontRef>
        </p:style>
      </p:cxnSp>
      <p:grpSp>
        <p:nvGrpSpPr>
          <p:cNvPr id="43" name="Group 42">
            <a:extLst>
              <a:ext uri="{FF2B5EF4-FFF2-40B4-BE49-F238E27FC236}">
                <a16:creationId xmlns:a16="http://schemas.microsoft.com/office/drawing/2014/main" id="{B73F2761-1AA8-C0E1-E27E-7F06368D0984}"/>
              </a:ext>
            </a:extLst>
          </p:cNvPr>
          <p:cNvGrpSpPr/>
          <p:nvPr/>
        </p:nvGrpSpPr>
        <p:grpSpPr>
          <a:xfrm>
            <a:off x="8867095" y="5133488"/>
            <a:ext cx="1998437" cy="1260663"/>
            <a:chOff x="4981051" y="5133488"/>
            <a:chExt cx="1998437" cy="1260663"/>
          </a:xfrm>
        </p:grpSpPr>
        <p:sp>
          <p:nvSpPr>
            <p:cNvPr id="8" name="Oval 7">
              <a:extLst>
                <a:ext uri="{FF2B5EF4-FFF2-40B4-BE49-F238E27FC236}">
                  <a16:creationId xmlns:a16="http://schemas.microsoft.com/office/drawing/2014/main" id="{CB69E52B-C35A-34FD-983D-4A74DDECC6F0}"/>
                </a:ext>
              </a:extLst>
            </p:cNvPr>
            <p:cNvSpPr/>
            <p:nvPr/>
          </p:nvSpPr>
          <p:spPr>
            <a:xfrm>
              <a:off x="5586536" y="5133488"/>
              <a:ext cx="755791" cy="755791"/>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sp>
          <p:nvSpPr>
            <p:cNvPr id="14" name="Oval 13">
              <a:extLst>
                <a:ext uri="{FF2B5EF4-FFF2-40B4-BE49-F238E27FC236}">
                  <a16:creationId xmlns:a16="http://schemas.microsoft.com/office/drawing/2014/main" id="{33082279-6D41-B3FE-610A-3FD7096C205A}"/>
                </a:ext>
              </a:extLst>
            </p:cNvPr>
            <p:cNvSpPr/>
            <p:nvPr/>
          </p:nvSpPr>
          <p:spPr>
            <a:xfrm>
              <a:off x="5651894" y="5206806"/>
              <a:ext cx="625079" cy="625079"/>
            </a:xfrm>
            <a:prstGeom prst="ellipse">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 name="TextBox 6">
              <a:extLst>
                <a:ext uri="{FF2B5EF4-FFF2-40B4-BE49-F238E27FC236}">
                  <a16:creationId xmlns:a16="http://schemas.microsoft.com/office/drawing/2014/main" id="{C18CD8AC-87A4-8B65-78CB-81008C6B9801}"/>
                </a:ext>
              </a:extLst>
            </p:cNvPr>
            <p:cNvSpPr txBox="1"/>
            <p:nvPr/>
          </p:nvSpPr>
          <p:spPr>
            <a:xfrm>
              <a:off x="4981051" y="5932486"/>
              <a:ext cx="19984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Additional healthcare professionals</a:t>
              </a:r>
            </a:p>
          </p:txBody>
        </p:sp>
        <p:grpSp>
          <p:nvGrpSpPr>
            <p:cNvPr id="16" name="Group 15">
              <a:extLst>
                <a:ext uri="{FF2B5EF4-FFF2-40B4-BE49-F238E27FC236}">
                  <a16:creationId xmlns:a16="http://schemas.microsoft.com/office/drawing/2014/main" id="{309DC384-65BE-BC7D-A516-A96D3EF7D581}"/>
                </a:ext>
              </a:extLst>
            </p:cNvPr>
            <p:cNvGrpSpPr/>
            <p:nvPr/>
          </p:nvGrpSpPr>
          <p:grpSpPr>
            <a:xfrm>
              <a:off x="5656978" y="5216816"/>
              <a:ext cx="615230" cy="620680"/>
              <a:chOff x="5656978" y="5216816"/>
              <a:chExt cx="615230" cy="620680"/>
            </a:xfrm>
          </p:grpSpPr>
          <p:sp>
            <p:nvSpPr>
              <p:cNvPr id="42" name="Oval 41">
                <a:extLst>
                  <a:ext uri="{FF2B5EF4-FFF2-40B4-BE49-F238E27FC236}">
                    <a16:creationId xmlns:a16="http://schemas.microsoft.com/office/drawing/2014/main" id="{257830E5-4BC1-9FF1-E32A-7CC75C1338A8}"/>
                  </a:ext>
                </a:extLst>
              </p:cNvPr>
              <p:cNvSpPr/>
              <p:nvPr/>
            </p:nvSpPr>
            <p:spPr>
              <a:xfrm>
                <a:off x="5656978" y="5216816"/>
                <a:ext cx="615230" cy="620680"/>
              </a:xfrm>
              <a:prstGeom prst="ellipse">
                <a:avLst/>
              </a:prstGeom>
              <a:solidFill>
                <a:srgbClr val="F4F4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36" name="Graphic 35">
                <a:extLst>
                  <a:ext uri="{FF2B5EF4-FFF2-40B4-BE49-F238E27FC236}">
                    <a16:creationId xmlns:a16="http://schemas.microsoft.com/office/drawing/2014/main" id="{5E5A5513-7E3F-7A85-54A9-5C621231A22E}"/>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5695239" y="5235465"/>
                <a:ext cx="538384" cy="538384"/>
              </a:xfrm>
              <a:prstGeom prst="rect">
                <a:avLst/>
              </a:prstGeom>
            </p:spPr>
          </p:pic>
        </p:grpSp>
      </p:grpSp>
      <p:cxnSp>
        <p:nvCxnSpPr>
          <p:cNvPr id="50" name="Straight Connector 49">
            <a:extLst>
              <a:ext uri="{FF2B5EF4-FFF2-40B4-BE49-F238E27FC236}">
                <a16:creationId xmlns:a16="http://schemas.microsoft.com/office/drawing/2014/main" id="{4530A1E0-759B-7337-181A-EEDEB53751BF}"/>
              </a:ext>
            </a:extLst>
          </p:cNvPr>
          <p:cNvCxnSpPr>
            <a:cxnSpLocks/>
          </p:cNvCxnSpPr>
          <p:nvPr/>
        </p:nvCxnSpPr>
        <p:spPr>
          <a:xfrm>
            <a:off x="5978535" y="4743450"/>
            <a:ext cx="0" cy="19012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3617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A0ECC-325C-57D6-851F-B737EC3069C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5D78E2A-AB5F-38F8-4199-F27CC977B65D}"/>
              </a:ext>
            </a:extLst>
          </p:cNvPr>
          <p:cNvSpPr>
            <a:spLocks noGrp="1"/>
          </p:cNvSpPr>
          <p:nvPr>
            <p:ph type="title"/>
          </p:nvPr>
        </p:nvSpPr>
        <p:spPr>
          <a:xfrm>
            <a:off x="4619133" y="1692458"/>
            <a:ext cx="6674179" cy="1360712"/>
          </a:xfrm>
        </p:spPr>
        <p:txBody>
          <a:bodyPr/>
          <a:lstStyle/>
          <a:p>
            <a:r>
              <a:rPr lang="en-CA"/>
              <a:t>Why Early Recognition of </a:t>
            </a:r>
            <a:br>
              <a:rPr lang="en-CA"/>
            </a:br>
            <a:r>
              <a:rPr lang="en-CA"/>
              <a:t>ALS/MND Matters</a:t>
            </a:r>
            <a:endParaRPr lang="fr-CA"/>
          </a:p>
        </p:txBody>
      </p:sp>
      <p:sp>
        <p:nvSpPr>
          <p:cNvPr id="10" name="Text Placeholder 25">
            <a:extLst>
              <a:ext uri="{FF2B5EF4-FFF2-40B4-BE49-F238E27FC236}">
                <a16:creationId xmlns:a16="http://schemas.microsoft.com/office/drawing/2014/main" id="{AF69CF5D-E608-8B73-9330-68001F0F69CA}"/>
              </a:ext>
            </a:extLst>
          </p:cNvPr>
          <p:cNvSpPr>
            <a:spLocks noGrp="1"/>
          </p:cNvSpPr>
          <p:nvPr>
            <p:ph type="body" sz="quarter" idx="16"/>
          </p:nvPr>
        </p:nvSpPr>
        <p:spPr>
          <a:xfrm>
            <a:off x="339363" y="6599812"/>
            <a:ext cx="11632677" cy="110800"/>
          </a:xfrm>
        </p:spPr>
        <p:txBody>
          <a:bodyPr/>
          <a:lstStyle/>
          <a:p>
            <a:r>
              <a:rPr lang="en-CA" sz="800" baseline="0">
                <a:solidFill>
                  <a:srgbClr val="323232"/>
                </a:solidFill>
                <a:latin typeface="Open Sans"/>
                <a:ea typeface="Roboto"/>
              </a:rPr>
              <a:t>ALS, amyotrophic lateral sclerosis; MND, motor neuron disease</a:t>
            </a:r>
            <a:endParaRPr lang="en-CA" noProof="0">
              <a:ea typeface="Roboto"/>
            </a:endParaRPr>
          </a:p>
        </p:txBody>
      </p:sp>
    </p:spTree>
    <p:extLst>
      <p:ext uri="{BB962C8B-B14F-4D97-AF65-F5344CB8AC3E}">
        <p14:creationId xmlns:p14="http://schemas.microsoft.com/office/powerpoint/2010/main" val="941486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2C39D19-674D-B3DA-A6DA-67FCD424223A}"/>
              </a:ext>
            </a:extLst>
          </p:cNvPr>
          <p:cNvSpPr/>
          <p:nvPr/>
        </p:nvSpPr>
        <p:spPr>
          <a:xfrm>
            <a:off x="1251180" y="1377448"/>
            <a:ext cx="9312395" cy="4751211"/>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13" name="Rectangle: Rounded Corners 12">
            <a:extLst>
              <a:ext uri="{FF2B5EF4-FFF2-40B4-BE49-F238E27FC236}">
                <a16:creationId xmlns:a16="http://schemas.microsoft.com/office/drawing/2014/main" id="{05BA9D08-C83C-1B3C-07C6-D56186A553FC}"/>
              </a:ext>
            </a:extLst>
          </p:cNvPr>
          <p:cNvSpPr/>
          <p:nvPr/>
        </p:nvSpPr>
        <p:spPr>
          <a:xfrm rot="5400000">
            <a:off x="5646080" y="-1040522"/>
            <a:ext cx="470324" cy="4638676"/>
          </a:xfrm>
          <a:prstGeom prst="roundRect">
            <a:avLst>
              <a:gd name="adj" fmla="val 30683"/>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16" name="Text Placeholder 15">
            <a:extLst>
              <a:ext uri="{FF2B5EF4-FFF2-40B4-BE49-F238E27FC236}">
                <a16:creationId xmlns:a16="http://schemas.microsoft.com/office/drawing/2014/main" id="{EFE39B20-844B-B4D7-E8F8-504C8B3E6E50}"/>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sp>
        <p:nvSpPr>
          <p:cNvPr id="4" name="TextBox 3">
            <a:extLst>
              <a:ext uri="{FF2B5EF4-FFF2-40B4-BE49-F238E27FC236}">
                <a16:creationId xmlns:a16="http://schemas.microsoft.com/office/drawing/2014/main" id="{39A35C15-B25C-D3D8-12F2-95A3F3871214}"/>
              </a:ext>
            </a:extLst>
          </p:cNvPr>
          <p:cNvSpPr txBox="1"/>
          <p:nvPr/>
        </p:nvSpPr>
        <p:spPr>
          <a:xfrm>
            <a:off x="4313217" y="6137318"/>
            <a:ext cx="3565566" cy="584775"/>
          </a:xfrm>
          <a:prstGeom prst="rect">
            <a:avLst/>
          </a:prstGeom>
          <a:noFill/>
        </p:spPr>
        <p:txBody>
          <a:bodyPr wrap="square" lIns="91440" tIns="45720" rIns="91440" bIns="45720" anchor="t">
            <a:spAutoFit/>
          </a:bodyPr>
          <a:lstStyle/>
          <a:p>
            <a:pPr algn="ctr">
              <a:defRPr/>
            </a:pPr>
            <a:r>
              <a:rPr kumimoji="0" lang="en-CA" sz="1600" b="1" i="0" u="none" strike="noStrike" kern="1200" cap="none" spc="0" normalizeH="0" baseline="0" noProof="0">
                <a:ln>
                  <a:noFill/>
                </a:ln>
                <a:solidFill>
                  <a:schemeClr val="accent1"/>
                </a:solidFill>
                <a:effectLst/>
                <a:uLnTx/>
                <a:uFillTx/>
                <a:latin typeface="Open Sans"/>
                <a:ea typeface="Open Sans"/>
                <a:cs typeface="Open Sans"/>
              </a:rPr>
              <a:t>Craig Reyenga</a:t>
            </a:r>
          </a:p>
          <a:p>
            <a:pPr algn="ctr">
              <a:defRPr/>
            </a:pPr>
            <a:r>
              <a:rPr lang="en-CA" sz="1600">
                <a:solidFill>
                  <a:srgbClr val="000000"/>
                </a:solidFill>
                <a:latin typeface="Arial Nova"/>
                <a:cs typeface="Segoe UI"/>
              </a:rPr>
              <a:t>Ottawa, Ontario, Canada</a:t>
            </a:r>
            <a:endParaRPr lang="en-CA" sz="1600"/>
          </a:p>
        </p:txBody>
      </p:sp>
      <p:sp>
        <p:nvSpPr>
          <p:cNvPr id="5" name="TextBox 4">
            <a:extLst>
              <a:ext uri="{FF2B5EF4-FFF2-40B4-BE49-F238E27FC236}">
                <a16:creationId xmlns:a16="http://schemas.microsoft.com/office/drawing/2014/main" id="{69775148-FA31-C8C4-25BE-1064C07B527C}"/>
              </a:ext>
            </a:extLst>
          </p:cNvPr>
          <p:cNvSpPr txBox="1"/>
          <p:nvPr/>
        </p:nvSpPr>
        <p:spPr>
          <a:xfrm>
            <a:off x="4079271" y="1052313"/>
            <a:ext cx="3542730"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prstClr val="black"/>
                </a:solidFill>
                <a:effectLst/>
                <a:uLnTx/>
                <a:uFillTx/>
                <a:latin typeface="Open Sans"/>
                <a:ea typeface="+mn-ea"/>
                <a:cs typeface="+mn-cs"/>
              </a:rPr>
              <a:t>Craig’s story</a:t>
            </a:r>
          </a:p>
        </p:txBody>
      </p:sp>
      <p:sp>
        <p:nvSpPr>
          <p:cNvPr id="3" name="Title 1">
            <a:extLst>
              <a:ext uri="{FF2B5EF4-FFF2-40B4-BE49-F238E27FC236}">
                <a16:creationId xmlns:a16="http://schemas.microsoft.com/office/drawing/2014/main" id="{1B0FF959-B76F-98B2-B6DD-51E700988A8F}"/>
              </a:ext>
            </a:extLst>
          </p:cNvPr>
          <p:cNvSpPr txBox="1">
            <a:spLocks/>
          </p:cNvSpPr>
          <p:nvPr/>
        </p:nvSpPr>
        <p:spPr>
          <a:xfrm>
            <a:off x="360000" y="360000"/>
            <a:ext cx="10192217" cy="535531"/>
          </a:xfrm>
          <a:prstGeom prst="rect">
            <a:avLst/>
          </a:prstGeom>
        </p:spPr>
        <p:txBody>
          <a:bodyPr wrap="square" lIns="0" tIns="45720" rIns="91440" bIns="45720" anchor="ctr" anchorCtr="0">
            <a:normAutofit/>
          </a:bodyPr>
          <a:lstStyle>
            <a:lvl1pPr algn="l" defTabSz="914400" rtl="0" eaLnBrk="1" latinLnBrk="0" hangingPunct="1">
              <a:lnSpc>
                <a:spcPct val="90000"/>
              </a:lnSpc>
              <a:spcBef>
                <a:spcPct val="0"/>
              </a:spcBef>
              <a:buNone/>
              <a:defRPr sz="3200" b="1" kern="1200">
                <a:solidFill>
                  <a:schemeClr val="accent1"/>
                </a:solidFill>
                <a:latin typeface="+mj-lt"/>
                <a:ea typeface="Roboto" panose="02000000000000000000" pitchFamily="2" charset="0"/>
                <a:cs typeface="+mj-cs"/>
              </a:defRPr>
            </a:lvl1pPr>
          </a:lstStyle>
          <a:p>
            <a:r>
              <a:rPr lang="en-CA" sz="2600" dirty="0"/>
              <a:t>Person with ALS/MND Sharing His Diagnostic Journey</a:t>
            </a:r>
            <a:endParaRPr lang="en-CA" sz="2600" dirty="0">
              <a:ea typeface="Open Sans Semibold"/>
              <a:cs typeface="Open Sans Semibold"/>
            </a:endParaRPr>
          </a:p>
        </p:txBody>
      </p:sp>
      <p:pic>
        <p:nvPicPr>
          <p:cNvPr id="6" name="Picture 5">
            <a:extLst>
              <a:ext uri="{FF2B5EF4-FFF2-40B4-BE49-F238E27FC236}">
                <a16:creationId xmlns:a16="http://schemas.microsoft.com/office/drawing/2014/main" id="{E585D4B9-CA35-C378-C107-0AE450ECE150}"/>
              </a:ext>
            </a:extLst>
          </p:cNvPr>
          <p:cNvPicPr>
            <a:picLocks noChangeAspect="1"/>
          </p:cNvPicPr>
          <p:nvPr/>
        </p:nvPicPr>
        <p:blipFill>
          <a:blip r:embed="rId3"/>
          <a:stretch>
            <a:fillRect/>
          </a:stretch>
        </p:blipFill>
        <p:spPr>
          <a:xfrm>
            <a:off x="2379234" y="1788005"/>
            <a:ext cx="7078063" cy="3905795"/>
          </a:xfrm>
          <a:prstGeom prst="rect">
            <a:avLst/>
          </a:prstGeom>
        </p:spPr>
      </p:pic>
      <p:sp>
        <p:nvSpPr>
          <p:cNvPr id="10" name="TextBox 9">
            <a:hlinkClick r:id="rId4"/>
            <a:extLst>
              <a:ext uri="{FF2B5EF4-FFF2-40B4-BE49-F238E27FC236}">
                <a16:creationId xmlns:a16="http://schemas.microsoft.com/office/drawing/2014/main" id="{AE72632D-7C67-463A-8E9F-5893D55F8571}"/>
              </a:ext>
            </a:extLst>
          </p:cNvPr>
          <p:cNvSpPr txBox="1"/>
          <p:nvPr/>
        </p:nvSpPr>
        <p:spPr>
          <a:xfrm>
            <a:off x="9997624" y="5281997"/>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3470162514"/>
      </p:ext>
    </p:extLst>
  </p:cSld>
  <p:clrMapOvr>
    <a:masterClrMapping/>
  </p:clrMapOvr>
</p:sld>
</file>

<file path=ppt/theme/theme1.xml><?xml version="1.0" encoding="utf-8"?>
<a:theme xmlns:a="http://schemas.openxmlformats.org/drawingml/2006/main" name="2_Custom Design">
  <a:themeElements>
    <a:clrScheme name="ALALS2501">
      <a:dk1>
        <a:sysClr val="windowText" lastClr="000000"/>
      </a:dk1>
      <a:lt1>
        <a:sysClr val="window" lastClr="FFFFFF"/>
      </a:lt1>
      <a:dk2>
        <a:srgbClr val="323232"/>
      </a:dk2>
      <a:lt2>
        <a:srgbClr val="F0F0F0"/>
      </a:lt2>
      <a:accent1>
        <a:srgbClr val="613E78"/>
      </a:accent1>
      <a:accent2>
        <a:srgbClr val="ACACB8"/>
      </a:accent2>
      <a:accent3>
        <a:srgbClr val="C6567A"/>
      </a:accent3>
      <a:accent4>
        <a:srgbClr val="B9DAF4"/>
      </a:accent4>
      <a:accent5>
        <a:srgbClr val="F37721"/>
      </a:accent5>
      <a:accent6>
        <a:srgbClr val="61493D"/>
      </a:accent6>
      <a:hlink>
        <a:srgbClr val="6E9ADB"/>
      </a:hlink>
      <a:folHlink>
        <a:srgbClr val="0B0D32"/>
      </a:folHlink>
    </a:clrScheme>
    <a:fontScheme name="Custom 1">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Custom Design">
  <a:themeElements>
    <a:clrScheme name="ALALS2501">
      <a:dk1>
        <a:sysClr val="windowText" lastClr="000000"/>
      </a:dk1>
      <a:lt1>
        <a:sysClr val="window" lastClr="FFFFFF"/>
      </a:lt1>
      <a:dk2>
        <a:srgbClr val="323232"/>
      </a:dk2>
      <a:lt2>
        <a:srgbClr val="F0F0F0"/>
      </a:lt2>
      <a:accent1>
        <a:srgbClr val="613E78"/>
      </a:accent1>
      <a:accent2>
        <a:srgbClr val="ACACB8"/>
      </a:accent2>
      <a:accent3>
        <a:srgbClr val="C6567A"/>
      </a:accent3>
      <a:accent4>
        <a:srgbClr val="B9DAF4"/>
      </a:accent4>
      <a:accent5>
        <a:srgbClr val="F37721"/>
      </a:accent5>
      <a:accent6>
        <a:srgbClr val="61493D"/>
      </a:accent6>
      <a:hlink>
        <a:srgbClr val="6E9ADB"/>
      </a:hlink>
      <a:folHlink>
        <a:srgbClr val="0B0D32"/>
      </a:folHlink>
    </a:clrScheme>
    <a:fontScheme name="Custom 1">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4_Custom Design">
  <a:themeElements>
    <a:clrScheme name="ALALS2501">
      <a:dk1>
        <a:sysClr val="windowText" lastClr="000000"/>
      </a:dk1>
      <a:lt1>
        <a:sysClr val="window" lastClr="FFFFFF"/>
      </a:lt1>
      <a:dk2>
        <a:srgbClr val="323232"/>
      </a:dk2>
      <a:lt2>
        <a:srgbClr val="F0F0F0"/>
      </a:lt2>
      <a:accent1>
        <a:srgbClr val="613E78"/>
      </a:accent1>
      <a:accent2>
        <a:srgbClr val="ACACB8"/>
      </a:accent2>
      <a:accent3>
        <a:srgbClr val="C6567A"/>
      </a:accent3>
      <a:accent4>
        <a:srgbClr val="B9DAF4"/>
      </a:accent4>
      <a:accent5>
        <a:srgbClr val="F37721"/>
      </a:accent5>
      <a:accent6>
        <a:srgbClr val="61493D"/>
      </a:accent6>
      <a:hlink>
        <a:srgbClr val="6E9ADB"/>
      </a:hlink>
      <a:folHlink>
        <a:srgbClr val="0B0D32"/>
      </a:folHlink>
    </a:clrScheme>
    <a:fontScheme name="Custom 1">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Custom Design">
  <a:themeElements>
    <a:clrScheme name="ALALS2501">
      <a:dk1>
        <a:sysClr val="windowText" lastClr="000000"/>
      </a:dk1>
      <a:lt1>
        <a:sysClr val="window" lastClr="FFFFFF"/>
      </a:lt1>
      <a:dk2>
        <a:srgbClr val="323232"/>
      </a:dk2>
      <a:lt2>
        <a:srgbClr val="F0F0F0"/>
      </a:lt2>
      <a:accent1>
        <a:srgbClr val="613E78"/>
      </a:accent1>
      <a:accent2>
        <a:srgbClr val="ACACB8"/>
      </a:accent2>
      <a:accent3>
        <a:srgbClr val="C6567A"/>
      </a:accent3>
      <a:accent4>
        <a:srgbClr val="B9DAF4"/>
      </a:accent4>
      <a:accent5>
        <a:srgbClr val="F37721"/>
      </a:accent5>
      <a:accent6>
        <a:srgbClr val="61493D"/>
      </a:accent6>
      <a:hlink>
        <a:srgbClr val="6E9ADB"/>
      </a:hlink>
      <a:folHlink>
        <a:srgbClr val="0B0D32"/>
      </a:folHlink>
    </a:clrScheme>
    <a:fontScheme name="Custom 1">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Custom Design">
  <a:themeElements>
    <a:clrScheme name="ALALS2501">
      <a:dk1>
        <a:sysClr val="windowText" lastClr="000000"/>
      </a:dk1>
      <a:lt1>
        <a:sysClr val="window" lastClr="FFFFFF"/>
      </a:lt1>
      <a:dk2>
        <a:srgbClr val="323232"/>
      </a:dk2>
      <a:lt2>
        <a:srgbClr val="F0F0F0"/>
      </a:lt2>
      <a:accent1>
        <a:srgbClr val="613E78"/>
      </a:accent1>
      <a:accent2>
        <a:srgbClr val="ACACB8"/>
      </a:accent2>
      <a:accent3>
        <a:srgbClr val="C6567A"/>
      </a:accent3>
      <a:accent4>
        <a:srgbClr val="B9DAF4"/>
      </a:accent4>
      <a:accent5>
        <a:srgbClr val="F37721"/>
      </a:accent5>
      <a:accent6>
        <a:srgbClr val="61493D"/>
      </a:accent6>
      <a:hlink>
        <a:srgbClr val="6E9ADB"/>
      </a:hlink>
      <a:folHlink>
        <a:srgbClr val="0B0D32"/>
      </a:folHlink>
    </a:clrScheme>
    <a:fontScheme name="Custom 1">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E098E5B22C5C4F93A7E2A6E993380D" ma:contentTypeVersion="19" ma:contentTypeDescription="Create a new document." ma:contentTypeScope="" ma:versionID="c092c2691fe71c3455318241fa551f3d">
  <xsd:schema xmlns:xsd="http://www.w3.org/2001/XMLSchema" xmlns:xs="http://www.w3.org/2001/XMLSchema" xmlns:p="http://schemas.microsoft.com/office/2006/metadata/properties" xmlns:ns2="67d89951-30ed-45b1-9611-409dde48e5f4" xmlns:ns3="d75f5bd8-82c7-4a1c-acc5-6147a7c5e9ce" targetNamespace="http://schemas.microsoft.com/office/2006/metadata/properties" ma:root="true" ma:fieldsID="be06885e2106562b7e531a7553e17f48" ns2:_="" ns3:_="">
    <xsd:import namespace="67d89951-30ed-45b1-9611-409dde48e5f4"/>
    <xsd:import namespace="d75f5bd8-82c7-4a1c-acc5-6147a7c5e9c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89951-30ed-45b1-9611-409dde48e5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5d51ea8-b61c-4a1d-998e-e1a10b1d3ba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75f5bd8-82c7-4a1c-acc5-6147a7c5e9c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f6696bc-9a4c-43dd-81f6-9a86a73ad434}" ma:internalName="TaxCatchAll" ma:showField="CatchAllData" ma:web="d75f5bd8-82c7-4a1c-acc5-6147a7c5e9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7d89951-30ed-45b1-9611-409dde48e5f4">
      <Terms xmlns="http://schemas.microsoft.com/office/infopath/2007/PartnerControls"/>
    </lcf76f155ced4ddcb4097134ff3c332f>
    <TaxCatchAll xmlns="d75f5bd8-82c7-4a1c-acc5-6147a7c5e9ce" xsi:nil="true"/>
  </documentManagement>
</p:properties>
</file>

<file path=customXml/itemProps1.xml><?xml version="1.0" encoding="utf-8"?>
<ds:datastoreItem xmlns:ds="http://schemas.openxmlformats.org/officeDocument/2006/customXml" ds:itemID="{64F01726-B557-4ABB-91E5-1E223E1EA530}">
  <ds:schemaRefs>
    <ds:schemaRef ds:uri="67d89951-30ed-45b1-9611-409dde48e5f4"/>
    <ds:schemaRef ds:uri="d75f5bd8-82c7-4a1c-acc5-6147a7c5e9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A5F7CF7-F524-4FE5-AF06-0E9C2E07028B}">
  <ds:schemaRefs>
    <ds:schemaRef ds:uri="http://schemas.microsoft.com/sharepoint/v3/contenttype/forms"/>
  </ds:schemaRefs>
</ds:datastoreItem>
</file>

<file path=customXml/itemProps3.xml><?xml version="1.0" encoding="utf-8"?>
<ds:datastoreItem xmlns:ds="http://schemas.openxmlformats.org/officeDocument/2006/customXml" ds:itemID="{D6D66A7F-4D94-4383-9185-1C43472B8F5E}">
  <ds:schemaRefs>
    <ds:schemaRef ds:uri="67d89951-30ed-45b1-9611-409dde48e5f4"/>
    <ds:schemaRef ds:uri="d75f5bd8-82c7-4a1c-acc5-6147a7c5e9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4598</TotalTime>
  <Words>8081</Words>
  <Application>Microsoft Office PowerPoint</Application>
  <PresentationFormat>Widescreen</PresentationFormat>
  <Paragraphs>991</Paragraphs>
  <Slides>63</Slides>
  <Notes>46</Notes>
  <HiddenSlides>4</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63</vt:i4>
      </vt:variant>
    </vt:vector>
  </HeadingPairs>
  <TitlesOfParts>
    <vt:vector size="84" baseType="lpstr">
      <vt:lpstr>BlinkMacSystemFont</vt:lpstr>
      <vt:lpstr>Segoe UI</vt:lpstr>
      <vt:lpstr>Aptos</vt:lpstr>
      <vt:lpstr>Wingdings</vt:lpstr>
      <vt:lpstr>Open Sans</vt:lpstr>
      <vt:lpstr>Arial Nova</vt:lpstr>
      <vt:lpstr>Courier New</vt:lpstr>
      <vt:lpstr>Arial</vt:lpstr>
      <vt:lpstr>Calibri</vt:lpstr>
      <vt:lpstr>Corbel</vt:lpstr>
      <vt:lpstr>Roboto</vt:lpstr>
      <vt:lpstr>Open Sans ExtraBold</vt:lpstr>
      <vt:lpstr>Open Sans SemiBold</vt:lpstr>
      <vt:lpstr>Avenir Next LT Pro Light</vt:lpstr>
      <vt:lpstr>Open Sans SemiBold</vt:lpstr>
      <vt:lpstr>2_Custom Design</vt:lpstr>
      <vt:lpstr>3_Custom Design</vt:lpstr>
      <vt:lpstr>4_Custom Design</vt:lpstr>
      <vt:lpstr>1_Custom Design</vt:lpstr>
      <vt:lpstr>Custom Design</vt:lpstr>
      <vt:lpstr>Simple Light</vt:lpstr>
      <vt:lpstr>PowerPoint Presentation</vt:lpstr>
      <vt:lpstr>Disclosure of Commercial Support </vt:lpstr>
      <vt:lpstr>Speaker Disclosures</vt:lpstr>
      <vt:lpstr>Program Faculty</vt:lpstr>
      <vt:lpstr>Program Faculty Disclosures</vt:lpstr>
      <vt:lpstr>Learning Objectives</vt:lpstr>
      <vt:lpstr>Who is This Program For?</vt:lpstr>
      <vt:lpstr>Why Early Recognition of  ALS/MND Matters</vt:lpstr>
      <vt:lpstr>PowerPoint Presentation</vt:lpstr>
      <vt:lpstr>ALS/MND Diagnosis is Often Delayed by Over a Year</vt:lpstr>
      <vt:lpstr>One study found a mean interval of over 1.5 years from first symptom to first visit to an ALS/MND multidisciplinary clinic  </vt:lpstr>
      <vt:lpstr>Why Diagnostic Delay in ALS/MND Matters</vt:lpstr>
      <vt:lpstr>PowerPoint Presentation</vt:lpstr>
      <vt:lpstr>Multidisciplinary Care is Backed by Literature</vt:lpstr>
      <vt:lpstr>Quality of Life in ALS/MND is Not Solely Dependent on Physical Function </vt:lpstr>
      <vt:lpstr>Early Diagnosis Facilitates Access to Clinical Trials </vt:lpstr>
      <vt:lpstr>Diagnostic Delays Are Associated with Multiple Specialist Referrals</vt:lpstr>
      <vt:lpstr>Vast majority have multiple contacts with healthcare professionals prior to an ALS/MND diagnosis </vt:lpstr>
      <vt:lpstr>Does Early Review by Neurology Help?</vt:lpstr>
      <vt:lpstr>Non-ALS Physicians Are Important Links in Determining Diagnostic Timelines for ALS</vt:lpstr>
      <vt:lpstr>Overcoming Therapeutic Nihilism in ALS/MND</vt:lpstr>
      <vt:lpstr>Overcoming Therapeutic Nihilism in ALS/MND</vt:lpstr>
      <vt:lpstr>The Cost of Delayed Diagnosis:  Personal Stories from the Faculty</vt:lpstr>
      <vt:lpstr>Early Symptom Roadmap: What to Look For</vt:lpstr>
      <vt:lpstr>RED FLAGS: Key Signs, Symptoms,  &amp; Clinical Features of ALS/MND </vt:lpstr>
      <vt:lpstr>Clinical Features NOT Supportive of ALS/MND Diagnosis</vt:lpstr>
      <vt:lpstr>Missed Opportunities for Referral in Limb-Onset ALS/MND</vt:lpstr>
      <vt:lpstr>Missed Opportunities for Referral in Bulbar-Onset ALS/MND</vt:lpstr>
      <vt:lpstr>Early Clues and Red Flags for Rheumatologists</vt:lpstr>
      <vt:lpstr>Early Clues and Red Flags for Orthopedic Surgeons &amp; Neurosurgeons</vt:lpstr>
      <vt:lpstr>Early Clues and Red Flags for General Neurologists</vt:lpstr>
      <vt:lpstr>Early Clues and Red Flags for Ear, Nose &amp; Throat Specialists and Speech Language Therapists</vt:lpstr>
      <vt:lpstr>Early Clues and Red Flags for Early Career Physicians</vt:lpstr>
      <vt:lpstr>Early Clues and Red Flags for Physiatrists / Rehabilitation Physicians &amp; Physiotherapists </vt:lpstr>
      <vt:lpstr>Early Clues and Red Flags for Occupational Therapists</vt:lpstr>
      <vt:lpstr>PowerPoint Presentation</vt:lpstr>
      <vt:lpstr>PowerPoint Presentation</vt:lpstr>
      <vt:lpstr>PowerPoint Presentation</vt:lpstr>
      <vt:lpstr>RECAP: When to Suspect ALS/MND and Refer</vt:lpstr>
      <vt:lpstr>RECAP: When to Suspect ALS/MND and Refer</vt:lpstr>
      <vt:lpstr>Assessment and Investigations Should Never Delay Referral When ALS/MND is Suspected</vt:lpstr>
      <vt:lpstr>Diagnosing ALS/MND</vt:lpstr>
      <vt:lpstr>Diagnostic Tests May Help Rule Out Other Conditions But Should Never Delay Referral</vt:lpstr>
      <vt:lpstr>Avoid Diagnostic Pitfalls: Prioritize Urgent Referrals </vt:lpstr>
      <vt:lpstr>Avoid Diagnostic Pitfalls: Prioritize Urgent Referrals </vt:lpstr>
      <vt:lpstr>Craig’s MRI Maze: A Journey Through Missed Opportunities and Delayed Referral</vt:lpstr>
      <vt:lpstr>Faculty Perspective: Frustration with Referral Delays </vt:lpstr>
      <vt:lpstr>Initiating Timely and Effective Referrals:  When, How, and Where</vt:lpstr>
      <vt:lpstr>When to Refer </vt:lpstr>
      <vt:lpstr>How to Refer </vt:lpstr>
      <vt:lpstr>Where to Refer </vt:lpstr>
      <vt:lpstr>What if There is No ALS/MND Specialist in Your Region?</vt:lpstr>
      <vt:lpstr>Communicating Diagnostic Uncertainty and the Need for Specialist Referral </vt:lpstr>
      <vt:lpstr>Acknowledge Diagnostic Uncertainty and Patient Distress </vt:lpstr>
      <vt:lpstr>From Diagnostic Uncertainty to Clarity: Insights from the Voices of People Living with ALS/MND</vt:lpstr>
      <vt:lpstr>What if the Patient Asks: “Could this be ALS/MND?”</vt:lpstr>
      <vt:lpstr>What if the Patient Asks: “Could this be ALS/MND?”</vt:lpstr>
      <vt:lpstr>What NOT to Communicate </vt:lpstr>
      <vt:lpstr>Key Take-Home Messages </vt:lpstr>
      <vt:lpstr>Call to Action </vt:lpstr>
      <vt:lpstr>Resources </vt:lpstr>
      <vt:lpstr>PowerPoint Presentation</vt:lpstr>
      <vt:lpstr>Questions</vt:lpstr>
    </vt:vector>
  </TitlesOfParts>
  <Company>Bristol Myers Squibb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Pioneers of the third checkpoing</dc:title>
  <dc:creator>Ziemianski, Daniel</dc:creator>
  <cp:lastModifiedBy>Léonie Boulanger Tremblay</cp:lastModifiedBy>
  <cp:revision>1</cp:revision>
  <dcterms:created xsi:type="dcterms:W3CDTF">2023-06-21T15:03:18Z</dcterms:created>
  <dcterms:modified xsi:type="dcterms:W3CDTF">2026-05-06T19:59:58Z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0x01010028E098E5B22C5C4F93A7E2A6E993380D</vt:lpwstr>
  </property>
</Properties>
</file>